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9"/>
  </p:notesMasterIdLst>
  <p:handoutMasterIdLst>
    <p:handoutMasterId r:id="rId40"/>
  </p:handoutMasterIdLst>
  <p:sldIdLst>
    <p:sldId id="256" r:id="rId2"/>
    <p:sldId id="323" r:id="rId3"/>
    <p:sldId id="350" r:id="rId4"/>
    <p:sldId id="355" r:id="rId5"/>
    <p:sldId id="356" r:id="rId6"/>
    <p:sldId id="358" r:id="rId7"/>
    <p:sldId id="325" r:id="rId8"/>
    <p:sldId id="351" r:id="rId9"/>
    <p:sldId id="357" r:id="rId10"/>
    <p:sldId id="359" r:id="rId11"/>
    <p:sldId id="371" r:id="rId12"/>
    <p:sldId id="360" r:id="rId13"/>
    <p:sldId id="324" r:id="rId14"/>
    <p:sldId id="326" r:id="rId15"/>
    <p:sldId id="327" r:id="rId16"/>
    <p:sldId id="340" r:id="rId17"/>
    <p:sldId id="341" r:id="rId18"/>
    <p:sldId id="328" r:id="rId19"/>
    <p:sldId id="364" r:id="rId20"/>
    <p:sldId id="366" r:id="rId21"/>
    <p:sldId id="367" r:id="rId22"/>
    <p:sldId id="368" r:id="rId23"/>
    <p:sldId id="369" r:id="rId24"/>
    <p:sldId id="370" r:id="rId25"/>
    <p:sldId id="352" r:id="rId26"/>
    <p:sldId id="353" r:id="rId27"/>
    <p:sldId id="354" r:id="rId28"/>
    <p:sldId id="344" r:id="rId29"/>
    <p:sldId id="362" r:id="rId30"/>
    <p:sldId id="363" r:id="rId31"/>
    <p:sldId id="345" r:id="rId32"/>
    <p:sldId id="348" r:id="rId33"/>
    <p:sldId id="349" r:id="rId34"/>
    <p:sldId id="342" r:id="rId35"/>
    <p:sldId id="329" r:id="rId36"/>
    <p:sldId id="331" r:id="rId37"/>
    <p:sldId id="339"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Gill Sans MT" panose="020B0502020104020203" pitchFamily="34" charset="77"/>
      <p:regular r:id="rId45"/>
      <p:bold r:id="rId46"/>
      <p:italic r:id="rId47"/>
      <p:boldItalic r:id="rId48"/>
    </p:embeddedFont>
    <p:embeddedFont>
      <p:font typeface="Trebuchet MS" panose="020B070302020209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Wingdings 2" pitchFamily="2" charset="2"/>
      <p:regular r:id="rId57"/>
    </p:embeddedFont>
    <p:embeddedFont>
      <p:font typeface="Wingdings 3" pitchFamily="2" charset="2"/>
      <p:regular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EFAA1F"/>
    <a:srgbClr val="C63F28"/>
    <a:srgbClr val="7C9B52"/>
    <a:srgbClr val="008CA0"/>
    <a:srgbClr val="677480"/>
    <a:srgbClr val="97ABBC"/>
    <a:srgbClr val="483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474E4-8D17-4F0E-BDEA-F97FD3141FB1}">
  <a:tblStyle styleId="{634474E4-8D17-4F0E-BDEA-F97FD3141FB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autoAdjust="0"/>
    <p:restoredTop sz="92024" autoAdjust="0"/>
  </p:normalViewPr>
  <p:slideViewPr>
    <p:cSldViewPr snapToGrid="0">
      <p:cViewPr varScale="1">
        <p:scale>
          <a:sx n="99" d="100"/>
          <a:sy n="99" d="100"/>
        </p:scale>
        <p:origin x="336"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019"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3425C-F715-4296-8781-CDA4E0755BFD}" type="doc">
      <dgm:prSet loTypeId="urn:microsoft.com/office/officeart/2005/8/layout/cycle3" loCatId="cycle" qsTypeId="urn:microsoft.com/office/officeart/2005/8/quickstyle/3d2" qsCatId="3D" csTypeId="urn:microsoft.com/office/officeart/2005/8/colors/accent2_4" csCatId="accent2" phldr="1"/>
      <dgm:spPr/>
      <dgm:t>
        <a:bodyPr/>
        <a:lstStyle/>
        <a:p>
          <a:endParaRPr lang="en-US"/>
        </a:p>
      </dgm:t>
    </dgm:pt>
    <dgm:pt modelId="{124E1810-D7F5-4B1B-9F27-F6703A42E84D}">
      <dgm:prSet phldrT="[Text]"/>
      <dgm:spPr/>
      <dgm:t>
        <a:bodyPr/>
        <a:lstStyle/>
        <a:p>
          <a:r>
            <a:rPr lang="en-US" b="1" dirty="0">
              <a:solidFill>
                <a:schemeClr val="tx1"/>
              </a:solidFill>
            </a:rPr>
            <a:t>Decide How and What to Measure </a:t>
          </a:r>
          <a:endParaRPr lang="en-US" dirty="0">
            <a:solidFill>
              <a:schemeClr val="tx1"/>
            </a:solidFill>
          </a:endParaRPr>
        </a:p>
      </dgm:t>
    </dgm:pt>
    <dgm:pt modelId="{4D50CAF2-7A49-45B8-BD95-717063CEFC04}" type="parTrans" cxnId="{E0300B64-8FB2-4832-85D8-BB2A936AA0F0}">
      <dgm:prSet/>
      <dgm:spPr/>
      <dgm:t>
        <a:bodyPr/>
        <a:lstStyle/>
        <a:p>
          <a:endParaRPr lang="en-US"/>
        </a:p>
      </dgm:t>
    </dgm:pt>
    <dgm:pt modelId="{99592782-F136-4480-B10B-58AA7EE740C1}" type="sibTrans" cxnId="{E0300B64-8FB2-4832-85D8-BB2A936AA0F0}">
      <dgm:prSet/>
      <dgm:spPr/>
      <dgm:t>
        <a:bodyPr/>
        <a:lstStyle/>
        <a:p>
          <a:endParaRPr lang="en-US"/>
        </a:p>
      </dgm:t>
    </dgm:pt>
    <dgm:pt modelId="{6DA8FFC7-F336-4B31-999E-6A2A890E28F3}">
      <dgm:prSet phldrT="[Text]"/>
      <dgm:spPr/>
      <dgm:t>
        <a:bodyPr/>
        <a:lstStyle/>
        <a:p>
          <a:r>
            <a:rPr lang="en-US" b="1" dirty="0">
              <a:solidFill>
                <a:schemeClr val="tx1"/>
              </a:solidFill>
            </a:rPr>
            <a:t>Create Industry Standards </a:t>
          </a:r>
        </a:p>
      </dgm:t>
    </dgm:pt>
    <dgm:pt modelId="{9D04257C-5A48-496E-BE9E-25E2F6582E9F}" type="parTrans" cxnId="{FE62F3A5-E5A6-4E4C-B6E3-5D74E4FC6609}">
      <dgm:prSet/>
      <dgm:spPr/>
      <dgm:t>
        <a:bodyPr/>
        <a:lstStyle/>
        <a:p>
          <a:endParaRPr lang="en-US"/>
        </a:p>
      </dgm:t>
    </dgm:pt>
    <dgm:pt modelId="{3679D160-D67E-4059-A472-D4472809115A}" type="sibTrans" cxnId="{FE62F3A5-E5A6-4E4C-B6E3-5D74E4FC6609}">
      <dgm:prSet/>
      <dgm:spPr/>
      <dgm:t>
        <a:bodyPr/>
        <a:lstStyle/>
        <a:p>
          <a:endParaRPr lang="en-US"/>
        </a:p>
      </dgm:t>
    </dgm:pt>
    <dgm:pt modelId="{999B48D9-F41E-4BC6-801D-55071E1C891E}">
      <dgm:prSet phldrT="[Text]"/>
      <dgm:spPr/>
      <dgm:t>
        <a:bodyPr/>
        <a:lstStyle/>
        <a:p>
          <a:r>
            <a:rPr lang="en-US" b="1" dirty="0">
              <a:solidFill>
                <a:schemeClr val="tx1"/>
              </a:solidFill>
            </a:rPr>
            <a:t>Prepare Measurement Tools</a:t>
          </a:r>
        </a:p>
      </dgm:t>
    </dgm:pt>
    <dgm:pt modelId="{49CA29BB-34D5-46E4-9D1E-4E686D4A7405}" type="parTrans" cxnId="{9AB1307A-18AF-40B4-A726-D11202B76C5D}">
      <dgm:prSet/>
      <dgm:spPr/>
      <dgm:t>
        <a:bodyPr/>
        <a:lstStyle/>
        <a:p>
          <a:endParaRPr lang="en-US"/>
        </a:p>
      </dgm:t>
    </dgm:pt>
    <dgm:pt modelId="{FB4C7078-3F33-4255-820E-41FD7DFF6F4D}" type="sibTrans" cxnId="{9AB1307A-18AF-40B4-A726-D11202B76C5D}">
      <dgm:prSet/>
      <dgm:spPr/>
      <dgm:t>
        <a:bodyPr/>
        <a:lstStyle/>
        <a:p>
          <a:endParaRPr lang="en-US"/>
        </a:p>
      </dgm:t>
    </dgm:pt>
    <dgm:pt modelId="{62ED05C0-EEE5-4B81-8F72-3B25F0F03295}">
      <dgm:prSet phldrT="[Text]"/>
      <dgm:spPr/>
      <dgm:t>
        <a:bodyPr/>
        <a:lstStyle/>
        <a:p>
          <a:r>
            <a:rPr lang="en-US" b="1" dirty="0">
              <a:solidFill>
                <a:schemeClr val="tx1"/>
              </a:solidFill>
            </a:rPr>
            <a:t>Rate Progress</a:t>
          </a:r>
        </a:p>
      </dgm:t>
    </dgm:pt>
    <dgm:pt modelId="{BC9A468A-7606-4E5B-95AC-B3AB4CB606F4}" type="parTrans" cxnId="{10438346-EC86-496D-B5FF-D74D00AA8A57}">
      <dgm:prSet/>
      <dgm:spPr/>
      <dgm:t>
        <a:bodyPr/>
        <a:lstStyle/>
        <a:p>
          <a:endParaRPr lang="en-US"/>
        </a:p>
      </dgm:t>
    </dgm:pt>
    <dgm:pt modelId="{26B4B8C7-1D50-48C7-BE36-C75890534861}" type="sibTrans" cxnId="{10438346-EC86-496D-B5FF-D74D00AA8A57}">
      <dgm:prSet/>
      <dgm:spPr/>
      <dgm:t>
        <a:bodyPr/>
        <a:lstStyle/>
        <a:p>
          <a:endParaRPr lang="en-US"/>
        </a:p>
      </dgm:t>
    </dgm:pt>
    <dgm:pt modelId="{FF1BE3D9-0FAE-4F87-9AA3-33418ED18B95}">
      <dgm:prSet phldrT="[Text]"/>
      <dgm:spPr/>
      <dgm:t>
        <a:bodyPr/>
        <a:lstStyle/>
        <a:p>
          <a:r>
            <a:rPr lang="en-US" b="1" dirty="0">
              <a:solidFill>
                <a:schemeClr val="tx1"/>
              </a:solidFill>
            </a:rPr>
            <a:t>Monitor and Adjust Throughout the Year</a:t>
          </a:r>
        </a:p>
      </dgm:t>
    </dgm:pt>
    <dgm:pt modelId="{E850E65F-269D-451D-8741-92CC19DF1CC9}" type="parTrans" cxnId="{44179381-7DDB-4DB0-BF17-8C643D6204CB}">
      <dgm:prSet/>
      <dgm:spPr/>
      <dgm:t>
        <a:bodyPr/>
        <a:lstStyle/>
        <a:p>
          <a:endParaRPr lang="en-US"/>
        </a:p>
      </dgm:t>
    </dgm:pt>
    <dgm:pt modelId="{303E6799-9D97-49BC-A0F0-635E9D57C544}" type="sibTrans" cxnId="{44179381-7DDB-4DB0-BF17-8C643D6204CB}">
      <dgm:prSet/>
      <dgm:spPr/>
      <dgm:t>
        <a:bodyPr/>
        <a:lstStyle/>
        <a:p>
          <a:endParaRPr lang="en-US"/>
        </a:p>
      </dgm:t>
    </dgm:pt>
    <dgm:pt modelId="{DE010C3A-C0C3-4860-A235-6CF536ED2A3B}" type="pres">
      <dgm:prSet presAssocID="{EE93425C-F715-4296-8781-CDA4E0755BFD}" presName="Name0" presStyleCnt="0">
        <dgm:presLayoutVars>
          <dgm:dir/>
          <dgm:resizeHandles val="exact"/>
        </dgm:presLayoutVars>
      </dgm:prSet>
      <dgm:spPr/>
    </dgm:pt>
    <dgm:pt modelId="{62DCE035-D1C7-4334-AE43-EDBDDFA259FB}" type="pres">
      <dgm:prSet presAssocID="{EE93425C-F715-4296-8781-CDA4E0755BFD}" presName="cycle" presStyleCnt="0"/>
      <dgm:spPr/>
    </dgm:pt>
    <dgm:pt modelId="{2765F4BF-D766-4BB4-BE62-E568DFBB7CED}" type="pres">
      <dgm:prSet presAssocID="{124E1810-D7F5-4B1B-9F27-F6703A42E84D}" presName="nodeFirstNode" presStyleLbl="node1" presStyleIdx="0" presStyleCnt="5">
        <dgm:presLayoutVars>
          <dgm:bulletEnabled val="1"/>
        </dgm:presLayoutVars>
      </dgm:prSet>
      <dgm:spPr/>
    </dgm:pt>
    <dgm:pt modelId="{3AAC8C4D-3042-4B64-ABFB-44230175784C}" type="pres">
      <dgm:prSet presAssocID="{99592782-F136-4480-B10B-58AA7EE740C1}" presName="sibTransFirstNode" presStyleLbl="bgShp" presStyleIdx="0" presStyleCnt="1"/>
      <dgm:spPr/>
    </dgm:pt>
    <dgm:pt modelId="{F50EF8E8-36D2-4779-957A-E33CB63BA20C}" type="pres">
      <dgm:prSet presAssocID="{6DA8FFC7-F336-4B31-999E-6A2A890E28F3}" presName="nodeFollowingNodes" presStyleLbl="node1" presStyleIdx="1" presStyleCnt="5">
        <dgm:presLayoutVars>
          <dgm:bulletEnabled val="1"/>
        </dgm:presLayoutVars>
      </dgm:prSet>
      <dgm:spPr/>
    </dgm:pt>
    <dgm:pt modelId="{E60090A1-6F84-4BD6-B638-2C77A5F7DFE4}" type="pres">
      <dgm:prSet presAssocID="{999B48D9-F41E-4BC6-801D-55071E1C891E}" presName="nodeFollowingNodes" presStyleLbl="node1" presStyleIdx="2" presStyleCnt="5">
        <dgm:presLayoutVars>
          <dgm:bulletEnabled val="1"/>
        </dgm:presLayoutVars>
      </dgm:prSet>
      <dgm:spPr/>
    </dgm:pt>
    <dgm:pt modelId="{7F1B303B-E17F-42E5-A3E2-885103402F79}" type="pres">
      <dgm:prSet presAssocID="{62ED05C0-EEE5-4B81-8F72-3B25F0F03295}" presName="nodeFollowingNodes" presStyleLbl="node1" presStyleIdx="3" presStyleCnt="5">
        <dgm:presLayoutVars>
          <dgm:bulletEnabled val="1"/>
        </dgm:presLayoutVars>
      </dgm:prSet>
      <dgm:spPr/>
    </dgm:pt>
    <dgm:pt modelId="{DB513D86-2E3F-4DB5-81FD-D971E3C4CAF2}" type="pres">
      <dgm:prSet presAssocID="{FF1BE3D9-0FAE-4F87-9AA3-33418ED18B95}" presName="nodeFollowingNodes" presStyleLbl="node1" presStyleIdx="4" presStyleCnt="5">
        <dgm:presLayoutVars>
          <dgm:bulletEnabled val="1"/>
        </dgm:presLayoutVars>
      </dgm:prSet>
      <dgm:spPr/>
    </dgm:pt>
  </dgm:ptLst>
  <dgm:cxnLst>
    <dgm:cxn modelId="{B3776B32-59AD-40A6-97A1-C41A98F24C53}" type="presOf" srcId="{999B48D9-F41E-4BC6-801D-55071E1C891E}" destId="{E60090A1-6F84-4BD6-B638-2C77A5F7DFE4}" srcOrd="0" destOrd="0" presId="urn:microsoft.com/office/officeart/2005/8/layout/cycle3"/>
    <dgm:cxn modelId="{40195833-DE7F-4DE2-B04C-7A244B8A0068}" type="presOf" srcId="{124E1810-D7F5-4B1B-9F27-F6703A42E84D}" destId="{2765F4BF-D766-4BB4-BE62-E568DFBB7CED}" srcOrd="0" destOrd="0" presId="urn:microsoft.com/office/officeart/2005/8/layout/cycle3"/>
    <dgm:cxn modelId="{10438346-EC86-496D-B5FF-D74D00AA8A57}" srcId="{EE93425C-F715-4296-8781-CDA4E0755BFD}" destId="{62ED05C0-EEE5-4B81-8F72-3B25F0F03295}" srcOrd="3" destOrd="0" parTransId="{BC9A468A-7606-4E5B-95AC-B3AB4CB606F4}" sibTransId="{26B4B8C7-1D50-48C7-BE36-C75890534861}"/>
    <dgm:cxn modelId="{5289875D-B0C3-4758-8D1C-B36992852FC3}" type="presOf" srcId="{EE93425C-F715-4296-8781-CDA4E0755BFD}" destId="{DE010C3A-C0C3-4860-A235-6CF536ED2A3B}" srcOrd="0" destOrd="0" presId="urn:microsoft.com/office/officeart/2005/8/layout/cycle3"/>
    <dgm:cxn modelId="{E0300B64-8FB2-4832-85D8-BB2A936AA0F0}" srcId="{EE93425C-F715-4296-8781-CDA4E0755BFD}" destId="{124E1810-D7F5-4B1B-9F27-F6703A42E84D}" srcOrd="0" destOrd="0" parTransId="{4D50CAF2-7A49-45B8-BD95-717063CEFC04}" sibTransId="{99592782-F136-4480-B10B-58AA7EE740C1}"/>
    <dgm:cxn modelId="{974F1466-EA63-4CE3-954E-0BA73BF14F4C}" type="presOf" srcId="{6DA8FFC7-F336-4B31-999E-6A2A890E28F3}" destId="{F50EF8E8-36D2-4779-957A-E33CB63BA20C}" srcOrd="0" destOrd="0" presId="urn:microsoft.com/office/officeart/2005/8/layout/cycle3"/>
    <dgm:cxn modelId="{9AB1307A-18AF-40B4-A726-D11202B76C5D}" srcId="{EE93425C-F715-4296-8781-CDA4E0755BFD}" destId="{999B48D9-F41E-4BC6-801D-55071E1C891E}" srcOrd="2" destOrd="0" parTransId="{49CA29BB-34D5-46E4-9D1E-4E686D4A7405}" sibTransId="{FB4C7078-3F33-4255-820E-41FD7DFF6F4D}"/>
    <dgm:cxn modelId="{50EF6680-E901-40CE-B164-71A678703207}" type="presOf" srcId="{FF1BE3D9-0FAE-4F87-9AA3-33418ED18B95}" destId="{DB513D86-2E3F-4DB5-81FD-D971E3C4CAF2}" srcOrd="0" destOrd="0" presId="urn:microsoft.com/office/officeart/2005/8/layout/cycle3"/>
    <dgm:cxn modelId="{44179381-7DDB-4DB0-BF17-8C643D6204CB}" srcId="{EE93425C-F715-4296-8781-CDA4E0755BFD}" destId="{FF1BE3D9-0FAE-4F87-9AA3-33418ED18B95}" srcOrd="4" destOrd="0" parTransId="{E850E65F-269D-451D-8741-92CC19DF1CC9}" sibTransId="{303E6799-9D97-49BC-A0F0-635E9D57C544}"/>
    <dgm:cxn modelId="{F622D3A3-B52E-4AAB-886E-83DE104B4085}" type="presOf" srcId="{62ED05C0-EEE5-4B81-8F72-3B25F0F03295}" destId="{7F1B303B-E17F-42E5-A3E2-885103402F79}" srcOrd="0" destOrd="0" presId="urn:microsoft.com/office/officeart/2005/8/layout/cycle3"/>
    <dgm:cxn modelId="{FE62F3A5-E5A6-4E4C-B6E3-5D74E4FC6609}" srcId="{EE93425C-F715-4296-8781-CDA4E0755BFD}" destId="{6DA8FFC7-F336-4B31-999E-6A2A890E28F3}" srcOrd="1" destOrd="0" parTransId="{9D04257C-5A48-496E-BE9E-25E2F6582E9F}" sibTransId="{3679D160-D67E-4059-A472-D4472809115A}"/>
    <dgm:cxn modelId="{10E507C3-8B2F-4B39-82A2-99828E6B3F4F}" type="presOf" srcId="{99592782-F136-4480-B10B-58AA7EE740C1}" destId="{3AAC8C4D-3042-4B64-ABFB-44230175784C}" srcOrd="0" destOrd="0" presId="urn:microsoft.com/office/officeart/2005/8/layout/cycle3"/>
    <dgm:cxn modelId="{581941F9-2151-41DA-AF0A-409CD44EAE17}" type="presParOf" srcId="{DE010C3A-C0C3-4860-A235-6CF536ED2A3B}" destId="{62DCE035-D1C7-4334-AE43-EDBDDFA259FB}" srcOrd="0" destOrd="0" presId="urn:microsoft.com/office/officeart/2005/8/layout/cycle3"/>
    <dgm:cxn modelId="{B6B63F18-863E-4A11-B909-B4995916D318}" type="presParOf" srcId="{62DCE035-D1C7-4334-AE43-EDBDDFA259FB}" destId="{2765F4BF-D766-4BB4-BE62-E568DFBB7CED}" srcOrd="0" destOrd="0" presId="urn:microsoft.com/office/officeart/2005/8/layout/cycle3"/>
    <dgm:cxn modelId="{67434561-E057-4114-BDA6-3009CE437163}" type="presParOf" srcId="{62DCE035-D1C7-4334-AE43-EDBDDFA259FB}" destId="{3AAC8C4D-3042-4B64-ABFB-44230175784C}" srcOrd="1" destOrd="0" presId="urn:microsoft.com/office/officeart/2005/8/layout/cycle3"/>
    <dgm:cxn modelId="{49660085-CB29-4A6F-8119-2B1269557A33}" type="presParOf" srcId="{62DCE035-D1C7-4334-AE43-EDBDDFA259FB}" destId="{F50EF8E8-36D2-4779-957A-E33CB63BA20C}" srcOrd="2" destOrd="0" presId="urn:microsoft.com/office/officeart/2005/8/layout/cycle3"/>
    <dgm:cxn modelId="{87B5D9D3-1848-4231-826C-34516B862CB1}" type="presParOf" srcId="{62DCE035-D1C7-4334-AE43-EDBDDFA259FB}" destId="{E60090A1-6F84-4BD6-B638-2C77A5F7DFE4}" srcOrd="3" destOrd="0" presId="urn:microsoft.com/office/officeart/2005/8/layout/cycle3"/>
    <dgm:cxn modelId="{2C37C750-226E-4804-A64D-BDC754A15B1B}" type="presParOf" srcId="{62DCE035-D1C7-4334-AE43-EDBDDFA259FB}" destId="{7F1B303B-E17F-42E5-A3E2-885103402F79}" srcOrd="4" destOrd="0" presId="urn:microsoft.com/office/officeart/2005/8/layout/cycle3"/>
    <dgm:cxn modelId="{CC13E7ED-97D5-482D-A1FA-6DC9BEDDABD8}" type="presParOf" srcId="{62DCE035-D1C7-4334-AE43-EDBDDFA259FB}" destId="{DB513D86-2E3F-4DB5-81FD-D971E3C4CAF2}"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8FD25-23C7-45FF-A576-E603AE62FB54}" type="doc">
      <dgm:prSet loTypeId="urn:diagrams.loki3.com/BracketList" loCatId="list" qsTypeId="urn:microsoft.com/office/officeart/2005/8/quickstyle/3d3" qsCatId="3D" csTypeId="urn:microsoft.com/office/officeart/2005/8/colors/accent3_3" csCatId="accent3" phldr="1"/>
      <dgm:spPr/>
      <dgm:t>
        <a:bodyPr/>
        <a:lstStyle/>
        <a:p>
          <a:endParaRPr lang="en-US"/>
        </a:p>
      </dgm:t>
    </dgm:pt>
    <dgm:pt modelId="{4ADD4EEE-5F79-4A78-A541-2C7C61CECBCA}">
      <dgm:prSet phldrT="[Text]"/>
      <dgm:spPr/>
      <dgm:t>
        <a:bodyPr/>
        <a:lstStyle/>
        <a:p>
          <a:pPr algn="ctr"/>
          <a:r>
            <a:rPr lang="en-US" dirty="0"/>
            <a:t>Two Groups”</a:t>
          </a:r>
        </a:p>
      </dgm:t>
    </dgm:pt>
    <dgm:pt modelId="{612DA319-D2B6-409F-832A-587BCB5940D9}" type="parTrans" cxnId="{D996B62A-0C85-4BAC-A026-F910C2313C75}">
      <dgm:prSet/>
      <dgm:spPr/>
      <dgm:t>
        <a:bodyPr/>
        <a:lstStyle/>
        <a:p>
          <a:endParaRPr lang="en-US"/>
        </a:p>
      </dgm:t>
    </dgm:pt>
    <dgm:pt modelId="{8E1CE99A-1E7D-479D-868E-BCB39C0A7C5D}" type="sibTrans" cxnId="{D996B62A-0C85-4BAC-A026-F910C2313C75}">
      <dgm:prSet/>
      <dgm:spPr/>
      <dgm:t>
        <a:bodyPr/>
        <a:lstStyle/>
        <a:p>
          <a:endParaRPr lang="en-US"/>
        </a:p>
      </dgm:t>
    </dgm:pt>
    <dgm:pt modelId="{EB8CABFD-7920-4960-8156-0FF59215304D}">
      <dgm:prSet phldrT="[Text]"/>
      <dgm:spPr/>
      <dgm:t>
        <a:bodyPr/>
        <a:lstStyle/>
        <a:p>
          <a:r>
            <a:rPr lang="en-US" dirty="0">
              <a:solidFill>
                <a:schemeClr val="tx1"/>
              </a:solidFill>
            </a:rPr>
            <a:t>Fiscal Indicators</a:t>
          </a:r>
        </a:p>
      </dgm:t>
    </dgm:pt>
    <dgm:pt modelId="{45ECBE53-5F85-478A-93CA-7496339243D1}" type="parTrans" cxnId="{22566EAD-0E91-4EB9-A055-8208048AA6B4}">
      <dgm:prSet/>
      <dgm:spPr/>
      <dgm:t>
        <a:bodyPr/>
        <a:lstStyle/>
        <a:p>
          <a:endParaRPr lang="en-US"/>
        </a:p>
      </dgm:t>
    </dgm:pt>
    <dgm:pt modelId="{D94DBA31-05DD-4B84-BA18-0DF9A42F0BD6}" type="sibTrans" cxnId="{22566EAD-0E91-4EB9-A055-8208048AA6B4}">
      <dgm:prSet/>
      <dgm:spPr/>
      <dgm:t>
        <a:bodyPr/>
        <a:lstStyle/>
        <a:p>
          <a:endParaRPr lang="en-US"/>
        </a:p>
      </dgm:t>
    </dgm:pt>
    <dgm:pt modelId="{4D2E351C-D0B7-439B-9950-B4AE4D0E955D}">
      <dgm:prSet phldrT="[Text]"/>
      <dgm:spPr/>
      <dgm:t>
        <a:bodyPr/>
        <a:lstStyle/>
        <a:p>
          <a:pPr algn="ctr"/>
          <a:r>
            <a:rPr lang="en-US" dirty="0"/>
            <a:t>Classifications</a:t>
          </a:r>
        </a:p>
      </dgm:t>
    </dgm:pt>
    <dgm:pt modelId="{DE8E7362-B7B1-4699-85DB-FB327AD1849E}" type="parTrans" cxnId="{09169269-83C7-407F-A963-9B5D116C8B31}">
      <dgm:prSet/>
      <dgm:spPr/>
      <dgm:t>
        <a:bodyPr/>
        <a:lstStyle/>
        <a:p>
          <a:endParaRPr lang="en-US"/>
        </a:p>
      </dgm:t>
    </dgm:pt>
    <dgm:pt modelId="{52CBC8CD-59D6-4DA5-AE16-FC537B476584}" type="sibTrans" cxnId="{09169269-83C7-407F-A963-9B5D116C8B31}">
      <dgm:prSet/>
      <dgm:spPr/>
      <dgm:t>
        <a:bodyPr/>
        <a:lstStyle/>
        <a:p>
          <a:endParaRPr lang="en-US"/>
        </a:p>
      </dgm:t>
    </dgm:pt>
    <dgm:pt modelId="{DF2ED085-08E0-4C48-A666-E841B44EEAAE}">
      <dgm:prSet phldrT="[Text]"/>
      <dgm:spPr/>
      <dgm:t>
        <a:bodyPr/>
        <a:lstStyle/>
        <a:p>
          <a:r>
            <a:rPr lang="en-US" dirty="0">
              <a:solidFill>
                <a:schemeClr val="tx1"/>
              </a:solidFill>
            </a:rPr>
            <a:t>Financial Metrics</a:t>
          </a:r>
        </a:p>
      </dgm:t>
    </dgm:pt>
    <dgm:pt modelId="{252A8FE1-C17D-45B4-9E35-E892BB404D1B}" type="parTrans" cxnId="{A7377949-2C98-4B67-817F-964D46E209BC}">
      <dgm:prSet/>
      <dgm:spPr/>
      <dgm:t>
        <a:bodyPr/>
        <a:lstStyle/>
        <a:p>
          <a:endParaRPr lang="en-US"/>
        </a:p>
      </dgm:t>
    </dgm:pt>
    <dgm:pt modelId="{0E03357E-D7D4-448C-8DDF-DBF7D9D6348B}" type="sibTrans" cxnId="{A7377949-2C98-4B67-817F-964D46E209BC}">
      <dgm:prSet/>
      <dgm:spPr/>
      <dgm:t>
        <a:bodyPr/>
        <a:lstStyle/>
        <a:p>
          <a:endParaRPr lang="en-US"/>
        </a:p>
      </dgm:t>
    </dgm:pt>
    <dgm:pt modelId="{160DC2C8-1D42-4819-81C4-018CA6203079}" type="pres">
      <dgm:prSet presAssocID="{B368FD25-23C7-45FF-A576-E603AE62FB54}" presName="Name0" presStyleCnt="0">
        <dgm:presLayoutVars>
          <dgm:dir/>
          <dgm:animLvl val="lvl"/>
          <dgm:resizeHandles val="exact"/>
        </dgm:presLayoutVars>
      </dgm:prSet>
      <dgm:spPr/>
    </dgm:pt>
    <dgm:pt modelId="{92AD862C-7CDD-4323-B0FD-7804D00ABC39}" type="pres">
      <dgm:prSet presAssocID="{4ADD4EEE-5F79-4A78-A541-2C7C61CECBCA}" presName="linNode" presStyleCnt="0"/>
      <dgm:spPr/>
    </dgm:pt>
    <dgm:pt modelId="{495DA006-C5A1-409F-B30B-41F7D9E31690}" type="pres">
      <dgm:prSet presAssocID="{4ADD4EEE-5F79-4A78-A541-2C7C61CECBCA}" presName="parTx" presStyleLbl="revTx" presStyleIdx="0" presStyleCnt="2">
        <dgm:presLayoutVars>
          <dgm:chMax val="1"/>
          <dgm:bulletEnabled val="1"/>
        </dgm:presLayoutVars>
      </dgm:prSet>
      <dgm:spPr/>
    </dgm:pt>
    <dgm:pt modelId="{0A999945-C91B-41F0-916B-81C1A4E8CDE0}" type="pres">
      <dgm:prSet presAssocID="{4ADD4EEE-5F79-4A78-A541-2C7C61CECBCA}" presName="bracket" presStyleLbl="parChTrans1D1" presStyleIdx="0" presStyleCnt="2"/>
      <dgm:spPr/>
    </dgm:pt>
    <dgm:pt modelId="{4F8C05FE-694F-4CFF-BA55-44AC687FAAC4}" type="pres">
      <dgm:prSet presAssocID="{4ADD4EEE-5F79-4A78-A541-2C7C61CECBCA}" presName="spH" presStyleCnt="0"/>
      <dgm:spPr/>
    </dgm:pt>
    <dgm:pt modelId="{E1460CA4-0A02-47BB-8C21-B0B7D5668F08}" type="pres">
      <dgm:prSet presAssocID="{4ADD4EEE-5F79-4A78-A541-2C7C61CECBCA}" presName="desTx" presStyleLbl="node1" presStyleIdx="0" presStyleCnt="2">
        <dgm:presLayoutVars>
          <dgm:bulletEnabled val="1"/>
        </dgm:presLayoutVars>
      </dgm:prSet>
      <dgm:spPr/>
    </dgm:pt>
    <dgm:pt modelId="{7A763E67-53AB-4821-AD61-E60645394346}" type="pres">
      <dgm:prSet presAssocID="{8E1CE99A-1E7D-479D-868E-BCB39C0A7C5D}" presName="spV" presStyleCnt="0"/>
      <dgm:spPr/>
    </dgm:pt>
    <dgm:pt modelId="{03CD2231-19E3-4C28-BC54-ABB2EC857506}" type="pres">
      <dgm:prSet presAssocID="{4D2E351C-D0B7-439B-9950-B4AE4D0E955D}" presName="linNode" presStyleCnt="0"/>
      <dgm:spPr/>
    </dgm:pt>
    <dgm:pt modelId="{68555512-3E0C-4859-87E3-F9ED8AC025A5}" type="pres">
      <dgm:prSet presAssocID="{4D2E351C-D0B7-439B-9950-B4AE4D0E955D}" presName="parTx" presStyleLbl="revTx" presStyleIdx="1" presStyleCnt="2">
        <dgm:presLayoutVars>
          <dgm:chMax val="1"/>
          <dgm:bulletEnabled val="1"/>
        </dgm:presLayoutVars>
      </dgm:prSet>
      <dgm:spPr/>
    </dgm:pt>
    <dgm:pt modelId="{F808FB0A-C806-4D4C-A9FB-6DDF1C110C55}" type="pres">
      <dgm:prSet presAssocID="{4D2E351C-D0B7-439B-9950-B4AE4D0E955D}" presName="bracket" presStyleLbl="parChTrans1D1" presStyleIdx="1" presStyleCnt="2"/>
      <dgm:spPr/>
    </dgm:pt>
    <dgm:pt modelId="{A929BCC8-8C67-4E90-974E-E8095945E657}" type="pres">
      <dgm:prSet presAssocID="{4D2E351C-D0B7-439B-9950-B4AE4D0E955D}" presName="spH" presStyleCnt="0"/>
      <dgm:spPr/>
    </dgm:pt>
    <dgm:pt modelId="{78CF96C6-81B0-45B0-A886-66CB23B84F28}" type="pres">
      <dgm:prSet presAssocID="{4D2E351C-D0B7-439B-9950-B4AE4D0E955D}" presName="desTx" presStyleLbl="node1" presStyleIdx="1" presStyleCnt="2">
        <dgm:presLayoutVars>
          <dgm:bulletEnabled val="1"/>
        </dgm:presLayoutVars>
      </dgm:prSet>
      <dgm:spPr/>
    </dgm:pt>
  </dgm:ptLst>
  <dgm:cxnLst>
    <dgm:cxn modelId="{B2F57208-0CF0-46F1-AC44-9EA8A59172DC}" type="presOf" srcId="{EB8CABFD-7920-4960-8156-0FF59215304D}" destId="{E1460CA4-0A02-47BB-8C21-B0B7D5668F08}" srcOrd="0" destOrd="0" presId="urn:diagrams.loki3.com/BracketList"/>
    <dgm:cxn modelId="{D996B62A-0C85-4BAC-A026-F910C2313C75}" srcId="{B368FD25-23C7-45FF-A576-E603AE62FB54}" destId="{4ADD4EEE-5F79-4A78-A541-2C7C61CECBCA}" srcOrd="0" destOrd="0" parTransId="{612DA319-D2B6-409F-832A-587BCB5940D9}" sibTransId="{8E1CE99A-1E7D-479D-868E-BCB39C0A7C5D}"/>
    <dgm:cxn modelId="{A7377949-2C98-4B67-817F-964D46E209BC}" srcId="{4D2E351C-D0B7-439B-9950-B4AE4D0E955D}" destId="{DF2ED085-08E0-4C48-A666-E841B44EEAAE}" srcOrd="0" destOrd="0" parTransId="{252A8FE1-C17D-45B4-9E35-E892BB404D1B}" sibTransId="{0E03357E-D7D4-448C-8DDF-DBF7D9D6348B}"/>
    <dgm:cxn modelId="{1E507F49-D38D-42AF-B925-982CA4067C44}" type="presOf" srcId="{4D2E351C-D0B7-439B-9950-B4AE4D0E955D}" destId="{68555512-3E0C-4859-87E3-F9ED8AC025A5}" srcOrd="0" destOrd="0" presId="urn:diagrams.loki3.com/BracketList"/>
    <dgm:cxn modelId="{09169269-83C7-407F-A963-9B5D116C8B31}" srcId="{B368FD25-23C7-45FF-A576-E603AE62FB54}" destId="{4D2E351C-D0B7-439B-9950-B4AE4D0E955D}" srcOrd="1" destOrd="0" parTransId="{DE8E7362-B7B1-4699-85DB-FB327AD1849E}" sibTransId="{52CBC8CD-59D6-4DA5-AE16-FC537B476584}"/>
    <dgm:cxn modelId="{3BD5247B-9592-4408-B456-8D33A17C858C}" type="presOf" srcId="{B368FD25-23C7-45FF-A576-E603AE62FB54}" destId="{160DC2C8-1D42-4819-81C4-018CA6203079}" srcOrd="0" destOrd="0" presId="urn:diagrams.loki3.com/BracketList"/>
    <dgm:cxn modelId="{FA2AED83-5BD3-46F5-AE9B-1D9BCA8FD173}" type="presOf" srcId="{4ADD4EEE-5F79-4A78-A541-2C7C61CECBCA}" destId="{495DA006-C5A1-409F-B30B-41F7D9E31690}" srcOrd="0" destOrd="0" presId="urn:diagrams.loki3.com/BracketList"/>
    <dgm:cxn modelId="{22566EAD-0E91-4EB9-A055-8208048AA6B4}" srcId="{4ADD4EEE-5F79-4A78-A541-2C7C61CECBCA}" destId="{EB8CABFD-7920-4960-8156-0FF59215304D}" srcOrd="0" destOrd="0" parTransId="{45ECBE53-5F85-478A-93CA-7496339243D1}" sibTransId="{D94DBA31-05DD-4B84-BA18-0DF9A42F0BD6}"/>
    <dgm:cxn modelId="{3757A0E7-06D3-41BE-9546-574D06DFA857}" type="presOf" srcId="{DF2ED085-08E0-4C48-A666-E841B44EEAAE}" destId="{78CF96C6-81B0-45B0-A886-66CB23B84F28}" srcOrd="0" destOrd="0" presId="urn:diagrams.loki3.com/BracketList"/>
    <dgm:cxn modelId="{85061C37-FE0F-4C8C-82D4-570A64EF99BB}" type="presParOf" srcId="{160DC2C8-1D42-4819-81C4-018CA6203079}" destId="{92AD862C-7CDD-4323-B0FD-7804D00ABC39}" srcOrd="0" destOrd="0" presId="urn:diagrams.loki3.com/BracketList"/>
    <dgm:cxn modelId="{9344B788-D498-4411-A0DF-C058657ECF8A}" type="presParOf" srcId="{92AD862C-7CDD-4323-B0FD-7804D00ABC39}" destId="{495DA006-C5A1-409F-B30B-41F7D9E31690}" srcOrd="0" destOrd="0" presId="urn:diagrams.loki3.com/BracketList"/>
    <dgm:cxn modelId="{8ACCBCE2-628A-4456-960E-95ABC818E206}" type="presParOf" srcId="{92AD862C-7CDD-4323-B0FD-7804D00ABC39}" destId="{0A999945-C91B-41F0-916B-81C1A4E8CDE0}" srcOrd="1" destOrd="0" presId="urn:diagrams.loki3.com/BracketList"/>
    <dgm:cxn modelId="{14C876EE-A75A-4228-975D-FDC4932B1A48}" type="presParOf" srcId="{92AD862C-7CDD-4323-B0FD-7804D00ABC39}" destId="{4F8C05FE-694F-4CFF-BA55-44AC687FAAC4}" srcOrd="2" destOrd="0" presId="urn:diagrams.loki3.com/BracketList"/>
    <dgm:cxn modelId="{52583C96-219F-408C-9053-3C6C8F76ED3D}" type="presParOf" srcId="{92AD862C-7CDD-4323-B0FD-7804D00ABC39}" destId="{E1460CA4-0A02-47BB-8C21-B0B7D5668F08}" srcOrd="3" destOrd="0" presId="urn:diagrams.loki3.com/BracketList"/>
    <dgm:cxn modelId="{5E133639-8634-48E9-AB25-F14E8FC722AD}" type="presParOf" srcId="{160DC2C8-1D42-4819-81C4-018CA6203079}" destId="{7A763E67-53AB-4821-AD61-E60645394346}" srcOrd="1" destOrd="0" presId="urn:diagrams.loki3.com/BracketList"/>
    <dgm:cxn modelId="{5C38FDDE-C8AB-47F0-A7C1-7928A9A2726F}" type="presParOf" srcId="{160DC2C8-1D42-4819-81C4-018CA6203079}" destId="{03CD2231-19E3-4C28-BC54-ABB2EC857506}" srcOrd="2" destOrd="0" presId="urn:diagrams.loki3.com/BracketList"/>
    <dgm:cxn modelId="{B1875D34-FC38-49ED-ADE4-D0EEE8191B0D}" type="presParOf" srcId="{03CD2231-19E3-4C28-BC54-ABB2EC857506}" destId="{68555512-3E0C-4859-87E3-F9ED8AC025A5}" srcOrd="0" destOrd="0" presId="urn:diagrams.loki3.com/BracketList"/>
    <dgm:cxn modelId="{70494017-19F9-40E8-BF0A-F69E068F305F}" type="presParOf" srcId="{03CD2231-19E3-4C28-BC54-ABB2EC857506}" destId="{F808FB0A-C806-4D4C-A9FB-6DDF1C110C55}" srcOrd="1" destOrd="0" presId="urn:diagrams.loki3.com/BracketList"/>
    <dgm:cxn modelId="{229E0CB1-D823-426F-9722-8AF637C20000}" type="presParOf" srcId="{03CD2231-19E3-4C28-BC54-ABB2EC857506}" destId="{A929BCC8-8C67-4E90-974E-E8095945E657}" srcOrd="2" destOrd="0" presId="urn:diagrams.loki3.com/BracketList"/>
    <dgm:cxn modelId="{80979ACC-244F-4828-A281-1225214C878C}" type="presParOf" srcId="{03CD2231-19E3-4C28-BC54-ABB2EC857506}" destId="{78CF96C6-81B0-45B0-A886-66CB23B84F2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8C4D-3042-4B64-ABFB-44230175784C}">
      <dsp:nvSpPr>
        <dsp:cNvPr id="0" name=""/>
        <dsp:cNvSpPr/>
      </dsp:nvSpPr>
      <dsp:spPr>
        <a:xfrm>
          <a:off x="1363383" y="-27140"/>
          <a:ext cx="4662427" cy="4662427"/>
        </a:xfrm>
        <a:prstGeom prst="circularArrow">
          <a:avLst>
            <a:gd name="adj1" fmla="val 5544"/>
            <a:gd name="adj2" fmla="val 330680"/>
            <a:gd name="adj3" fmla="val 13784008"/>
            <a:gd name="adj4" fmla="val 17381047"/>
            <a:gd name="adj5" fmla="val 5757"/>
          </a:avLst>
        </a:prstGeom>
        <a:gradFill rotWithShape="0">
          <a:gsLst>
            <a:gs pos="0">
              <a:schemeClr val="accent2">
                <a:tint val="55000"/>
                <a:hueOff val="0"/>
                <a:satOff val="0"/>
                <a:lumOff val="0"/>
                <a:alphaOff val="0"/>
                <a:tint val="96000"/>
                <a:lumMod val="100000"/>
              </a:schemeClr>
            </a:gs>
            <a:gs pos="78000">
              <a:schemeClr val="accent2">
                <a:tint val="55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765F4BF-D766-4BB4-BE62-E568DFBB7CED}">
      <dsp:nvSpPr>
        <dsp:cNvPr id="0" name=""/>
        <dsp:cNvSpPr/>
      </dsp:nvSpPr>
      <dsp:spPr>
        <a:xfrm>
          <a:off x="2606783" y="1661"/>
          <a:ext cx="2175627" cy="1087813"/>
        </a:xfrm>
        <a:prstGeom prst="roundRect">
          <a:avLst/>
        </a:prstGeom>
        <a:gradFill rotWithShape="0">
          <a:gsLst>
            <a:gs pos="0">
              <a:schemeClr val="accent2">
                <a:shade val="50000"/>
                <a:hueOff val="0"/>
                <a:satOff val="0"/>
                <a:lumOff val="0"/>
                <a:alphaOff val="0"/>
                <a:tint val="96000"/>
                <a:lumMod val="100000"/>
              </a:schemeClr>
            </a:gs>
            <a:gs pos="78000">
              <a:schemeClr val="accent2">
                <a:shade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Decide How and What to Measure </a:t>
          </a:r>
          <a:endParaRPr lang="en-US" sz="1700" kern="1200" dirty="0">
            <a:solidFill>
              <a:schemeClr val="tx1"/>
            </a:solidFill>
          </a:endParaRPr>
        </a:p>
      </dsp:txBody>
      <dsp:txXfrm>
        <a:off x="2659886" y="54764"/>
        <a:ext cx="2069421" cy="981607"/>
      </dsp:txXfrm>
    </dsp:sp>
    <dsp:sp modelId="{F50EF8E8-36D2-4779-957A-E33CB63BA20C}">
      <dsp:nvSpPr>
        <dsp:cNvPr id="0" name=""/>
        <dsp:cNvSpPr/>
      </dsp:nvSpPr>
      <dsp:spPr>
        <a:xfrm>
          <a:off x="4497714" y="1375502"/>
          <a:ext cx="2175627" cy="1087813"/>
        </a:xfrm>
        <a:prstGeom prst="roundRect">
          <a:avLst/>
        </a:prstGeom>
        <a:gradFill rotWithShape="0">
          <a:gsLst>
            <a:gs pos="0">
              <a:schemeClr val="accent2">
                <a:shade val="50000"/>
                <a:hueOff val="-195750"/>
                <a:satOff val="10360"/>
                <a:lumOff val="17382"/>
                <a:alphaOff val="0"/>
                <a:tint val="96000"/>
                <a:lumMod val="100000"/>
              </a:schemeClr>
            </a:gs>
            <a:gs pos="78000">
              <a:schemeClr val="accent2">
                <a:shade val="50000"/>
                <a:hueOff val="-195750"/>
                <a:satOff val="10360"/>
                <a:lumOff val="1738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Create Industry Standards </a:t>
          </a:r>
        </a:p>
      </dsp:txBody>
      <dsp:txXfrm>
        <a:off x="4550817" y="1428605"/>
        <a:ext cx="2069421" cy="981607"/>
      </dsp:txXfrm>
    </dsp:sp>
    <dsp:sp modelId="{E60090A1-6F84-4BD6-B638-2C77A5F7DFE4}">
      <dsp:nvSpPr>
        <dsp:cNvPr id="0" name=""/>
        <dsp:cNvSpPr/>
      </dsp:nvSpPr>
      <dsp:spPr>
        <a:xfrm>
          <a:off x="3775443" y="3598424"/>
          <a:ext cx="2175627" cy="1087813"/>
        </a:xfrm>
        <a:prstGeom prst="roundRect">
          <a:avLst/>
        </a:prstGeom>
        <a:gradFill rotWithShape="0">
          <a:gsLst>
            <a:gs pos="0">
              <a:schemeClr val="accent2">
                <a:shade val="50000"/>
                <a:hueOff val="-391499"/>
                <a:satOff val="20721"/>
                <a:lumOff val="34764"/>
                <a:alphaOff val="0"/>
                <a:tint val="96000"/>
                <a:lumMod val="100000"/>
              </a:schemeClr>
            </a:gs>
            <a:gs pos="78000">
              <a:schemeClr val="accent2">
                <a:shade val="50000"/>
                <a:hueOff val="-391499"/>
                <a:satOff val="20721"/>
                <a:lumOff val="3476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Prepare Measurement Tools</a:t>
          </a:r>
        </a:p>
      </dsp:txBody>
      <dsp:txXfrm>
        <a:off x="3828546" y="3651527"/>
        <a:ext cx="2069421" cy="981607"/>
      </dsp:txXfrm>
    </dsp:sp>
    <dsp:sp modelId="{7F1B303B-E17F-42E5-A3E2-885103402F79}">
      <dsp:nvSpPr>
        <dsp:cNvPr id="0" name=""/>
        <dsp:cNvSpPr/>
      </dsp:nvSpPr>
      <dsp:spPr>
        <a:xfrm>
          <a:off x="1438124" y="3598424"/>
          <a:ext cx="2175627" cy="1087813"/>
        </a:xfrm>
        <a:prstGeom prst="roundRect">
          <a:avLst/>
        </a:prstGeom>
        <a:gradFill rotWithShape="0">
          <a:gsLst>
            <a:gs pos="0">
              <a:schemeClr val="accent2">
                <a:shade val="50000"/>
                <a:hueOff val="-391499"/>
                <a:satOff val="20721"/>
                <a:lumOff val="34764"/>
                <a:alphaOff val="0"/>
                <a:tint val="96000"/>
                <a:lumMod val="100000"/>
              </a:schemeClr>
            </a:gs>
            <a:gs pos="78000">
              <a:schemeClr val="accent2">
                <a:shade val="50000"/>
                <a:hueOff val="-391499"/>
                <a:satOff val="20721"/>
                <a:lumOff val="3476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Rate Progress</a:t>
          </a:r>
        </a:p>
      </dsp:txBody>
      <dsp:txXfrm>
        <a:off x="1491227" y="3651527"/>
        <a:ext cx="2069421" cy="981607"/>
      </dsp:txXfrm>
    </dsp:sp>
    <dsp:sp modelId="{DB513D86-2E3F-4DB5-81FD-D971E3C4CAF2}">
      <dsp:nvSpPr>
        <dsp:cNvPr id="0" name=""/>
        <dsp:cNvSpPr/>
      </dsp:nvSpPr>
      <dsp:spPr>
        <a:xfrm>
          <a:off x="715853" y="1375502"/>
          <a:ext cx="2175627" cy="1087813"/>
        </a:xfrm>
        <a:prstGeom prst="roundRect">
          <a:avLst/>
        </a:prstGeom>
        <a:gradFill rotWithShape="0">
          <a:gsLst>
            <a:gs pos="0">
              <a:schemeClr val="accent2">
                <a:shade val="50000"/>
                <a:hueOff val="-195750"/>
                <a:satOff val="10360"/>
                <a:lumOff val="17382"/>
                <a:alphaOff val="0"/>
                <a:tint val="96000"/>
                <a:lumMod val="100000"/>
              </a:schemeClr>
            </a:gs>
            <a:gs pos="78000">
              <a:schemeClr val="accent2">
                <a:shade val="50000"/>
                <a:hueOff val="-195750"/>
                <a:satOff val="10360"/>
                <a:lumOff val="1738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Monitor and Adjust Throughout the Year</a:t>
          </a:r>
        </a:p>
      </dsp:txBody>
      <dsp:txXfrm>
        <a:off x="768956" y="1428605"/>
        <a:ext cx="2069421" cy="981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A006-C5A1-409F-B30B-41F7D9E31690}">
      <dsp:nvSpPr>
        <dsp:cNvPr id="0" name=""/>
        <dsp:cNvSpPr/>
      </dsp:nvSpPr>
      <dsp:spPr>
        <a:xfrm>
          <a:off x="3441" y="2168518"/>
          <a:ext cx="1760359" cy="3564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1800" kern="1200" dirty="0"/>
            <a:t>Two Groups”</a:t>
          </a:r>
        </a:p>
      </dsp:txBody>
      <dsp:txXfrm>
        <a:off x="3441" y="2168518"/>
        <a:ext cx="1760359" cy="356400"/>
      </dsp:txXfrm>
    </dsp:sp>
    <dsp:sp modelId="{0A999945-C91B-41F0-916B-81C1A4E8CDE0}">
      <dsp:nvSpPr>
        <dsp:cNvPr id="0" name=""/>
        <dsp:cNvSpPr/>
      </dsp:nvSpPr>
      <dsp:spPr>
        <a:xfrm>
          <a:off x="1763801" y="2157380"/>
          <a:ext cx="352071" cy="378675"/>
        </a:xfrm>
        <a:prstGeom prst="leftBrace">
          <a:avLst>
            <a:gd name="adj1" fmla="val 35000"/>
            <a:gd name="adj2" fmla="val 50000"/>
          </a:avLst>
        </a:prstGeom>
        <a:noFill/>
        <a:ln w="19050" cap="rnd" cmpd="sng" algn="ctr">
          <a:solidFill>
            <a:schemeClr val="accent3">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460CA4-0A02-47BB-8C21-B0B7D5668F08}">
      <dsp:nvSpPr>
        <dsp:cNvPr id="0" name=""/>
        <dsp:cNvSpPr/>
      </dsp:nvSpPr>
      <dsp:spPr>
        <a:xfrm>
          <a:off x="2256702" y="2157380"/>
          <a:ext cx="4788178" cy="378675"/>
        </a:xfrm>
        <a:prstGeom prst="rect">
          <a:avLst/>
        </a:prstGeom>
        <a:solidFill>
          <a:schemeClr val="accent3">
            <a:shade val="80000"/>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Fiscal Indicators</a:t>
          </a:r>
        </a:p>
      </dsp:txBody>
      <dsp:txXfrm>
        <a:off x="2256702" y="2157380"/>
        <a:ext cx="4788178" cy="378675"/>
      </dsp:txXfrm>
    </dsp:sp>
    <dsp:sp modelId="{68555512-3E0C-4859-87E3-F9ED8AC025A5}">
      <dsp:nvSpPr>
        <dsp:cNvPr id="0" name=""/>
        <dsp:cNvSpPr/>
      </dsp:nvSpPr>
      <dsp:spPr>
        <a:xfrm>
          <a:off x="3441" y="2611993"/>
          <a:ext cx="1760359" cy="3564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1800" kern="1200" dirty="0"/>
            <a:t>Classifications</a:t>
          </a:r>
        </a:p>
      </dsp:txBody>
      <dsp:txXfrm>
        <a:off x="3441" y="2611993"/>
        <a:ext cx="1760359" cy="356400"/>
      </dsp:txXfrm>
    </dsp:sp>
    <dsp:sp modelId="{F808FB0A-C806-4D4C-A9FB-6DDF1C110C55}">
      <dsp:nvSpPr>
        <dsp:cNvPr id="0" name=""/>
        <dsp:cNvSpPr/>
      </dsp:nvSpPr>
      <dsp:spPr>
        <a:xfrm>
          <a:off x="1763801" y="2600855"/>
          <a:ext cx="352071" cy="378675"/>
        </a:xfrm>
        <a:prstGeom prst="leftBrace">
          <a:avLst>
            <a:gd name="adj1" fmla="val 35000"/>
            <a:gd name="adj2" fmla="val 50000"/>
          </a:avLst>
        </a:prstGeom>
        <a:noFill/>
        <a:ln w="19050" cap="rnd" cmpd="sng" algn="ctr">
          <a:solidFill>
            <a:schemeClr val="accent3">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CF96C6-81B0-45B0-A886-66CB23B84F28}">
      <dsp:nvSpPr>
        <dsp:cNvPr id="0" name=""/>
        <dsp:cNvSpPr/>
      </dsp:nvSpPr>
      <dsp:spPr>
        <a:xfrm>
          <a:off x="2256702" y="2600855"/>
          <a:ext cx="4788178" cy="378675"/>
        </a:xfrm>
        <a:prstGeom prst="rect">
          <a:avLst/>
        </a:prstGeom>
        <a:solidFill>
          <a:schemeClr val="accent3">
            <a:shade val="80000"/>
            <a:hueOff val="-331605"/>
            <a:satOff val="1799"/>
            <a:lumOff val="28532"/>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Financial Metrics</a:t>
          </a:r>
        </a:p>
      </dsp:txBody>
      <dsp:txXfrm>
        <a:off x="2256702" y="2600855"/>
        <a:ext cx="4788178" cy="3786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492041-1888-4D6E-844D-AE559058D061}" type="datetimeFigureOut">
              <a:rPr lang="en-US" smtClean="0"/>
              <a:t>3/1/20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6B1C87-FDFE-4CDF-AC1C-F226A6FFA4AA}" type="slidenum">
              <a:rPr lang="en-US" smtClean="0"/>
              <a:t>‹#›</a:t>
            </a:fld>
            <a:endParaRPr lang="en-US" dirty="0"/>
          </a:p>
        </p:txBody>
      </p:sp>
    </p:spTree>
    <p:extLst>
      <p:ext uri="{BB962C8B-B14F-4D97-AF65-F5344CB8AC3E}">
        <p14:creationId xmlns:p14="http://schemas.microsoft.com/office/powerpoint/2010/main" val="4285027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5025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0489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357138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325430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274905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88250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Dave or Corey to present this slide</a:t>
            </a:r>
            <a:endParaRPr dirty="0"/>
          </a:p>
        </p:txBody>
      </p:sp>
    </p:spTree>
    <p:extLst>
      <p:ext uri="{BB962C8B-B14F-4D97-AF65-F5344CB8AC3E}">
        <p14:creationId xmlns:p14="http://schemas.microsoft.com/office/powerpoint/2010/main" val="352817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 to present this slide</a:t>
            </a:r>
          </a:p>
          <a:p>
            <a:pPr marL="0" lvl="0" indent="0">
              <a:spcBef>
                <a:spcPts val="0"/>
              </a:spcBef>
              <a:spcAft>
                <a:spcPts val="0"/>
              </a:spcAft>
              <a:buNone/>
            </a:pPr>
            <a:endParaRPr lang="en-US" dirty="0"/>
          </a:p>
          <a:p>
            <a:r>
              <a:rPr lang="en-US" sz="1100" b="0" i="0" u="none" strike="noStrike" cap="none" dirty="0">
                <a:solidFill>
                  <a:srgbClr val="000000"/>
                </a:solidFill>
                <a:effectLst/>
                <a:latin typeface="Arial"/>
                <a:ea typeface="Arial"/>
                <a:cs typeface="Arial"/>
                <a:sym typeface="Arial"/>
              </a:rPr>
              <a:t>Experience in California and throughout the country has shown a limited number of criteria can be used to judge if a charter school is successful. In the most simplistic terms, a charter school is successful if four Core Charter Performance Questions can be answered in the affirmative: </a:t>
            </a:r>
          </a:p>
          <a:p>
            <a:pPr lvl="0"/>
            <a:r>
              <a:rPr lang="en-US" sz="1100" b="0" i="0" u="none" strike="noStrike" cap="none" dirty="0">
                <a:solidFill>
                  <a:srgbClr val="000000"/>
                </a:solidFill>
                <a:effectLst/>
                <a:latin typeface="Arial"/>
                <a:ea typeface="Arial"/>
                <a:cs typeface="Arial"/>
                <a:sym typeface="Arial"/>
              </a:rPr>
              <a:t>Is the school’s educational program a success?</a:t>
            </a:r>
          </a:p>
          <a:p>
            <a:pPr lvl="0"/>
            <a:r>
              <a:rPr lang="en-US" sz="1100" b="0" i="0" u="none" strike="noStrike" cap="none" dirty="0">
                <a:solidFill>
                  <a:srgbClr val="000000"/>
                </a:solidFill>
                <a:effectLst/>
                <a:latin typeface="Arial"/>
                <a:ea typeface="Arial"/>
                <a:cs typeface="Arial"/>
                <a:sym typeface="Arial"/>
              </a:rPr>
              <a:t>Is the school financially viable? </a:t>
            </a:r>
          </a:p>
          <a:p>
            <a:pPr lvl="0"/>
            <a:r>
              <a:rPr lang="en-US" sz="1100" b="0" i="0" u="none" strike="noStrike" cap="none" dirty="0">
                <a:solidFill>
                  <a:srgbClr val="000000"/>
                </a:solidFill>
                <a:effectLst/>
                <a:latin typeface="Arial"/>
                <a:ea typeface="Arial"/>
                <a:cs typeface="Arial"/>
                <a:sym typeface="Arial"/>
              </a:rPr>
              <a:t>Is the organization operating consistent with public policy and </a:t>
            </a:r>
          </a:p>
          <a:p>
            <a:pPr lvl="0"/>
            <a:r>
              <a:rPr lang="en-US" sz="1100" b="0" i="0" u="none" strike="noStrike" cap="none" dirty="0">
                <a:solidFill>
                  <a:srgbClr val="000000"/>
                </a:solidFill>
                <a:effectLst/>
                <a:latin typeface="Arial"/>
                <a:ea typeface="Arial"/>
                <a:cs typeface="Arial"/>
                <a:sym typeface="Arial"/>
              </a:rPr>
              <a:t>operating effectively? </a:t>
            </a:r>
          </a:p>
          <a:p>
            <a:pPr marL="0" lvl="0" indent="0">
              <a:spcBef>
                <a:spcPts val="0"/>
              </a:spcBef>
              <a:spcAft>
                <a:spcPts val="0"/>
              </a:spcAft>
              <a:buNone/>
            </a:pPr>
            <a:endParaRPr dirty="0"/>
          </a:p>
        </p:txBody>
      </p:sp>
    </p:spTree>
    <p:extLst>
      <p:ext uri="{BB962C8B-B14F-4D97-AF65-F5344CB8AC3E}">
        <p14:creationId xmlns:p14="http://schemas.microsoft.com/office/powerpoint/2010/main" val="94978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 to present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Principle 1</a:t>
            </a:r>
          </a:p>
          <a:p>
            <a:r>
              <a:rPr lang="en-US" sz="1100" b="1" i="0" u="none" strike="noStrike" cap="none" dirty="0">
                <a:solidFill>
                  <a:srgbClr val="000000"/>
                </a:solidFill>
                <a:effectLst/>
                <a:latin typeface="Arial"/>
                <a:ea typeface="Arial"/>
                <a:cs typeface="Arial"/>
                <a:sym typeface="Arial"/>
              </a:rPr>
              <a:t>The role of the authorizer is a </a:t>
            </a:r>
            <a:r>
              <a:rPr lang="en-US" sz="1400" b="1" i="0" u="none" strike="noStrike" cap="none" dirty="0">
                <a:solidFill>
                  <a:srgbClr val="000000"/>
                </a:solidFill>
                <a:effectLst/>
                <a:latin typeface="Arial"/>
                <a:ea typeface="Arial"/>
                <a:cs typeface="Arial"/>
                <a:sym typeface="Arial"/>
              </a:rPr>
              <a:t>regulatory role</a:t>
            </a:r>
            <a:r>
              <a:rPr lang="en-US" sz="1100" b="1" i="0" u="none" strike="noStrike" cap="none" dirty="0">
                <a:solidFill>
                  <a:srgbClr val="000000"/>
                </a:solidFill>
                <a:effectLst/>
                <a:latin typeface="Arial"/>
                <a:ea typeface="Arial"/>
                <a:cs typeface="Arial"/>
                <a:sym typeface="Arial"/>
              </a:rPr>
              <a:t>. It approves/denies charter petitions, monitors, assesses and intervenes as necessary, and approves/denies renewals: </a:t>
            </a:r>
            <a:r>
              <a:rPr lang="en-US" sz="1100" b="0" i="0" u="none" strike="noStrike" cap="none" dirty="0">
                <a:solidFill>
                  <a:srgbClr val="000000"/>
                </a:solidFill>
                <a:effectLst/>
                <a:latin typeface="Arial"/>
                <a:ea typeface="Arial"/>
                <a:cs typeface="Arial"/>
                <a:sym typeface="Arial"/>
              </a:rPr>
              <a:t>Consistent with its regulatory role, an authorizer’s core responsibilities are tied to the lifecycle of charter schools . The first part of the lifecycle is charter authorizing, the review of charter petitions submitted to it and make decisions to approve or deny each of them based on the law, regulatory guidance, policy and best practice . The second is the ongoing monitoring of charter schools they have approved regarding their progress towards meeting the criteria for renewal and their compliance with the law.  I want to intro the concept of the cs lifecycle. Not sure how to make the case that it is a good organizing concept.</a:t>
            </a:r>
          </a:p>
          <a:p>
            <a:r>
              <a:rPr lang="en-US" sz="1100" b="0" i="0" u="none" strike="noStrike" cap="none" dirty="0">
                <a:solidFill>
                  <a:srgbClr val="000000"/>
                </a:solidFill>
                <a:effectLst/>
                <a:latin typeface="Arial"/>
                <a:ea typeface="Arial"/>
                <a:cs typeface="Arial"/>
                <a:sym typeface="Arial"/>
              </a:rPr>
              <a:t> Do  I need to define “best practice”, and discuss why it is included?</a:t>
            </a:r>
          </a:p>
          <a:p>
            <a:endParaRPr lang="en-US" sz="1100" b="0"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Principle 2</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The first level of oversight responsibility rests on charter school boards:</a:t>
            </a:r>
            <a:r>
              <a:rPr lang="en-US" sz="1100" b="0" i="0" u="none" strike="noStrike" cap="none" dirty="0">
                <a:solidFill>
                  <a:srgbClr val="000000"/>
                </a:solidFill>
                <a:effectLst/>
                <a:latin typeface="Arial"/>
                <a:ea typeface="Arial"/>
                <a:cs typeface="Arial"/>
                <a:sym typeface="Arial"/>
              </a:rPr>
              <a:t> The responsibility for ensuring the proper and successful operation of the charter school rest first and primarily with the governing board of the charter school. If the charter school board fulfills their responsibilities well, the board also builds critically important board capacity and competence.  In the normal course of its oversight work an authorizer does not conduct extensive reviews of day-to-day operational activities. The authorizer primary responsibility’s is to monitor, verify the work of the charter school board, and problems are indicated, to take steps so that the charter school resolves the issues.</a:t>
            </a:r>
          </a:p>
          <a:p>
            <a:pPr marL="139700" indent="0">
              <a:buNone/>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Principle 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be an effective and trusted process, it must be transparent to all. </a:t>
            </a:r>
            <a:r>
              <a:rPr lang="en-US" b="0" dirty="0"/>
              <a:t>This includes the process where regulatory requirements are developed, to the availability of the rules that are to be followed by all and the performance expectations. By having a transparent process that includes appropriate engagement opportunities for all stakeholders, the process builds confidence in the quality and fairness of the process.</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Principle 4</a:t>
            </a:r>
          </a:p>
          <a:p>
            <a:r>
              <a:rPr lang="en-US" sz="1100" b="1" i="0" u="none" strike="noStrike" cap="none" dirty="0">
                <a:solidFill>
                  <a:srgbClr val="000000"/>
                </a:solidFill>
                <a:effectLst/>
                <a:latin typeface="Arial"/>
                <a:ea typeface="Arial"/>
                <a:cs typeface="Arial"/>
                <a:sym typeface="Arial"/>
              </a:rPr>
              <a:t>There are fundamental measures of charter school quality that can be identified and measured: </a:t>
            </a:r>
            <a:r>
              <a:rPr lang="en-US" sz="1100" b="0" i="0" u="none" strike="noStrike" cap="none" dirty="0">
                <a:solidFill>
                  <a:srgbClr val="000000"/>
                </a:solidFill>
                <a:effectLst/>
                <a:latin typeface="Arial"/>
                <a:ea typeface="Arial"/>
                <a:cs typeface="Arial"/>
                <a:sym typeface="Arial"/>
              </a:rPr>
              <a:t>Experience and research has shown that</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there are fundamental measures of quality that can be identified and measured.</a:t>
            </a:r>
          </a:p>
          <a:p>
            <a:pPr lvl="0"/>
            <a:r>
              <a:rPr lang="en-US" sz="1100" b="0" i="0" u="none" strike="noStrike" cap="none" dirty="0">
                <a:solidFill>
                  <a:srgbClr val="000000"/>
                </a:solidFill>
                <a:effectLst/>
                <a:latin typeface="Arial"/>
                <a:ea typeface="Arial"/>
                <a:cs typeface="Arial"/>
                <a:sym typeface="Arial"/>
              </a:rPr>
              <a:t>There are a limited number of Key Performance Indicators that guide this work and allow it to be done in an efficient manner. </a:t>
            </a:r>
          </a:p>
          <a:p>
            <a:pPr lvl="1"/>
            <a:r>
              <a:rPr lang="en-US" sz="1100" b="0" i="0" u="none" strike="noStrike" cap="none" dirty="0">
                <a:solidFill>
                  <a:srgbClr val="000000"/>
                </a:solidFill>
                <a:effectLst/>
                <a:latin typeface="Arial"/>
                <a:ea typeface="Arial"/>
                <a:cs typeface="Arial"/>
                <a:sym typeface="Arial"/>
              </a:rPr>
              <a:t>Key Performance Standards are Quantifiable/Measurable, and are </a:t>
            </a:r>
          </a:p>
          <a:p>
            <a:pPr lvl="1"/>
            <a:r>
              <a:rPr lang="en-US" sz="1100" b="0" i="0" u="none" strike="noStrike" cap="none" dirty="0">
                <a:solidFill>
                  <a:srgbClr val="000000"/>
                </a:solidFill>
                <a:effectLst/>
                <a:latin typeface="Arial"/>
                <a:ea typeface="Arial"/>
                <a:cs typeface="Arial"/>
                <a:sym typeface="Arial"/>
              </a:rPr>
              <a:t>Determined at the Time the Charter School is Authorized and are Known by All.</a:t>
            </a:r>
          </a:p>
          <a:p>
            <a:r>
              <a:rPr lang="en-US" sz="1100" b="0" i="0" u="none" strike="noStrike" cap="none" dirty="0">
                <a:solidFill>
                  <a:srgbClr val="000000"/>
                </a:solidFill>
                <a:effectLst/>
                <a:latin typeface="Arial"/>
                <a:ea typeface="Arial"/>
                <a:cs typeface="Arial"/>
                <a:sym typeface="Arial"/>
              </a:rPr>
              <a:t>The process provides appropriate indicators when additional action is needed, and the results from the test(s) informs scope/intensity of the follow up action.</a:t>
            </a:r>
          </a:p>
          <a:p>
            <a:r>
              <a:rPr lang="en-US" sz="1100" b="1" i="0" u="none" strike="noStrike" cap="none" dirty="0">
                <a:solidFill>
                  <a:srgbClr val="000000"/>
                </a:solidFill>
                <a:effectLst/>
                <a:latin typeface="Arial"/>
                <a:ea typeface="Arial"/>
                <a:cs typeface="Arial"/>
                <a:sym typeface="Arial"/>
              </a:rPr>
              <a:t>Educational Program Success:</a:t>
            </a:r>
            <a:r>
              <a:rPr lang="en-US" sz="1100" b="0" i="0" u="none" strike="noStrike" cap="none" dirty="0">
                <a:solidFill>
                  <a:srgbClr val="000000"/>
                </a:solidFill>
                <a:effectLst/>
                <a:latin typeface="Arial"/>
                <a:ea typeface="Arial"/>
                <a:cs typeface="Arial"/>
                <a:sym typeface="Arial"/>
              </a:rPr>
              <a:t> The academic performance of the students; both in absolute terms and in terms of student achievement growth, as measured by the California Assessment of Student Performance and Progress (</a:t>
            </a:r>
            <a:r>
              <a:rPr lang="en-US" sz="1100" b="0" i="1" u="none" strike="noStrike" cap="none" dirty="0">
                <a:solidFill>
                  <a:srgbClr val="000000"/>
                </a:solidFill>
                <a:effectLst/>
                <a:latin typeface="Arial"/>
                <a:ea typeface="Arial"/>
                <a:cs typeface="Arial"/>
                <a:sym typeface="Arial"/>
              </a:rPr>
              <a:t>CAASPP</a:t>
            </a:r>
            <a:r>
              <a:rPr lang="en-US" sz="1100" b="0" i="0" u="none" strike="noStrike" cap="none" dirty="0">
                <a:solidFill>
                  <a:srgbClr val="000000"/>
                </a:solidFill>
                <a:effectLst/>
                <a:latin typeface="Arial"/>
                <a:ea typeface="Arial"/>
                <a:cs typeface="Arial"/>
                <a:sym typeface="Arial"/>
              </a:rPr>
              <a:t>) and other reliable and valid measures of student academic performance. </a:t>
            </a:r>
            <a:r>
              <a:rPr lang="en-US" sz="1000" b="0" i="0" u="none" strike="noStrike" cap="none" dirty="0">
                <a:solidFill>
                  <a:srgbClr val="000000"/>
                </a:solidFill>
                <a:effectLst/>
                <a:latin typeface="Arial"/>
                <a:ea typeface="Arial"/>
                <a:cs typeface="Arial"/>
                <a:sym typeface="Arial"/>
              </a:rPr>
              <a:t>In this context Key Performance Indicators define and communicate the fundamental performance characteristics of the school to a wide variety of stakeholders including but not limited to the charter school and its authorizer.</a:t>
            </a:r>
            <a:r>
              <a:rPr lang="en-US" sz="1100" b="1"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Financial Viability:</a:t>
            </a:r>
            <a:r>
              <a:rPr lang="en-US" sz="1100" b="0" i="0" u="none" strike="noStrike" cap="none" dirty="0">
                <a:solidFill>
                  <a:srgbClr val="000000"/>
                </a:solidFill>
                <a:effectLst/>
                <a:latin typeface="Arial"/>
                <a:ea typeface="Arial"/>
                <a:cs typeface="Arial"/>
                <a:sym typeface="Arial"/>
              </a:rPr>
              <a:t>  There is a baseline of fiscal standards that apply to all charter schools. These are based on “fiscal best practices” and are broadly recognized as rigorous but reasonable. There can be a set of modified standards that apply to schools in certain circumstances, such as “new schools”. These fiscal performance indicators are specifically tailored to charter schools but are universally used to evaluate the financial viability of business entities large and small as well nonprofits. </a:t>
            </a:r>
          </a:p>
          <a:p>
            <a:r>
              <a:rPr lang="en-US" sz="1100" b="1" i="0" u="none" strike="noStrike" cap="none" dirty="0">
                <a:solidFill>
                  <a:srgbClr val="000000"/>
                </a:solidFill>
                <a:effectLst/>
                <a:latin typeface="Arial"/>
                <a:ea typeface="Arial"/>
                <a:cs typeface="Arial"/>
                <a:sym typeface="Arial"/>
              </a:rPr>
              <a:t>Operating Consistent with Public Policy:</a:t>
            </a:r>
            <a:r>
              <a:rPr lang="en-US" sz="1100" b="0" i="0" u="none" strike="noStrike" cap="none" dirty="0">
                <a:solidFill>
                  <a:srgbClr val="000000"/>
                </a:solidFill>
                <a:effectLst/>
                <a:latin typeface="Arial"/>
                <a:ea typeface="Arial"/>
                <a:cs typeface="Arial"/>
                <a:sym typeface="Arial"/>
              </a:rPr>
              <a:t> Is the organization operating consistent with public policy? This is a developing conversation. It is arising from the tensions that call for all charter schools serve all students and that charter schools can have a specify mission or population they intend to serve. For example, are they open to all, serving all populations equally well?</a:t>
            </a:r>
          </a:p>
          <a:p>
            <a:r>
              <a:rPr lang="en-US" sz="1100" b="1" i="0" u="none" strike="noStrike" cap="none" dirty="0">
                <a:solidFill>
                  <a:srgbClr val="000000"/>
                </a:solidFill>
                <a:effectLst/>
                <a:latin typeface="Arial"/>
                <a:ea typeface="Arial"/>
                <a:cs typeface="Arial"/>
                <a:sym typeface="Arial"/>
              </a:rPr>
              <a:t>Operational Success:</a:t>
            </a:r>
            <a:r>
              <a:rPr lang="en-US" sz="1100" b="0" i="0" u="none" strike="noStrike" cap="none" dirty="0">
                <a:solidFill>
                  <a:srgbClr val="000000"/>
                </a:solidFill>
                <a:effectLst/>
                <a:latin typeface="Arial"/>
                <a:ea typeface="Arial"/>
                <a:cs typeface="Arial"/>
                <a:sym typeface="Arial"/>
              </a:rPr>
              <a:t> A baseline of operational standards that apply to all charter schools. These are based on “organizational best practices” and are broadly recognized as rigorous but reasonable. Examples are timeliness and accuracy of regular submissions of information to the authorizer and an effective Human Resources function.</a:t>
            </a:r>
          </a:p>
          <a:p>
            <a:r>
              <a:rPr lang="en-US" sz="1100" b="1" i="0" u="none" strike="noStrike" cap="none" dirty="0">
                <a:solidFill>
                  <a:srgbClr val="000000"/>
                </a:solidFill>
                <a:effectLst/>
                <a:latin typeface="Arial"/>
                <a:ea typeface="Arial"/>
                <a:cs typeface="Arial"/>
                <a:sym typeface="Arial"/>
              </a:rPr>
              <a:t>Competence Governance:</a:t>
            </a:r>
            <a:r>
              <a:rPr lang="en-US" sz="1100" b="0" i="0" u="none" strike="noStrike" cap="none" dirty="0">
                <a:solidFill>
                  <a:srgbClr val="000000"/>
                </a:solidFill>
                <a:effectLst/>
                <a:latin typeface="Arial"/>
                <a:ea typeface="Arial"/>
                <a:cs typeface="Arial"/>
                <a:sym typeface="Arial"/>
              </a:rPr>
              <a:t> A baseline of governance standards that apply to all charter schools. These are based on “nonprofit governance best practices” and are broadly recognized as rigorous but reasonable. </a:t>
            </a:r>
          </a:p>
          <a:p>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These type of indicators have been adopted by a number of high-quality authorizers across the country. </a:t>
            </a:r>
            <a:endParaRPr lang="en-US" sz="1000" b="0" i="0" u="none" strike="noStrike" cap="none" dirty="0">
              <a:solidFill>
                <a:srgbClr val="000000"/>
              </a:solidFill>
              <a:effectLst/>
              <a:latin typeface="Arial"/>
              <a:ea typeface="Arial"/>
              <a:cs typeface="Arial"/>
              <a:sym typeface="Arial"/>
            </a:endParaRPr>
          </a:p>
          <a:p>
            <a:pPr marL="139700" indent="0">
              <a:buNone/>
            </a:pPr>
            <a:r>
              <a:rPr lang="en-US" sz="1000" b="0" i="0" u="none" strike="noStrike" cap="none" dirty="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54769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 to present this slide</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Principle 5</a:t>
            </a: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The level/intensity of oversight is based on the charter school meeting/failing key performance indicators. </a:t>
            </a:r>
            <a:r>
              <a:rPr lang="en-US" sz="1100" b="0" i="0" u="none" strike="noStrike" cap="none" dirty="0">
                <a:solidFill>
                  <a:srgbClr val="000000"/>
                </a:solidFill>
                <a:effectLst/>
                <a:latin typeface="Arial"/>
                <a:ea typeface="Arial"/>
                <a:cs typeface="Arial"/>
                <a:sym typeface="Arial"/>
              </a:rPr>
              <a:t>The charter oversight process is based on a limited number of key performance indicators clearly identified and verifiable, and known to the charter school and the authorizer. These key performance indicators define and communicate fundamental measures of quality. If these key performance indicators are met, less intrusive oversight is possible. Failure to meet these performance indicators (e.g., cash reserve levels, student achievement levels) triggers additional, more detailed and potentially more intrusive reviews. The purpose of the additional reviews are to determine if one or more standard(s) is/are being met on face or through an alternative means, to better identify the level of additional risk that exists, if any, as well as to motivate/support the school as it identifies and implement solutions. If serious issues are found, it is also the basis for the authorizer to start the process for the charter school to “cure” the problems and/or if the problem justifies it, to have the authorizer begin revocation proceedings. </a:t>
            </a:r>
          </a:p>
          <a:p>
            <a:endParaRPr lang="en-US" dirty="0"/>
          </a:p>
          <a:p>
            <a:pPr marL="139700" indent="0">
              <a:buNone/>
            </a:pPr>
            <a:r>
              <a:rPr lang="en-US" sz="1100" b="1" i="0" u="none" strike="noStrike" cap="none" dirty="0">
                <a:solidFill>
                  <a:srgbClr val="000000"/>
                </a:solidFill>
                <a:effectLst/>
                <a:latin typeface="Arial"/>
                <a:ea typeface="Arial"/>
                <a:cs typeface="Arial"/>
                <a:sym typeface="Arial"/>
              </a:rPr>
              <a:t>Principle 6</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The authorizer provides an Annual Report that provide the foundation for the renew/not renew decision for the school by the authorizer: </a:t>
            </a:r>
            <a:r>
              <a:rPr lang="en-US" sz="1100" b="0" i="0" u="none" strike="noStrike" cap="none" dirty="0">
                <a:solidFill>
                  <a:srgbClr val="000000"/>
                </a:solidFill>
                <a:effectLst/>
                <a:latin typeface="Arial"/>
                <a:ea typeface="Arial"/>
                <a:cs typeface="Arial"/>
                <a:sym typeface="Arial"/>
              </a:rPr>
              <a:t>The work of the authorizer in the context of an annual performance report is twofold. First it is to review and validate data provided by the charter school and data that the authorizer’s own independently collected information (e.g., site visit) and from other sources. The second is to analyze the entirety of the data and produce a written report of the school’s success/progress in meeting the standards set for that school that informs all parties and ultimately guides the renew/not renew decision for the school.</a:t>
            </a:r>
          </a:p>
          <a:p>
            <a:pPr marL="139700" indent="0">
              <a:buNone/>
            </a:pPr>
            <a:r>
              <a:rPr lang="en-US" sz="1100" b="0" i="0" u="none" strike="noStrike" cap="none" dirty="0">
                <a:solidFill>
                  <a:srgbClr val="000000"/>
                </a:solidFill>
                <a:effectLst/>
                <a:latin typeface="Arial"/>
                <a:ea typeface="Arial"/>
                <a:cs typeface="Arial"/>
                <a:sym typeface="Arial"/>
              </a:rPr>
              <a:t> </a:t>
            </a:r>
          </a:p>
          <a:p>
            <a:pPr marL="139700" indent="0">
              <a:buNone/>
            </a:pPr>
            <a:r>
              <a:rPr lang="en-US" sz="1100" b="1" i="0" u="none" strike="noStrike" cap="none" dirty="0">
                <a:solidFill>
                  <a:srgbClr val="000000"/>
                </a:solidFill>
                <a:effectLst/>
                <a:latin typeface="Arial"/>
                <a:ea typeface="Arial"/>
                <a:cs typeface="Arial"/>
                <a:sym typeface="Arial"/>
              </a:rPr>
              <a:t>Principle 7</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Fulfilling the responsibilities of a charter authorizer must be within the capacity of all entities that serve as authorizers: </a:t>
            </a:r>
            <a:r>
              <a:rPr lang="en-US" sz="1100" b="0" i="0" u="none" strike="noStrike" cap="none" dirty="0">
                <a:solidFill>
                  <a:srgbClr val="000000"/>
                </a:solidFill>
                <a:effectLst/>
                <a:latin typeface="Arial"/>
                <a:ea typeface="Arial"/>
                <a:cs typeface="Arial"/>
                <a:sym typeface="Arial"/>
              </a:rPr>
              <a:t>The oversight process must be able to ensure the quality of education being provided and the responsible and effective use of taxpayer dollars by charter schools. The annual progress report format must effectively answer the four Charter Core Performance Questions (see above), be as complete and self-contained a process as possible, and be effective within the resources and charter authorizing capacity/expertise of all authorizers, including those typically found in a small authorizer district or county office of education.</a:t>
            </a:r>
          </a:p>
          <a:p>
            <a:pPr marL="0" lvl="0" indent="0">
              <a:spcBef>
                <a:spcPts val="0"/>
              </a:spcBef>
              <a:spcAft>
                <a:spcPts val="0"/>
              </a:spcAft>
              <a:buNone/>
            </a:pPr>
            <a:endParaRPr dirty="0"/>
          </a:p>
        </p:txBody>
      </p:sp>
    </p:spTree>
    <p:extLst>
      <p:ext uri="{BB962C8B-B14F-4D97-AF65-F5344CB8AC3E}">
        <p14:creationId xmlns:p14="http://schemas.microsoft.com/office/powerpoint/2010/main" val="360216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209118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422210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Justin or Tim to present this slide</a:t>
            </a:r>
            <a:endParaRPr dirty="0"/>
          </a:p>
        </p:txBody>
      </p:sp>
    </p:spTree>
    <p:extLst>
      <p:ext uri="{BB962C8B-B14F-4D97-AF65-F5344CB8AC3E}">
        <p14:creationId xmlns:p14="http://schemas.microsoft.com/office/powerpoint/2010/main" val="247176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341024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2837779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121297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210117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3111204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12065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86383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Dave or Corey</a:t>
            </a:r>
            <a:r>
              <a:rPr lang="en-US" baseline="0" dirty="0"/>
              <a:t> </a:t>
            </a:r>
            <a:r>
              <a:rPr lang="en-US" dirty="0"/>
              <a:t>to present this slide</a:t>
            </a:r>
          </a:p>
          <a:p>
            <a:pPr marL="0" lvl="0" indent="0">
              <a:spcBef>
                <a:spcPts val="0"/>
              </a:spcBef>
              <a:spcAft>
                <a:spcPts val="0"/>
              </a:spcAft>
              <a:buNone/>
            </a:pPr>
            <a:endParaRPr dirty="0"/>
          </a:p>
        </p:txBody>
      </p:sp>
    </p:spTree>
    <p:extLst>
      <p:ext uri="{BB962C8B-B14F-4D97-AF65-F5344CB8AC3E}">
        <p14:creationId xmlns:p14="http://schemas.microsoft.com/office/powerpoint/2010/main" val="116956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2602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Debi to present this slide</a:t>
            </a:r>
            <a:endParaRPr dirty="0"/>
          </a:p>
        </p:txBody>
      </p:sp>
    </p:spTree>
    <p:extLst>
      <p:ext uri="{BB962C8B-B14F-4D97-AF65-F5344CB8AC3E}">
        <p14:creationId xmlns:p14="http://schemas.microsoft.com/office/powerpoint/2010/main" val="377035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Tim or Justin to present this slide</a:t>
            </a:r>
            <a:endParaRPr dirty="0"/>
          </a:p>
        </p:txBody>
      </p:sp>
    </p:spTree>
    <p:extLst>
      <p:ext uri="{BB962C8B-B14F-4D97-AF65-F5344CB8AC3E}">
        <p14:creationId xmlns:p14="http://schemas.microsoft.com/office/powerpoint/2010/main" val="147417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Debi to present this slide</a:t>
            </a:r>
            <a:endParaRPr dirty="0"/>
          </a:p>
        </p:txBody>
      </p:sp>
    </p:spTree>
    <p:extLst>
      <p:ext uri="{BB962C8B-B14F-4D97-AF65-F5344CB8AC3E}">
        <p14:creationId xmlns:p14="http://schemas.microsoft.com/office/powerpoint/2010/main" val="2636362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Debi to present this slide</a:t>
            </a:r>
            <a:endParaRPr dirty="0"/>
          </a:p>
        </p:txBody>
      </p:sp>
    </p:spTree>
    <p:extLst>
      <p:ext uri="{BB962C8B-B14F-4D97-AF65-F5344CB8AC3E}">
        <p14:creationId xmlns:p14="http://schemas.microsoft.com/office/powerpoint/2010/main" val="387552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353457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386487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3498132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Tim, Justin or Victor to present </a:t>
            </a:r>
            <a:r>
              <a:rPr lang="en-US"/>
              <a:t>this slide</a:t>
            </a:r>
            <a:endParaRPr dirty="0"/>
          </a:p>
        </p:txBody>
      </p:sp>
    </p:spTree>
    <p:extLst>
      <p:ext uri="{BB962C8B-B14F-4D97-AF65-F5344CB8AC3E}">
        <p14:creationId xmlns:p14="http://schemas.microsoft.com/office/powerpoint/2010/main" val="259630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94517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45926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104338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212901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Tim or Justin to present this slide </a:t>
            </a:r>
            <a:endParaRPr dirty="0"/>
          </a:p>
        </p:txBody>
      </p:sp>
    </p:spTree>
    <p:extLst>
      <p:ext uri="{BB962C8B-B14F-4D97-AF65-F5344CB8AC3E}">
        <p14:creationId xmlns:p14="http://schemas.microsoft.com/office/powerpoint/2010/main" val="227164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Victor to present this slide</a:t>
            </a:r>
            <a:endParaRPr dirty="0"/>
          </a:p>
        </p:txBody>
      </p:sp>
    </p:spTree>
    <p:extLst>
      <p:ext uri="{BB962C8B-B14F-4D97-AF65-F5344CB8AC3E}">
        <p14:creationId xmlns:p14="http://schemas.microsoft.com/office/powerpoint/2010/main" val="133938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9847730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8666642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25162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4819949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4667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23308213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22276244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7557830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r>
              <a:rPr lang="en-US" dirty="0"/>
              <a:t>Title</a:t>
            </a:r>
            <a:endParaRPr dirty="0"/>
          </a:p>
        </p:txBody>
      </p:sp>
      <p:pic>
        <p:nvPicPr>
          <p:cNvPr id="1026" name="Picture 2" descr="CCA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0700" y="5748728"/>
            <a:ext cx="3441988" cy="8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3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D5DC4-D69F-4D13-89A9-E65E3013E890}" type="datetimeFigureOut">
              <a:rPr lang="en-US" smtClean="0"/>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464D6-CFA5-40C5-8637-92795DB8B365}" type="slidenum">
              <a:rPr lang="en-US" smtClean="0"/>
              <a:t>‹#›</a:t>
            </a:fld>
            <a:endParaRPr lang="en-US" dirty="0"/>
          </a:p>
        </p:txBody>
      </p:sp>
    </p:spTree>
    <p:extLst>
      <p:ext uri="{BB962C8B-B14F-4D97-AF65-F5344CB8AC3E}">
        <p14:creationId xmlns:p14="http://schemas.microsoft.com/office/powerpoint/2010/main" val="177295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23140155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40936355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7638839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42170545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9026851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5051018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42146757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10587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fade thruBlk="1"/>
  </p:transition>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cid:image001.jpg@01D59BC6.988B17E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cid:image001.jpg@01D59BC6.988B17E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cid:image001.jpg@01D59BC6.988B17E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cid:image001.jpg@01D59BC6.988B17E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cid:image001.jpg@01D59BC6.988B17E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cid:image001.jpg@01D59BC6.988B17E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cid:image001.jpg@01D59BC6.988B17E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cid:image001.jpg@01D59BC6.988B17E0" TargetMode="Externa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30.svg"/><Relationship Id="rId11" Type="http://schemas.microsoft.com/office/2007/relationships/diagramDrawing" Target="../diagrams/drawing1.xml"/><Relationship Id="rId5" Type="http://schemas.openxmlformats.org/officeDocument/2006/relationships/image" Target="../media/image29.png"/><Relationship Id="rId10" Type="http://schemas.openxmlformats.org/officeDocument/2006/relationships/diagramColors" Target="../diagrams/colors1.xml"/><Relationship Id="rId4" Type="http://schemas.openxmlformats.org/officeDocument/2006/relationships/image" Target="cid:image001.jpg@01D59BC6.988B17E0" TargetMode="External"/><Relationship Id="rId9"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cid:image001.jpg@01D59BC6.988B17E0" TargetMode="External"/><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0.svg"/><Relationship Id="rId4" Type="http://schemas.openxmlformats.org/officeDocument/2006/relationships/diagramQuickStyle" Target="../diagrams/quickStyle2.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cid:image001.jpg@01D59BC6.988B17E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cid:image001.jpg@01D59BC6.988B17E0" TargetMode="External"/><Relationship Id="rId2" Type="http://schemas.openxmlformats.org/officeDocument/2006/relationships/image" Target="../media/image2.jpeg"/><Relationship Id="rId1" Type="http://schemas.openxmlformats.org/officeDocument/2006/relationships/slideLayout" Target="../slideLayouts/slideLayout17.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cid:image001.jpg@01D59BC6.988B17E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cid:image001.jpg@01D59BC6.988B17E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cid:image001.jpg@01D59BC6.988B17E0"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cid:image001.jpg@01D59BC6.988B17E0" TargetMode="External"/><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33.xml"/><Relationship Id="rId16" Type="http://schemas.openxmlformats.org/officeDocument/2006/relationships/image" Target="../media/image48.svg"/><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cid:image001.jpg@01D59BC6.988B17E0" TargetMode="External"/><Relationship Id="rId9" Type="http://schemas.openxmlformats.org/officeDocument/2006/relationships/image" Target="../media/image41.png"/><Relationship Id="rId14" Type="http://schemas.openxmlformats.org/officeDocument/2006/relationships/image" Target="../media/image46.sv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cid:image001.jpg@01D59BC6.988B17E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calauthorizers.org/" TargetMode="External"/><Relationship Id="rId3" Type="http://schemas.openxmlformats.org/officeDocument/2006/relationships/image" Target="../media/image2.jpeg"/><Relationship Id="rId7" Type="http://schemas.openxmlformats.org/officeDocument/2006/relationships/hyperlink" Target="calauthorizers.org"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cid:image001.jpg@01D59BC6.988B17E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cid:image001.jpg@01D59BC6.988B17E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cid:image001.jpg@01D59BC6.988B17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cid:image001.jpg@01D59BC6.988B17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04727" y="2264149"/>
            <a:ext cx="6487209" cy="1364748"/>
          </a:xfrm>
          <a:prstGeom prst="rect">
            <a:avLst/>
          </a:prstGeom>
        </p:spPr>
        <p:txBody>
          <a:bodyPr spcFirstLastPara="1" wrap="square" lIns="91425" tIns="91425" rIns="91425" bIns="91425" anchor="t" anchorCtr="0">
            <a:noAutofit/>
          </a:bodyPr>
          <a:lstStyle/>
          <a:p>
            <a:r>
              <a:rPr lang="en-US" sz="4000" dirty="0"/>
              <a:t>Partnership for Supporting High Quality Authorizing:</a:t>
            </a:r>
            <a:br>
              <a:rPr lang="en-US" sz="4000" dirty="0"/>
            </a:br>
            <a:r>
              <a:rPr lang="en-US" sz="4000" dirty="0"/>
              <a:t> </a:t>
            </a:r>
            <a:br>
              <a:rPr lang="en-US" sz="4000" dirty="0"/>
            </a:br>
            <a:endParaRPr lang="en-US" sz="4000" dirty="0"/>
          </a:p>
        </p:txBody>
      </p:sp>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pic>
        <p:nvPicPr>
          <p:cNvPr id="4" name="Graphic 3" descr="Handshake">
            <a:extLst>
              <a:ext uri="{FF2B5EF4-FFF2-40B4-BE49-F238E27FC236}">
                <a16:creationId xmlns:a16="http://schemas.microsoft.com/office/drawing/2014/main" id="{D8FAEA99-06BF-4141-A1ED-D225426AEE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0839" y="0"/>
            <a:ext cx="1736072" cy="1736072"/>
          </a:xfrm>
          <a:prstGeom prst="rect">
            <a:avLst/>
          </a:prstGeom>
        </p:spPr>
      </p:pic>
      <p:sp>
        <p:nvSpPr>
          <p:cNvPr id="2" name="TextBox 1">
            <a:extLst>
              <a:ext uri="{FF2B5EF4-FFF2-40B4-BE49-F238E27FC236}">
                <a16:creationId xmlns:a16="http://schemas.microsoft.com/office/drawing/2014/main" id="{BE274017-1726-4ECE-904C-C32817862A7E}"/>
              </a:ext>
            </a:extLst>
          </p:cNvPr>
          <p:cNvSpPr txBox="1"/>
          <p:nvPr/>
        </p:nvSpPr>
        <p:spPr>
          <a:xfrm>
            <a:off x="848007" y="3713069"/>
            <a:ext cx="7295329" cy="646331"/>
          </a:xfrm>
          <a:prstGeom prst="rect">
            <a:avLst/>
          </a:prstGeom>
          <a:noFill/>
        </p:spPr>
        <p:txBody>
          <a:bodyPr wrap="square" rtlCol="0">
            <a:spAutoFit/>
          </a:bodyPr>
          <a:lstStyle/>
          <a:p>
            <a:r>
              <a:rPr lang="en-US" sz="3600" b="1" i="1" dirty="0"/>
              <a:t>Small School District Authorizers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965446"/>
            <a:ext cx="2256480" cy="892553"/>
          </a:xfrm>
          <a:prstGeom prst="rect">
            <a:avLst/>
          </a:prstGeom>
          <a:noFill/>
          <a:ln>
            <a:noFill/>
          </a:ln>
        </p:spPr>
      </p:pic>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3643" y="-306180"/>
            <a:ext cx="1748986" cy="1674347"/>
          </a:xfrm>
          <a:prstGeom prst="rect">
            <a:avLst/>
          </a:prstGeom>
        </p:spPr>
      </p:pic>
      <p:sp>
        <p:nvSpPr>
          <p:cNvPr id="11" name="Rectangle 10">
            <a:extLst>
              <a:ext uri="{FF2B5EF4-FFF2-40B4-BE49-F238E27FC236}">
                <a16:creationId xmlns:a16="http://schemas.microsoft.com/office/drawing/2014/main" id="{2960DD2B-93A9-489C-8EB8-B0E21F93926D}"/>
              </a:ext>
            </a:extLst>
          </p:cNvPr>
          <p:cNvSpPr/>
          <p:nvPr/>
        </p:nvSpPr>
        <p:spPr>
          <a:xfrm>
            <a:off x="0" y="1254"/>
            <a:ext cx="6248400" cy="1200329"/>
          </a:xfrm>
          <a:prstGeom prst="rect">
            <a:avLst/>
          </a:prstGeom>
        </p:spPr>
        <p:txBody>
          <a:bodyPr wrap="square">
            <a:spAutoFit/>
          </a:bodyPr>
          <a:lstStyle/>
          <a:p>
            <a:r>
              <a:rPr lang="en-US" sz="3200" b="1" dirty="0"/>
              <a:t>The Education First Study…</a:t>
            </a:r>
          </a:p>
          <a:p>
            <a:r>
              <a:rPr lang="en-US" sz="2000" b="1" dirty="0"/>
              <a:t>It also calls out barriers affecting English Learners,             a future study needed…</a:t>
            </a:r>
            <a:endParaRPr lang="en-US" sz="2000" dirty="0"/>
          </a:p>
        </p:txBody>
      </p:sp>
      <p:sp>
        <p:nvSpPr>
          <p:cNvPr id="12" name="TextBox 11">
            <a:extLst>
              <a:ext uri="{FF2B5EF4-FFF2-40B4-BE49-F238E27FC236}">
                <a16:creationId xmlns:a16="http://schemas.microsoft.com/office/drawing/2014/main" id="{B3704DE8-A875-426A-8049-7F3873412804}"/>
              </a:ext>
            </a:extLst>
          </p:cNvPr>
          <p:cNvSpPr txBox="1"/>
          <p:nvPr/>
        </p:nvSpPr>
        <p:spPr>
          <a:xfrm>
            <a:off x="279206" y="1299817"/>
            <a:ext cx="8078930" cy="4124206"/>
          </a:xfrm>
          <a:prstGeom prst="rect">
            <a:avLst/>
          </a:prstGeom>
          <a:noFill/>
          <a:ln>
            <a:noFill/>
          </a:ln>
        </p:spPr>
        <p:txBody>
          <a:bodyPr wrap="square" rtlCol="0">
            <a:spAutoFit/>
          </a:bodyPr>
          <a:lstStyle/>
          <a:p>
            <a:r>
              <a:rPr lang="en-US" sz="3200" b="1" u="sng" dirty="0"/>
              <a:t>@ charter school level</a:t>
            </a:r>
          </a:p>
          <a:p>
            <a:pPr algn="ctr"/>
            <a:endParaRPr lang="en-US" sz="1200" b="1" u="sng" dirty="0"/>
          </a:p>
          <a:p>
            <a:pPr marL="742950" lvl="1" indent="-285750">
              <a:buFont typeface="Arial" panose="020B0604020202020204" pitchFamily="34" charset="0"/>
              <a:buChar char="•"/>
            </a:pPr>
            <a:r>
              <a:rPr lang="en-US" sz="2800" dirty="0"/>
              <a:t>A decentralized system </a:t>
            </a:r>
          </a:p>
          <a:p>
            <a:pPr lvl="1"/>
            <a:endParaRPr lang="en-US" dirty="0"/>
          </a:p>
          <a:p>
            <a:pPr marL="742950" lvl="1" indent="-285750">
              <a:buFont typeface="Arial" panose="020B0604020202020204" pitchFamily="34" charset="0"/>
              <a:buChar char="•"/>
            </a:pPr>
            <a:r>
              <a:rPr lang="en-US" sz="2800" dirty="0"/>
              <a:t>An unclear application process</a:t>
            </a:r>
          </a:p>
          <a:p>
            <a:pPr lvl="1"/>
            <a:endParaRPr lang="en-US" dirty="0"/>
          </a:p>
          <a:p>
            <a:pPr marL="742950" lvl="1" indent="-285750">
              <a:buFont typeface="Arial" panose="020B0604020202020204" pitchFamily="34" charset="0"/>
              <a:buChar char="•"/>
            </a:pPr>
            <a:r>
              <a:rPr lang="en-US" sz="2800" dirty="0"/>
              <a:t>Recruitment issues</a:t>
            </a:r>
          </a:p>
          <a:p>
            <a:pPr lvl="1"/>
            <a:endParaRPr lang="en-US" dirty="0"/>
          </a:p>
          <a:p>
            <a:pPr marL="742950" lvl="1" indent="-285750">
              <a:buFont typeface="Arial" panose="020B0604020202020204" pitchFamily="34" charset="0"/>
              <a:buChar char="•"/>
            </a:pPr>
            <a:r>
              <a:rPr lang="en-US" sz="2800" dirty="0"/>
              <a:t>A lack of transportation access</a:t>
            </a:r>
          </a:p>
          <a:p>
            <a:pPr lvl="1"/>
            <a:endParaRPr lang="en-US" dirty="0"/>
          </a:p>
          <a:p>
            <a:pPr marL="742950" lvl="1" indent="-285750">
              <a:buFont typeface="Arial" panose="020B0604020202020204" pitchFamily="34" charset="0"/>
              <a:buChar char="•"/>
            </a:pPr>
            <a:r>
              <a:rPr lang="en-US" sz="2800" dirty="0"/>
              <a:t>A high level of reclassification </a:t>
            </a:r>
            <a:endParaRPr lang="en-US" sz="2400" dirty="0"/>
          </a:p>
        </p:txBody>
      </p:sp>
      <p:sp>
        <p:nvSpPr>
          <p:cNvPr id="7" name="TextBox 6">
            <a:extLst>
              <a:ext uri="{FF2B5EF4-FFF2-40B4-BE49-F238E27FC236}">
                <a16:creationId xmlns:a16="http://schemas.microsoft.com/office/drawing/2014/main" id="{32278FF2-7FEA-437D-838D-4F600F082EB3}"/>
              </a:ext>
            </a:extLst>
          </p:cNvPr>
          <p:cNvSpPr txBox="1"/>
          <p:nvPr/>
        </p:nvSpPr>
        <p:spPr>
          <a:xfrm>
            <a:off x="3253122" y="6442090"/>
            <a:ext cx="1796500" cy="369332"/>
          </a:xfrm>
          <a:prstGeom prst="rect">
            <a:avLst/>
          </a:prstGeom>
          <a:noFill/>
        </p:spPr>
        <p:txBody>
          <a:bodyPr wrap="square" rtlCol="0">
            <a:spAutoFit/>
          </a:bodyPr>
          <a:lstStyle/>
          <a:p>
            <a:r>
              <a:rPr lang="en-US" dirty="0"/>
              <a:t>*</a:t>
            </a:r>
            <a:r>
              <a:rPr lang="en-US" sz="1200" dirty="0"/>
              <a:t>2017-2018 school year</a:t>
            </a:r>
            <a:r>
              <a:rPr lang="en-US" sz="1200" u="sng" dirty="0"/>
              <a:t>  </a:t>
            </a:r>
            <a:endParaRPr lang="en-US" u="sng" dirty="0"/>
          </a:p>
        </p:txBody>
      </p:sp>
    </p:spTree>
    <p:extLst>
      <p:ext uri="{BB962C8B-B14F-4D97-AF65-F5344CB8AC3E}">
        <p14:creationId xmlns:p14="http://schemas.microsoft.com/office/powerpoint/2010/main" val="187305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965446"/>
            <a:ext cx="2256480" cy="892553"/>
          </a:xfrm>
          <a:prstGeom prst="rect">
            <a:avLst/>
          </a:prstGeom>
          <a:noFill/>
          <a:ln>
            <a:noFill/>
          </a:ln>
        </p:spPr>
      </p:pic>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3643" y="-306180"/>
            <a:ext cx="1748986" cy="1674347"/>
          </a:xfrm>
          <a:prstGeom prst="rect">
            <a:avLst/>
          </a:prstGeom>
        </p:spPr>
      </p:pic>
      <p:sp>
        <p:nvSpPr>
          <p:cNvPr id="11" name="Rectangle 10">
            <a:extLst>
              <a:ext uri="{FF2B5EF4-FFF2-40B4-BE49-F238E27FC236}">
                <a16:creationId xmlns:a16="http://schemas.microsoft.com/office/drawing/2014/main" id="{2960DD2B-93A9-489C-8EB8-B0E21F93926D}"/>
              </a:ext>
            </a:extLst>
          </p:cNvPr>
          <p:cNvSpPr/>
          <p:nvPr/>
        </p:nvSpPr>
        <p:spPr>
          <a:xfrm>
            <a:off x="0" y="1254"/>
            <a:ext cx="6248400" cy="1200329"/>
          </a:xfrm>
          <a:prstGeom prst="rect">
            <a:avLst/>
          </a:prstGeom>
        </p:spPr>
        <p:txBody>
          <a:bodyPr wrap="square">
            <a:spAutoFit/>
          </a:bodyPr>
          <a:lstStyle/>
          <a:p>
            <a:r>
              <a:rPr lang="en-US" sz="3200" b="1" dirty="0"/>
              <a:t>The Education First Study…</a:t>
            </a:r>
          </a:p>
          <a:p>
            <a:r>
              <a:rPr lang="en-US" sz="2000" b="1" dirty="0"/>
              <a:t>It also calls out barriers affecting English Learners,             a need for future study… (continued)</a:t>
            </a:r>
            <a:endParaRPr lang="en-US" sz="2000" dirty="0"/>
          </a:p>
        </p:txBody>
      </p:sp>
      <p:sp>
        <p:nvSpPr>
          <p:cNvPr id="13" name="TextBox 12">
            <a:extLst>
              <a:ext uri="{FF2B5EF4-FFF2-40B4-BE49-F238E27FC236}">
                <a16:creationId xmlns:a16="http://schemas.microsoft.com/office/drawing/2014/main" id="{9C262AD2-2AB4-4767-954C-941E83DA4576}"/>
              </a:ext>
            </a:extLst>
          </p:cNvPr>
          <p:cNvSpPr txBox="1"/>
          <p:nvPr/>
        </p:nvSpPr>
        <p:spPr>
          <a:xfrm>
            <a:off x="246978" y="5400318"/>
            <a:ext cx="9151463" cy="4974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Lack of consistent PD on EL instructional strategies at all levels</a:t>
            </a:r>
          </a:p>
        </p:txBody>
      </p:sp>
      <p:sp>
        <p:nvSpPr>
          <p:cNvPr id="7" name="TextBox 6">
            <a:extLst>
              <a:ext uri="{FF2B5EF4-FFF2-40B4-BE49-F238E27FC236}">
                <a16:creationId xmlns:a16="http://schemas.microsoft.com/office/drawing/2014/main" id="{32278FF2-7FEA-437D-838D-4F600F082EB3}"/>
              </a:ext>
            </a:extLst>
          </p:cNvPr>
          <p:cNvSpPr txBox="1"/>
          <p:nvPr/>
        </p:nvSpPr>
        <p:spPr>
          <a:xfrm>
            <a:off x="3253122" y="6442090"/>
            <a:ext cx="1796500" cy="369332"/>
          </a:xfrm>
          <a:prstGeom prst="rect">
            <a:avLst/>
          </a:prstGeom>
          <a:noFill/>
        </p:spPr>
        <p:txBody>
          <a:bodyPr wrap="square" rtlCol="0">
            <a:spAutoFit/>
          </a:bodyPr>
          <a:lstStyle/>
          <a:p>
            <a:r>
              <a:rPr lang="en-US" dirty="0"/>
              <a:t>*</a:t>
            </a:r>
            <a:r>
              <a:rPr lang="en-US" sz="1200" dirty="0"/>
              <a:t>2017-2018 school year</a:t>
            </a:r>
            <a:r>
              <a:rPr lang="en-US" sz="1200" u="sng" dirty="0"/>
              <a:t>  </a:t>
            </a:r>
            <a:endParaRPr lang="en-US" u="sng" dirty="0"/>
          </a:p>
        </p:txBody>
      </p:sp>
      <p:sp>
        <p:nvSpPr>
          <p:cNvPr id="2" name="TextBox 1">
            <a:extLst>
              <a:ext uri="{FF2B5EF4-FFF2-40B4-BE49-F238E27FC236}">
                <a16:creationId xmlns:a16="http://schemas.microsoft.com/office/drawing/2014/main" id="{6FAFA671-1EC4-5F4C-AC5D-A4B9878DF5FF}"/>
              </a:ext>
            </a:extLst>
          </p:cNvPr>
          <p:cNvSpPr txBox="1"/>
          <p:nvPr/>
        </p:nvSpPr>
        <p:spPr>
          <a:xfrm>
            <a:off x="4367238" y="1004593"/>
            <a:ext cx="5615189" cy="461665"/>
          </a:xfrm>
          <a:prstGeom prst="rect">
            <a:avLst/>
          </a:prstGeom>
          <a:noFill/>
        </p:spPr>
        <p:txBody>
          <a:bodyPr wrap="square" rtlCol="0">
            <a:spAutoFit/>
          </a:bodyPr>
          <a:lstStyle/>
          <a:p>
            <a:r>
              <a:rPr lang="en-US" sz="2400" b="1" u="sng" dirty="0"/>
              <a:t>@ state level</a:t>
            </a:r>
          </a:p>
        </p:txBody>
      </p:sp>
      <p:sp>
        <p:nvSpPr>
          <p:cNvPr id="4" name="TextBox 3">
            <a:extLst>
              <a:ext uri="{FF2B5EF4-FFF2-40B4-BE49-F238E27FC236}">
                <a16:creationId xmlns:a16="http://schemas.microsoft.com/office/drawing/2014/main" id="{4ADBCAE9-2445-6F4F-8B0D-54C5E3941183}"/>
              </a:ext>
            </a:extLst>
          </p:cNvPr>
          <p:cNvSpPr txBox="1"/>
          <p:nvPr/>
        </p:nvSpPr>
        <p:spPr>
          <a:xfrm>
            <a:off x="233402" y="1328318"/>
            <a:ext cx="6632620" cy="954107"/>
          </a:xfrm>
          <a:prstGeom prst="rect">
            <a:avLst/>
          </a:prstGeom>
          <a:noFill/>
        </p:spPr>
        <p:txBody>
          <a:bodyPr wrap="square" rtlCol="0">
            <a:spAutoFit/>
          </a:bodyPr>
          <a:lstStyle/>
          <a:p>
            <a:pPr marL="285750" indent="-285750">
              <a:buFont typeface="Arial" panose="020B0604020202020204" pitchFamily="34" charset="0"/>
              <a:buChar char="•"/>
            </a:pPr>
            <a:r>
              <a:rPr lang="en-US" sz="2000" dirty="0"/>
              <a:t>Enrollment trends</a:t>
            </a:r>
            <a:br>
              <a:rPr lang="en-US" dirty="0"/>
            </a:br>
            <a:r>
              <a:rPr lang="en-US" dirty="0"/>
              <a:t>	A 2% fewer ELs in urban areas</a:t>
            </a:r>
            <a:br>
              <a:rPr lang="en-US" dirty="0"/>
            </a:br>
            <a:r>
              <a:rPr lang="en-US" dirty="0"/>
              <a:t>	An 11% fewer ELs in rural areas</a:t>
            </a:r>
          </a:p>
        </p:txBody>
      </p:sp>
      <p:sp>
        <p:nvSpPr>
          <p:cNvPr id="5" name="TextBox 4">
            <a:extLst>
              <a:ext uri="{FF2B5EF4-FFF2-40B4-BE49-F238E27FC236}">
                <a16:creationId xmlns:a16="http://schemas.microsoft.com/office/drawing/2014/main" id="{213F4D3B-9956-CA42-8D84-14B560084390}"/>
              </a:ext>
            </a:extLst>
          </p:cNvPr>
          <p:cNvSpPr txBox="1"/>
          <p:nvPr/>
        </p:nvSpPr>
        <p:spPr>
          <a:xfrm>
            <a:off x="191009" y="2197065"/>
            <a:ext cx="7436477" cy="4569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 12% proficiency rate in math and English language arts* </a:t>
            </a:r>
          </a:p>
        </p:txBody>
      </p:sp>
      <p:sp>
        <p:nvSpPr>
          <p:cNvPr id="8" name="TextBox 7">
            <a:extLst>
              <a:ext uri="{FF2B5EF4-FFF2-40B4-BE49-F238E27FC236}">
                <a16:creationId xmlns:a16="http://schemas.microsoft.com/office/drawing/2014/main" id="{FFC9AFE7-4B71-604C-BA62-49AF1992A53C}"/>
              </a:ext>
            </a:extLst>
          </p:cNvPr>
          <p:cNvSpPr txBox="1"/>
          <p:nvPr/>
        </p:nvSpPr>
        <p:spPr>
          <a:xfrm>
            <a:off x="191009" y="2769301"/>
            <a:ext cx="7753082" cy="4569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 70% graduate rate (completing high school in 4 years)</a:t>
            </a:r>
          </a:p>
        </p:txBody>
      </p:sp>
      <p:sp>
        <p:nvSpPr>
          <p:cNvPr id="9" name="TextBox 8">
            <a:extLst>
              <a:ext uri="{FF2B5EF4-FFF2-40B4-BE49-F238E27FC236}">
                <a16:creationId xmlns:a16="http://schemas.microsoft.com/office/drawing/2014/main" id="{1758C3CB-E730-3C47-A3DD-B405B515C91E}"/>
              </a:ext>
            </a:extLst>
          </p:cNvPr>
          <p:cNvSpPr txBox="1"/>
          <p:nvPr/>
        </p:nvSpPr>
        <p:spPr>
          <a:xfrm>
            <a:off x="191009" y="3260256"/>
            <a:ext cx="7032882" cy="4569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 15% college and career ready</a:t>
            </a:r>
          </a:p>
        </p:txBody>
      </p:sp>
      <p:sp>
        <p:nvSpPr>
          <p:cNvPr id="10" name="TextBox 9">
            <a:extLst>
              <a:ext uri="{FF2B5EF4-FFF2-40B4-BE49-F238E27FC236}">
                <a16:creationId xmlns:a16="http://schemas.microsoft.com/office/drawing/2014/main" id="{5FC73E38-0516-624C-801B-5C7C57573971}"/>
              </a:ext>
            </a:extLst>
          </p:cNvPr>
          <p:cNvSpPr txBox="1"/>
          <p:nvPr/>
        </p:nvSpPr>
        <p:spPr>
          <a:xfrm>
            <a:off x="191009" y="3795137"/>
            <a:ext cx="75212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30%-50% of Els entering Kinder fail to develop English skills needed for academic participation--- after 6 years or more of instruction, they become long-term English Learners (L-TELs)</a:t>
            </a:r>
          </a:p>
        </p:txBody>
      </p:sp>
      <p:sp>
        <p:nvSpPr>
          <p:cNvPr id="14" name="TextBox 13">
            <a:extLst>
              <a:ext uri="{FF2B5EF4-FFF2-40B4-BE49-F238E27FC236}">
                <a16:creationId xmlns:a16="http://schemas.microsoft.com/office/drawing/2014/main" id="{4F110B2D-FC35-1A41-980C-80CA6FB7055A}"/>
              </a:ext>
            </a:extLst>
          </p:cNvPr>
          <p:cNvSpPr txBox="1"/>
          <p:nvPr/>
        </p:nvSpPr>
        <p:spPr>
          <a:xfrm>
            <a:off x="191009" y="4736227"/>
            <a:ext cx="7933133" cy="646331"/>
          </a:xfrm>
          <a:prstGeom prst="rect">
            <a:avLst/>
          </a:prstGeom>
          <a:noFill/>
        </p:spPr>
        <p:txBody>
          <a:bodyPr wrap="square" rtlCol="0">
            <a:spAutoFit/>
          </a:bodyPr>
          <a:lstStyle/>
          <a:p>
            <a:pPr marL="285750" indent="-285750">
              <a:buFont typeface="Arial" panose="020B0604020202020204" pitchFamily="34" charset="0"/>
              <a:buChar char="•"/>
            </a:pPr>
            <a:r>
              <a:rPr lang="en-US" dirty="0"/>
              <a:t>“EL program needs” not specifically called out on charter school petitions (initial/renewal)</a:t>
            </a:r>
          </a:p>
        </p:txBody>
      </p:sp>
    </p:spTree>
    <p:extLst>
      <p:ext uri="{BB962C8B-B14F-4D97-AF65-F5344CB8AC3E}">
        <p14:creationId xmlns:p14="http://schemas.microsoft.com/office/powerpoint/2010/main" val="37130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8" grpId="0"/>
      <p:bldP spid="9"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19250" y="0"/>
            <a:ext cx="7113070" cy="1426866"/>
          </a:xfrm>
        </p:spPr>
        <p:txBody>
          <a:bodyPr>
            <a:noAutofit/>
          </a:bodyPr>
          <a:lstStyle/>
          <a:p>
            <a:pPr lvl="0"/>
            <a:r>
              <a:rPr lang="en-US" sz="3600" b="1" dirty="0"/>
              <a:t>The Education First Study… </a:t>
            </a:r>
            <a:r>
              <a:rPr lang="en-US" sz="3200" b="1" dirty="0"/>
              <a:t>Recommendations for CCAP </a:t>
            </a:r>
            <a:br>
              <a:rPr lang="en-US" sz="4000" dirty="0"/>
            </a:br>
            <a:endParaRPr lang="en-US" sz="4000" dirty="0"/>
          </a:p>
        </p:txBody>
      </p:sp>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636" y="43248"/>
            <a:ext cx="1700553" cy="1308897"/>
          </a:xfrm>
          <a:prstGeom prst="rect">
            <a:avLst/>
          </a:prstGeom>
        </p:spPr>
      </p:pic>
      <p:sp>
        <p:nvSpPr>
          <p:cNvPr id="5" name="TextBox 4">
            <a:extLst>
              <a:ext uri="{FF2B5EF4-FFF2-40B4-BE49-F238E27FC236}">
                <a16:creationId xmlns:a16="http://schemas.microsoft.com/office/drawing/2014/main" id="{28EB11A5-31C0-466B-9B2B-81FADDDE16B7}"/>
              </a:ext>
            </a:extLst>
          </p:cNvPr>
          <p:cNvSpPr txBox="1"/>
          <p:nvPr/>
        </p:nvSpPr>
        <p:spPr>
          <a:xfrm>
            <a:off x="492369" y="4125165"/>
            <a:ext cx="7358757" cy="1200329"/>
          </a:xfrm>
          <a:prstGeom prst="rect">
            <a:avLst/>
          </a:prstGeom>
          <a:noFill/>
        </p:spPr>
        <p:txBody>
          <a:bodyPr wrap="square" rtlCol="0">
            <a:spAutoFit/>
          </a:bodyPr>
          <a:lstStyle/>
          <a:p>
            <a:pPr marL="285750" lvl="0" indent="-285750">
              <a:buFont typeface="Arial" panose="020B0604020202020204" pitchFamily="34" charset="0"/>
              <a:buChar char="•"/>
            </a:pPr>
            <a:r>
              <a:rPr lang="en-US" b="1" dirty="0"/>
              <a:t>Offer opportunities to collaborate</a:t>
            </a:r>
          </a:p>
          <a:p>
            <a:pPr marL="742950" lvl="1" indent="-285750">
              <a:buFont typeface="Arial" panose="020B0604020202020204" pitchFamily="34" charset="0"/>
              <a:buChar char="•"/>
            </a:pPr>
            <a:r>
              <a:rPr lang="en-US" dirty="0"/>
              <a:t>To share stories </a:t>
            </a:r>
          </a:p>
          <a:p>
            <a:pPr marL="742950" lvl="1" indent="-285750">
              <a:buFont typeface="Arial" panose="020B0604020202020204" pitchFamily="34" charset="0"/>
              <a:buChar char="•"/>
            </a:pPr>
            <a:r>
              <a:rPr lang="en-US" dirty="0"/>
              <a:t>To share exemplar tools </a:t>
            </a:r>
          </a:p>
          <a:p>
            <a:pPr marL="742950" lvl="1" indent="-285750">
              <a:buFont typeface="Arial" panose="020B0604020202020204" pitchFamily="34" charset="0"/>
              <a:buChar char="•"/>
            </a:pPr>
            <a:r>
              <a:rPr lang="en-US" dirty="0"/>
              <a:t>To share evidence-based best practices supporting ELs</a:t>
            </a:r>
          </a:p>
        </p:txBody>
      </p:sp>
      <p:sp>
        <p:nvSpPr>
          <p:cNvPr id="4" name="TextBox 3">
            <a:extLst>
              <a:ext uri="{FF2B5EF4-FFF2-40B4-BE49-F238E27FC236}">
                <a16:creationId xmlns:a16="http://schemas.microsoft.com/office/drawing/2014/main" id="{FF79B99E-1194-4C33-A48A-65DD796B6CF5}"/>
              </a:ext>
            </a:extLst>
          </p:cNvPr>
          <p:cNvSpPr txBox="1"/>
          <p:nvPr/>
        </p:nvSpPr>
        <p:spPr>
          <a:xfrm>
            <a:off x="492369" y="1352145"/>
            <a:ext cx="6833382" cy="1200329"/>
          </a:xfrm>
          <a:prstGeom prst="rect">
            <a:avLst/>
          </a:prstGeom>
          <a:noFill/>
        </p:spPr>
        <p:txBody>
          <a:bodyPr wrap="square" rtlCol="0">
            <a:spAutoFit/>
          </a:bodyPr>
          <a:lstStyle/>
          <a:p>
            <a:pPr marL="285750" lvl="0" indent="-285750">
              <a:buFont typeface="Arial" panose="020B0604020202020204" pitchFamily="34" charset="0"/>
              <a:buChar char="•"/>
            </a:pPr>
            <a:r>
              <a:rPr lang="en-US" b="1" dirty="0"/>
              <a:t>Serve as a hub </a:t>
            </a:r>
          </a:p>
          <a:p>
            <a:pPr marL="742950" lvl="1" indent="-285750">
              <a:buFont typeface="Arial" panose="020B0604020202020204" pitchFamily="34" charset="0"/>
              <a:buChar char="•"/>
            </a:pPr>
            <a:r>
              <a:rPr lang="en-US" dirty="0"/>
              <a:t>Procuring</a:t>
            </a:r>
            <a:r>
              <a:rPr lang="en-US" b="1" dirty="0"/>
              <a:t> </a:t>
            </a:r>
            <a:r>
              <a:rPr lang="en-US" dirty="0"/>
              <a:t>authorizing policies, best practices, materials, research, tools, and offering professional learning opportunities in order to support English Learners</a:t>
            </a:r>
          </a:p>
        </p:txBody>
      </p:sp>
      <p:sp>
        <p:nvSpPr>
          <p:cNvPr id="7" name="TextBox 6">
            <a:extLst>
              <a:ext uri="{FF2B5EF4-FFF2-40B4-BE49-F238E27FC236}">
                <a16:creationId xmlns:a16="http://schemas.microsoft.com/office/drawing/2014/main" id="{524E4673-510C-4D92-B99C-5C05C270A925}"/>
              </a:ext>
            </a:extLst>
          </p:cNvPr>
          <p:cNvSpPr txBox="1"/>
          <p:nvPr/>
        </p:nvSpPr>
        <p:spPr>
          <a:xfrm>
            <a:off x="528417" y="2885209"/>
            <a:ext cx="6761285" cy="1200329"/>
          </a:xfrm>
          <a:prstGeom prst="rect">
            <a:avLst/>
          </a:prstGeom>
          <a:noFill/>
        </p:spPr>
        <p:txBody>
          <a:bodyPr wrap="square" rtlCol="0">
            <a:spAutoFit/>
          </a:bodyPr>
          <a:lstStyle/>
          <a:p>
            <a:pPr marL="285750" lvl="0" indent="-285750">
              <a:buFont typeface="Arial" panose="020B0604020202020204" pitchFamily="34" charset="0"/>
              <a:buChar char="•"/>
            </a:pPr>
            <a:r>
              <a:rPr lang="en-US" b="1" dirty="0"/>
              <a:t>Provide communiqués </a:t>
            </a:r>
          </a:p>
          <a:p>
            <a:pPr marL="742950" lvl="1" indent="-285750">
              <a:buFont typeface="Arial" panose="020B0604020202020204" pitchFamily="34" charset="0"/>
              <a:buChar char="•"/>
            </a:pPr>
            <a:r>
              <a:rPr lang="en-US" dirty="0"/>
              <a:t>On the new CA legislative requirements </a:t>
            </a:r>
          </a:p>
          <a:p>
            <a:pPr marL="742950" lvl="1" indent="-285750">
              <a:buFont typeface="Arial" panose="020B0604020202020204" pitchFamily="34" charset="0"/>
              <a:buChar char="•"/>
            </a:pPr>
            <a:r>
              <a:rPr lang="en-US" dirty="0"/>
              <a:t>On the latest EL information to support authorizers’ work</a:t>
            </a:r>
          </a:p>
        </p:txBody>
      </p:sp>
    </p:spTree>
    <p:extLst>
      <p:ext uri="{BB962C8B-B14F-4D97-AF65-F5344CB8AC3E}">
        <p14:creationId xmlns:p14="http://schemas.microsoft.com/office/powerpoint/2010/main" val="4088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104455" y="65551"/>
            <a:ext cx="7068065" cy="921622"/>
          </a:xfrm>
        </p:spPr>
        <p:txBody>
          <a:bodyPr>
            <a:noAutofit/>
          </a:bodyPr>
          <a:lstStyle/>
          <a:p>
            <a:pPr lvl="0"/>
            <a:r>
              <a:rPr lang="en-US" sz="4400" b="1" dirty="0"/>
              <a:t>Takeaways for Today</a:t>
            </a:r>
            <a:r>
              <a:rPr lang="en-US" sz="4000" dirty="0"/>
              <a:t>  </a:t>
            </a:r>
            <a:br>
              <a:rPr lang="en-US" sz="4000" dirty="0"/>
            </a:br>
            <a:br>
              <a:rPr lang="en-US" sz="4000" dirty="0"/>
            </a:br>
            <a:br>
              <a:rPr lang="en-US" sz="4000" dirty="0"/>
            </a:br>
            <a:endParaRPr lang="en-US" sz="4000" dirty="0"/>
          </a:p>
        </p:txBody>
      </p:sp>
      <p:sp>
        <p:nvSpPr>
          <p:cNvPr id="4" name="TextBox 3">
            <a:extLst>
              <a:ext uri="{FF2B5EF4-FFF2-40B4-BE49-F238E27FC236}">
                <a16:creationId xmlns:a16="http://schemas.microsoft.com/office/drawing/2014/main" id="{4B5C57D3-5CEA-4B64-AAA2-5293500F74AF}"/>
              </a:ext>
            </a:extLst>
          </p:cNvPr>
          <p:cNvSpPr txBox="1"/>
          <p:nvPr/>
        </p:nvSpPr>
        <p:spPr>
          <a:xfrm>
            <a:off x="454510" y="4020828"/>
            <a:ext cx="7762836"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t>Future </a:t>
            </a:r>
            <a:r>
              <a:rPr lang="en-US" sz="2800" b="1" i="1" u="sng" dirty="0"/>
              <a:t>learning</a:t>
            </a:r>
            <a:r>
              <a:rPr lang="en-US" sz="2800" dirty="0"/>
              <a:t> opportunities</a:t>
            </a:r>
          </a:p>
        </p:txBody>
      </p:sp>
      <p:pic>
        <p:nvPicPr>
          <p:cNvPr id="7" name="Graphic 6" descr="Bullseye">
            <a:extLst>
              <a:ext uri="{FF2B5EF4-FFF2-40B4-BE49-F238E27FC236}">
                <a16:creationId xmlns:a16="http://schemas.microsoft.com/office/drawing/2014/main" id="{0DA676AB-B669-4D27-A195-BF8081966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5147" y="129271"/>
            <a:ext cx="1644398" cy="1644398"/>
          </a:xfrm>
          <a:prstGeom prst="rect">
            <a:avLst/>
          </a:prstGeom>
        </p:spPr>
      </p:pic>
      <p:sp>
        <p:nvSpPr>
          <p:cNvPr id="5" name="TextBox 4">
            <a:extLst>
              <a:ext uri="{FF2B5EF4-FFF2-40B4-BE49-F238E27FC236}">
                <a16:creationId xmlns:a16="http://schemas.microsoft.com/office/drawing/2014/main" id="{10993459-22BD-40B9-8D83-4A42921DF5C2}"/>
              </a:ext>
            </a:extLst>
          </p:cNvPr>
          <p:cNvSpPr txBox="1"/>
          <p:nvPr/>
        </p:nvSpPr>
        <p:spPr>
          <a:xfrm>
            <a:off x="386862" y="1025541"/>
            <a:ext cx="6681203" cy="892552"/>
          </a:xfrm>
          <a:prstGeom prst="rect">
            <a:avLst/>
          </a:prstGeom>
          <a:noFill/>
        </p:spPr>
        <p:txBody>
          <a:bodyPr wrap="square" rtlCol="0">
            <a:spAutoFit/>
          </a:bodyPr>
          <a:lstStyle/>
          <a:p>
            <a:pPr marL="342900" indent="-342900">
              <a:buFont typeface="Arial" panose="020B0604020202020204" pitchFamily="34" charset="0"/>
              <a:buChar char="•"/>
            </a:pPr>
            <a:r>
              <a:rPr lang="en-US" sz="2400" dirty="0"/>
              <a:t>An overview of authorizing requirements:     </a:t>
            </a:r>
          </a:p>
          <a:p>
            <a:r>
              <a:rPr lang="en-US" sz="2400" i="1" dirty="0"/>
              <a:t>       </a:t>
            </a:r>
            <a:r>
              <a:rPr lang="en-US" sz="2800" b="1" i="1" dirty="0"/>
              <a:t>Academic, Fiscal and Governance</a:t>
            </a:r>
            <a:endParaRPr lang="en-US" sz="2400" b="1" i="1" dirty="0"/>
          </a:p>
        </p:txBody>
      </p:sp>
      <p:sp>
        <p:nvSpPr>
          <p:cNvPr id="6" name="TextBox 5">
            <a:extLst>
              <a:ext uri="{FF2B5EF4-FFF2-40B4-BE49-F238E27FC236}">
                <a16:creationId xmlns:a16="http://schemas.microsoft.com/office/drawing/2014/main" id="{8C52921D-ED5E-4A62-99E0-02E89A0F928A}"/>
              </a:ext>
            </a:extLst>
          </p:cNvPr>
          <p:cNvSpPr txBox="1"/>
          <p:nvPr/>
        </p:nvSpPr>
        <p:spPr>
          <a:xfrm>
            <a:off x="448409" y="2038540"/>
            <a:ext cx="6207368"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How the </a:t>
            </a:r>
            <a:r>
              <a:rPr lang="en-US" sz="2800" b="1" i="1" u="sng" dirty="0"/>
              <a:t>new laws </a:t>
            </a:r>
            <a:r>
              <a:rPr lang="en-US" sz="2800" dirty="0"/>
              <a:t>impact authorizer oversight</a:t>
            </a:r>
          </a:p>
        </p:txBody>
      </p:sp>
      <p:sp>
        <p:nvSpPr>
          <p:cNvPr id="8" name="TextBox 7">
            <a:extLst>
              <a:ext uri="{FF2B5EF4-FFF2-40B4-BE49-F238E27FC236}">
                <a16:creationId xmlns:a16="http://schemas.microsoft.com/office/drawing/2014/main" id="{0DE1DF94-1637-4930-9056-88EC2F341046}"/>
              </a:ext>
            </a:extLst>
          </p:cNvPr>
          <p:cNvSpPr txBox="1"/>
          <p:nvPr/>
        </p:nvSpPr>
        <p:spPr>
          <a:xfrm>
            <a:off x="448409" y="3168626"/>
            <a:ext cx="5650466"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t>What </a:t>
            </a:r>
            <a:r>
              <a:rPr lang="en-US" sz="2800" b="1" i="1" u="sng" dirty="0"/>
              <a:t>supports</a:t>
            </a:r>
            <a:r>
              <a:rPr lang="en-US" sz="2800" i="1" dirty="0"/>
              <a:t> </a:t>
            </a:r>
            <a:r>
              <a:rPr lang="en-US" sz="2800" dirty="0"/>
              <a:t>are available</a:t>
            </a:r>
          </a:p>
        </p:txBody>
      </p:sp>
    </p:spTree>
    <p:extLst>
      <p:ext uri="{BB962C8B-B14F-4D97-AF65-F5344CB8AC3E}">
        <p14:creationId xmlns:p14="http://schemas.microsoft.com/office/powerpoint/2010/main" val="27612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4" name="TextBox 3">
            <a:extLst>
              <a:ext uri="{FF2B5EF4-FFF2-40B4-BE49-F238E27FC236}">
                <a16:creationId xmlns:a16="http://schemas.microsoft.com/office/drawing/2014/main" id="{5B51E90B-4BBD-40F5-8674-06E0CE362577}"/>
              </a:ext>
            </a:extLst>
          </p:cNvPr>
          <p:cNvSpPr txBox="1"/>
          <p:nvPr/>
        </p:nvSpPr>
        <p:spPr>
          <a:xfrm>
            <a:off x="0" y="-1"/>
            <a:ext cx="7023370" cy="1446550"/>
          </a:xfrm>
          <a:prstGeom prst="rect">
            <a:avLst/>
          </a:prstGeom>
          <a:noFill/>
        </p:spPr>
        <p:txBody>
          <a:bodyPr wrap="square" rtlCol="0">
            <a:spAutoFit/>
          </a:bodyPr>
          <a:lstStyle/>
          <a:p>
            <a:r>
              <a:rPr lang="en-US" sz="4400" b="1" dirty="0"/>
              <a:t>Introducing…</a:t>
            </a:r>
          </a:p>
          <a:p>
            <a:r>
              <a:rPr lang="en-US" sz="4400" b="1" dirty="0"/>
              <a:t>Charter Authorizing 2.0</a:t>
            </a:r>
            <a:endParaRPr lang="en-US" sz="4400" dirty="0"/>
          </a:p>
        </p:txBody>
      </p:sp>
      <p:sp>
        <p:nvSpPr>
          <p:cNvPr id="7" name="TextBox 6">
            <a:extLst>
              <a:ext uri="{FF2B5EF4-FFF2-40B4-BE49-F238E27FC236}">
                <a16:creationId xmlns:a16="http://schemas.microsoft.com/office/drawing/2014/main" id="{438B66DC-571B-4D2D-82C6-56893C29D54C}"/>
              </a:ext>
            </a:extLst>
          </p:cNvPr>
          <p:cNvSpPr txBox="1"/>
          <p:nvPr/>
        </p:nvSpPr>
        <p:spPr>
          <a:xfrm>
            <a:off x="232855" y="2001726"/>
            <a:ext cx="7383293" cy="3046988"/>
          </a:xfrm>
          <a:prstGeom prst="rect">
            <a:avLst/>
          </a:prstGeom>
          <a:noFill/>
        </p:spPr>
        <p:txBody>
          <a:bodyPr wrap="square" rtlCol="0">
            <a:spAutoFit/>
          </a:bodyPr>
          <a:lstStyle/>
          <a:p>
            <a:pPr algn="ctr"/>
            <a:r>
              <a:rPr lang="en-US" sz="3200" dirty="0"/>
              <a:t>More than updating policies and forms</a:t>
            </a:r>
          </a:p>
          <a:p>
            <a:pPr marL="285750" indent="-285750">
              <a:buFont typeface="Arial" panose="020B0604020202020204" pitchFamily="34" charset="0"/>
              <a:buChar char="•"/>
            </a:pPr>
            <a:endParaRPr lang="en-US" sz="3200" dirty="0"/>
          </a:p>
          <a:p>
            <a:pPr marL="457200" indent="-457200">
              <a:buFont typeface="Wingdings" panose="05000000000000000000" pitchFamily="2" charset="2"/>
              <a:buChar char="Ø"/>
            </a:pPr>
            <a:r>
              <a:rPr lang="en-US" sz="3200" dirty="0"/>
              <a:t>The focus is on an </a:t>
            </a:r>
            <a:r>
              <a:rPr lang="en-US" sz="3200" b="1" i="1" dirty="0"/>
              <a:t>efficient and effective approach to authorizing </a:t>
            </a:r>
            <a:r>
              <a:rPr lang="en-US" sz="3200" dirty="0"/>
              <a:t>and,</a:t>
            </a:r>
          </a:p>
          <a:p>
            <a:pPr marL="457200" indent="-457200">
              <a:buFont typeface="Wingdings" panose="05000000000000000000" pitchFamily="2" charset="2"/>
              <a:buChar char="Ø"/>
            </a:pPr>
            <a:r>
              <a:rPr lang="en-US" sz="3200" b="1" i="1" dirty="0"/>
              <a:t>Compliance</a:t>
            </a:r>
            <a:r>
              <a:rPr lang="en-US" sz="3200" dirty="0"/>
              <a:t> with new laws</a:t>
            </a:r>
          </a:p>
        </p:txBody>
      </p:sp>
      <p:pic>
        <p:nvPicPr>
          <p:cNvPr id="15" name="Graphic 14" descr="Circles with lines">
            <a:extLst>
              <a:ext uri="{FF2B5EF4-FFF2-40B4-BE49-F238E27FC236}">
                <a16:creationId xmlns:a16="http://schemas.microsoft.com/office/drawing/2014/main" id="{D847C22F-9C74-4B1A-AF66-AAB67C755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0647" y="-1"/>
            <a:ext cx="2101174" cy="1964988"/>
          </a:xfrm>
          <a:prstGeom prst="rect">
            <a:avLst/>
          </a:prstGeom>
        </p:spPr>
      </p:pic>
      <p:sp>
        <p:nvSpPr>
          <p:cNvPr id="16" name="TextBox 15">
            <a:extLst>
              <a:ext uri="{FF2B5EF4-FFF2-40B4-BE49-F238E27FC236}">
                <a16:creationId xmlns:a16="http://schemas.microsoft.com/office/drawing/2014/main" id="{7DB91538-68B9-4394-BBBF-215530FE3B9F}"/>
              </a:ext>
            </a:extLst>
          </p:cNvPr>
          <p:cNvSpPr txBox="1"/>
          <p:nvPr/>
        </p:nvSpPr>
        <p:spPr>
          <a:xfrm>
            <a:off x="7889131" y="797827"/>
            <a:ext cx="749029" cy="400110"/>
          </a:xfrm>
          <a:prstGeom prst="rect">
            <a:avLst/>
          </a:prstGeom>
          <a:noFill/>
        </p:spPr>
        <p:txBody>
          <a:bodyPr wrap="square" rtlCol="0">
            <a:spAutoFit/>
          </a:bodyPr>
          <a:lstStyle/>
          <a:p>
            <a:r>
              <a:rPr lang="en-US" sz="2000" b="1" dirty="0"/>
              <a:t>C</a:t>
            </a:r>
            <a:r>
              <a:rPr lang="en-US" dirty="0"/>
              <a:t>2.0</a:t>
            </a:r>
          </a:p>
        </p:txBody>
      </p:sp>
    </p:spTree>
    <p:extLst>
      <p:ext uri="{BB962C8B-B14F-4D97-AF65-F5344CB8AC3E}">
        <p14:creationId xmlns:p14="http://schemas.microsoft.com/office/powerpoint/2010/main" val="174903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678" y="5618602"/>
            <a:ext cx="2256480" cy="1239398"/>
          </a:xfrm>
          <a:prstGeom prst="rect">
            <a:avLst/>
          </a:prstGeom>
          <a:noFill/>
          <a:ln>
            <a:noFill/>
          </a:ln>
        </p:spPr>
      </p:pic>
      <p:sp>
        <p:nvSpPr>
          <p:cNvPr id="2" name="Title 1">
            <a:extLst>
              <a:ext uri="{FF2B5EF4-FFF2-40B4-BE49-F238E27FC236}">
                <a16:creationId xmlns:a16="http://schemas.microsoft.com/office/drawing/2014/main" id="{3BED1A40-5169-435E-94EF-160E64635FB5}"/>
              </a:ext>
            </a:extLst>
          </p:cNvPr>
          <p:cNvSpPr>
            <a:spLocks noGrp="1"/>
          </p:cNvSpPr>
          <p:nvPr>
            <p:ph type="ctrTitle"/>
          </p:nvPr>
        </p:nvSpPr>
        <p:spPr>
          <a:xfrm>
            <a:off x="-1" y="21363"/>
            <a:ext cx="7344383" cy="1661521"/>
          </a:xfrm>
        </p:spPr>
        <p:txBody>
          <a:bodyPr>
            <a:normAutofit fontScale="90000"/>
          </a:bodyPr>
          <a:lstStyle/>
          <a:p>
            <a:r>
              <a:rPr lang="en-US" sz="4400" b="1" dirty="0"/>
              <a:t>Key concepts and Areas of Focus and Design Principles</a:t>
            </a:r>
            <a:br>
              <a:rPr lang="en-US" dirty="0"/>
            </a:br>
            <a:endParaRPr lang="en-US" dirty="0"/>
          </a:p>
        </p:txBody>
      </p:sp>
      <p:sp>
        <p:nvSpPr>
          <p:cNvPr id="5" name="TextBox 4">
            <a:extLst>
              <a:ext uri="{FF2B5EF4-FFF2-40B4-BE49-F238E27FC236}">
                <a16:creationId xmlns:a16="http://schemas.microsoft.com/office/drawing/2014/main" id="{835F45B7-8CAD-4589-971D-E65557A3D274}"/>
              </a:ext>
            </a:extLst>
          </p:cNvPr>
          <p:cNvSpPr txBox="1"/>
          <p:nvPr/>
        </p:nvSpPr>
        <p:spPr>
          <a:xfrm>
            <a:off x="22678" y="1357808"/>
            <a:ext cx="8221513" cy="4585871"/>
          </a:xfrm>
          <a:prstGeom prst="rect">
            <a:avLst/>
          </a:prstGeom>
          <a:noFill/>
        </p:spPr>
        <p:txBody>
          <a:bodyPr wrap="square" rtlCol="0">
            <a:spAutoFit/>
          </a:bodyPr>
          <a:lstStyle/>
          <a:p>
            <a:pPr marL="0" lvl="1"/>
            <a:r>
              <a:rPr lang="en-US" sz="2400" dirty="0"/>
              <a:t>Design Principles and Key Areas of Focus:</a:t>
            </a:r>
          </a:p>
          <a:p>
            <a:pPr marL="800100" lvl="1" indent="-342900">
              <a:buFont typeface="+mj-lt"/>
              <a:buAutoNum type="alphaLcPeriod"/>
            </a:pPr>
            <a:endParaRPr lang="en-US" sz="2400" dirty="0"/>
          </a:p>
          <a:p>
            <a:pPr marL="574675" lvl="2" indent="-400050">
              <a:buFont typeface="Wingdings" panose="05000000000000000000" pitchFamily="2" charset="2"/>
              <a:buChar char="Ø"/>
            </a:pPr>
            <a:r>
              <a:rPr lang="en-US" sz="2400" b="1" i="1" u="sng" dirty="0"/>
              <a:t>Academic:  </a:t>
            </a:r>
            <a:r>
              <a:rPr lang="en-US" sz="2400" dirty="0"/>
              <a:t>Is the academic program successful?</a:t>
            </a:r>
          </a:p>
          <a:p>
            <a:pPr marL="574675" lvl="2" indent="-400050">
              <a:buFont typeface="Wingdings" panose="05000000000000000000" pitchFamily="2" charset="2"/>
              <a:buChar char="Ø"/>
            </a:pPr>
            <a:endParaRPr lang="en-US" sz="2400" dirty="0"/>
          </a:p>
          <a:p>
            <a:pPr marL="574675" lvl="2" indent="-400050">
              <a:buFont typeface="Wingdings" panose="05000000000000000000" pitchFamily="2" charset="2"/>
              <a:buChar char="Ø"/>
            </a:pPr>
            <a:r>
              <a:rPr lang="en-US" sz="2400" b="1" i="1" u="sng" dirty="0"/>
              <a:t>Financial: </a:t>
            </a:r>
            <a:r>
              <a:rPr lang="en-US" sz="2400" dirty="0"/>
              <a:t>Is the school financially viable and sustainable?</a:t>
            </a:r>
          </a:p>
          <a:p>
            <a:pPr marL="574675" lvl="2" indent="-400050">
              <a:buFont typeface="Wingdings" panose="05000000000000000000" pitchFamily="2" charset="2"/>
              <a:buChar char="Ø"/>
            </a:pPr>
            <a:endParaRPr lang="en-US" sz="2400" dirty="0"/>
          </a:p>
          <a:p>
            <a:pPr marL="574675" lvl="2" indent="-400050">
              <a:buFont typeface="Wingdings" panose="05000000000000000000" pitchFamily="2" charset="2"/>
              <a:buChar char="Ø"/>
            </a:pPr>
            <a:r>
              <a:rPr lang="en-US" sz="2400" b="1" i="1" u="sng" dirty="0"/>
              <a:t>Governance/Management:  </a:t>
            </a:r>
            <a:r>
              <a:rPr lang="en-US" sz="2400" dirty="0"/>
              <a:t>Is the organization effective and well run?</a:t>
            </a:r>
          </a:p>
          <a:p>
            <a:pPr marL="574675" lvl="2" indent="-400050">
              <a:buFont typeface="Wingdings" panose="05000000000000000000" pitchFamily="2" charset="2"/>
              <a:buChar char="Ø"/>
            </a:pPr>
            <a:endParaRPr lang="en-US" sz="2800" dirty="0"/>
          </a:p>
          <a:p>
            <a:pPr marL="1489075" lvl="4" indent="-400050">
              <a:buFont typeface="Wingdings" panose="05000000000000000000" pitchFamily="2" charset="2"/>
              <a:buChar char="Ø"/>
            </a:pPr>
            <a:r>
              <a:rPr lang="en-US" sz="2400" b="1" u="sng" dirty="0"/>
              <a:t>Public Policy:</a:t>
            </a:r>
            <a:r>
              <a:rPr lang="en-US" sz="2400" b="1" dirty="0"/>
              <a:t>   </a:t>
            </a:r>
            <a:r>
              <a:rPr lang="en-US" sz="2400" i="1" dirty="0"/>
              <a:t>Is the organization operating consistent with public policy</a:t>
            </a:r>
          </a:p>
        </p:txBody>
      </p:sp>
      <p:pic>
        <p:nvPicPr>
          <p:cNvPr id="7" name="Graphic 6" descr="Circles with lines">
            <a:extLst>
              <a:ext uri="{FF2B5EF4-FFF2-40B4-BE49-F238E27FC236}">
                <a16:creationId xmlns:a16="http://schemas.microsoft.com/office/drawing/2014/main" id="{CEEAB281-3F22-4CB9-9928-4ED56B41E4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7923" y="0"/>
            <a:ext cx="1926077" cy="1974715"/>
          </a:xfrm>
          <a:prstGeom prst="rect">
            <a:avLst/>
          </a:prstGeom>
        </p:spPr>
      </p:pic>
      <p:sp>
        <p:nvSpPr>
          <p:cNvPr id="8" name="TextBox 7">
            <a:extLst>
              <a:ext uri="{FF2B5EF4-FFF2-40B4-BE49-F238E27FC236}">
                <a16:creationId xmlns:a16="http://schemas.microsoft.com/office/drawing/2014/main" id="{CDB79C06-182E-4156-A305-804C59DE182F}"/>
              </a:ext>
            </a:extLst>
          </p:cNvPr>
          <p:cNvSpPr txBox="1"/>
          <p:nvPr/>
        </p:nvSpPr>
        <p:spPr>
          <a:xfrm>
            <a:off x="7869676" y="833150"/>
            <a:ext cx="749029" cy="400110"/>
          </a:xfrm>
          <a:prstGeom prst="rect">
            <a:avLst/>
          </a:prstGeom>
          <a:noFill/>
        </p:spPr>
        <p:txBody>
          <a:bodyPr wrap="square" rtlCol="0">
            <a:spAutoFit/>
          </a:bodyPr>
          <a:lstStyle/>
          <a:p>
            <a:r>
              <a:rPr lang="en-US" sz="2000" b="1" dirty="0"/>
              <a:t>C</a:t>
            </a:r>
            <a:r>
              <a:rPr lang="en-US" dirty="0"/>
              <a:t>2.0</a:t>
            </a:r>
          </a:p>
        </p:txBody>
      </p:sp>
      <p:sp>
        <p:nvSpPr>
          <p:cNvPr id="4" name="Explosion: 14 Points 3">
            <a:extLst>
              <a:ext uri="{FF2B5EF4-FFF2-40B4-BE49-F238E27FC236}">
                <a16:creationId xmlns:a16="http://schemas.microsoft.com/office/drawing/2014/main" id="{BD8A0EBD-8E81-47C4-BE6D-76A2BDA1ED31}"/>
              </a:ext>
            </a:extLst>
          </p:cNvPr>
          <p:cNvSpPr/>
          <p:nvPr/>
        </p:nvSpPr>
        <p:spPr>
          <a:xfrm>
            <a:off x="362309" y="4692770"/>
            <a:ext cx="1380226" cy="113006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solidFill>
                <a:schemeClr val="tx1"/>
              </a:solidFill>
            </a:endParaRPr>
          </a:p>
        </p:txBody>
      </p:sp>
      <p:pic>
        <p:nvPicPr>
          <p:cNvPr id="9" name="Graphic 8" descr="Magnifying glass">
            <a:extLst>
              <a:ext uri="{FF2B5EF4-FFF2-40B4-BE49-F238E27FC236}">
                <a16:creationId xmlns:a16="http://schemas.microsoft.com/office/drawing/2014/main" id="{C3A2695F-7EBD-4828-A8BA-CE342E46C7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230235">
            <a:off x="700901" y="4995811"/>
            <a:ext cx="608151" cy="608151"/>
          </a:xfrm>
          <a:prstGeom prst="rect">
            <a:avLst/>
          </a:prstGeom>
        </p:spPr>
      </p:pic>
    </p:spTree>
    <p:extLst>
      <p:ext uri="{BB962C8B-B14F-4D97-AF65-F5344CB8AC3E}">
        <p14:creationId xmlns:p14="http://schemas.microsoft.com/office/powerpoint/2010/main" val="278952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3BED1A40-5169-435E-94EF-160E64635FB5}"/>
              </a:ext>
            </a:extLst>
          </p:cNvPr>
          <p:cNvSpPr>
            <a:spLocks noGrp="1"/>
          </p:cNvSpPr>
          <p:nvPr>
            <p:ph type="ctrTitle"/>
          </p:nvPr>
        </p:nvSpPr>
        <p:spPr>
          <a:xfrm>
            <a:off x="0" y="0"/>
            <a:ext cx="6852086" cy="1239398"/>
          </a:xfrm>
        </p:spPr>
        <p:txBody>
          <a:bodyPr>
            <a:normAutofit fontScale="90000"/>
          </a:bodyPr>
          <a:lstStyle/>
          <a:p>
            <a:r>
              <a:rPr lang="en-US" sz="3600" b="1" dirty="0"/>
              <a:t>Key concepts and Areas of Focus and Design Principles (cont.)</a:t>
            </a:r>
            <a:br>
              <a:rPr lang="en-US" dirty="0"/>
            </a:br>
            <a:endParaRPr lang="en-US" dirty="0"/>
          </a:p>
        </p:txBody>
      </p:sp>
      <p:sp>
        <p:nvSpPr>
          <p:cNvPr id="5" name="TextBox 4">
            <a:extLst>
              <a:ext uri="{FF2B5EF4-FFF2-40B4-BE49-F238E27FC236}">
                <a16:creationId xmlns:a16="http://schemas.microsoft.com/office/drawing/2014/main" id="{835F45B7-8CAD-4589-971D-E65557A3D274}"/>
              </a:ext>
            </a:extLst>
          </p:cNvPr>
          <p:cNvSpPr txBox="1"/>
          <p:nvPr/>
        </p:nvSpPr>
        <p:spPr>
          <a:xfrm>
            <a:off x="86596" y="1474619"/>
            <a:ext cx="7947498" cy="3908762"/>
          </a:xfrm>
          <a:prstGeom prst="rect">
            <a:avLst/>
          </a:prstGeom>
          <a:noFill/>
        </p:spPr>
        <p:txBody>
          <a:bodyPr wrap="square" rtlCol="0">
            <a:spAutoFit/>
          </a:bodyPr>
          <a:lstStyle/>
          <a:p>
            <a:pPr marL="0" lvl="1"/>
            <a:r>
              <a:rPr lang="en-US" sz="2400" dirty="0"/>
              <a:t>Design Principles </a:t>
            </a:r>
          </a:p>
          <a:p>
            <a:pPr marL="457200" lvl="2"/>
            <a:r>
              <a:rPr lang="en-US" sz="2000" b="1" dirty="0"/>
              <a:t>Principle 1 </a:t>
            </a:r>
            <a:r>
              <a:rPr lang="en-US" dirty="0"/>
              <a:t>- The </a:t>
            </a:r>
            <a:r>
              <a:rPr lang="en-US" u="sng" dirty="0"/>
              <a:t>role of the authorizer </a:t>
            </a:r>
            <a:r>
              <a:rPr lang="en-US" dirty="0"/>
              <a:t>is to approve/deny charter petitions, monitor, assess and intervene as necessary, and approve/deny renewals</a:t>
            </a:r>
          </a:p>
          <a:p>
            <a:pPr marL="457200" lvl="2"/>
            <a:endParaRPr lang="en-US" dirty="0">
              <a:solidFill>
                <a:srgbClr val="0070C0"/>
              </a:solidFill>
            </a:endParaRPr>
          </a:p>
          <a:p>
            <a:pPr marL="457200" lvl="2"/>
            <a:r>
              <a:rPr lang="en-US" sz="2000" b="1" dirty="0"/>
              <a:t>Principle 2 </a:t>
            </a:r>
            <a:r>
              <a:rPr lang="en-US" dirty="0"/>
              <a:t>- The first level oversight responsibility for the charter is the </a:t>
            </a:r>
            <a:r>
              <a:rPr lang="en-US" u="sng" dirty="0"/>
              <a:t>responsibility of the charter school boards</a:t>
            </a:r>
          </a:p>
          <a:p>
            <a:pPr marL="457200" lvl="2"/>
            <a:endParaRPr lang="en-US" dirty="0"/>
          </a:p>
          <a:p>
            <a:pPr marL="457200" lvl="2"/>
            <a:r>
              <a:rPr lang="en-US" sz="2000" b="1" dirty="0"/>
              <a:t>Principle 3 – </a:t>
            </a:r>
            <a:r>
              <a:rPr lang="en-US" u="sng" dirty="0"/>
              <a:t>The process must be transparent </a:t>
            </a:r>
            <a:r>
              <a:rPr lang="en-US" dirty="0"/>
              <a:t>to all stakeholders and the public</a:t>
            </a:r>
          </a:p>
          <a:p>
            <a:pPr marL="457200" lvl="2"/>
            <a:endParaRPr lang="en-US" dirty="0"/>
          </a:p>
          <a:p>
            <a:pPr marL="457200" lvl="2"/>
            <a:r>
              <a:rPr lang="en-US" sz="2000" b="1" dirty="0"/>
              <a:t>Principle 4 - </a:t>
            </a:r>
            <a:r>
              <a:rPr lang="en-US" dirty="0"/>
              <a:t>There are </a:t>
            </a:r>
            <a:r>
              <a:rPr lang="en-US" u="sng" dirty="0"/>
              <a:t>fundamental measures of quality </a:t>
            </a:r>
            <a:r>
              <a:rPr lang="en-US" dirty="0"/>
              <a:t>that can be </a:t>
            </a:r>
            <a:r>
              <a:rPr lang="en-US" u="sng" dirty="0"/>
              <a:t>identified and measured</a:t>
            </a:r>
            <a:r>
              <a:rPr lang="en-US" dirty="0"/>
              <a:t>.</a:t>
            </a:r>
          </a:p>
        </p:txBody>
      </p:sp>
      <p:pic>
        <p:nvPicPr>
          <p:cNvPr id="6" name="Graphic 5" descr="Circles with lines">
            <a:extLst>
              <a:ext uri="{FF2B5EF4-FFF2-40B4-BE49-F238E27FC236}">
                <a16:creationId xmlns:a16="http://schemas.microsoft.com/office/drawing/2014/main" id="{0A80A301-F4E0-4912-81B5-D2887C5602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2008" y="0"/>
            <a:ext cx="2071992" cy="2033080"/>
          </a:xfrm>
          <a:prstGeom prst="rect">
            <a:avLst/>
          </a:prstGeom>
        </p:spPr>
      </p:pic>
      <p:sp>
        <p:nvSpPr>
          <p:cNvPr id="7" name="TextBox 6">
            <a:extLst>
              <a:ext uri="{FF2B5EF4-FFF2-40B4-BE49-F238E27FC236}">
                <a16:creationId xmlns:a16="http://schemas.microsoft.com/office/drawing/2014/main" id="{B6728AE2-C890-4A81-9579-D06935141B20}"/>
              </a:ext>
            </a:extLst>
          </p:cNvPr>
          <p:cNvSpPr txBox="1"/>
          <p:nvPr/>
        </p:nvSpPr>
        <p:spPr>
          <a:xfrm>
            <a:off x="7811311" y="831875"/>
            <a:ext cx="739301" cy="400110"/>
          </a:xfrm>
          <a:prstGeom prst="rect">
            <a:avLst/>
          </a:prstGeom>
          <a:noFill/>
        </p:spPr>
        <p:txBody>
          <a:bodyPr wrap="square" rtlCol="0">
            <a:spAutoFit/>
          </a:bodyPr>
          <a:lstStyle/>
          <a:p>
            <a:r>
              <a:rPr lang="en-US" sz="2000" b="1" dirty="0"/>
              <a:t>C</a:t>
            </a:r>
            <a:r>
              <a:rPr lang="en-US" dirty="0"/>
              <a:t>2.0</a:t>
            </a:r>
          </a:p>
        </p:txBody>
      </p:sp>
    </p:spTree>
    <p:extLst>
      <p:ext uri="{BB962C8B-B14F-4D97-AF65-F5344CB8AC3E}">
        <p14:creationId xmlns:p14="http://schemas.microsoft.com/office/powerpoint/2010/main" val="30703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596652"/>
            <a:ext cx="2256480" cy="1239398"/>
          </a:xfrm>
          <a:prstGeom prst="rect">
            <a:avLst/>
          </a:prstGeom>
          <a:noFill/>
          <a:ln>
            <a:noFill/>
          </a:ln>
        </p:spPr>
      </p:pic>
      <p:sp>
        <p:nvSpPr>
          <p:cNvPr id="2" name="Title 1">
            <a:extLst>
              <a:ext uri="{FF2B5EF4-FFF2-40B4-BE49-F238E27FC236}">
                <a16:creationId xmlns:a16="http://schemas.microsoft.com/office/drawing/2014/main" id="{3BED1A40-5169-435E-94EF-160E64635FB5}"/>
              </a:ext>
            </a:extLst>
          </p:cNvPr>
          <p:cNvSpPr>
            <a:spLocks noGrp="1"/>
          </p:cNvSpPr>
          <p:nvPr>
            <p:ph type="ctrTitle"/>
          </p:nvPr>
        </p:nvSpPr>
        <p:spPr>
          <a:xfrm>
            <a:off x="0" y="21950"/>
            <a:ext cx="7276289" cy="1435913"/>
          </a:xfrm>
        </p:spPr>
        <p:txBody>
          <a:bodyPr>
            <a:noAutofit/>
          </a:bodyPr>
          <a:lstStyle/>
          <a:p>
            <a:r>
              <a:rPr lang="en-US" sz="3600" b="1" dirty="0"/>
              <a:t>Key concepts and Areas of Focus and Design Principles (cont.)</a:t>
            </a:r>
            <a:br>
              <a:rPr lang="en-US" sz="3600" dirty="0"/>
            </a:br>
            <a:endParaRPr lang="en-US" sz="3600" dirty="0"/>
          </a:p>
        </p:txBody>
      </p:sp>
      <p:sp>
        <p:nvSpPr>
          <p:cNvPr id="5" name="TextBox 4">
            <a:extLst>
              <a:ext uri="{FF2B5EF4-FFF2-40B4-BE49-F238E27FC236}">
                <a16:creationId xmlns:a16="http://schemas.microsoft.com/office/drawing/2014/main" id="{835F45B7-8CAD-4589-971D-E65557A3D274}"/>
              </a:ext>
            </a:extLst>
          </p:cNvPr>
          <p:cNvSpPr txBox="1"/>
          <p:nvPr/>
        </p:nvSpPr>
        <p:spPr>
          <a:xfrm>
            <a:off x="94891" y="1582340"/>
            <a:ext cx="7616757" cy="3754874"/>
          </a:xfrm>
          <a:prstGeom prst="rect">
            <a:avLst/>
          </a:prstGeom>
          <a:noFill/>
        </p:spPr>
        <p:txBody>
          <a:bodyPr wrap="square" rtlCol="0">
            <a:spAutoFit/>
          </a:bodyPr>
          <a:lstStyle/>
          <a:p>
            <a:pPr marL="0" lvl="1"/>
            <a:r>
              <a:rPr lang="en-US" sz="2400" dirty="0"/>
              <a:t>Design Principles</a:t>
            </a:r>
          </a:p>
          <a:p>
            <a:pPr marL="0" lvl="1"/>
            <a:r>
              <a:rPr lang="en-US" sz="2400" dirty="0"/>
              <a:t> </a:t>
            </a:r>
          </a:p>
          <a:p>
            <a:pPr marL="457200" lvl="3">
              <a:tabLst>
                <a:tab pos="227013" algn="l"/>
              </a:tabLst>
            </a:pPr>
            <a:r>
              <a:rPr lang="en-US" sz="2000" b="1" dirty="0"/>
              <a:t>Principle 5 - </a:t>
            </a:r>
            <a:r>
              <a:rPr lang="en-US" dirty="0"/>
              <a:t>The level/intensity of oversight is based on the charter school meeting/failing </a:t>
            </a:r>
            <a:r>
              <a:rPr lang="en-US" u="sng" dirty="0"/>
              <a:t>key performance indicators</a:t>
            </a:r>
            <a:r>
              <a:rPr lang="en-US" dirty="0"/>
              <a:t>. </a:t>
            </a:r>
          </a:p>
          <a:p>
            <a:pPr marL="514350" lvl="3">
              <a:tabLst>
                <a:tab pos="227013" algn="l"/>
              </a:tabLst>
            </a:pPr>
            <a:endParaRPr lang="en-US" dirty="0"/>
          </a:p>
          <a:p>
            <a:pPr marL="461963" lvl="3"/>
            <a:r>
              <a:rPr lang="en-US" sz="2000" b="1" dirty="0"/>
              <a:t>Principle 6 </a:t>
            </a:r>
            <a:r>
              <a:rPr lang="en-US" dirty="0"/>
              <a:t>- The authorizer provides an </a:t>
            </a:r>
            <a:r>
              <a:rPr lang="en-US" u="sng" dirty="0"/>
              <a:t>Annual Reports </a:t>
            </a:r>
            <a:r>
              <a:rPr lang="en-US" dirty="0"/>
              <a:t>that provide the foundation for the renew/not renew decision for the school by the authorizer.</a:t>
            </a:r>
          </a:p>
          <a:p>
            <a:pPr marL="461963" lvl="3"/>
            <a:endParaRPr lang="en-US" dirty="0"/>
          </a:p>
          <a:p>
            <a:pPr marL="461963" lvl="3"/>
            <a:r>
              <a:rPr lang="en-US" sz="2000" b="1" dirty="0"/>
              <a:t>Principle 7 </a:t>
            </a:r>
            <a:r>
              <a:rPr lang="en-US" dirty="0"/>
              <a:t>– Fulfilling the responsibilities of a charter authorizer must be within the </a:t>
            </a:r>
            <a:r>
              <a:rPr lang="en-US" u="sng" dirty="0"/>
              <a:t>capacity of all authorizers</a:t>
            </a:r>
            <a:r>
              <a:rPr lang="en-US" dirty="0"/>
              <a:t>.</a:t>
            </a:r>
          </a:p>
          <a:p>
            <a:pPr marL="514350" lvl="2"/>
            <a:endParaRPr lang="en-US" sz="2400" dirty="0"/>
          </a:p>
        </p:txBody>
      </p:sp>
      <p:pic>
        <p:nvPicPr>
          <p:cNvPr id="6" name="Graphic 5" descr="Circles with lines">
            <a:extLst>
              <a:ext uri="{FF2B5EF4-FFF2-40B4-BE49-F238E27FC236}">
                <a16:creationId xmlns:a16="http://schemas.microsoft.com/office/drawing/2014/main" id="{853F7540-65A2-4E72-B3F0-9F572F7AEE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9012" y="-1"/>
            <a:ext cx="1964988" cy="1838527"/>
          </a:xfrm>
          <a:prstGeom prst="rect">
            <a:avLst/>
          </a:prstGeom>
        </p:spPr>
      </p:pic>
      <p:sp>
        <p:nvSpPr>
          <p:cNvPr id="7" name="TextBox 6">
            <a:extLst>
              <a:ext uri="{FF2B5EF4-FFF2-40B4-BE49-F238E27FC236}">
                <a16:creationId xmlns:a16="http://schemas.microsoft.com/office/drawing/2014/main" id="{7D98452E-8AFB-4E92-A0F9-7A34D6D4A57D}"/>
              </a:ext>
            </a:extLst>
          </p:cNvPr>
          <p:cNvSpPr txBox="1"/>
          <p:nvPr/>
        </p:nvSpPr>
        <p:spPr>
          <a:xfrm>
            <a:off x="7835630" y="734597"/>
            <a:ext cx="749029" cy="400110"/>
          </a:xfrm>
          <a:prstGeom prst="rect">
            <a:avLst/>
          </a:prstGeom>
          <a:noFill/>
        </p:spPr>
        <p:txBody>
          <a:bodyPr wrap="square" rtlCol="0">
            <a:spAutoFit/>
          </a:bodyPr>
          <a:lstStyle/>
          <a:p>
            <a:r>
              <a:rPr lang="en-US" sz="2000" b="1" dirty="0"/>
              <a:t>C</a:t>
            </a:r>
            <a:r>
              <a:rPr lang="en-US" dirty="0"/>
              <a:t>2.0</a:t>
            </a:r>
          </a:p>
        </p:txBody>
      </p:sp>
    </p:spTree>
    <p:extLst>
      <p:ext uri="{BB962C8B-B14F-4D97-AF65-F5344CB8AC3E}">
        <p14:creationId xmlns:p14="http://schemas.microsoft.com/office/powerpoint/2010/main" val="7570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18735"/>
            <a:ext cx="7298855" cy="1417058"/>
          </a:xfrm>
        </p:spPr>
        <p:txBody>
          <a:bodyPr>
            <a:normAutofit fontScale="90000"/>
          </a:bodyPr>
          <a:lstStyle/>
          <a:p>
            <a:r>
              <a:rPr lang="en-US" sz="4900" b="1" dirty="0"/>
              <a:t>New Laws &amp; Timelines:</a:t>
            </a:r>
            <a:r>
              <a:rPr lang="en-US" sz="4900" dirty="0"/>
              <a:t>  </a:t>
            </a:r>
            <a:br>
              <a:rPr lang="en-US"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0" y="775043"/>
            <a:ext cx="7298855" cy="1415772"/>
          </a:xfrm>
          <a:prstGeom prst="rect">
            <a:avLst/>
          </a:prstGeom>
          <a:noFill/>
        </p:spPr>
        <p:txBody>
          <a:bodyPr wrap="square" rtlCol="0">
            <a:spAutoFit/>
          </a:bodyPr>
          <a:lstStyle/>
          <a:p>
            <a:pPr marL="914400" lvl="1" indent="-398463"/>
            <a:r>
              <a:rPr lang="en-US" sz="2000" dirty="0"/>
              <a:t>Present changes in the context of </a:t>
            </a:r>
            <a:r>
              <a:rPr lang="en-US" sz="2400" dirty="0"/>
              <a:t>Effective Dates </a:t>
            </a:r>
            <a:r>
              <a:rPr lang="en-US" sz="2000" dirty="0"/>
              <a:t>and the </a:t>
            </a:r>
            <a:r>
              <a:rPr lang="en-US" sz="2400" dirty="0"/>
              <a:t>Lifecycle</a:t>
            </a:r>
            <a:r>
              <a:rPr lang="en-US" sz="2000" dirty="0"/>
              <a:t> of Charter Authorizing</a:t>
            </a:r>
          </a:p>
          <a:p>
            <a:pPr lvl="2" indent="-398463"/>
            <a:r>
              <a:rPr lang="en-US" sz="2000" dirty="0"/>
              <a:t> </a:t>
            </a:r>
          </a:p>
          <a:p>
            <a:pPr marL="857250" lvl="1" indent="-400050">
              <a:buFont typeface="+mj-lt"/>
              <a:buAutoNum type="alphaLcPeriod"/>
            </a:pP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pic>
        <p:nvPicPr>
          <p:cNvPr id="5" name="Picture 4"/>
          <p:cNvPicPr>
            <a:picLocks noChangeAspect="1"/>
          </p:cNvPicPr>
          <p:nvPr/>
        </p:nvPicPr>
        <p:blipFill>
          <a:blip r:embed="rId9"/>
          <a:stretch>
            <a:fillRect/>
          </a:stretch>
        </p:blipFill>
        <p:spPr>
          <a:xfrm>
            <a:off x="720810" y="1693553"/>
            <a:ext cx="6621049" cy="3810100"/>
          </a:xfrm>
          <a:prstGeom prst="rect">
            <a:avLst/>
          </a:prstGeom>
        </p:spPr>
      </p:pic>
      <p:cxnSp>
        <p:nvCxnSpPr>
          <p:cNvPr id="7" name="Straight Arrow Connector 6"/>
          <p:cNvCxnSpPr/>
          <p:nvPr/>
        </p:nvCxnSpPr>
        <p:spPr>
          <a:xfrm>
            <a:off x="1475572" y="2807843"/>
            <a:ext cx="1903744" cy="5949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3979577" y="5470057"/>
            <a:ext cx="1075502" cy="7682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2023537" y="5503653"/>
            <a:ext cx="762795" cy="734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83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0"/>
            <a:ext cx="7355665" cy="1239398"/>
          </a:xfrm>
        </p:spPr>
        <p:txBody>
          <a:bodyPr>
            <a:normAutofit fontScale="90000"/>
          </a:bodyPr>
          <a:lstStyle/>
          <a:p>
            <a:r>
              <a:rPr lang="en-US" b="1" dirty="0"/>
              <a:t>New Law:  Appeals to County Board of Education</a:t>
            </a:r>
            <a:br>
              <a:rPr lang="en-US" dirty="0"/>
            </a:b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11" name="Content Placeholder 2">
            <a:extLst>
              <a:ext uri="{FF2B5EF4-FFF2-40B4-BE49-F238E27FC236}">
                <a16:creationId xmlns:a16="http://schemas.microsoft.com/office/drawing/2014/main" id="{B144DAFC-3088-4325-AB1C-39559BA4C329}"/>
              </a:ext>
            </a:extLst>
          </p:cNvPr>
          <p:cNvSpPr txBox="1">
            <a:spLocks noChangeArrowheads="1"/>
          </p:cNvSpPr>
          <p:nvPr/>
        </p:nvSpPr>
        <p:spPr>
          <a:xfrm>
            <a:off x="175306" y="1474813"/>
            <a:ext cx="8624310" cy="4522225"/>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spcBef>
                <a:spcPct val="0"/>
              </a:spcBef>
              <a:spcAft>
                <a:spcPct val="0"/>
              </a:spcAft>
              <a:buFont typeface="Symbol" panose="05050102010706020507" pitchFamily="18" charset="2"/>
              <a:buChar char=""/>
            </a:pPr>
            <a:r>
              <a:rPr lang="en-US" altLang="en-US" sz="2000" dirty="0">
                <a:latin typeface="Gill Sans MT" panose="020B0502020104020203" pitchFamily="34" charset="0"/>
                <a:cs typeface="Arial" panose="020B0604020202020204" pitchFamily="34" charset="0"/>
              </a:rPr>
              <a:t>Appeal to County Board must be submitted within 30 days of denial by District</a:t>
            </a:r>
          </a:p>
          <a:p>
            <a:pPr>
              <a:lnSpc>
                <a:spcPct val="80000"/>
              </a:lnSpc>
              <a:spcBef>
                <a:spcPct val="0"/>
              </a:spcBef>
              <a:spcAft>
                <a:spcPct val="0"/>
              </a:spcAft>
              <a:buFont typeface="Symbol" panose="05050102010706020507" pitchFamily="18" charset="2"/>
              <a:buChar char=""/>
            </a:pPr>
            <a:endParaRPr lang="en-US" altLang="en-US" sz="2000" dirty="0">
              <a:latin typeface="Gill Sans MT" panose="020B0502020104020203" pitchFamily="34" charset="0"/>
              <a:cs typeface="Arial" panose="020B0604020202020204" pitchFamily="34" charset="0"/>
            </a:endParaRPr>
          </a:p>
          <a:p>
            <a:pPr>
              <a:lnSpc>
                <a:spcPct val="80000"/>
              </a:lnSpc>
              <a:spcBef>
                <a:spcPct val="0"/>
              </a:spcBef>
              <a:spcAft>
                <a:spcPct val="0"/>
              </a:spcAft>
              <a:buFont typeface="Symbol" panose="05050102010706020507" pitchFamily="18" charset="2"/>
              <a:buChar char=""/>
            </a:pPr>
            <a:r>
              <a:rPr lang="en-US" altLang="en-US" sz="2000" dirty="0">
                <a:latin typeface="Gill Sans MT" panose="020B0502020104020203" pitchFamily="34" charset="0"/>
                <a:cs typeface="Arial" panose="020B0604020202020204" pitchFamily="34" charset="0"/>
              </a:rPr>
              <a:t>Petitioner must provide a copy of appeal petition to District</a:t>
            </a:r>
          </a:p>
          <a:p>
            <a:pPr>
              <a:lnSpc>
                <a:spcPct val="80000"/>
              </a:lnSpc>
              <a:spcBef>
                <a:spcPct val="0"/>
              </a:spcBef>
              <a:spcAft>
                <a:spcPct val="0"/>
              </a:spcAft>
              <a:buFont typeface="Symbol" panose="05050102010706020507" pitchFamily="18" charset="2"/>
              <a:buChar char=""/>
            </a:pPr>
            <a:endParaRPr lang="en-US" altLang="en-US" sz="2000" dirty="0">
              <a:latin typeface="Gill Sans MT" panose="020B0502020104020203" pitchFamily="34" charset="0"/>
              <a:cs typeface="Arial" panose="020B0604020202020204" pitchFamily="34" charset="0"/>
            </a:endParaRPr>
          </a:p>
          <a:p>
            <a:pPr>
              <a:lnSpc>
                <a:spcPct val="80000"/>
              </a:lnSpc>
              <a:spcBef>
                <a:spcPct val="0"/>
              </a:spcBef>
              <a:spcAft>
                <a:spcPct val="0"/>
              </a:spcAft>
              <a:buFont typeface="Symbol" panose="05050102010706020507" pitchFamily="18" charset="2"/>
              <a:buChar char=""/>
            </a:pPr>
            <a:r>
              <a:rPr lang="en-US" altLang="en-US" sz="2000" dirty="0">
                <a:latin typeface="Gill Sans MT" panose="020B0502020104020203" pitchFamily="34" charset="0"/>
                <a:cs typeface="Arial" panose="020B0604020202020204" pitchFamily="34" charset="0"/>
              </a:rPr>
              <a:t>If new or different material terms are included in the appeal, the County shall immediately remand to District for reconsideration, and the District board has 30 days to grant/deny</a:t>
            </a:r>
          </a:p>
          <a:p>
            <a:pPr>
              <a:lnSpc>
                <a:spcPct val="80000"/>
              </a:lnSpc>
              <a:spcBef>
                <a:spcPct val="0"/>
              </a:spcBef>
              <a:spcAft>
                <a:spcPct val="0"/>
              </a:spcAft>
              <a:buFont typeface="Symbol" panose="05050102010706020507" pitchFamily="18" charset="2"/>
              <a:buChar char=""/>
            </a:pPr>
            <a:endParaRPr lang="en-US" altLang="en-US" sz="2000" dirty="0">
              <a:latin typeface="Gill Sans MT" panose="020B0502020104020203" pitchFamily="34" charset="0"/>
              <a:cs typeface="Arial" panose="020B0604020202020204" pitchFamily="34" charset="0"/>
            </a:endParaRPr>
          </a:p>
          <a:p>
            <a:pPr lvl="1">
              <a:lnSpc>
                <a:spcPct val="80000"/>
              </a:lnSpc>
              <a:spcBef>
                <a:spcPct val="0"/>
              </a:spcBef>
              <a:spcAft>
                <a:spcPct val="0"/>
              </a:spcAft>
              <a:buFont typeface="Verdana" panose="020B0604030504040204" pitchFamily="34" charset="0"/>
              <a:buChar char="−"/>
            </a:pPr>
            <a:r>
              <a:rPr lang="en-US" altLang="en-US" sz="1800" dirty="0">
                <a:latin typeface="Gill Sans MT" panose="020B0502020104020203" pitchFamily="34" charset="0"/>
                <a:cs typeface="Arial" panose="020B0604020202020204" pitchFamily="34" charset="0"/>
              </a:rPr>
              <a:t>Material terms: signatures, affirmations, disclosures, documents, and descriptions; not administrative updates due to changes in circumstance based on the passage of time related to fiscal affairs, facilities, or state law, or to reflect the County Board as the authorizer</a:t>
            </a:r>
          </a:p>
          <a:p>
            <a:pPr lvl="1">
              <a:lnSpc>
                <a:spcPct val="80000"/>
              </a:lnSpc>
              <a:spcBef>
                <a:spcPct val="0"/>
              </a:spcBef>
              <a:spcAft>
                <a:spcPct val="0"/>
              </a:spcAft>
              <a:buFont typeface="Symbol" panose="05050102010706020507" pitchFamily="18" charset="2"/>
              <a:buChar char=""/>
            </a:pPr>
            <a:endParaRPr lang="en-US" altLang="en-US" sz="1800" dirty="0">
              <a:latin typeface="Gill Sans MT" panose="020B0502020104020203" pitchFamily="34" charset="0"/>
              <a:cs typeface="Arial" panose="020B0604020202020204" pitchFamily="34" charset="0"/>
            </a:endParaRPr>
          </a:p>
          <a:p>
            <a:pPr>
              <a:lnSpc>
                <a:spcPct val="80000"/>
              </a:lnSpc>
              <a:spcBef>
                <a:spcPct val="0"/>
              </a:spcBef>
              <a:spcAft>
                <a:spcPct val="0"/>
              </a:spcAft>
              <a:buFont typeface="Symbol" panose="05050102010706020507" pitchFamily="18" charset="2"/>
              <a:buChar char=""/>
            </a:pPr>
            <a:r>
              <a:rPr lang="en-US" altLang="en-US" sz="2000" dirty="0">
                <a:latin typeface="Gill Sans MT" panose="020B0502020104020203" pitchFamily="34" charset="0"/>
                <a:cs typeface="Arial" panose="020B0604020202020204" pitchFamily="34" charset="0"/>
              </a:rPr>
              <a:t>If District board denies again, Petitioners may resubmit to County Board</a:t>
            </a:r>
          </a:p>
          <a:p>
            <a:pPr>
              <a:lnSpc>
                <a:spcPct val="80000"/>
              </a:lnSpc>
              <a:spcBef>
                <a:spcPct val="0"/>
              </a:spcBef>
              <a:spcAft>
                <a:spcPct val="0"/>
              </a:spcAft>
              <a:buFont typeface="Symbol" panose="05050102010706020507" pitchFamily="18" charset="2"/>
              <a:buChar char=""/>
            </a:pPr>
            <a:endParaRPr lang="en-US" altLang="en-US" sz="2000" dirty="0">
              <a:latin typeface="Gill Sans MT" panose="020B0502020104020203" pitchFamily="34" charset="0"/>
              <a:cs typeface="Arial" panose="020B0604020202020204" pitchFamily="34" charset="0"/>
            </a:endParaRPr>
          </a:p>
          <a:p>
            <a:pPr>
              <a:lnSpc>
                <a:spcPct val="80000"/>
              </a:lnSpc>
              <a:spcBef>
                <a:spcPct val="0"/>
              </a:spcBef>
              <a:spcAft>
                <a:spcPct val="0"/>
              </a:spcAft>
              <a:buFont typeface="Symbol" panose="05050102010706020507" pitchFamily="18" charset="2"/>
              <a:buChar char=""/>
            </a:pPr>
            <a:r>
              <a:rPr lang="en-US" altLang="en-US" sz="2000" dirty="0">
                <a:latin typeface="Gill Sans MT" panose="020B0502020104020203" pitchFamily="34" charset="0"/>
                <a:cs typeface="Arial" panose="020B0604020202020204" pitchFamily="34" charset="0"/>
              </a:rPr>
              <a:t>County Board reviews substance of charter.; If the District denies based on #8 (fiscal impact), the County Board must also review those findings</a:t>
            </a:r>
            <a:endParaRPr lang="en-US" altLang="en-US" sz="11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37117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80D291D5-0C8F-49BF-827E-985B5EA01F82}"/>
              </a:ext>
            </a:extLst>
          </p:cNvPr>
          <p:cNvSpPr>
            <a:spLocks noGrp="1"/>
          </p:cNvSpPr>
          <p:nvPr>
            <p:ph type="ctrTitle"/>
          </p:nvPr>
        </p:nvSpPr>
        <p:spPr>
          <a:xfrm>
            <a:off x="0" y="1082033"/>
            <a:ext cx="7397826" cy="4090085"/>
          </a:xfrm>
        </p:spPr>
        <p:txBody>
          <a:bodyPr>
            <a:noAutofit/>
          </a:bodyPr>
          <a:lstStyle/>
          <a:p>
            <a:pPr algn="ctr"/>
            <a:r>
              <a:rPr lang="en-US" sz="4000" dirty="0"/>
              <a:t>A partnership of academic professionals, extensive experience and knowledge about charter authorizing committed to support SSDA members.</a:t>
            </a:r>
            <a:br>
              <a:rPr lang="en-US" sz="2800" dirty="0"/>
            </a:br>
            <a:endParaRPr lang="en-US" sz="2800" dirty="0"/>
          </a:p>
        </p:txBody>
      </p:sp>
      <p:sp>
        <p:nvSpPr>
          <p:cNvPr id="4" name="TextBox 3">
            <a:extLst>
              <a:ext uri="{FF2B5EF4-FFF2-40B4-BE49-F238E27FC236}">
                <a16:creationId xmlns:a16="http://schemas.microsoft.com/office/drawing/2014/main" id="{D2E71F5C-DF73-4909-B738-B16B3EBFA596}"/>
              </a:ext>
            </a:extLst>
          </p:cNvPr>
          <p:cNvSpPr txBox="1"/>
          <p:nvPr/>
        </p:nvSpPr>
        <p:spPr>
          <a:xfrm>
            <a:off x="0" y="0"/>
            <a:ext cx="6672649" cy="769441"/>
          </a:xfrm>
          <a:prstGeom prst="rect">
            <a:avLst/>
          </a:prstGeom>
          <a:noFill/>
        </p:spPr>
        <p:txBody>
          <a:bodyPr wrap="square" rtlCol="0">
            <a:spAutoFit/>
          </a:bodyPr>
          <a:lstStyle/>
          <a:p>
            <a:r>
              <a:rPr lang="en-US" sz="4400" b="1" dirty="0" err="1"/>
              <a:t>SSDA</a:t>
            </a:r>
            <a:r>
              <a:rPr lang="en-US" sz="4400" b="1" dirty="0"/>
              <a:t> and CCAP…</a:t>
            </a:r>
            <a:endParaRPr lang="en-US" sz="4400" dirty="0"/>
          </a:p>
        </p:txBody>
      </p:sp>
      <p:pic>
        <p:nvPicPr>
          <p:cNvPr id="6" name="Graphic 5" descr="Marketing">
            <a:extLst>
              <a:ext uri="{FF2B5EF4-FFF2-40B4-BE49-F238E27FC236}">
                <a16:creationId xmlns:a16="http://schemas.microsoft.com/office/drawing/2014/main" id="{219D6FEF-86E0-4F20-A6A2-F8E348181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flipV="1">
            <a:off x="7300949" y="0"/>
            <a:ext cx="1748226" cy="1748226"/>
          </a:xfrm>
          <a:prstGeom prst="rect">
            <a:avLst/>
          </a:prstGeom>
        </p:spPr>
      </p:pic>
    </p:spTree>
    <p:extLst>
      <p:ext uri="{BB962C8B-B14F-4D97-AF65-F5344CB8AC3E}">
        <p14:creationId xmlns:p14="http://schemas.microsoft.com/office/powerpoint/2010/main" val="334302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56810" y="57415"/>
            <a:ext cx="7298855" cy="914400"/>
          </a:xfrm>
        </p:spPr>
        <p:txBody>
          <a:bodyPr>
            <a:normAutofit fontScale="90000"/>
          </a:bodyPr>
          <a:lstStyle/>
          <a:p>
            <a:r>
              <a:rPr lang="en-US" sz="4900" b="1" dirty="0"/>
              <a:t>Takeaways:</a:t>
            </a: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6" name="Content Placeholder 2">
            <a:extLst>
              <a:ext uri="{FF2B5EF4-FFF2-40B4-BE49-F238E27FC236}">
                <a16:creationId xmlns:a16="http://schemas.microsoft.com/office/drawing/2014/main" id="{DE76D493-98C7-4306-8A62-D3E2FEE4E056}"/>
              </a:ext>
            </a:extLst>
          </p:cNvPr>
          <p:cNvSpPr txBox="1">
            <a:spLocks noChangeArrowheads="1"/>
          </p:cNvSpPr>
          <p:nvPr/>
        </p:nvSpPr>
        <p:spPr>
          <a:xfrm>
            <a:off x="261546" y="1057527"/>
            <a:ext cx="8270875" cy="4654138"/>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en-US" altLang="en-US" sz="3200" dirty="0">
                <a:latin typeface="Gill Sans MT" panose="020B0502020104020203" pitchFamily="34" charset="0"/>
                <a:cs typeface="Arial" panose="020B0604020202020204" pitchFamily="34" charset="0"/>
              </a:rPr>
              <a:t>County Board will still reviews petitions on appeal </a:t>
            </a:r>
            <a:r>
              <a:rPr lang="en-US" altLang="en-US" sz="3200" i="1" dirty="0">
                <a:latin typeface="Gill Sans MT" panose="020B0502020104020203" pitchFamily="34" charset="0"/>
                <a:cs typeface="Arial" panose="020B0604020202020204" pitchFamily="34" charset="0"/>
              </a:rPr>
              <a:t>de novo</a:t>
            </a:r>
            <a:endParaRPr lang="en-US" altLang="en-US" sz="3200" dirty="0">
              <a:latin typeface="Gill Sans MT" panose="020B0502020104020203" pitchFamily="34" charset="0"/>
              <a:cs typeface="Arial" panose="020B0604020202020204" pitchFamily="34" charset="0"/>
            </a:endParaRPr>
          </a:p>
          <a:p>
            <a:pPr>
              <a:spcBef>
                <a:spcPct val="0"/>
              </a:spcBef>
            </a:pPr>
            <a:endParaRPr lang="en-US" altLang="en-US" sz="3200" dirty="0">
              <a:latin typeface="Gill Sans MT" panose="020B0502020104020203" pitchFamily="34" charset="0"/>
              <a:cs typeface="Arial" panose="020B0604020202020204" pitchFamily="34" charset="0"/>
            </a:endParaRPr>
          </a:p>
          <a:p>
            <a:pPr>
              <a:spcBef>
                <a:spcPct val="0"/>
              </a:spcBef>
            </a:pPr>
            <a:r>
              <a:rPr lang="en-US" altLang="en-US" sz="3200" dirty="0">
                <a:latin typeface="Gill Sans MT" panose="020B0502020104020203" pitchFamily="34" charset="0"/>
                <a:cs typeface="Arial" panose="020B0604020202020204" pitchFamily="34" charset="0"/>
              </a:rPr>
              <a:t>The law clarifies that petitions submitted to the County on appeal may only include minor necessary changes</a:t>
            </a:r>
          </a:p>
          <a:p>
            <a:pPr>
              <a:spcBef>
                <a:spcPct val="0"/>
              </a:spcBef>
            </a:pPr>
            <a:endParaRPr lang="en-US" altLang="en-US" sz="3200" dirty="0">
              <a:latin typeface="Gill Sans MT" panose="020B0502020104020203" pitchFamily="34" charset="0"/>
              <a:cs typeface="Arial" panose="020B0604020202020204" pitchFamily="34" charset="0"/>
            </a:endParaRPr>
          </a:p>
          <a:p>
            <a:pPr>
              <a:spcBef>
                <a:spcPct val="0"/>
              </a:spcBef>
            </a:pPr>
            <a:r>
              <a:rPr lang="en-US" altLang="en-US" sz="3200" dirty="0">
                <a:latin typeface="Gill Sans MT" panose="020B0502020104020203" pitchFamily="34" charset="0"/>
                <a:cs typeface="Arial" panose="020B0604020202020204" pitchFamily="34" charset="0"/>
              </a:rPr>
              <a:t>Problem areas cannot be “fixed” between District and County reviews</a:t>
            </a:r>
          </a:p>
          <a:p>
            <a:pPr>
              <a:spcBef>
                <a:spcPct val="0"/>
              </a:spcBef>
            </a:pPr>
            <a:endParaRPr lang="en-US" altLang="en-US" sz="24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402998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56810" y="8777"/>
            <a:ext cx="7298855" cy="798745"/>
          </a:xfrm>
        </p:spPr>
        <p:txBody>
          <a:bodyPr>
            <a:normAutofit fontScale="90000"/>
          </a:bodyPr>
          <a:lstStyle/>
          <a:p>
            <a:r>
              <a:rPr lang="en-US" b="1" dirty="0"/>
              <a:t>Current Law: SBE Appeals</a:t>
            </a: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9" name="Content Placeholder 2">
            <a:extLst>
              <a:ext uri="{FF2B5EF4-FFF2-40B4-BE49-F238E27FC236}">
                <a16:creationId xmlns:a16="http://schemas.microsoft.com/office/drawing/2014/main" id="{B3F98220-C9E0-42C2-B1DF-26A3EBBEDF8B}"/>
              </a:ext>
            </a:extLst>
          </p:cNvPr>
          <p:cNvSpPr txBox="1">
            <a:spLocks noChangeArrowheads="1"/>
          </p:cNvSpPr>
          <p:nvPr/>
        </p:nvSpPr>
        <p:spPr>
          <a:xfrm>
            <a:off x="154379" y="1020453"/>
            <a:ext cx="8553059" cy="4839010"/>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spcAft>
                <a:spcPct val="0"/>
              </a:spcAft>
              <a:buFont typeface="Arial" panose="020B0604020202020204" pitchFamily="34" charset="0"/>
              <a:buChar char="•"/>
            </a:pPr>
            <a:r>
              <a:rPr lang="en-US" altLang="en-US" sz="2800" dirty="0">
                <a:latin typeface="Gill Sans MT" panose="020B0502020104020203" pitchFamily="34" charset="0"/>
                <a:cs typeface="Arial" panose="020B0604020202020204" pitchFamily="34" charset="0"/>
              </a:rPr>
              <a:t>If a County Board denies a petition,  the petition may be submitted to the State Board of Education on appeal</a:t>
            </a:r>
          </a:p>
          <a:p>
            <a:pPr>
              <a:spcBef>
                <a:spcPct val="0"/>
              </a:spcBef>
              <a:spcAft>
                <a:spcPct val="0"/>
              </a:spcAft>
              <a:buFont typeface="Arial" panose="020B0604020202020204" pitchFamily="34" charset="0"/>
              <a:buChar char="•"/>
            </a:pPr>
            <a:endParaRPr lang="en-US" altLang="en-US" sz="28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800" dirty="0">
                <a:latin typeface="Gill Sans MT" panose="020B0502020104020203" pitchFamily="34" charset="0"/>
                <a:cs typeface="Arial" panose="020B0604020202020204" pitchFamily="34" charset="0"/>
              </a:rPr>
              <a:t>SBE conducts a </a:t>
            </a:r>
            <a:r>
              <a:rPr lang="en-US" altLang="en-US" sz="2800" i="1" dirty="0">
                <a:latin typeface="Gill Sans MT" panose="020B0502020104020203" pitchFamily="34" charset="0"/>
                <a:cs typeface="Arial" panose="020B0604020202020204" pitchFamily="34" charset="0"/>
              </a:rPr>
              <a:t>de novo</a:t>
            </a:r>
            <a:r>
              <a:rPr lang="en-US" altLang="en-US" sz="2800" dirty="0">
                <a:latin typeface="Gill Sans MT" panose="020B0502020104020203" pitchFamily="34" charset="0"/>
                <a:cs typeface="Arial" panose="020B0604020202020204" pitchFamily="34" charset="0"/>
              </a:rPr>
              <a:t> review of the petition</a:t>
            </a:r>
          </a:p>
          <a:p>
            <a:pPr>
              <a:spcBef>
                <a:spcPct val="0"/>
              </a:spcBef>
              <a:spcAft>
                <a:spcPct val="0"/>
              </a:spcAft>
              <a:buFont typeface="Arial" panose="020B0604020202020204" pitchFamily="34" charset="0"/>
              <a:buChar char="•"/>
            </a:pPr>
            <a:endParaRPr lang="en-US" altLang="en-US" sz="28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800" dirty="0">
                <a:latin typeface="Gill Sans MT" panose="020B0502020104020203" pitchFamily="34" charset="0"/>
                <a:cs typeface="Arial" panose="020B0604020202020204" pitchFamily="34" charset="0"/>
              </a:rPr>
              <a:t>Appeal must be submitted within 180 days</a:t>
            </a:r>
          </a:p>
          <a:p>
            <a:pPr>
              <a:spcBef>
                <a:spcPct val="0"/>
              </a:spcBef>
              <a:spcAft>
                <a:spcPct val="0"/>
              </a:spcAft>
              <a:buFont typeface="Arial" panose="020B0604020202020204" pitchFamily="34" charset="0"/>
              <a:buChar char="•"/>
            </a:pPr>
            <a:endParaRPr lang="en-US" altLang="en-US" sz="28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800" dirty="0">
                <a:latin typeface="Gill Sans MT" panose="020B0502020104020203" pitchFamily="34" charset="0"/>
                <a:cs typeface="Arial" panose="020B0604020202020204" pitchFamily="34" charset="0"/>
              </a:rPr>
              <a:t>Public hearing and presentation at ACCS and SBE</a:t>
            </a:r>
          </a:p>
          <a:p>
            <a:pPr>
              <a:spcBef>
                <a:spcPct val="0"/>
              </a:spcBef>
              <a:spcAft>
                <a:spcPct val="0"/>
              </a:spcAft>
              <a:buFont typeface="Arial" panose="020B0604020202020204" pitchFamily="34" charset="0"/>
              <a:buChar char="•"/>
            </a:pPr>
            <a:endParaRPr lang="en-US" altLang="en-US" sz="28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800" dirty="0">
                <a:latin typeface="Gill Sans MT" panose="020B0502020104020203" pitchFamily="34" charset="0"/>
                <a:cs typeface="Arial" panose="020B0604020202020204" pitchFamily="34" charset="0"/>
              </a:rPr>
              <a:t>SBE assigns oversight if petition is approved</a:t>
            </a:r>
          </a:p>
          <a:p>
            <a:pPr>
              <a:buFont typeface="Wingdings 2" panose="05020102010507070707" pitchFamily="18" charset="2"/>
              <a:buChar char="•"/>
            </a:pPr>
            <a:endParaRPr lang="en-US" altLang="en-US" sz="20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27226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0"/>
            <a:ext cx="7298855" cy="1417058"/>
          </a:xfrm>
        </p:spPr>
        <p:txBody>
          <a:bodyPr>
            <a:normAutofit fontScale="90000"/>
          </a:bodyPr>
          <a:lstStyle/>
          <a:p>
            <a:r>
              <a:rPr lang="en-US" b="1" dirty="0"/>
              <a:t>New Law: SBE Appeals </a:t>
            </a:r>
            <a:br>
              <a:rPr lang="en-US" dirty="0"/>
            </a:b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6" name="Content Placeholder 2">
            <a:extLst>
              <a:ext uri="{FF2B5EF4-FFF2-40B4-BE49-F238E27FC236}">
                <a16:creationId xmlns:a16="http://schemas.microsoft.com/office/drawing/2014/main" id="{5B4DD870-3A3F-466F-B40A-2FC50A606F8D}"/>
              </a:ext>
            </a:extLst>
          </p:cNvPr>
          <p:cNvSpPr txBox="1">
            <a:spLocks noChangeArrowheads="1"/>
          </p:cNvSpPr>
          <p:nvPr/>
        </p:nvSpPr>
        <p:spPr>
          <a:xfrm>
            <a:off x="0" y="708529"/>
            <a:ext cx="8919713" cy="5061321"/>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Appeal petitions must be submitted to SBE within 30 days of County denial</a:t>
            </a:r>
          </a:p>
          <a:p>
            <a:pPr>
              <a:spcBef>
                <a:spcPct val="0"/>
              </a:spcBef>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The appeal must include a documentary record from District and County denials and citations to the record regarding how the District/County action was an “abuse of discretion”</a:t>
            </a:r>
          </a:p>
          <a:p>
            <a:pPr>
              <a:spcBef>
                <a:spcPct val="0"/>
              </a:spcBef>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The documentary record, including transcripts of the meeting at which the petition was denied, must be prepared by the District/County within 10 business days of Petitioner’s request</a:t>
            </a:r>
          </a:p>
          <a:p>
            <a:pPr>
              <a:spcBef>
                <a:spcPct val="0"/>
              </a:spcBef>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If the appeal petition includes new or different material terms, SBE shall immediately remand to the District for reconsideration, and the District must grant or deny within 30 days.</a:t>
            </a:r>
          </a:p>
          <a:p>
            <a:pPr>
              <a:spcBef>
                <a:spcPct val="0"/>
              </a:spcBef>
              <a:spcAft>
                <a:spcPct val="0"/>
              </a:spcAft>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The District/County may submit a written response in opposition within 30 days, also citing to the documentary record</a:t>
            </a:r>
          </a:p>
          <a:p>
            <a:pPr>
              <a:spcBef>
                <a:spcPct val="0"/>
              </a:spcBef>
              <a:spcAft>
                <a:spcPct val="0"/>
              </a:spcAft>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The Advisory Commission on Charter Schools (ACCS) shall hold a public hearing to review appeal and documentary record and submit a recommendation to the SBE whether there is sufficient evidence to hear the appeal or to summarily deny</a:t>
            </a:r>
          </a:p>
          <a:p>
            <a:pPr>
              <a:spcBef>
                <a:spcPct val="0"/>
              </a:spcBef>
              <a:spcAft>
                <a:spcPct val="0"/>
              </a:spcAft>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If no ACCS recommendation, SBE shall either hear the appeal or summarily deny review based on documentary record</a:t>
            </a:r>
          </a:p>
          <a:p>
            <a:pPr>
              <a:spcBef>
                <a:spcPct val="0"/>
              </a:spcBef>
              <a:spcAft>
                <a:spcPct val="0"/>
              </a:spcAft>
              <a:buClr>
                <a:srgbClr val="4590B8"/>
              </a:buClr>
              <a:buFont typeface="Symbol" panose="05050102010706020507" pitchFamily="18" charset="2"/>
              <a:buChar char=""/>
            </a:pPr>
            <a:r>
              <a:rPr lang="en-US" altLang="en-US" dirty="0">
                <a:solidFill>
                  <a:srgbClr val="3D3D3D"/>
                </a:solidFill>
                <a:latin typeface="Gill Sans MT" panose="020B0502020104020203" pitchFamily="34" charset="0"/>
                <a:cs typeface="Arial" panose="020B0604020202020204" pitchFamily="34" charset="0"/>
              </a:rPr>
              <a:t>If SBE reverses denial, it will designate local authorizer</a:t>
            </a:r>
          </a:p>
        </p:txBody>
      </p:sp>
    </p:spTree>
    <p:extLst>
      <p:ext uri="{BB962C8B-B14F-4D97-AF65-F5344CB8AC3E}">
        <p14:creationId xmlns:p14="http://schemas.microsoft.com/office/powerpoint/2010/main" val="349610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56810" y="0"/>
            <a:ext cx="7298855" cy="914400"/>
          </a:xfrm>
        </p:spPr>
        <p:txBody>
          <a:bodyPr>
            <a:normAutofit fontScale="90000"/>
          </a:bodyPr>
          <a:lstStyle/>
          <a:p>
            <a:r>
              <a:rPr lang="en-US" b="1" dirty="0"/>
              <a:t>Takeaways</a:t>
            </a:r>
            <a:br>
              <a:rPr lang="en-US" dirty="0"/>
            </a:b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11" name="Content Placeholder 2">
            <a:extLst>
              <a:ext uri="{FF2B5EF4-FFF2-40B4-BE49-F238E27FC236}">
                <a16:creationId xmlns:a16="http://schemas.microsoft.com/office/drawing/2014/main" id="{78A9DF02-8053-4709-969F-53278CD53D4E}"/>
              </a:ext>
            </a:extLst>
          </p:cNvPr>
          <p:cNvSpPr txBox="1">
            <a:spLocks noChangeArrowheads="1"/>
          </p:cNvSpPr>
          <p:nvPr/>
        </p:nvSpPr>
        <p:spPr>
          <a:xfrm>
            <a:off x="56810" y="958803"/>
            <a:ext cx="8837808" cy="4943233"/>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en-US" altLang="en-US" sz="2800" dirty="0">
                <a:latin typeface="Gill Sans MT" panose="020B0502020104020203" pitchFamily="34" charset="0"/>
                <a:cs typeface="Arial" panose="020B0604020202020204" pitchFamily="34" charset="0"/>
              </a:rPr>
              <a:t>New standard of review is “abuse of discretion”			 (not </a:t>
            </a:r>
            <a:r>
              <a:rPr lang="en-US" altLang="en-US" sz="2800" i="1" dirty="0">
                <a:latin typeface="Gill Sans MT" panose="020B0502020104020203" pitchFamily="34" charset="0"/>
                <a:cs typeface="Arial" panose="020B0604020202020204" pitchFamily="34" charset="0"/>
              </a:rPr>
              <a:t>de novo</a:t>
            </a:r>
            <a:r>
              <a:rPr lang="en-US" altLang="en-US" sz="2800" dirty="0">
                <a:latin typeface="Gill Sans MT" panose="020B0502020104020203" pitchFamily="34" charset="0"/>
                <a:cs typeface="Arial" panose="020B0604020202020204" pitchFamily="34" charset="0"/>
              </a:rPr>
              <a:t>) for appeals to SBE</a:t>
            </a:r>
          </a:p>
          <a:p>
            <a:pPr marL="0" indent="0">
              <a:spcBef>
                <a:spcPct val="0"/>
              </a:spcBef>
              <a:buNone/>
            </a:pPr>
            <a:endParaRPr lang="en-US" altLang="en-US" sz="2000" dirty="0">
              <a:latin typeface="Gill Sans MT" panose="020B0502020104020203" pitchFamily="34" charset="0"/>
              <a:cs typeface="Arial" panose="020B0604020202020204" pitchFamily="34" charset="0"/>
            </a:endParaRPr>
          </a:p>
          <a:p>
            <a:pPr>
              <a:spcBef>
                <a:spcPct val="0"/>
              </a:spcBef>
            </a:pPr>
            <a:r>
              <a:rPr lang="en-US" altLang="en-US" sz="2800" dirty="0">
                <a:latin typeface="Gill Sans MT" panose="020B0502020104020203" pitchFamily="34" charset="0"/>
                <a:cs typeface="Arial" panose="020B0604020202020204" pitchFamily="34" charset="0"/>
              </a:rPr>
              <a:t>District and County must be ready to make transcripts and prepare documentary record upon request</a:t>
            </a:r>
          </a:p>
          <a:p>
            <a:pPr>
              <a:spcBef>
                <a:spcPct val="0"/>
              </a:spcBef>
            </a:pPr>
            <a:endParaRPr lang="en-US" altLang="en-US" sz="2800" dirty="0">
              <a:latin typeface="Gill Sans MT" panose="020B0502020104020203" pitchFamily="34" charset="0"/>
              <a:cs typeface="Arial" panose="020B0604020202020204" pitchFamily="34" charset="0"/>
            </a:endParaRPr>
          </a:p>
          <a:p>
            <a:pPr>
              <a:spcBef>
                <a:spcPct val="0"/>
              </a:spcBef>
            </a:pPr>
            <a:r>
              <a:rPr lang="en-US" altLang="en-US" sz="2800" dirty="0">
                <a:latin typeface="Gill Sans MT" panose="020B0502020104020203" pitchFamily="34" charset="0"/>
                <a:cs typeface="Arial" panose="020B0604020202020204" pitchFamily="34" charset="0"/>
              </a:rPr>
              <a:t>Process requires careful attention to timelines and documents; strong documentation more important    than ever</a:t>
            </a:r>
          </a:p>
          <a:p>
            <a:pPr marL="0" indent="0">
              <a:spcBef>
                <a:spcPct val="0"/>
              </a:spcBef>
              <a:buNone/>
            </a:pPr>
            <a:endParaRPr lang="en-US" altLang="en-US" sz="2000" dirty="0">
              <a:latin typeface="Gill Sans MT" panose="020B0502020104020203" pitchFamily="34" charset="0"/>
              <a:cs typeface="Arial" panose="020B0604020202020204" pitchFamily="34" charset="0"/>
            </a:endParaRPr>
          </a:p>
          <a:p>
            <a:pPr>
              <a:spcBef>
                <a:spcPct val="0"/>
              </a:spcBef>
            </a:pPr>
            <a:r>
              <a:rPr lang="en-US" altLang="en-US" sz="2800" dirty="0">
                <a:latin typeface="Gill Sans MT" panose="020B0502020104020203" pitchFamily="34" charset="0"/>
                <a:cs typeface="Arial" panose="020B0604020202020204" pitchFamily="34" charset="0"/>
              </a:rPr>
              <a:t>Phasing out of State Board authorized charter schools</a:t>
            </a:r>
          </a:p>
        </p:txBody>
      </p:sp>
    </p:spTree>
    <p:extLst>
      <p:ext uri="{BB962C8B-B14F-4D97-AF65-F5344CB8AC3E}">
        <p14:creationId xmlns:p14="http://schemas.microsoft.com/office/powerpoint/2010/main" val="340520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56810" y="-1"/>
            <a:ext cx="7991635" cy="1595888"/>
          </a:xfrm>
        </p:spPr>
        <p:txBody>
          <a:bodyPr>
            <a:normAutofit fontScale="90000"/>
          </a:bodyPr>
          <a:lstStyle/>
          <a:p>
            <a:r>
              <a:rPr lang="en-US" b="1" dirty="0"/>
              <a:t>New Law:  Countywide Benefit</a:t>
            </a:r>
            <a:br>
              <a:rPr lang="en-US" dirty="0"/>
            </a:b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
        <p:nvSpPr>
          <p:cNvPr id="6" name="Content Placeholder 2">
            <a:extLst>
              <a:ext uri="{FF2B5EF4-FFF2-40B4-BE49-F238E27FC236}">
                <a16:creationId xmlns:a16="http://schemas.microsoft.com/office/drawing/2014/main" id="{90B70630-AEC9-43AF-BDD2-60D45CC8884F}"/>
              </a:ext>
            </a:extLst>
          </p:cNvPr>
          <p:cNvSpPr txBox="1">
            <a:spLocks noChangeArrowheads="1"/>
          </p:cNvSpPr>
          <p:nvPr/>
        </p:nvSpPr>
        <p:spPr>
          <a:xfrm>
            <a:off x="125150" y="1482311"/>
            <a:ext cx="8708299" cy="4323266"/>
          </a:xfrm>
          <a:prstGeom prst="rect">
            <a:avLst/>
          </a:prstGeo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spcAft>
                <a:spcPct val="0"/>
              </a:spcAft>
              <a:buFont typeface="Arial" panose="020B0604020202020204" pitchFamily="34" charset="0"/>
              <a:buChar char="•"/>
            </a:pPr>
            <a:r>
              <a:rPr lang="en-US" altLang="en-US" sz="2400" dirty="0">
                <a:latin typeface="Gill Sans MT" panose="020B0502020104020203" pitchFamily="34" charset="0"/>
                <a:cs typeface="Arial" panose="020B0604020202020204" pitchFamily="34" charset="0"/>
              </a:rPr>
              <a:t>Clarifies what constitutes “receipt” of charter petition that triggers timelines</a:t>
            </a:r>
          </a:p>
          <a:p>
            <a:pPr>
              <a:spcBef>
                <a:spcPct val="0"/>
              </a:spcBef>
              <a:spcAft>
                <a:spcPct val="0"/>
              </a:spcAft>
              <a:buFont typeface="Arial" panose="020B0604020202020204" pitchFamily="34" charset="0"/>
              <a:buChar char="•"/>
            </a:pPr>
            <a:endParaRPr lang="en-US" altLang="en-US" sz="24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400" dirty="0">
                <a:latin typeface="Gill Sans MT" panose="020B0502020104020203" pitchFamily="34" charset="0"/>
                <a:cs typeface="Arial" panose="020B0604020202020204" pitchFamily="34" charset="0"/>
              </a:rPr>
              <a:t>Requires recommendations and findings to be published 15 days in advance of County Board action</a:t>
            </a:r>
          </a:p>
          <a:p>
            <a:pPr>
              <a:spcBef>
                <a:spcPct val="0"/>
              </a:spcBef>
              <a:spcAft>
                <a:spcPct val="0"/>
              </a:spcAft>
              <a:buFont typeface="Arial" panose="020B0604020202020204" pitchFamily="34" charset="0"/>
              <a:buChar char="•"/>
            </a:pPr>
            <a:endParaRPr lang="en-US" altLang="en-US" sz="24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400" dirty="0">
                <a:latin typeface="Gill Sans MT" panose="020B0502020104020203" pitchFamily="34" charset="0"/>
                <a:cs typeface="Arial" panose="020B0604020202020204" pitchFamily="34" charset="0"/>
              </a:rPr>
              <a:t>Same additions (Sp. Ed. and EL) to racial and ethnic balance element of charter petition</a:t>
            </a:r>
          </a:p>
          <a:p>
            <a:pPr>
              <a:spcBef>
                <a:spcPct val="0"/>
              </a:spcBef>
              <a:spcAft>
                <a:spcPct val="0"/>
              </a:spcAft>
              <a:buFont typeface="Arial" panose="020B0604020202020204" pitchFamily="34" charset="0"/>
              <a:buChar char="•"/>
            </a:pPr>
            <a:endParaRPr lang="en-US" altLang="en-US" sz="2400" dirty="0">
              <a:latin typeface="Gill Sans MT" panose="020B0502020104020203" pitchFamily="34" charset="0"/>
              <a:cs typeface="Arial" panose="020B0604020202020204" pitchFamily="34" charset="0"/>
            </a:endParaRPr>
          </a:p>
          <a:p>
            <a:pPr>
              <a:spcBef>
                <a:spcPct val="0"/>
              </a:spcBef>
              <a:spcAft>
                <a:spcPct val="0"/>
              </a:spcAft>
              <a:buFont typeface="Arial" panose="020B0604020202020204" pitchFamily="34" charset="0"/>
              <a:buChar char="•"/>
            </a:pPr>
            <a:r>
              <a:rPr lang="en-US" altLang="en-US" sz="2400" dirty="0">
                <a:latin typeface="Gill Sans MT" panose="020B0502020104020203" pitchFamily="34" charset="0"/>
                <a:cs typeface="Arial" panose="020B0604020202020204" pitchFamily="34" charset="0"/>
              </a:rPr>
              <a:t>Same teacher credential requirements, but countywide benefit charter schools already do not have flexibility in credentialing</a:t>
            </a:r>
          </a:p>
        </p:txBody>
      </p:sp>
    </p:spTree>
    <p:extLst>
      <p:ext uri="{BB962C8B-B14F-4D97-AF65-F5344CB8AC3E}">
        <p14:creationId xmlns:p14="http://schemas.microsoft.com/office/powerpoint/2010/main" val="361639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247699" y="285048"/>
            <a:ext cx="7298855" cy="1417058"/>
          </a:xfrm>
        </p:spPr>
        <p:txBody>
          <a:bodyPr>
            <a:normAutofit fontScale="90000"/>
          </a:bodyPr>
          <a:lstStyle/>
          <a:p>
            <a:r>
              <a:rPr lang="en-US" b="1" dirty="0"/>
              <a:t>New Laws &amp; Timelines:</a:t>
            </a:r>
            <a:r>
              <a:rPr lang="en-US" dirty="0"/>
              <a:t>  </a:t>
            </a:r>
            <a:br>
              <a:rPr lang="en-US"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320634" y="1296724"/>
            <a:ext cx="8955645" cy="4308872"/>
          </a:xfrm>
          <a:prstGeom prst="rect">
            <a:avLst/>
          </a:prstGeom>
          <a:noFill/>
        </p:spPr>
        <p:txBody>
          <a:bodyPr wrap="square" rtlCol="0">
            <a:spAutoFit/>
          </a:bodyPr>
          <a:lstStyle/>
          <a:p>
            <a:pPr marL="914400" lvl="1" indent="-398463"/>
            <a:r>
              <a:rPr lang="en-US" sz="2000" dirty="0"/>
              <a:t> </a:t>
            </a:r>
            <a:r>
              <a:rPr lang="en-US" sz="2800" dirty="0"/>
              <a:t>Effective </a:t>
            </a:r>
            <a:r>
              <a:rPr lang="en-US" sz="3200" b="1" dirty="0"/>
              <a:t>January 1, 2020</a:t>
            </a:r>
          </a:p>
          <a:p>
            <a:pPr marL="914400" lvl="1" indent="-398463"/>
            <a:endParaRPr lang="en-US" sz="2800" dirty="0">
              <a:solidFill>
                <a:srgbClr val="0070C0"/>
              </a:solidFill>
            </a:endParaRPr>
          </a:p>
          <a:p>
            <a:pPr lvl="2" indent="-398463">
              <a:buFont typeface="Wingdings" panose="05000000000000000000" pitchFamily="2" charset="2"/>
              <a:buChar char="Ø"/>
            </a:pPr>
            <a:r>
              <a:rPr lang="en-US" sz="2800" dirty="0"/>
              <a:t>Moratorium on non-classroom base - some limited exceptions</a:t>
            </a:r>
          </a:p>
          <a:p>
            <a:pPr marL="515937" lvl="2"/>
            <a:r>
              <a:rPr lang="en-US" sz="2800" dirty="0"/>
              <a:t> </a:t>
            </a:r>
          </a:p>
          <a:p>
            <a:pPr lvl="2" indent="-398463">
              <a:buFont typeface="Wingdings" panose="05000000000000000000" pitchFamily="2" charset="2"/>
              <a:buChar char="Ø"/>
            </a:pPr>
            <a:r>
              <a:rPr lang="en-US" sz="2800" dirty="0"/>
              <a:t>SB 126 Transparency - codifies Attorney General Opinion) regarding the Brown Act, 1090, Political Act, Public Records Act (exceptions – multiple schools multiple counties, teachers)</a:t>
            </a:r>
          </a:p>
          <a:p>
            <a:pPr marL="857250" lvl="1" indent="-400050">
              <a:buFont typeface="+mj-lt"/>
              <a:buAutoNum type="alphaLcPeriod"/>
            </a:pPr>
            <a:endParaRPr lang="en-US" dirty="0"/>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Tree>
    <p:extLst>
      <p:ext uri="{BB962C8B-B14F-4D97-AF65-F5344CB8AC3E}">
        <p14:creationId xmlns:p14="http://schemas.microsoft.com/office/powerpoint/2010/main" val="134827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0"/>
            <a:ext cx="7298855" cy="1417058"/>
          </a:xfrm>
        </p:spPr>
        <p:txBody>
          <a:bodyPr>
            <a:normAutofit fontScale="90000"/>
          </a:bodyPr>
          <a:lstStyle/>
          <a:p>
            <a:r>
              <a:rPr lang="en-US" b="1" dirty="0"/>
              <a:t>New Laws &amp; Timelines:</a:t>
            </a:r>
            <a:r>
              <a:rPr lang="en-US" dirty="0"/>
              <a:t>  </a:t>
            </a:r>
            <a:br>
              <a:rPr lang="en-US"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0" y="1248175"/>
            <a:ext cx="7908965" cy="4585871"/>
          </a:xfrm>
          <a:prstGeom prst="rect">
            <a:avLst/>
          </a:prstGeom>
          <a:noFill/>
        </p:spPr>
        <p:txBody>
          <a:bodyPr wrap="square" rtlCol="0">
            <a:spAutoFit/>
          </a:bodyPr>
          <a:lstStyle/>
          <a:p>
            <a:pPr marL="914400" lvl="1" indent="-398463"/>
            <a:r>
              <a:rPr lang="en-US" sz="2000" dirty="0"/>
              <a:t> </a:t>
            </a:r>
            <a:r>
              <a:rPr lang="en-US" sz="2400" dirty="0"/>
              <a:t>Effective </a:t>
            </a:r>
            <a:r>
              <a:rPr lang="en-US" sz="2800" b="1" dirty="0"/>
              <a:t>July 1, 2020</a:t>
            </a:r>
          </a:p>
          <a:p>
            <a:pPr marL="914400" lvl="1" indent="-398463"/>
            <a:endParaRPr lang="en-US" sz="2400" dirty="0">
              <a:solidFill>
                <a:srgbClr val="0070C0"/>
              </a:solidFill>
            </a:endParaRPr>
          </a:p>
          <a:p>
            <a:pPr lvl="2" indent="-398463">
              <a:buFont typeface="Wingdings" panose="05000000000000000000" pitchFamily="2" charset="2"/>
              <a:buChar char="Ø"/>
            </a:pPr>
            <a:r>
              <a:rPr lang="en-US" sz="2400" b="1" dirty="0"/>
              <a:t>Approval Process</a:t>
            </a:r>
            <a:r>
              <a:rPr lang="en-US" sz="2400" dirty="0"/>
              <a:t>: “Serve Interest of community;” Racial and Ethic Balance must include SPED and EL; two additional reasons to deny (“service interest of entire community,” qualified/ neg. budget); names and qualifications of Board); “Deemed complete” by petitioners, timeline extended to 90 days; 15 days to post staff report; equal time at decision hearing; 30 days to appeal to COE; appeal process to SBE based on procedural review.</a:t>
            </a:r>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Tree>
    <p:extLst>
      <p:ext uri="{BB962C8B-B14F-4D97-AF65-F5344CB8AC3E}">
        <p14:creationId xmlns:p14="http://schemas.microsoft.com/office/powerpoint/2010/main" val="83582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239534" y="72777"/>
            <a:ext cx="7298855" cy="1417058"/>
          </a:xfrm>
        </p:spPr>
        <p:txBody>
          <a:bodyPr>
            <a:normAutofit fontScale="90000"/>
          </a:bodyPr>
          <a:lstStyle/>
          <a:p>
            <a:r>
              <a:rPr lang="en-US" b="1" dirty="0"/>
              <a:t>New Laws &amp; Timelines:</a:t>
            </a:r>
            <a:r>
              <a:rPr lang="en-US" dirty="0"/>
              <a:t>  </a:t>
            </a:r>
            <a:br>
              <a:rPr lang="en-US"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320634" y="766732"/>
            <a:ext cx="8977746" cy="5078313"/>
          </a:xfrm>
          <a:prstGeom prst="rect">
            <a:avLst/>
          </a:prstGeom>
          <a:noFill/>
        </p:spPr>
        <p:txBody>
          <a:bodyPr wrap="square" rtlCol="0">
            <a:spAutoFit/>
          </a:bodyPr>
          <a:lstStyle/>
          <a:p>
            <a:pPr marL="914400" lvl="1" indent="-398463"/>
            <a:r>
              <a:rPr lang="en-US" sz="2400" dirty="0"/>
              <a:t> </a:t>
            </a:r>
            <a:r>
              <a:rPr lang="en-US" sz="2800" dirty="0"/>
              <a:t>Effective </a:t>
            </a:r>
            <a:r>
              <a:rPr lang="en-US" sz="3200" b="1" dirty="0"/>
              <a:t>July 1, 2020</a:t>
            </a:r>
            <a:endParaRPr lang="en-US" sz="2800" b="1" dirty="0"/>
          </a:p>
          <a:p>
            <a:pPr lvl="2" indent="-398463">
              <a:buFont typeface="Wingdings" panose="05000000000000000000" pitchFamily="2" charset="2"/>
              <a:buChar char="Ø"/>
            </a:pPr>
            <a:endParaRPr lang="en-US" sz="2400" dirty="0"/>
          </a:p>
          <a:p>
            <a:pPr lvl="2" indent="-398463">
              <a:buFont typeface="Wingdings" panose="05000000000000000000" pitchFamily="2" charset="2"/>
              <a:buChar char="Ø"/>
            </a:pPr>
            <a:r>
              <a:rPr lang="en-US" sz="2800" dirty="0"/>
              <a:t>Renewal Process: </a:t>
            </a:r>
            <a:r>
              <a:rPr lang="en-US" sz="2400" dirty="0"/>
              <a:t>Three-tier approval primarily based on dashboard (2 consecutive year prior)</a:t>
            </a:r>
          </a:p>
          <a:p>
            <a:pPr marL="515937" lvl="2"/>
            <a:r>
              <a:rPr lang="en-US" sz="2400" dirty="0"/>
              <a:t> </a:t>
            </a:r>
          </a:p>
          <a:p>
            <a:pPr marL="973137" lvl="2" indent="-457200">
              <a:buFont typeface="+mj-lt"/>
              <a:buAutoNum type="arabicPeriod"/>
            </a:pPr>
            <a:r>
              <a:rPr lang="en-US" sz="2400" dirty="0"/>
              <a:t>Top tier simpler process, </a:t>
            </a:r>
            <a:r>
              <a:rPr lang="en-US" sz="2400" b="1" dirty="0"/>
              <a:t>“must approve” </a:t>
            </a:r>
            <a:r>
              <a:rPr lang="en-US" sz="2400" dirty="0"/>
              <a:t>(5-7 years); </a:t>
            </a:r>
          </a:p>
          <a:p>
            <a:pPr marL="973137" lvl="2" indent="-457200">
              <a:buFont typeface="+mj-lt"/>
              <a:buAutoNum type="arabicPeriod"/>
            </a:pPr>
            <a:endParaRPr lang="en-US" sz="2400" dirty="0"/>
          </a:p>
          <a:p>
            <a:pPr marL="973137" lvl="2" indent="-457200">
              <a:buFont typeface="+mj-lt"/>
              <a:buAutoNum type="arabicPeriod"/>
            </a:pPr>
            <a:r>
              <a:rPr lang="en-US" sz="2400" dirty="0"/>
              <a:t>Middle tier – </a:t>
            </a:r>
            <a:r>
              <a:rPr lang="en-US" sz="2400" b="1" dirty="0"/>
              <a:t>multiple data points</a:t>
            </a:r>
            <a:r>
              <a:rPr lang="en-US" sz="2400" dirty="0"/>
              <a:t>, dashboard primary (“clear and convincing” 5 years);</a:t>
            </a:r>
          </a:p>
          <a:p>
            <a:pPr marL="973137" lvl="2" indent="-457200">
              <a:buFont typeface="+mj-lt"/>
              <a:buAutoNum type="arabicPeriod"/>
            </a:pPr>
            <a:endParaRPr lang="en-US" sz="2400" dirty="0"/>
          </a:p>
          <a:p>
            <a:pPr marL="973137" lvl="2" indent="-457200">
              <a:buFont typeface="+mj-lt"/>
              <a:buAutoNum type="arabicPeriod"/>
            </a:pPr>
            <a:r>
              <a:rPr lang="en-US" sz="2400" dirty="0"/>
              <a:t>Bottom tier </a:t>
            </a:r>
            <a:r>
              <a:rPr lang="en-US" sz="2400" b="1" dirty="0"/>
              <a:t>“must deny” </a:t>
            </a:r>
          </a:p>
          <a:p>
            <a:pPr marL="1430337" lvl="3" indent="-457200">
              <a:buFont typeface="Arial" panose="020B0604020202020204" pitchFamily="34" charset="0"/>
              <a:buChar char="•"/>
            </a:pPr>
            <a:r>
              <a:rPr lang="en-US" sz="2400" dirty="0"/>
              <a:t>Unless exceptions, 2 years: DASS schools' exceptions; CDE to provide enrollment data to be considered   </a:t>
            </a:r>
          </a:p>
        </p:txBody>
      </p:sp>
      <p:pic>
        <p:nvPicPr>
          <p:cNvPr id="8" name="Graphic 7" descr="Scales of justice">
            <a:extLst>
              <a:ext uri="{FF2B5EF4-FFF2-40B4-BE49-F238E27FC236}">
                <a16:creationId xmlns:a16="http://schemas.microsoft.com/office/drawing/2014/main" id="{89476E56-F3F2-455E-9B00-94532D2A4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390" y="8777"/>
            <a:ext cx="1011675" cy="1011676"/>
          </a:xfrm>
          <a:prstGeom prst="rect">
            <a:avLst/>
          </a:prstGeom>
        </p:spPr>
      </p:pic>
      <p:pic>
        <p:nvPicPr>
          <p:cNvPr id="12" name="Graphic 11" descr="Clock">
            <a:extLst>
              <a:ext uri="{FF2B5EF4-FFF2-40B4-BE49-F238E27FC236}">
                <a16:creationId xmlns:a16="http://schemas.microsoft.com/office/drawing/2014/main" id="{2EF0E3E5-59E7-4B13-8926-756695AB2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9600" y="106053"/>
            <a:ext cx="914400" cy="914400"/>
          </a:xfrm>
          <a:prstGeom prst="rect">
            <a:avLst/>
          </a:prstGeom>
        </p:spPr>
      </p:pic>
    </p:spTree>
    <p:extLst>
      <p:ext uri="{BB962C8B-B14F-4D97-AF65-F5344CB8AC3E}">
        <p14:creationId xmlns:p14="http://schemas.microsoft.com/office/powerpoint/2010/main" val="129490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30739"/>
            <a:ext cx="6957779" cy="883138"/>
          </a:xfrm>
        </p:spPr>
        <p:txBody>
          <a:bodyPr>
            <a:normAutofit/>
          </a:bodyPr>
          <a:lstStyle/>
          <a:p>
            <a:pPr lvl="0"/>
            <a:r>
              <a:rPr lang="en-US" sz="4400" b="1" dirty="0"/>
              <a:t>Fiscal Cycle</a:t>
            </a:r>
            <a:endParaRPr lang="en-US" sz="7200" b="1" dirty="0"/>
          </a:p>
        </p:txBody>
      </p:sp>
      <p:sp>
        <p:nvSpPr>
          <p:cNvPr id="8" name="TextBox 7">
            <a:extLst>
              <a:ext uri="{FF2B5EF4-FFF2-40B4-BE49-F238E27FC236}">
                <a16:creationId xmlns:a16="http://schemas.microsoft.com/office/drawing/2014/main" id="{D876BFCF-11D3-4A03-A02A-B749C0614C3E}"/>
              </a:ext>
            </a:extLst>
          </p:cNvPr>
          <p:cNvSpPr txBox="1"/>
          <p:nvPr/>
        </p:nvSpPr>
        <p:spPr>
          <a:xfrm>
            <a:off x="7645940" y="1181942"/>
            <a:ext cx="1498060" cy="1200329"/>
          </a:xfrm>
          <a:prstGeom prst="rect">
            <a:avLst/>
          </a:prstGeom>
          <a:noFill/>
        </p:spPr>
        <p:txBody>
          <a:bodyPr wrap="square" rtlCol="0">
            <a:spAutoFit/>
          </a:bodyPr>
          <a:lstStyle/>
          <a:p>
            <a:pPr lvl="0" algn="ctr"/>
            <a:r>
              <a:rPr lang="en-US" b="1" dirty="0"/>
              <a:t>New Generation of </a:t>
            </a:r>
            <a:r>
              <a:rPr lang="en-US" b="1" dirty="0" err="1"/>
              <a:t>Fi$cal</a:t>
            </a:r>
            <a:r>
              <a:rPr lang="en-US" b="1" dirty="0"/>
              <a:t> Tools </a:t>
            </a:r>
          </a:p>
        </p:txBody>
      </p:sp>
      <p:pic>
        <p:nvPicPr>
          <p:cNvPr id="10" name="Graphic 9" descr="Mining tools">
            <a:extLst>
              <a:ext uri="{FF2B5EF4-FFF2-40B4-BE49-F238E27FC236}">
                <a16:creationId xmlns:a16="http://schemas.microsoft.com/office/drawing/2014/main" id="{605CC9C0-BDD9-4D94-BAB1-48F74E814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6687" y="30739"/>
            <a:ext cx="1151203" cy="1151203"/>
          </a:xfrm>
          <a:prstGeom prst="rect">
            <a:avLst/>
          </a:prstGeom>
        </p:spPr>
      </p:pic>
      <p:graphicFrame>
        <p:nvGraphicFramePr>
          <p:cNvPr id="5" name="Diagram 4">
            <a:extLst>
              <a:ext uri="{FF2B5EF4-FFF2-40B4-BE49-F238E27FC236}">
                <a16:creationId xmlns:a16="http://schemas.microsoft.com/office/drawing/2014/main" id="{89B5E3CA-3172-4504-99C5-8756084DF9B9}"/>
              </a:ext>
            </a:extLst>
          </p:cNvPr>
          <p:cNvGraphicFramePr/>
          <p:nvPr>
            <p:extLst>
              <p:ext uri="{D42A27DB-BD31-4B8C-83A1-F6EECF244321}">
                <p14:modId xmlns:p14="http://schemas.microsoft.com/office/powerpoint/2010/main" val="346292472"/>
              </p:ext>
            </p:extLst>
          </p:nvPr>
        </p:nvGraphicFramePr>
        <p:xfrm>
          <a:off x="81280" y="996909"/>
          <a:ext cx="7389195" cy="46878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214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899-E6D2-4543-AA95-29A5B637A612}"/>
              </a:ext>
            </a:extLst>
          </p:cNvPr>
          <p:cNvSpPr>
            <a:spLocks noGrp="1"/>
          </p:cNvSpPr>
          <p:nvPr>
            <p:ph type="ctrTitle"/>
          </p:nvPr>
        </p:nvSpPr>
        <p:spPr>
          <a:xfrm>
            <a:off x="0" y="-1"/>
            <a:ext cx="7159925" cy="1425576"/>
          </a:xfrm>
        </p:spPr>
        <p:txBody>
          <a:bodyPr>
            <a:noAutofit/>
          </a:bodyPr>
          <a:lstStyle/>
          <a:p>
            <a:r>
              <a:rPr lang="en-US" sz="4400" b="1" dirty="0"/>
              <a:t>Measuring the Fiscal Health of a Charter School</a:t>
            </a:r>
          </a:p>
        </p:txBody>
      </p:sp>
      <p:graphicFrame>
        <p:nvGraphicFramePr>
          <p:cNvPr id="3" name="Diagram 2">
            <a:extLst>
              <a:ext uri="{FF2B5EF4-FFF2-40B4-BE49-F238E27FC236}">
                <a16:creationId xmlns:a16="http://schemas.microsoft.com/office/drawing/2014/main" id="{6320C2C6-8500-44C6-9696-F10F487EE75E}"/>
              </a:ext>
            </a:extLst>
          </p:cNvPr>
          <p:cNvGraphicFramePr/>
          <p:nvPr>
            <p:extLst>
              <p:ext uri="{D42A27DB-BD31-4B8C-83A1-F6EECF244321}">
                <p14:modId xmlns:p14="http://schemas.microsoft.com/office/powerpoint/2010/main" val="3626031624"/>
              </p:ext>
            </p:extLst>
          </p:nvPr>
        </p:nvGraphicFramePr>
        <p:xfrm>
          <a:off x="184673" y="420922"/>
          <a:ext cx="7048322" cy="513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C4DB58-2B2B-44DA-AE22-EADB43F70F52}"/>
              </a:ext>
            </a:extLst>
          </p:cNvPr>
          <p:cNvSpPr txBox="1"/>
          <p:nvPr/>
        </p:nvSpPr>
        <p:spPr>
          <a:xfrm>
            <a:off x="184673" y="4553180"/>
            <a:ext cx="8481358" cy="1200329"/>
          </a:xfrm>
          <a:prstGeom prst="rect">
            <a:avLst/>
          </a:prstGeom>
          <a:noFill/>
        </p:spPr>
        <p:txBody>
          <a:bodyPr wrap="square" rtlCol="0">
            <a:spAutoFit/>
          </a:bodyPr>
          <a:lstStyle/>
          <a:p>
            <a:r>
              <a:rPr lang="en-US" sz="2400" dirty="0"/>
              <a:t>Fiscal indicators:		Near Term, or Sustainability</a:t>
            </a:r>
          </a:p>
          <a:p>
            <a:r>
              <a:rPr lang="en-US" sz="2400" dirty="0"/>
              <a:t>Financial Metrics: 		Cash flow and cash equivalents, or </a:t>
            </a:r>
          </a:p>
          <a:p>
            <a:r>
              <a:rPr lang="en-US" sz="2400" dirty="0"/>
              <a:t>							Financial Statement</a:t>
            </a:r>
          </a:p>
        </p:txBody>
      </p:sp>
      <p:pic>
        <p:nvPicPr>
          <p:cNvPr id="5" name="Picture 4" descr="Email Signature Logo">
            <a:extLst>
              <a:ext uri="{FF2B5EF4-FFF2-40B4-BE49-F238E27FC236}">
                <a16:creationId xmlns:a16="http://schemas.microsoft.com/office/drawing/2014/main" id="{1FCE6F65-B982-4E4D-8DA0-483FED3784CB}"/>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pic>
        <p:nvPicPr>
          <p:cNvPr id="6" name="Graphic 5" descr="Mining tools">
            <a:extLst>
              <a:ext uri="{FF2B5EF4-FFF2-40B4-BE49-F238E27FC236}">
                <a16:creationId xmlns:a16="http://schemas.microsoft.com/office/drawing/2014/main" id="{5CBBB01C-AED7-4F28-8BA6-6CEC093716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03721" y="30739"/>
            <a:ext cx="944169" cy="944169"/>
          </a:xfrm>
          <a:prstGeom prst="rect">
            <a:avLst/>
          </a:prstGeom>
        </p:spPr>
      </p:pic>
      <p:sp>
        <p:nvSpPr>
          <p:cNvPr id="7" name="TextBox 6">
            <a:extLst>
              <a:ext uri="{FF2B5EF4-FFF2-40B4-BE49-F238E27FC236}">
                <a16:creationId xmlns:a16="http://schemas.microsoft.com/office/drawing/2014/main" id="{BB8919AE-D701-4E44-8B13-CAA5032AE124}"/>
              </a:ext>
            </a:extLst>
          </p:cNvPr>
          <p:cNvSpPr txBox="1"/>
          <p:nvPr/>
        </p:nvSpPr>
        <p:spPr>
          <a:xfrm>
            <a:off x="7645940" y="1181942"/>
            <a:ext cx="1498060" cy="1200329"/>
          </a:xfrm>
          <a:prstGeom prst="rect">
            <a:avLst/>
          </a:prstGeom>
          <a:noFill/>
        </p:spPr>
        <p:txBody>
          <a:bodyPr wrap="square" rtlCol="0">
            <a:spAutoFit/>
          </a:bodyPr>
          <a:lstStyle/>
          <a:p>
            <a:pPr lvl="0" algn="ctr"/>
            <a:r>
              <a:rPr lang="en-US" b="1" dirty="0"/>
              <a:t>New Generation of </a:t>
            </a:r>
            <a:r>
              <a:rPr lang="en-US" b="1" dirty="0" err="1"/>
              <a:t>Fi$cal</a:t>
            </a:r>
            <a:r>
              <a:rPr lang="en-US" b="1" dirty="0"/>
              <a:t> Tools </a:t>
            </a:r>
          </a:p>
        </p:txBody>
      </p:sp>
    </p:spTree>
    <p:extLst>
      <p:ext uri="{BB962C8B-B14F-4D97-AF65-F5344CB8AC3E}">
        <p14:creationId xmlns:p14="http://schemas.microsoft.com/office/powerpoint/2010/main" val="189761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pic>
        <p:nvPicPr>
          <p:cNvPr id="6" name="Picture 5" descr="A screenshot of a cell phone&#10;&#10;Description automatically generated">
            <a:extLst>
              <a:ext uri="{FF2B5EF4-FFF2-40B4-BE49-F238E27FC236}">
                <a16:creationId xmlns:a16="http://schemas.microsoft.com/office/drawing/2014/main" id="{33A16271-EBCA-4FC5-A41D-5823C43FE76E}"/>
              </a:ext>
            </a:extLst>
          </p:cNvPr>
          <p:cNvPicPr>
            <a:picLocks noChangeAspect="1"/>
          </p:cNvPicPr>
          <p:nvPr/>
        </p:nvPicPr>
        <p:blipFill>
          <a:blip r:embed="rId5"/>
          <a:stretch>
            <a:fillRect/>
          </a:stretch>
        </p:blipFill>
        <p:spPr>
          <a:xfrm>
            <a:off x="5874588" y="1322552"/>
            <a:ext cx="3269411" cy="4401205"/>
          </a:xfrm>
          <a:prstGeom prst="rect">
            <a:avLst/>
          </a:prstGeom>
        </p:spPr>
      </p:pic>
      <p:sp>
        <p:nvSpPr>
          <p:cNvPr id="7" name="TextBox 6">
            <a:extLst>
              <a:ext uri="{FF2B5EF4-FFF2-40B4-BE49-F238E27FC236}">
                <a16:creationId xmlns:a16="http://schemas.microsoft.com/office/drawing/2014/main" id="{6B58416B-A88A-4CE9-8922-149D33ECC6A6}"/>
              </a:ext>
            </a:extLst>
          </p:cNvPr>
          <p:cNvSpPr txBox="1"/>
          <p:nvPr/>
        </p:nvSpPr>
        <p:spPr>
          <a:xfrm>
            <a:off x="0" y="-18843"/>
            <a:ext cx="8143103" cy="1446550"/>
          </a:xfrm>
          <a:prstGeom prst="rect">
            <a:avLst/>
          </a:prstGeom>
          <a:noFill/>
        </p:spPr>
        <p:txBody>
          <a:bodyPr wrap="square" rtlCol="0">
            <a:spAutoFit/>
          </a:bodyPr>
          <a:lstStyle/>
          <a:p>
            <a:r>
              <a:rPr lang="en-US" sz="4400" b="1" dirty="0" err="1"/>
              <a:t>SSDA</a:t>
            </a:r>
            <a:r>
              <a:rPr lang="en-US" sz="4400" b="1" dirty="0"/>
              <a:t> and CCAP…</a:t>
            </a:r>
          </a:p>
          <a:p>
            <a:r>
              <a:rPr lang="en-US" sz="4400" b="1" dirty="0"/>
              <a:t>	A partnership for quality</a:t>
            </a:r>
            <a:endParaRPr lang="en-US" sz="4400" dirty="0"/>
          </a:p>
        </p:txBody>
      </p:sp>
      <p:pic>
        <p:nvPicPr>
          <p:cNvPr id="9" name="Graphic 8" descr="Users">
            <a:extLst>
              <a:ext uri="{FF2B5EF4-FFF2-40B4-BE49-F238E27FC236}">
                <a16:creationId xmlns:a16="http://schemas.microsoft.com/office/drawing/2014/main" id="{4E707E52-65D8-492B-8CB3-7C8C7ACDC2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1464" y="43248"/>
            <a:ext cx="1798725" cy="1384459"/>
          </a:xfrm>
          <a:prstGeom prst="rect">
            <a:avLst/>
          </a:prstGeom>
        </p:spPr>
      </p:pic>
      <p:sp>
        <p:nvSpPr>
          <p:cNvPr id="10" name="TextBox 9">
            <a:extLst>
              <a:ext uri="{FF2B5EF4-FFF2-40B4-BE49-F238E27FC236}">
                <a16:creationId xmlns:a16="http://schemas.microsoft.com/office/drawing/2014/main" id="{5892BD86-AF6A-41E4-8F05-A8D2DA6D3EAC}"/>
              </a:ext>
            </a:extLst>
          </p:cNvPr>
          <p:cNvSpPr txBox="1"/>
          <p:nvPr/>
        </p:nvSpPr>
        <p:spPr>
          <a:xfrm>
            <a:off x="112509" y="1427708"/>
            <a:ext cx="5762080" cy="4401205"/>
          </a:xfrm>
          <a:prstGeom prst="rect">
            <a:avLst/>
          </a:prstGeom>
          <a:noFill/>
        </p:spPr>
        <p:txBody>
          <a:bodyPr wrap="square" rtlCol="0">
            <a:spAutoFit/>
          </a:bodyPr>
          <a:lstStyle/>
          <a:p>
            <a:pPr marL="342900" indent="-342900">
              <a:buFont typeface="Trebuchet MS" panose="020B0603020202020204" pitchFamily="34" charset="0"/>
              <a:buChar char="*"/>
            </a:pPr>
            <a:r>
              <a:rPr lang="en-US" sz="2800" dirty="0"/>
              <a:t>A shared a common mission of quality authorizing</a:t>
            </a:r>
          </a:p>
          <a:p>
            <a:pPr marL="342900" indent="-342900">
              <a:buFont typeface="Trebuchet MS" panose="020B0603020202020204" pitchFamily="34" charset="0"/>
              <a:buChar char="*"/>
            </a:pPr>
            <a:r>
              <a:rPr lang="en-US" sz="2800" dirty="0"/>
              <a:t>Building capacity with new legal framework</a:t>
            </a:r>
            <a:endParaRPr lang="en-US" sz="6000" dirty="0"/>
          </a:p>
          <a:p>
            <a:pPr marL="342900" indent="-342900">
              <a:buFont typeface="Trebuchet MS" panose="020B0603020202020204" pitchFamily="34" charset="0"/>
              <a:buChar char="*"/>
            </a:pPr>
            <a:r>
              <a:rPr lang="en-US" sz="2800" dirty="0"/>
              <a:t>Providing professional learning opportunities with small school district authorizers as a focus</a:t>
            </a:r>
          </a:p>
          <a:p>
            <a:pPr marL="342900" indent="-342900">
              <a:buFont typeface="Trebuchet MS" panose="020B0603020202020204" pitchFamily="34" charset="0"/>
              <a:buChar char="*"/>
            </a:pPr>
            <a:r>
              <a:rPr lang="en-US" sz="2800" dirty="0"/>
              <a:t>Sharing relevant information, support, resources, a collaborative voice</a:t>
            </a:r>
          </a:p>
        </p:txBody>
      </p:sp>
    </p:spTree>
    <p:extLst>
      <p:ext uri="{BB962C8B-B14F-4D97-AF65-F5344CB8AC3E}">
        <p14:creationId xmlns:p14="http://schemas.microsoft.com/office/powerpoint/2010/main" val="208092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899-E6D2-4543-AA95-29A5B637A612}"/>
              </a:ext>
            </a:extLst>
          </p:cNvPr>
          <p:cNvSpPr>
            <a:spLocks noGrp="1"/>
          </p:cNvSpPr>
          <p:nvPr>
            <p:ph type="ctrTitle"/>
          </p:nvPr>
        </p:nvSpPr>
        <p:spPr>
          <a:xfrm>
            <a:off x="0" y="0"/>
            <a:ext cx="4927675" cy="767751"/>
          </a:xfrm>
        </p:spPr>
        <p:txBody>
          <a:bodyPr>
            <a:noAutofit/>
          </a:bodyPr>
          <a:lstStyle/>
          <a:p>
            <a:r>
              <a:rPr lang="en-US" sz="4400" b="1" dirty="0"/>
              <a:t>Fiscal Indicators</a:t>
            </a:r>
          </a:p>
        </p:txBody>
      </p:sp>
      <p:graphicFrame>
        <p:nvGraphicFramePr>
          <p:cNvPr id="5" name="Table 5">
            <a:extLst>
              <a:ext uri="{FF2B5EF4-FFF2-40B4-BE49-F238E27FC236}">
                <a16:creationId xmlns:a16="http://schemas.microsoft.com/office/drawing/2014/main" id="{A50F401C-F242-4334-BAF2-96BE6E6905F3}"/>
              </a:ext>
            </a:extLst>
          </p:cNvPr>
          <p:cNvGraphicFramePr>
            <a:graphicFrameLocks noGrp="1"/>
          </p:cNvGraphicFramePr>
          <p:nvPr>
            <p:extLst>
              <p:ext uri="{D42A27DB-BD31-4B8C-83A1-F6EECF244321}">
                <p14:modId xmlns:p14="http://schemas.microsoft.com/office/powerpoint/2010/main" val="2376014487"/>
              </p:ext>
            </p:extLst>
          </p:nvPr>
        </p:nvGraphicFramePr>
        <p:xfrm>
          <a:off x="115555" y="944591"/>
          <a:ext cx="8912889" cy="4836990"/>
        </p:xfrm>
        <a:graphic>
          <a:graphicData uri="http://schemas.openxmlformats.org/drawingml/2006/table">
            <a:tbl>
              <a:tblPr firstRow="1" bandRow="1">
                <a:tableStyleId>{5C22544A-7EE6-4342-B048-85BDC9FD1C3A}</a:tableStyleId>
              </a:tblPr>
              <a:tblGrid>
                <a:gridCol w="4622467">
                  <a:extLst>
                    <a:ext uri="{9D8B030D-6E8A-4147-A177-3AD203B41FA5}">
                      <a16:colId xmlns:a16="http://schemas.microsoft.com/office/drawing/2014/main" val="1105421598"/>
                    </a:ext>
                  </a:extLst>
                </a:gridCol>
                <a:gridCol w="4290422">
                  <a:extLst>
                    <a:ext uri="{9D8B030D-6E8A-4147-A177-3AD203B41FA5}">
                      <a16:colId xmlns:a16="http://schemas.microsoft.com/office/drawing/2014/main" val="3120556163"/>
                    </a:ext>
                  </a:extLst>
                </a:gridCol>
              </a:tblGrid>
              <a:tr h="356662">
                <a:tc>
                  <a:txBody>
                    <a:bodyPr/>
                    <a:lstStyle/>
                    <a:p>
                      <a:pPr algn="ctr"/>
                      <a:r>
                        <a:rPr lang="en-US" dirty="0">
                          <a:solidFill>
                            <a:schemeClr val="tx1"/>
                          </a:solidFill>
                        </a:rPr>
                        <a:t>Near Term</a:t>
                      </a:r>
                    </a:p>
                  </a:txBody>
                  <a:tcPr/>
                </a:tc>
                <a:tc>
                  <a:txBody>
                    <a:bodyPr/>
                    <a:lstStyle/>
                    <a:p>
                      <a:pPr algn="ctr"/>
                      <a:r>
                        <a:rPr lang="en-US" dirty="0">
                          <a:solidFill>
                            <a:schemeClr val="tx1"/>
                          </a:solidFill>
                        </a:rPr>
                        <a:t>Sustainability</a:t>
                      </a:r>
                    </a:p>
                  </a:txBody>
                  <a:tcPr/>
                </a:tc>
                <a:extLst>
                  <a:ext uri="{0D108BD9-81ED-4DB2-BD59-A6C34878D82A}">
                    <a16:rowId xmlns:a16="http://schemas.microsoft.com/office/drawing/2014/main" val="2431217569"/>
                  </a:ext>
                </a:extLst>
              </a:tr>
              <a:tr h="356662">
                <a:tc>
                  <a:txBody>
                    <a:bodyPr/>
                    <a:lstStyle/>
                    <a:p>
                      <a:r>
                        <a:rPr lang="en-US" dirty="0"/>
                        <a:t>Cash on hand</a:t>
                      </a:r>
                    </a:p>
                  </a:txBody>
                  <a:tcPr/>
                </a:tc>
                <a:tc>
                  <a:txBody>
                    <a:bodyPr/>
                    <a:lstStyle/>
                    <a:p>
                      <a:r>
                        <a:rPr lang="en-US" dirty="0"/>
                        <a:t>Debt Ratio</a:t>
                      </a:r>
                    </a:p>
                  </a:txBody>
                  <a:tcPr/>
                </a:tc>
                <a:extLst>
                  <a:ext uri="{0D108BD9-81ED-4DB2-BD59-A6C34878D82A}">
                    <a16:rowId xmlns:a16="http://schemas.microsoft.com/office/drawing/2014/main" val="1806255392"/>
                  </a:ext>
                </a:extLst>
              </a:tr>
              <a:tr h="356662">
                <a:tc>
                  <a:txBody>
                    <a:bodyPr/>
                    <a:lstStyle/>
                    <a:p>
                      <a:r>
                        <a:rPr lang="en-US" dirty="0"/>
                        <a:t>Cash flow projections</a:t>
                      </a:r>
                    </a:p>
                  </a:txBody>
                  <a:tcPr/>
                </a:tc>
                <a:tc>
                  <a:txBody>
                    <a:bodyPr/>
                    <a:lstStyle/>
                    <a:p>
                      <a:r>
                        <a:rPr lang="en-US" dirty="0"/>
                        <a:t>Budget vs. Actuals</a:t>
                      </a:r>
                    </a:p>
                  </a:txBody>
                  <a:tcPr/>
                </a:tc>
                <a:extLst>
                  <a:ext uri="{0D108BD9-81ED-4DB2-BD59-A6C34878D82A}">
                    <a16:rowId xmlns:a16="http://schemas.microsoft.com/office/drawing/2014/main" val="1587949832"/>
                  </a:ext>
                </a:extLst>
              </a:tr>
              <a:tr h="356662">
                <a:tc>
                  <a:txBody>
                    <a:bodyPr/>
                    <a:lstStyle/>
                    <a:p>
                      <a:r>
                        <a:rPr lang="en-US" dirty="0"/>
                        <a:t>Burn rate</a:t>
                      </a:r>
                    </a:p>
                  </a:txBody>
                  <a:tcPr/>
                </a:tc>
                <a:tc>
                  <a:txBody>
                    <a:bodyPr/>
                    <a:lstStyle/>
                    <a:p>
                      <a:r>
                        <a:rPr lang="en-US" dirty="0"/>
                        <a:t>Deficit Spending</a:t>
                      </a:r>
                    </a:p>
                  </a:txBody>
                  <a:tcPr/>
                </a:tc>
                <a:extLst>
                  <a:ext uri="{0D108BD9-81ED-4DB2-BD59-A6C34878D82A}">
                    <a16:rowId xmlns:a16="http://schemas.microsoft.com/office/drawing/2014/main" val="1717083545"/>
                  </a:ext>
                </a:extLst>
              </a:tr>
              <a:tr h="557827">
                <a:tc>
                  <a:txBody>
                    <a:bodyPr/>
                    <a:lstStyle/>
                    <a:p>
                      <a:r>
                        <a:rPr lang="en-US" dirty="0"/>
                        <a:t>Enrollment –projected vs. actual</a:t>
                      </a:r>
                    </a:p>
                  </a:txBody>
                  <a:tcPr/>
                </a:tc>
                <a:tc>
                  <a:txBody>
                    <a:bodyPr/>
                    <a:lstStyle/>
                    <a:p>
                      <a:r>
                        <a:rPr lang="en-US" dirty="0"/>
                        <a:t>Current Ratio (assets/liabilities)</a:t>
                      </a:r>
                    </a:p>
                  </a:txBody>
                  <a:tcPr/>
                </a:tc>
                <a:extLst>
                  <a:ext uri="{0D108BD9-81ED-4DB2-BD59-A6C34878D82A}">
                    <a16:rowId xmlns:a16="http://schemas.microsoft.com/office/drawing/2014/main" val="2549359217"/>
                  </a:ext>
                </a:extLst>
              </a:tr>
              <a:tr h="425435">
                <a:tc>
                  <a:txBody>
                    <a:bodyPr/>
                    <a:lstStyle/>
                    <a:p>
                      <a:r>
                        <a:rPr lang="en-US" dirty="0"/>
                        <a:t>ADA – projected vs. actual</a:t>
                      </a:r>
                    </a:p>
                  </a:txBody>
                  <a:tcPr/>
                </a:tc>
                <a:tc>
                  <a:txBody>
                    <a:bodyPr/>
                    <a:lstStyle/>
                    <a:p>
                      <a:r>
                        <a:rPr lang="en-US" dirty="0"/>
                        <a:t>Interim reports/audits</a:t>
                      </a:r>
                    </a:p>
                  </a:txBody>
                  <a:tcPr/>
                </a:tc>
                <a:extLst>
                  <a:ext uri="{0D108BD9-81ED-4DB2-BD59-A6C34878D82A}">
                    <a16:rowId xmlns:a16="http://schemas.microsoft.com/office/drawing/2014/main" val="2924274326"/>
                  </a:ext>
                </a:extLst>
              </a:tr>
              <a:tr h="796896">
                <a:tc>
                  <a:txBody>
                    <a:bodyPr/>
                    <a:lstStyle/>
                    <a:p>
                      <a:r>
                        <a:rPr lang="en-US" dirty="0"/>
                        <a:t>Capital structure (assets and ability to secure short-term loans)</a:t>
                      </a:r>
                    </a:p>
                  </a:txBody>
                  <a:tcPr/>
                </a:tc>
                <a:tc>
                  <a:txBody>
                    <a:bodyPr/>
                    <a:lstStyle/>
                    <a:p>
                      <a:r>
                        <a:rPr lang="en-US" dirty="0"/>
                        <a:t>Internal controls</a:t>
                      </a:r>
                    </a:p>
                  </a:txBody>
                  <a:tcPr/>
                </a:tc>
                <a:extLst>
                  <a:ext uri="{0D108BD9-81ED-4DB2-BD59-A6C34878D82A}">
                    <a16:rowId xmlns:a16="http://schemas.microsoft.com/office/drawing/2014/main" val="1729177430"/>
                  </a:ext>
                </a:extLst>
              </a:tr>
              <a:tr h="796896">
                <a:tc>
                  <a:txBody>
                    <a:bodyPr/>
                    <a:lstStyle/>
                    <a:p>
                      <a:r>
                        <a:rPr lang="en-US" dirty="0"/>
                        <a:t>Reporting systems and timeliness of information for decision-making</a:t>
                      </a:r>
                    </a:p>
                  </a:txBody>
                  <a:tcPr/>
                </a:tc>
                <a:tc>
                  <a:txBody>
                    <a:bodyPr/>
                    <a:lstStyle/>
                    <a:p>
                      <a:r>
                        <a:rPr lang="en-US" dirty="0"/>
                        <a:t>Proper oversight</a:t>
                      </a:r>
                    </a:p>
                  </a:txBody>
                  <a:tcPr/>
                </a:tc>
                <a:extLst>
                  <a:ext uri="{0D108BD9-81ED-4DB2-BD59-A6C34878D82A}">
                    <a16:rowId xmlns:a16="http://schemas.microsoft.com/office/drawing/2014/main" val="2957069738"/>
                  </a:ext>
                </a:extLst>
              </a:tr>
              <a:tr h="796896">
                <a:tc>
                  <a:txBody>
                    <a:bodyPr/>
                    <a:lstStyle/>
                    <a:p>
                      <a:endParaRPr lang="en-US" dirty="0"/>
                    </a:p>
                  </a:txBody>
                  <a:tcPr/>
                </a:tc>
                <a:tc>
                  <a:txBody>
                    <a:bodyPr/>
                    <a:lstStyle/>
                    <a:p>
                      <a:r>
                        <a:rPr lang="en-US" dirty="0"/>
                        <a:t>Experience and knowledgeable leadership and in key positions</a:t>
                      </a:r>
                    </a:p>
                  </a:txBody>
                  <a:tcPr/>
                </a:tc>
                <a:extLst>
                  <a:ext uri="{0D108BD9-81ED-4DB2-BD59-A6C34878D82A}">
                    <a16:rowId xmlns:a16="http://schemas.microsoft.com/office/drawing/2014/main" val="1257466306"/>
                  </a:ext>
                </a:extLst>
              </a:tr>
            </a:tbl>
          </a:graphicData>
        </a:graphic>
      </p:graphicFrame>
      <p:pic>
        <p:nvPicPr>
          <p:cNvPr id="4" name="Picture 3" descr="Email Signature Logo">
            <a:extLst>
              <a:ext uri="{FF2B5EF4-FFF2-40B4-BE49-F238E27FC236}">
                <a16:creationId xmlns:a16="http://schemas.microsoft.com/office/drawing/2014/main" id="{54F4F719-898E-4E1E-933A-08083B5ABA8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6" name="TextBox 5">
            <a:extLst>
              <a:ext uri="{FF2B5EF4-FFF2-40B4-BE49-F238E27FC236}">
                <a16:creationId xmlns:a16="http://schemas.microsoft.com/office/drawing/2014/main" id="{47831FF9-9A9D-4484-B2D5-4E9101545DFE}"/>
              </a:ext>
            </a:extLst>
          </p:cNvPr>
          <p:cNvSpPr txBox="1"/>
          <p:nvPr/>
        </p:nvSpPr>
        <p:spPr>
          <a:xfrm>
            <a:off x="7953555" y="0"/>
            <a:ext cx="1276710" cy="1077218"/>
          </a:xfrm>
          <a:prstGeom prst="rect">
            <a:avLst/>
          </a:prstGeom>
          <a:noFill/>
        </p:spPr>
        <p:txBody>
          <a:bodyPr wrap="square" rtlCol="0">
            <a:spAutoFit/>
          </a:bodyPr>
          <a:lstStyle/>
          <a:p>
            <a:pPr lvl="0" algn="ctr"/>
            <a:r>
              <a:rPr lang="en-US" sz="1600" b="1" dirty="0"/>
              <a:t>New Generation of </a:t>
            </a:r>
            <a:r>
              <a:rPr lang="en-US" sz="1600" b="1" dirty="0" err="1"/>
              <a:t>Fi$cal</a:t>
            </a:r>
            <a:r>
              <a:rPr lang="en-US" sz="1600" b="1" dirty="0"/>
              <a:t> Tools </a:t>
            </a:r>
          </a:p>
        </p:txBody>
      </p:sp>
      <p:pic>
        <p:nvPicPr>
          <p:cNvPr id="7" name="Graphic 6" descr="Mining tools">
            <a:extLst>
              <a:ext uri="{FF2B5EF4-FFF2-40B4-BE49-F238E27FC236}">
                <a16:creationId xmlns:a16="http://schemas.microsoft.com/office/drawing/2014/main" id="{6495124F-E732-41E1-9E0C-371C5C6FE2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02904" y="422"/>
            <a:ext cx="944169" cy="944169"/>
          </a:xfrm>
          <a:prstGeom prst="rect">
            <a:avLst/>
          </a:prstGeom>
        </p:spPr>
      </p:pic>
    </p:spTree>
    <p:extLst>
      <p:ext uri="{BB962C8B-B14F-4D97-AF65-F5344CB8AC3E}">
        <p14:creationId xmlns:p14="http://schemas.microsoft.com/office/powerpoint/2010/main" val="328440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1" y="-1"/>
            <a:ext cx="7901185" cy="1518249"/>
          </a:xfrm>
        </p:spPr>
        <p:txBody>
          <a:bodyPr>
            <a:normAutofit fontScale="90000"/>
          </a:bodyPr>
          <a:lstStyle/>
          <a:p>
            <a:pPr lvl="0"/>
            <a:r>
              <a:rPr lang="en-US" sz="3600" b="1" dirty="0"/>
              <a:t>A Framework for Fiscal Indicators, Fiscal Health and Financial Performance</a:t>
            </a:r>
            <a:br>
              <a:rPr lang="en-US" sz="3100"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7733946" y="894484"/>
            <a:ext cx="1459149" cy="1200329"/>
          </a:xfrm>
          <a:prstGeom prst="rect">
            <a:avLst/>
          </a:prstGeom>
          <a:noFill/>
        </p:spPr>
        <p:txBody>
          <a:bodyPr wrap="square" rtlCol="0">
            <a:spAutoFit/>
          </a:bodyPr>
          <a:lstStyle/>
          <a:p>
            <a:pPr lvl="0" algn="ctr"/>
            <a:r>
              <a:rPr lang="en-US" dirty="0"/>
              <a:t>New Generation of </a:t>
            </a:r>
            <a:r>
              <a:rPr lang="en-US" dirty="0" err="1"/>
              <a:t>Fi</a:t>
            </a:r>
            <a:r>
              <a:rPr lang="en-US" b="1" dirty="0" err="1"/>
              <a:t>$</a:t>
            </a:r>
            <a:r>
              <a:rPr lang="en-US" dirty="0" err="1"/>
              <a:t>cal</a:t>
            </a:r>
            <a:r>
              <a:rPr lang="en-US" dirty="0"/>
              <a:t> Tools </a:t>
            </a:r>
          </a:p>
        </p:txBody>
      </p:sp>
      <p:sp>
        <p:nvSpPr>
          <p:cNvPr id="7" name="Content Placeholder 3">
            <a:extLst>
              <a:ext uri="{FF2B5EF4-FFF2-40B4-BE49-F238E27FC236}">
                <a16:creationId xmlns:a16="http://schemas.microsoft.com/office/drawing/2014/main" id="{61B0E1F7-59D9-4E24-9AAF-C3F551A68C95}"/>
              </a:ext>
            </a:extLst>
          </p:cNvPr>
          <p:cNvSpPr txBox="1">
            <a:spLocks/>
          </p:cNvSpPr>
          <p:nvPr/>
        </p:nvSpPr>
        <p:spPr>
          <a:xfrm>
            <a:off x="225961" y="1268083"/>
            <a:ext cx="6897189" cy="482043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b="1" dirty="0">
                <a:solidFill>
                  <a:schemeClr val="tx1"/>
                </a:solidFill>
              </a:rPr>
              <a:t>Fiscal Indicators fall in two classes</a:t>
            </a:r>
          </a:p>
          <a:p>
            <a:pPr lvl="1"/>
            <a:r>
              <a:rPr lang="en-US" sz="2400" dirty="0"/>
              <a:t>Near-term</a:t>
            </a:r>
          </a:p>
          <a:p>
            <a:pPr lvl="1"/>
            <a:r>
              <a:rPr lang="en-US" sz="2400" dirty="0"/>
              <a:t>Sustainable</a:t>
            </a:r>
          </a:p>
          <a:p>
            <a:pPr marL="457200" lvl="1" indent="0">
              <a:buNone/>
            </a:pPr>
            <a:r>
              <a:rPr lang="en-US" sz="1900" dirty="0"/>
              <a:t>Evaluation should include trends in financial performance</a:t>
            </a:r>
          </a:p>
          <a:p>
            <a:r>
              <a:rPr lang="en-US" sz="2800" b="1" dirty="0">
                <a:solidFill>
                  <a:schemeClr val="tx1"/>
                </a:solidFill>
              </a:rPr>
              <a:t>Financial Metrics</a:t>
            </a:r>
          </a:p>
          <a:p>
            <a:pPr lvl="1"/>
            <a:r>
              <a:rPr lang="en-US" sz="2400" dirty="0"/>
              <a:t>Select the right metrics to measure</a:t>
            </a:r>
          </a:p>
          <a:p>
            <a:pPr lvl="1"/>
            <a:r>
              <a:rPr lang="en-US" sz="2400" dirty="0"/>
              <a:t>Each metrics measures a specific characteristic at a point in time</a:t>
            </a:r>
          </a:p>
          <a:p>
            <a:pPr lvl="1"/>
            <a:r>
              <a:rPr lang="en-US" sz="2400" dirty="0"/>
              <a:t>Best practice is look at the whole picture including historical trends over time</a:t>
            </a:r>
          </a:p>
        </p:txBody>
      </p:sp>
      <p:pic>
        <p:nvPicPr>
          <p:cNvPr id="12" name="Graphic 11" descr="Mining tools">
            <a:extLst>
              <a:ext uri="{FF2B5EF4-FFF2-40B4-BE49-F238E27FC236}">
                <a16:creationId xmlns:a16="http://schemas.microsoft.com/office/drawing/2014/main" id="{18B63779-084C-4F23-B621-90EFC34BF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8610" y="-1"/>
            <a:ext cx="894485" cy="894485"/>
          </a:xfrm>
          <a:prstGeom prst="rect">
            <a:avLst/>
          </a:prstGeom>
        </p:spPr>
      </p:pic>
    </p:spTree>
    <p:extLst>
      <p:ext uri="{BB962C8B-B14F-4D97-AF65-F5344CB8AC3E}">
        <p14:creationId xmlns:p14="http://schemas.microsoft.com/office/powerpoint/2010/main" val="982068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32576"/>
            <a:ext cx="6897188" cy="810273"/>
          </a:xfrm>
        </p:spPr>
        <p:txBody>
          <a:bodyPr>
            <a:normAutofit fontScale="90000"/>
          </a:bodyPr>
          <a:lstStyle/>
          <a:p>
            <a:pPr lvl="0"/>
            <a:r>
              <a:rPr lang="en-US" sz="4900" b="1" dirty="0"/>
              <a:t>Fiscal Health</a:t>
            </a:r>
            <a:br>
              <a:rPr lang="en-US" sz="3100" dirty="0"/>
            </a:br>
            <a:endParaRPr lang="en-US" dirty="0"/>
          </a:p>
        </p:txBody>
      </p:sp>
      <p:sp>
        <p:nvSpPr>
          <p:cNvPr id="6" name="Content Placeholder 3">
            <a:extLst>
              <a:ext uri="{FF2B5EF4-FFF2-40B4-BE49-F238E27FC236}">
                <a16:creationId xmlns:a16="http://schemas.microsoft.com/office/drawing/2014/main" id="{C201333A-CB10-4542-B507-90798C0E3E4B}"/>
              </a:ext>
            </a:extLst>
          </p:cNvPr>
          <p:cNvSpPr txBox="1">
            <a:spLocks/>
          </p:cNvSpPr>
          <p:nvPr/>
        </p:nvSpPr>
        <p:spPr>
          <a:xfrm>
            <a:off x="279497" y="1304832"/>
            <a:ext cx="7402286" cy="477186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200" dirty="0"/>
              <a:t>Implementation of best practices</a:t>
            </a:r>
          </a:p>
          <a:p>
            <a:pPr marL="457200" lvl="1" indent="0">
              <a:buNone/>
            </a:pPr>
            <a:endParaRPr lang="en-US" sz="2800" dirty="0"/>
          </a:p>
          <a:p>
            <a:r>
              <a:rPr lang="en-US" sz="3000" dirty="0">
                <a:solidFill>
                  <a:schemeClr val="tx1"/>
                </a:solidFill>
              </a:rPr>
              <a:t>Identify key metrics for fiscal sustainability</a:t>
            </a:r>
          </a:p>
          <a:p>
            <a:pPr marL="457200" lvl="1" indent="0">
              <a:buNone/>
            </a:pPr>
            <a:endParaRPr lang="en-US" sz="2800" dirty="0"/>
          </a:p>
          <a:p>
            <a:r>
              <a:rPr lang="en-US" sz="3000" dirty="0">
                <a:solidFill>
                  <a:schemeClr val="tx1"/>
                </a:solidFill>
              </a:rPr>
              <a:t>Evaluation tools to measure historical trends utilizing fiscal indicators</a:t>
            </a:r>
          </a:p>
          <a:p>
            <a:pPr lvl="1"/>
            <a:endParaRPr lang="en-US" dirty="0"/>
          </a:p>
          <a:p>
            <a:pPr lvl="1"/>
            <a:endParaRPr lang="en-US" dirty="0"/>
          </a:p>
        </p:txBody>
      </p:sp>
      <p:sp>
        <p:nvSpPr>
          <p:cNvPr id="7" name="TextBox 6">
            <a:extLst>
              <a:ext uri="{FF2B5EF4-FFF2-40B4-BE49-F238E27FC236}">
                <a16:creationId xmlns:a16="http://schemas.microsoft.com/office/drawing/2014/main" id="{04597E47-0DBC-468B-9BC4-20FB3733A106}"/>
              </a:ext>
            </a:extLst>
          </p:cNvPr>
          <p:cNvSpPr txBox="1"/>
          <p:nvPr/>
        </p:nvSpPr>
        <p:spPr>
          <a:xfrm>
            <a:off x="7132878" y="-23952"/>
            <a:ext cx="1459149" cy="923330"/>
          </a:xfrm>
          <a:prstGeom prst="rect">
            <a:avLst/>
          </a:prstGeom>
          <a:noFill/>
        </p:spPr>
        <p:txBody>
          <a:bodyPr wrap="square" rtlCol="0">
            <a:spAutoFit/>
          </a:bodyPr>
          <a:lstStyle/>
          <a:p>
            <a:pPr lvl="0" algn="ctr"/>
            <a:r>
              <a:rPr lang="en-US" dirty="0"/>
              <a:t>New Generation </a:t>
            </a:r>
            <a:r>
              <a:rPr lang="en-US" dirty="0" err="1"/>
              <a:t>Fi</a:t>
            </a:r>
            <a:r>
              <a:rPr lang="en-US" b="1" dirty="0" err="1"/>
              <a:t>$</a:t>
            </a:r>
            <a:r>
              <a:rPr lang="en-US" dirty="0" err="1"/>
              <a:t>cal</a:t>
            </a:r>
            <a:r>
              <a:rPr lang="en-US" dirty="0"/>
              <a:t> Tools </a:t>
            </a:r>
          </a:p>
        </p:txBody>
      </p:sp>
      <p:pic>
        <p:nvPicPr>
          <p:cNvPr id="11" name="Graphic 10" descr="Mining tools">
            <a:extLst>
              <a:ext uri="{FF2B5EF4-FFF2-40B4-BE49-F238E27FC236}">
                <a16:creationId xmlns:a16="http://schemas.microsoft.com/office/drawing/2014/main" id="{65FE636A-D8CE-43BB-A49A-414C8DB332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3158" y="-14419"/>
            <a:ext cx="690842" cy="810273"/>
          </a:xfrm>
          <a:prstGeom prst="rect">
            <a:avLst/>
          </a:prstGeom>
        </p:spPr>
      </p:pic>
    </p:spTree>
    <p:extLst>
      <p:ext uri="{BB962C8B-B14F-4D97-AF65-F5344CB8AC3E}">
        <p14:creationId xmlns:p14="http://schemas.microsoft.com/office/powerpoint/2010/main" val="191451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0" y="0"/>
            <a:ext cx="6897188" cy="835022"/>
          </a:xfrm>
        </p:spPr>
        <p:txBody>
          <a:bodyPr>
            <a:normAutofit fontScale="90000"/>
          </a:bodyPr>
          <a:lstStyle/>
          <a:p>
            <a:pPr lvl="0"/>
            <a:r>
              <a:rPr lang="en-US" sz="4900" b="1" dirty="0"/>
              <a:t>Financial Performance</a:t>
            </a:r>
            <a:br>
              <a:rPr lang="en-US" sz="3100" dirty="0"/>
            </a:br>
            <a:endParaRPr lang="en-US" dirty="0"/>
          </a:p>
        </p:txBody>
      </p:sp>
      <p:sp>
        <p:nvSpPr>
          <p:cNvPr id="4" name="TextBox 3">
            <a:extLst>
              <a:ext uri="{FF2B5EF4-FFF2-40B4-BE49-F238E27FC236}">
                <a16:creationId xmlns:a16="http://schemas.microsoft.com/office/drawing/2014/main" id="{1500733B-130E-453E-B2D3-272E6014677F}"/>
              </a:ext>
            </a:extLst>
          </p:cNvPr>
          <p:cNvSpPr txBox="1"/>
          <p:nvPr/>
        </p:nvSpPr>
        <p:spPr>
          <a:xfrm>
            <a:off x="7145348" y="89105"/>
            <a:ext cx="1356625" cy="923330"/>
          </a:xfrm>
          <a:prstGeom prst="rect">
            <a:avLst/>
          </a:prstGeom>
          <a:noFill/>
        </p:spPr>
        <p:txBody>
          <a:bodyPr wrap="square" rtlCol="0">
            <a:spAutoFit/>
          </a:bodyPr>
          <a:lstStyle/>
          <a:p>
            <a:pPr lvl="0" algn="ctr"/>
            <a:r>
              <a:rPr lang="en-US" dirty="0"/>
              <a:t>New Generation </a:t>
            </a:r>
            <a:r>
              <a:rPr lang="en-US" dirty="0" err="1"/>
              <a:t>Fi</a:t>
            </a:r>
            <a:r>
              <a:rPr lang="en-US" b="1" dirty="0" err="1"/>
              <a:t>$</a:t>
            </a:r>
            <a:r>
              <a:rPr lang="en-US" dirty="0" err="1"/>
              <a:t>cal</a:t>
            </a:r>
            <a:r>
              <a:rPr lang="en-US" dirty="0"/>
              <a:t> Tool </a:t>
            </a:r>
          </a:p>
        </p:txBody>
      </p:sp>
      <p:sp>
        <p:nvSpPr>
          <p:cNvPr id="7" name="Content Placeholder 3">
            <a:extLst>
              <a:ext uri="{FF2B5EF4-FFF2-40B4-BE49-F238E27FC236}">
                <a16:creationId xmlns:a16="http://schemas.microsoft.com/office/drawing/2014/main" id="{E8F9369C-9975-4961-A86A-6815EA1BD62D}"/>
              </a:ext>
            </a:extLst>
          </p:cNvPr>
          <p:cNvSpPr txBox="1">
            <a:spLocks/>
          </p:cNvSpPr>
          <p:nvPr/>
        </p:nvSpPr>
        <p:spPr>
          <a:xfrm>
            <a:off x="219456" y="1308356"/>
            <a:ext cx="7276899" cy="431024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4000" b="1" dirty="0">
                <a:solidFill>
                  <a:schemeClr val="tx1"/>
                </a:solidFill>
              </a:rPr>
              <a:t>Fiscal tools and framework</a:t>
            </a:r>
          </a:p>
          <a:p>
            <a:pPr lvl="1">
              <a:buFont typeface="Wingdings" panose="05000000000000000000" pitchFamily="2" charset="2"/>
              <a:buChar char="§"/>
            </a:pPr>
            <a:r>
              <a:rPr lang="en-US" sz="3600" dirty="0"/>
              <a:t>CCAP Toolkits</a:t>
            </a:r>
          </a:p>
          <a:p>
            <a:pPr lvl="1">
              <a:buFont typeface="Wingdings" panose="05000000000000000000" pitchFamily="2" charset="2"/>
              <a:buChar char="§"/>
            </a:pPr>
            <a:r>
              <a:rPr lang="en-US" sz="3600" dirty="0"/>
              <a:t>Corelates with NACSA key elements</a:t>
            </a:r>
          </a:p>
          <a:p>
            <a:pPr lvl="1">
              <a:buFont typeface="Wingdings" panose="05000000000000000000" pitchFamily="2" charset="2"/>
              <a:buChar char="§"/>
            </a:pPr>
            <a:r>
              <a:rPr lang="en-US" sz="3600" dirty="0"/>
              <a:t>FCMAT’s Fiscal Risk &amp; Health Analysis</a:t>
            </a:r>
          </a:p>
          <a:p>
            <a:pPr lvl="2">
              <a:buFont typeface="Wingdings" panose="05000000000000000000" pitchFamily="2" charset="2"/>
              <a:buChar char="§"/>
            </a:pPr>
            <a:r>
              <a:rPr lang="en-US" sz="3200" dirty="0"/>
              <a:t>A Self Evaluation tool</a:t>
            </a:r>
          </a:p>
          <a:p>
            <a:pPr lvl="1"/>
            <a:endParaRPr lang="en-US" dirty="0"/>
          </a:p>
          <a:p>
            <a:pPr lvl="1"/>
            <a:endParaRPr lang="en-US" dirty="0"/>
          </a:p>
        </p:txBody>
      </p:sp>
      <p:pic>
        <p:nvPicPr>
          <p:cNvPr id="8" name="Graphic 7" descr="Mining tools">
            <a:extLst>
              <a:ext uri="{FF2B5EF4-FFF2-40B4-BE49-F238E27FC236}">
                <a16:creationId xmlns:a16="http://schemas.microsoft.com/office/drawing/2014/main" id="{66A0AC54-B484-489C-9BD3-52C1887F74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0761" y="184824"/>
            <a:ext cx="608736" cy="739303"/>
          </a:xfrm>
          <a:prstGeom prst="rect">
            <a:avLst/>
          </a:prstGeom>
        </p:spPr>
      </p:pic>
    </p:spTree>
    <p:extLst>
      <p:ext uri="{BB962C8B-B14F-4D97-AF65-F5344CB8AC3E}">
        <p14:creationId xmlns:p14="http://schemas.microsoft.com/office/powerpoint/2010/main" val="3744458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D792E90C-284A-4F16-80CC-A362864F0C11}"/>
              </a:ext>
            </a:extLst>
          </p:cNvPr>
          <p:cNvSpPr>
            <a:spLocks noGrp="1"/>
          </p:cNvSpPr>
          <p:nvPr>
            <p:ph type="ctrTitle"/>
          </p:nvPr>
        </p:nvSpPr>
        <p:spPr>
          <a:xfrm>
            <a:off x="88203" y="71746"/>
            <a:ext cx="5131697" cy="997480"/>
          </a:xfrm>
        </p:spPr>
        <p:txBody>
          <a:bodyPr>
            <a:normAutofit fontScale="90000"/>
          </a:bodyPr>
          <a:lstStyle/>
          <a:p>
            <a:r>
              <a:rPr lang="en-US" sz="4900" b="1" dirty="0"/>
              <a:t>What’s Next?</a:t>
            </a:r>
            <a:br>
              <a:rPr lang="en-US" dirty="0"/>
            </a:br>
            <a:endParaRPr lang="en-US" dirty="0"/>
          </a:p>
        </p:txBody>
      </p:sp>
      <p:sp>
        <p:nvSpPr>
          <p:cNvPr id="5" name="TextBox 4">
            <a:extLst>
              <a:ext uri="{FF2B5EF4-FFF2-40B4-BE49-F238E27FC236}">
                <a16:creationId xmlns:a16="http://schemas.microsoft.com/office/drawing/2014/main" id="{B8C206D6-9968-44D0-ABF9-32D0E1CF4E26}"/>
              </a:ext>
            </a:extLst>
          </p:cNvPr>
          <p:cNvSpPr txBox="1"/>
          <p:nvPr/>
        </p:nvSpPr>
        <p:spPr>
          <a:xfrm>
            <a:off x="972766" y="2128196"/>
            <a:ext cx="6911777" cy="2431435"/>
          </a:xfrm>
          <a:prstGeom prst="rect">
            <a:avLst/>
          </a:prstGeom>
          <a:noFill/>
        </p:spPr>
        <p:txBody>
          <a:bodyPr wrap="square" rtlCol="0">
            <a:spAutoFit/>
          </a:bodyPr>
          <a:lstStyle/>
          <a:p>
            <a:pPr marL="800100" lvl="1" indent="-342900">
              <a:buFont typeface="Wingdings" panose="05000000000000000000" pitchFamily="2" charset="2"/>
              <a:buChar char="v"/>
            </a:pPr>
            <a:r>
              <a:rPr lang="en-US" sz="3600" dirty="0"/>
              <a:t>An invitation to </a:t>
            </a:r>
            <a:r>
              <a:rPr lang="en-US" sz="4000" b="1" dirty="0"/>
              <a:t>join CCAP </a:t>
            </a:r>
            <a:endParaRPr lang="en-US" sz="3600" b="1" dirty="0"/>
          </a:p>
          <a:p>
            <a:pPr lvl="1"/>
            <a:endParaRPr lang="en-US" sz="3600" dirty="0"/>
          </a:p>
          <a:p>
            <a:pPr marL="800100" lvl="1" indent="-342900">
              <a:buFont typeface="Wingdings" panose="05000000000000000000" pitchFamily="2" charset="2"/>
              <a:buChar char="v"/>
            </a:pPr>
            <a:r>
              <a:rPr lang="en-US" sz="4000" u="sng" dirty="0"/>
              <a:t>Additional training </a:t>
            </a:r>
            <a:r>
              <a:rPr lang="en-US" sz="3600" dirty="0"/>
              <a:t>– Tell us what you need</a:t>
            </a:r>
          </a:p>
        </p:txBody>
      </p:sp>
      <p:pic>
        <p:nvPicPr>
          <p:cNvPr id="6" name="Graphic 5" descr="Zoom in">
            <a:extLst>
              <a:ext uri="{FF2B5EF4-FFF2-40B4-BE49-F238E27FC236}">
                <a16:creationId xmlns:a16="http://schemas.microsoft.com/office/drawing/2014/main" id="{B2F7CCEC-594B-4A41-B80B-70BABE81EF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68522" flipH="1">
            <a:off x="7430453" y="80930"/>
            <a:ext cx="1554142" cy="1554142"/>
          </a:xfrm>
          <a:prstGeom prst="rect">
            <a:avLst/>
          </a:prstGeom>
        </p:spPr>
      </p:pic>
      <p:pic>
        <p:nvPicPr>
          <p:cNvPr id="8" name="Graphic 7" descr="Open envelope">
            <a:extLst>
              <a:ext uri="{FF2B5EF4-FFF2-40B4-BE49-F238E27FC236}">
                <a16:creationId xmlns:a16="http://schemas.microsoft.com/office/drawing/2014/main" id="{81F54671-F44D-451B-BC8E-3F9A4C071D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566" y="1872933"/>
            <a:ext cx="914400" cy="914400"/>
          </a:xfrm>
          <a:prstGeom prst="rect">
            <a:avLst/>
          </a:prstGeom>
        </p:spPr>
      </p:pic>
      <p:pic>
        <p:nvPicPr>
          <p:cNvPr id="12" name="Graphic 11" descr="Classroom">
            <a:extLst>
              <a:ext uri="{FF2B5EF4-FFF2-40B4-BE49-F238E27FC236}">
                <a16:creationId xmlns:a16="http://schemas.microsoft.com/office/drawing/2014/main" id="{8D059BF7-97E3-40AE-BD88-AC52F37E19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566" y="3156268"/>
            <a:ext cx="914400" cy="914400"/>
          </a:xfrm>
          <a:prstGeom prst="rect">
            <a:avLst/>
          </a:prstGeom>
        </p:spPr>
      </p:pic>
    </p:spTree>
    <p:extLst>
      <p:ext uri="{BB962C8B-B14F-4D97-AF65-F5344CB8AC3E}">
        <p14:creationId xmlns:p14="http://schemas.microsoft.com/office/powerpoint/2010/main" val="277067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E5A56A5A-DB09-4C2B-976C-32BEB7A45C1A}"/>
              </a:ext>
            </a:extLst>
          </p:cNvPr>
          <p:cNvSpPr>
            <a:spLocks noGrp="1"/>
          </p:cNvSpPr>
          <p:nvPr>
            <p:ph type="ctrTitle"/>
          </p:nvPr>
        </p:nvSpPr>
        <p:spPr>
          <a:xfrm>
            <a:off x="0" y="0"/>
            <a:ext cx="6992983" cy="983623"/>
          </a:xfrm>
        </p:spPr>
        <p:txBody>
          <a:bodyPr>
            <a:normAutofit/>
          </a:bodyPr>
          <a:lstStyle/>
          <a:p>
            <a:r>
              <a:rPr lang="en-US" sz="4400" b="1" dirty="0"/>
              <a:t>Resources</a:t>
            </a:r>
            <a:r>
              <a:rPr lang="en-US" sz="4400" dirty="0"/>
              <a:t> </a:t>
            </a:r>
          </a:p>
        </p:txBody>
      </p:sp>
      <p:sp>
        <p:nvSpPr>
          <p:cNvPr id="4" name="Rectangle 3">
            <a:extLst>
              <a:ext uri="{FF2B5EF4-FFF2-40B4-BE49-F238E27FC236}">
                <a16:creationId xmlns:a16="http://schemas.microsoft.com/office/drawing/2014/main" id="{85B64B40-2F57-4F82-8283-2313300DCEED}"/>
              </a:ext>
            </a:extLst>
          </p:cNvPr>
          <p:cNvSpPr/>
          <p:nvPr/>
        </p:nvSpPr>
        <p:spPr>
          <a:xfrm>
            <a:off x="1400782" y="1201423"/>
            <a:ext cx="5204299" cy="4221092"/>
          </a:xfrm>
          <a:prstGeom prst="rect">
            <a:avLst/>
          </a:prstGeom>
        </p:spPr>
        <p:txBody>
          <a:bodyPr wrap="square">
            <a:spAutoFit/>
          </a:bodyPr>
          <a:lstStyle/>
          <a:p>
            <a:pPr marL="739775" marR="0" lvl="1" indent="-692150">
              <a:lnSpc>
                <a:spcPct val="107000"/>
              </a:lnSpc>
              <a:spcBef>
                <a:spcPts val="0"/>
              </a:spcBef>
              <a:spcAft>
                <a:spcPts val="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CCAP website</a:t>
            </a:r>
          </a:p>
          <a:p>
            <a:pPr marL="739775" marR="0" lvl="1" indent="-692150">
              <a:lnSpc>
                <a:spcPct val="107000"/>
              </a:lnSpc>
              <a:spcBef>
                <a:spcPts val="0"/>
              </a:spcBef>
              <a:spcAft>
                <a:spcPts val="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39775" marR="0" lvl="1" indent="-692150">
              <a:lnSpc>
                <a:spcPct val="107000"/>
              </a:lnSpc>
              <a:spcBef>
                <a:spcPts val="0"/>
              </a:spcBef>
              <a:spcAft>
                <a:spcPts val="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CCAP’ Office Hours</a:t>
            </a:r>
          </a:p>
          <a:p>
            <a:pPr marL="739775" marR="0" lvl="1" indent="-692150">
              <a:lnSpc>
                <a:spcPct val="107000"/>
              </a:lnSpc>
              <a:spcBef>
                <a:spcPts val="0"/>
              </a:spcBef>
              <a:spcAft>
                <a:spcPts val="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39775" marR="0" lvl="1" indent="-692150">
              <a:lnSpc>
                <a:spcPct val="107000"/>
              </a:lnSpc>
              <a:spcBef>
                <a:spcPts val="0"/>
              </a:spcBef>
              <a:spcAft>
                <a:spcPts val="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National CS clearinghouse</a:t>
            </a:r>
          </a:p>
          <a:p>
            <a:pPr marL="47625" marR="0" lvl="1">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39775" marR="0" lvl="1" indent="-692150">
              <a:lnSpc>
                <a:spcPct val="107000"/>
              </a:lnSpc>
              <a:spcBef>
                <a:spcPts val="0"/>
              </a:spcBef>
              <a:spcAft>
                <a:spcPts val="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NACSA</a:t>
            </a:r>
          </a:p>
          <a:p>
            <a:pPr marL="47625" marR="0" lvl="1">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39775" marR="0" lvl="1" indent="-692150">
              <a:lnSpc>
                <a:spcPct val="107000"/>
              </a:lnSpc>
              <a:spcBef>
                <a:spcPts val="0"/>
              </a:spcBef>
              <a:spcAft>
                <a:spcPts val="8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CCAP Direct Support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Books on shelf">
            <a:extLst>
              <a:ext uri="{FF2B5EF4-FFF2-40B4-BE49-F238E27FC236}">
                <a16:creationId xmlns:a16="http://schemas.microsoft.com/office/drawing/2014/main" id="{FC3F00F9-8BBB-469D-9884-2E2D7DEB5F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6329" y="0"/>
            <a:ext cx="1827671" cy="1827671"/>
          </a:xfrm>
          <a:prstGeom prst="rect">
            <a:avLst/>
          </a:prstGeom>
        </p:spPr>
      </p:pic>
      <p:pic>
        <p:nvPicPr>
          <p:cNvPr id="8" name="Graphic 7" descr="Call center">
            <a:extLst>
              <a:ext uri="{FF2B5EF4-FFF2-40B4-BE49-F238E27FC236}">
                <a16:creationId xmlns:a16="http://schemas.microsoft.com/office/drawing/2014/main" id="{4EAD92B5-DB6C-4406-940B-56ABF928EA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3705" y="2027594"/>
            <a:ext cx="789070" cy="789070"/>
          </a:xfrm>
          <a:prstGeom prst="rect">
            <a:avLst/>
          </a:prstGeom>
        </p:spPr>
      </p:pic>
      <p:pic>
        <p:nvPicPr>
          <p:cNvPr id="10" name="Graphic 9" descr="List">
            <a:extLst>
              <a:ext uri="{FF2B5EF4-FFF2-40B4-BE49-F238E27FC236}">
                <a16:creationId xmlns:a16="http://schemas.microsoft.com/office/drawing/2014/main" id="{18A3090B-25C2-46B2-81A8-6F423197FC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3705" y="2935983"/>
            <a:ext cx="789071" cy="789071"/>
          </a:xfrm>
          <a:prstGeom prst="rect">
            <a:avLst/>
          </a:prstGeom>
        </p:spPr>
      </p:pic>
      <p:pic>
        <p:nvPicPr>
          <p:cNvPr id="28" name="Graphic 27" descr="Internet">
            <a:extLst>
              <a:ext uri="{FF2B5EF4-FFF2-40B4-BE49-F238E27FC236}">
                <a16:creationId xmlns:a16="http://schemas.microsoft.com/office/drawing/2014/main" id="{37E02971-C4E6-4D2F-96D6-1BAD391B1F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040" y="1022943"/>
            <a:ext cx="914400" cy="914400"/>
          </a:xfrm>
          <a:prstGeom prst="rect">
            <a:avLst/>
          </a:prstGeom>
        </p:spPr>
      </p:pic>
      <p:pic>
        <p:nvPicPr>
          <p:cNvPr id="30" name="Graphic 29" descr="Group of people">
            <a:extLst>
              <a:ext uri="{FF2B5EF4-FFF2-40B4-BE49-F238E27FC236}">
                <a16:creationId xmlns:a16="http://schemas.microsoft.com/office/drawing/2014/main" id="{37B9720F-4EF2-42F1-84E2-D8228D20A8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1039" y="3921141"/>
            <a:ext cx="851735" cy="711218"/>
          </a:xfrm>
          <a:prstGeom prst="rect">
            <a:avLst/>
          </a:prstGeom>
        </p:spPr>
      </p:pic>
      <p:pic>
        <p:nvPicPr>
          <p:cNvPr id="34" name="Graphic 33" descr="Boardroom">
            <a:extLst>
              <a:ext uri="{FF2B5EF4-FFF2-40B4-BE49-F238E27FC236}">
                <a16:creationId xmlns:a16="http://schemas.microsoft.com/office/drawing/2014/main" id="{D9799C8E-8AB2-4986-A4BF-9078DD7FF4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3705" y="4699613"/>
            <a:ext cx="851735" cy="851735"/>
          </a:xfrm>
          <a:prstGeom prst="rect">
            <a:avLst/>
          </a:prstGeom>
        </p:spPr>
      </p:pic>
    </p:spTree>
    <p:extLst>
      <p:ext uri="{BB962C8B-B14F-4D97-AF65-F5344CB8AC3E}">
        <p14:creationId xmlns:p14="http://schemas.microsoft.com/office/powerpoint/2010/main" val="294982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30A029B-6C98-4D98-97D0-5A482F5BF63E}"/>
              </a:ext>
            </a:extLst>
          </p:cNvPr>
          <p:cNvSpPr>
            <a:spLocks noGrp="1"/>
          </p:cNvSpPr>
          <p:nvPr>
            <p:ph type="ctrTitle"/>
          </p:nvPr>
        </p:nvSpPr>
        <p:spPr>
          <a:xfrm>
            <a:off x="0" y="31661"/>
            <a:ext cx="6992982" cy="861703"/>
          </a:xfrm>
        </p:spPr>
        <p:txBody>
          <a:bodyPr>
            <a:noAutofit/>
          </a:bodyPr>
          <a:lstStyle/>
          <a:p>
            <a:r>
              <a:rPr lang="en-US" sz="4400" b="1" dirty="0"/>
              <a:t>Evaluation</a:t>
            </a:r>
            <a:br>
              <a:rPr lang="en-US" sz="4400" dirty="0"/>
            </a:br>
            <a:endParaRPr lang="en-US" sz="4400" dirty="0"/>
          </a:p>
        </p:txBody>
      </p:sp>
      <p:sp>
        <p:nvSpPr>
          <p:cNvPr id="4" name="TextBox 3">
            <a:extLst>
              <a:ext uri="{FF2B5EF4-FFF2-40B4-BE49-F238E27FC236}">
                <a16:creationId xmlns:a16="http://schemas.microsoft.com/office/drawing/2014/main" id="{76375FD9-ADA1-489F-A85F-B7006F45E774}"/>
              </a:ext>
            </a:extLst>
          </p:cNvPr>
          <p:cNvSpPr txBox="1"/>
          <p:nvPr/>
        </p:nvSpPr>
        <p:spPr>
          <a:xfrm>
            <a:off x="312519" y="1659960"/>
            <a:ext cx="7563398" cy="3754874"/>
          </a:xfrm>
          <a:prstGeom prst="rect">
            <a:avLst/>
          </a:prstGeom>
          <a:noFill/>
        </p:spPr>
        <p:txBody>
          <a:bodyPr wrap="square" rtlCol="0">
            <a:spAutoFit/>
          </a:bodyPr>
          <a:lstStyle/>
          <a:p>
            <a:pPr algn="ctr"/>
            <a:r>
              <a:rPr lang="en-US" sz="4000" i="1" dirty="0"/>
              <a:t>Quick survey</a:t>
            </a:r>
            <a:endParaRPr lang="en-US" sz="4000" dirty="0"/>
          </a:p>
          <a:p>
            <a:endParaRPr lang="en-US" sz="2000" dirty="0"/>
          </a:p>
          <a:p>
            <a:pPr lvl="1"/>
            <a:r>
              <a:rPr lang="en-US" sz="3200" b="1" dirty="0"/>
              <a:t>What worked?</a:t>
            </a:r>
          </a:p>
          <a:p>
            <a:pPr lvl="1"/>
            <a:endParaRPr lang="en-US" sz="3200" b="1" dirty="0"/>
          </a:p>
          <a:p>
            <a:pPr lvl="1"/>
            <a:r>
              <a:rPr lang="en-US" sz="3200" b="1" dirty="0"/>
              <a:t>	What didn’t?</a:t>
            </a:r>
          </a:p>
          <a:p>
            <a:pPr lvl="1"/>
            <a:endParaRPr lang="en-US" sz="3200" b="1" dirty="0"/>
          </a:p>
          <a:p>
            <a:pPr lvl="1"/>
            <a:r>
              <a:rPr lang="en-US" sz="3200" b="1" dirty="0"/>
              <a:t>		What should we do different?</a:t>
            </a:r>
          </a:p>
          <a:p>
            <a:endParaRPr lang="en-US" dirty="0"/>
          </a:p>
        </p:txBody>
      </p:sp>
      <p:pic>
        <p:nvPicPr>
          <p:cNvPr id="8" name="Graphic 7" descr="Cloud Computing">
            <a:extLst>
              <a:ext uri="{FF2B5EF4-FFF2-40B4-BE49-F238E27FC236}">
                <a16:creationId xmlns:a16="http://schemas.microsoft.com/office/drawing/2014/main" id="{7945FC02-CA02-4440-A8D8-6654DF0F95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6834" y="1"/>
            <a:ext cx="1809345" cy="1570042"/>
          </a:xfrm>
          <a:prstGeom prst="rect">
            <a:avLst/>
          </a:prstGeom>
        </p:spPr>
      </p:pic>
    </p:spTree>
    <p:extLst>
      <p:ext uri="{BB962C8B-B14F-4D97-AF65-F5344CB8AC3E}">
        <p14:creationId xmlns:p14="http://schemas.microsoft.com/office/powerpoint/2010/main" val="855692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251CE5B-AD77-41DB-913A-12BFE2D5B83D}"/>
              </a:ext>
            </a:extLst>
          </p:cNvPr>
          <p:cNvSpPr>
            <a:spLocks noGrp="1"/>
          </p:cNvSpPr>
          <p:nvPr>
            <p:ph type="ctrTitle"/>
          </p:nvPr>
        </p:nvSpPr>
        <p:spPr>
          <a:xfrm>
            <a:off x="1345721" y="1438690"/>
            <a:ext cx="5484564" cy="1571930"/>
          </a:xfrm>
        </p:spPr>
        <p:txBody>
          <a:bodyPr>
            <a:normAutofit/>
          </a:bodyPr>
          <a:lstStyle/>
          <a:p>
            <a:pPr algn="ctr"/>
            <a:r>
              <a:rPr lang="en-US" sz="8000" dirty="0"/>
              <a:t>Thank you</a:t>
            </a:r>
          </a:p>
        </p:txBody>
      </p:sp>
      <p:pic>
        <p:nvPicPr>
          <p:cNvPr id="7" name="Graphic 6" descr="Ribbon">
            <a:extLst>
              <a:ext uri="{FF2B5EF4-FFF2-40B4-BE49-F238E27FC236}">
                <a16:creationId xmlns:a16="http://schemas.microsoft.com/office/drawing/2014/main" id="{CEEC7278-5435-4681-A323-5D5574DDE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1387" y="0"/>
            <a:ext cx="1692613" cy="1940668"/>
          </a:xfrm>
          <a:prstGeom prst="rect">
            <a:avLst/>
          </a:prstGeom>
        </p:spPr>
      </p:pic>
      <p:sp>
        <p:nvSpPr>
          <p:cNvPr id="5" name="TextBox 4">
            <a:extLst>
              <a:ext uri="{FF2B5EF4-FFF2-40B4-BE49-F238E27FC236}">
                <a16:creationId xmlns:a16="http://schemas.microsoft.com/office/drawing/2014/main" id="{E00CAA77-A47C-421C-BE2E-4235B559AFDC}"/>
              </a:ext>
            </a:extLst>
          </p:cNvPr>
          <p:cNvSpPr txBox="1"/>
          <p:nvPr/>
        </p:nvSpPr>
        <p:spPr>
          <a:xfrm>
            <a:off x="4182938" y="2583564"/>
            <a:ext cx="3430963" cy="523220"/>
          </a:xfrm>
          <a:prstGeom prst="rect">
            <a:avLst/>
          </a:prstGeom>
          <a:noFill/>
        </p:spPr>
        <p:txBody>
          <a:bodyPr wrap="square" rtlCol="0">
            <a:spAutoFit/>
          </a:bodyPr>
          <a:lstStyle/>
          <a:p>
            <a:r>
              <a:rPr lang="en-US" sz="2800" b="1" dirty="0"/>
              <a:t>Visit our website</a:t>
            </a:r>
          </a:p>
        </p:txBody>
      </p:sp>
      <p:sp>
        <p:nvSpPr>
          <p:cNvPr id="6" name="TextBox 5">
            <a:hlinkClick r:id="rId7" action="ppaction://hlinkfile"/>
            <a:extLst>
              <a:ext uri="{FF2B5EF4-FFF2-40B4-BE49-F238E27FC236}">
                <a16:creationId xmlns:a16="http://schemas.microsoft.com/office/drawing/2014/main" id="{D5B55EA0-5F38-4B8F-BD7F-FF03A17F4380}"/>
              </a:ext>
            </a:extLst>
          </p:cNvPr>
          <p:cNvSpPr txBox="1"/>
          <p:nvPr/>
        </p:nvSpPr>
        <p:spPr>
          <a:xfrm>
            <a:off x="791809" y="4494140"/>
            <a:ext cx="7023797" cy="846386"/>
          </a:xfrm>
          <a:prstGeom prst="rect">
            <a:avLst/>
          </a:prstGeom>
          <a:noFill/>
        </p:spPr>
        <p:txBody>
          <a:bodyPr wrap="square" rtlCol="0">
            <a:spAutoFit/>
          </a:bodyPr>
          <a:lstStyle/>
          <a:p>
            <a:endParaRPr lang="en-US" sz="900" dirty="0"/>
          </a:p>
          <a:p>
            <a:r>
              <a:rPr lang="en-US" sz="4000" dirty="0">
                <a:hlinkClick r:id="rId8"/>
              </a:rPr>
              <a:t>https://calauthorizers.org/</a:t>
            </a:r>
            <a:endParaRPr lang="en-US" sz="4000" dirty="0"/>
          </a:p>
        </p:txBody>
      </p:sp>
      <p:sp>
        <p:nvSpPr>
          <p:cNvPr id="8" name="Rectangle 7">
            <a:extLst>
              <a:ext uri="{FF2B5EF4-FFF2-40B4-BE49-F238E27FC236}">
                <a16:creationId xmlns:a16="http://schemas.microsoft.com/office/drawing/2014/main" id="{B4049CE3-EF98-404F-8EA7-34956A384CDB}"/>
              </a:ext>
            </a:extLst>
          </p:cNvPr>
          <p:cNvSpPr/>
          <p:nvPr/>
        </p:nvSpPr>
        <p:spPr>
          <a:xfrm>
            <a:off x="1604514" y="3770327"/>
            <a:ext cx="3637671" cy="584775"/>
          </a:xfrm>
          <a:prstGeom prst="rect">
            <a:avLst/>
          </a:prstGeom>
        </p:spPr>
        <p:txBody>
          <a:bodyPr wrap="square">
            <a:spAutoFit/>
          </a:bodyPr>
          <a:lstStyle/>
          <a:p>
            <a:r>
              <a:rPr lang="en-US" sz="3200" dirty="0"/>
              <a:t>calauthorizers.org</a:t>
            </a:r>
          </a:p>
        </p:txBody>
      </p:sp>
    </p:spTree>
    <p:extLst>
      <p:ext uri="{BB962C8B-B14F-4D97-AF65-F5344CB8AC3E}">
        <p14:creationId xmlns:p14="http://schemas.microsoft.com/office/powerpoint/2010/main" val="25708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28575" y="-61413"/>
            <a:ext cx="7068065" cy="921622"/>
          </a:xfrm>
        </p:spPr>
        <p:txBody>
          <a:bodyPr>
            <a:noAutofit/>
          </a:bodyPr>
          <a:lstStyle/>
          <a:p>
            <a:pPr lvl="0"/>
            <a:r>
              <a:rPr lang="en-US" sz="4400" b="1" dirty="0"/>
              <a:t>About CCAP</a:t>
            </a:r>
            <a:br>
              <a:rPr lang="en-US" sz="4000" dirty="0"/>
            </a:br>
            <a:br>
              <a:rPr lang="en-US" sz="4000" dirty="0"/>
            </a:br>
            <a:br>
              <a:rPr lang="en-US" sz="4000" dirty="0"/>
            </a:br>
            <a:endParaRPr lang="en-US" sz="4000" dirty="0"/>
          </a:p>
        </p:txBody>
      </p:sp>
      <p:sp>
        <p:nvSpPr>
          <p:cNvPr id="4" name="TextBox 3">
            <a:extLst>
              <a:ext uri="{FF2B5EF4-FFF2-40B4-BE49-F238E27FC236}">
                <a16:creationId xmlns:a16="http://schemas.microsoft.com/office/drawing/2014/main" id="{4B5C57D3-5CEA-4B64-AAA2-5293500F74AF}"/>
              </a:ext>
            </a:extLst>
          </p:cNvPr>
          <p:cNvSpPr txBox="1"/>
          <p:nvPr/>
        </p:nvSpPr>
        <p:spPr>
          <a:xfrm>
            <a:off x="832356" y="4611152"/>
            <a:ext cx="7441746" cy="1200329"/>
          </a:xfrm>
          <a:prstGeom prst="rect">
            <a:avLst/>
          </a:prstGeom>
          <a:noFill/>
        </p:spPr>
        <p:txBody>
          <a:bodyPr wrap="square" rtlCol="0">
            <a:spAutoFit/>
          </a:bodyPr>
          <a:lstStyle/>
          <a:p>
            <a:r>
              <a:rPr lang="en-US" sz="2400" dirty="0"/>
              <a:t>Partnered with Colorado and Florida to form the </a:t>
            </a:r>
            <a:r>
              <a:rPr lang="en-US" sz="2400" b="1" dirty="0"/>
              <a:t>Alliance</a:t>
            </a:r>
            <a:r>
              <a:rPr lang="en-US" sz="2400" dirty="0"/>
              <a:t> focused on supporting quality authorizing in the three states and across the nation</a:t>
            </a:r>
          </a:p>
        </p:txBody>
      </p:sp>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636" y="43248"/>
            <a:ext cx="1700553" cy="1308897"/>
          </a:xfrm>
          <a:prstGeom prst="rect">
            <a:avLst/>
          </a:prstGeom>
        </p:spPr>
      </p:pic>
      <p:sp>
        <p:nvSpPr>
          <p:cNvPr id="5" name="TextBox 4">
            <a:extLst>
              <a:ext uri="{FF2B5EF4-FFF2-40B4-BE49-F238E27FC236}">
                <a16:creationId xmlns:a16="http://schemas.microsoft.com/office/drawing/2014/main" id="{1C89BC4D-FEA6-47CC-B37B-75A45980CD29}"/>
              </a:ext>
            </a:extLst>
          </p:cNvPr>
          <p:cNvSpPr txBox="1"/>
          <p:nvPr/>
        </p:nvSpPr>
        <p:spPr>
          <a:xfrm>
            <a:off x="851127" y="787034"/>
            <a:ext cx="6928338" cy="1200329"/>
          </a:xfrm>
          <a:prstGeom prst="rect">
            <a:avLst/>
          </a:prstGeom>
          <a:noFill/>
        </p:spPr>
        <p:txBody>
          <a:bodyPr wrap="square" rtlCol="0">
            <a:spAutoFit/>
          </a:bodyPr>
          <a:lstStyle/>
          <a:p>
            <a:r>
              <a:rPr lang="en-US" sz="2400" dirty="0"/>
              <a:t>Founded by a group of committed authorizers with a mission to </a:t>
            </a:r>
            <a:r>
              <a:rPr lang="en-US" sz="2400" b="1" dirty="0"/>
              <a:t>advance quality public education for all students</a:t>
            </a:r>
            <a:endParaRPr lang="en-US" sz="2400" b="1" i="1" dirty="0"/>
          </a:p>
        </p:txBody>
      </p:sp>
      <p:sp>
        <p:nvSpPr>
          <p:cNvPr id="7" name="TextBox 6">
            <a:extLst>
              <a:ext uri="{FF2B5EF4-FFF2-40B4-BE49-F238E27FC236}">
                <a16:creationId xmlns:a16="http://schemas.microsoft.com/office/drawing/2014/main" id="{60A9365C-0152-417D-A0FA-F9E862005D35}"/>
              </a:ext>
            </a:extLst>
          </p:cNvPr>
          <p:cNvSpPr txBox="1"/>
          <p:nvPr/>
        </p:nvSpPr>
        <p:spPr>
          <a:xfrm>
            <a:off x="832356" y="3041492"/>
            <a:ext cx="6503159" cy="1569660"/>
          </a:xfrm>
          <a:prstGeom prst="rect">
            <a:avLst/>
          </a:prstGeom>
          <a:noFill/>
        </p:spPr>
        <p:txBody>
          <a:bodyPr wrap="square" rtlCol="0">
            <a:spAutoFit/>
          </a:bodyPr>
          <a:lstStyle/>
          <a:p>
            <a:r>
              <a:rPr lang="en-US" sz="2400" b="1" dirty="0"/>
              <a:t>National Dissemination Grant </a:t>
            </a:r>
            <a:r>
              <a:rPr lang="en-US" sz="2400" dirty="0"/>
              <a:t>recipient from the U.S. Department of Education’s Office of Innovation to improve charter school authorizing best practices</a:t>
            </a:r>
          </a:p>
        </p:txBody>
      </p:sp>
      <p:pic>
        <p:nvPicPr>
          <p:cNvPr id="9" name="Graphic 8" descr="Checkmark">
            <a:extLst>
              <a:ext uri="{FF2B5EF4-FFF2-40B4-BE49-F238E27FC236}">
                <a16:creationId xmlns:a16="http://schemas.microsoft.com/office/drawing/2014/main" id="{D7D516B7-0089-4CA1-B4D6-723E740D85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840" y="3282341"/>
            <a:ext cx="696009" cy="914400"/>
          </a:xfrm>
          <a:prstGeom prst="rect">
            <a:avLst/>
          </a:prstGeom>
        </p:spPr>
      </p:pic>
      <p:pic>
        <p:nvPicPr>
          <p:cNvPr id="10" name="Graphic 9" descr="Checkmark">
            <a:extLst>
              <a:ext uri="{FF2B5EF4-FFF2-40B4-BE49-F238E27FC236}">
                <a16:creationId xmlns:a16="http://schemas.microsoft.com/office/drawing/2014/main" id="{827C66E8-AD53-41ED-82C3-77B46852F4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117" y="1991857"/>
            <a:ext cx="696009" cy="914400"/>
          </a:xfrm>
          <a:prstGeom prst="rect">
            <a:avLst/>
          </a:prstGeom>
        </p:spPr>
      </p:pic>
      <p:pic>
        <p:nvPicPr>
          <p:cNvPr id="11" name="Graphic 10" descr="Checkmark">
            <a:extLst>
              <a:ext uri="{FF2B5EF4-FFF2-40B4-BE49-F238E27FC236}">
                <a16:creationId xmlns:a16="http://schemas.microsoft.com/office/drawing/2014/main" id="{424D91E4-B534-4302-8F07-2BD6F42DB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116" y="878188"/>
            <a:ext cx="696009" cy="914400"/>
          </a:xfrm>
          <a:prstGeom prst="rect">
            <a:avLst/>
          </a:prstGeom>
        </p:spPr>
      </p:pic>
      <p:sp>
        <p:nvSpPr>
          <p:cNvPr id="8" name="TextBox 7">
            <a:extLst>
              <a:ext uri="{FF2B5EF4-FFF2-40B4-BE49-F238E27FC236}">
                <a16:creationId xmlns:a16="http://schemas.microsoft.com/office/drawing/2014/main" id="{35AF5C29-FAE6-1549-8C52-3CF766F1E0B8}"/>
              </a:ext>
            </a:extLst>
          </p:cNvPr>
          <p:cNvSpPr txBox="1"/>
          <p:nvPr/>
        </p:nvSpPr>
        <p:spPr>
          <a:xfrm>
            <a:off x="832356" y="2000664"/>
            <a:ext cx="7590644" cy="830997"/>
          </a:xfrm>
          <a:prstGeom prst="rect">
            <a:avLst/>
          </a:prstGeom>
          <a:noFill/>
        </p:spPr>
        <p:txBody>
          <a:bodyPr wrap="square" rtlCol="0">
            <a:spAutoFit/>
          </a:bodyPr>
          <a:lstStyle/>
          <a:p>
            <a:r>
              <a:rPr lang="en-US" sz="2400" dirty="0"/>
              <a:t>First came together in late 2013, incorporated in late 2014, and </a:t>
            </a:r>
            <a:r>
              <a:rPr lang="en-US" sz="2400" b="1" dirty="0"/>
              <a:t>received 501(c)(3) status </a:t>
            </a:r>
            <a:r>
              <a:rPr lang="en-US" sz="2400" dirty="0"/>
              <a:t>in 2015. </a:t>
            </a:r>
          </a:p>
        </p:txBody>
      </p:sp>
      <p:pic>
        <p:nvPicPr>
          <p:cNvPr id="12" name="Graphic 11" descr="Checkmark">
            <a:extLst>
              <a:ext uri="{FF2B5EF4-FFF2-40B4-BE49-F238E27FC236}">
                <a16:creationId xmlns:a16="http://schemas.microsoft.com/office/drawing/2014/main" id="{28BBDA34-34D1-4E45-AB43-C3CFE8AE48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839" y="4754116"/>
            <a:ext cx="696009" cy="914400"/>
          </a:xfrm>
          <a:prstGeom prst="rect">
            <a:avLst/>
          </a:prstGeom>
        </p:spPr>
      </p:pic>
    </p:spTree>
    <p:extLst>
      <p:ext uri="{BB962C8B-B14F-4D97-AF65-F5344CB8AC3E}">
        <p14:creationId xmlns:p14="http://schemas.microsoft.com/office/powerpoint/2010/main" val="28026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0" y="29848"/>
            <a:ext cx="7068065" cy="921622"/>
          </a:xfrm>
        </p:spPr>
        <p:txBody>
          <a:bodyPr>
            <a:noAutofit/>
          </a:bodyPr>
          <a:lstStyle/>
          <a:p>
            <a:pPr lvl="0"/>
            <a:r>
              <a:rPr lang="en-US" sz="4400" b="1" dirty="0"/>
              <a:t>About </a:t>
            </a:r>
            <a:r>
              <a:rPr lang="en-US" sz="4400" b="1" dirty="0" err="1"/>
              <a:t>CCAP’s</a:t>
            </a:r>
            <a:r>
              <a:rPr lang="en-US" sz="4400" b="1" dirty="0"/>
              <a:t> Grant </a:t>
            </a:r>
            <a:br>
              <a:rPr lang="en-US" sz="4000" dirty="0"/>
            </a:br>
            <a:r>
              <a:rPr lang="en-US" sz="4000" dirty="0"/>
              <a:t>		</a:t>
            </a:r>
            <a:br>
              <a:rPr lang="en-US" sz="4000" dirty="0"/>
            </a:br>
            <a:endParaRPr lang="en-US" sz="4000" dirty="0"/>
          </a:p>
        </p:txBody>
      </p:sp>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636" y="43248"/>
            <a:ext cx="1700553" cy="130889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C5ADB6C-64A3-42ED-BD05-15212D1835F4}"/>
              </a:ext>
            </a:extLst>
          </p:cNvPr>
          <p:cNvPicPr>
            <a:picLocks noChangeAspect="1"/>
          </p:cNvPicPr>
          <p:nvPr/>
        </p:nvPicPr>
        <p:blipFill>
          <a:blip r:embed="rId7"/>
          <a:stretch>
            <a:fillRect/>
          </a:stretch>
        </p:blipFill>
        <p:spPr>
          <a:xfrm>
            <a:off x="104847" y="794657"/>
            <a:ext cx="6636775" cy="492034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39BD3027-FC2F-4591-B373-F943B5C0815B}"/>
              </a:ext>
            </a:extLst>
          </p:cNvPr>
          <p:cNvPicPr>
            <a:picLocks noChangeAspect="1"/>
          </p:cNvPicPr>
          <p:nvPr/>
        </p:nvPicPr>
        <p:blipFill>
          <a:blip r:embed="rId8"/>
          <a:stretch>
            <a:fillRect/>
          </a:stretch>
        </p:blipFill>
        <p:spPr>
          <a:xfrm rot="368842">
            <a:off x="6168436" y="1144211"/>
            <a:ext cx="2688836" cy="3952520"/>
          </a:xfrm>
          <a:prstGeom prst="rect">
            <a:avLst/>
          </a:prstGeom>
        </p:spPr>
      </p:pic>
    </p:spTree>
    <p:extLst>
      <p:ext uri="{BB962C8B-B14F-4D97-AF65-F5344CB8AC3E}">
        <p14:creationId xmlns:p14="http://schemas.microsoft.com/office/powerpoint/2010/main" val="28042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19251" y="0"/>
            <a:ext cx="7068065" cy="921622"/>
          </a:xfrm>
        </p:spPr>
        <p:txBody>
          <a:bodyPr>
            <a:noAutofit/>
          </a:bodyPr>
          <a:lstStyle/>
          <a:p>
            <a:pPr lvl="0"/>
            <a:r>
              <a:rPr lang="en-US" sz="4400" b="1" dirty="0"/>
              <a:t>Our latest work</a:t>
            </a:r>
            <a:br>
              <a:rPr lang="en-US" sz="4000" dirty="0"/>
            </a:br>
            <a:endParaRPr lang="en-US" sz="4000" dirty="0"/>
          </a:p>
        </p:txBody>
      </p:sp>
      <p:sp>
        <p:nvSpPr>
          <p:cNvPr id="4" name="TextBox 3">
            <a:extLst>
              <a:ext uri="{FF2B5EF4-FFF2-40B4-BE49-F238E27FC236}">
                <a16:creationId xmlns:a16="http://schemas.microsoft.com/office/drawing/2014/main" id="{4B5C57D3-5CEA-4B64-AAA2-5293500F74AF}"/>
              </a:ext>
            </a:extLst>
          </p:cNvPr>
          <p:cNvSpPr txBox="1"/>
          <p:nvPr/>
        </p:nvSpPr>
        <p:spPr>
          <a:xfrm>
            <a:off x="113690" y="848065"/>
            <a:ext cx="6640286" cy="1877437"/>
          </a:xfrm>
          <a:prstGeom prst="rect">
            <a:avLst/>
          </a:prstGeom>
          <a:noFill/>
        </p:spPr>
        <p:txBody>
          <a:bodyPr wrap="square" rtlCol="0">
            <a:spAutoFit/>
          </a:bodyPr>
          <a:lstStyle/>
          <a:p>
            <a:r>
              <a:rPr lang="en-US" sz="2800" dirty="0"/>
              <a:t>Created and administered the first ever state-wide </a:t>
            </a:r>
            <a:r>
              <a:rPr lang="en-US" sz="3200" b="1" u="sng" dirty="0"/>
              <a:t>Authorizer Survey,</a:t>
            </a:r>
            <a:r>
              <a:rPr lang="en-US" sz="2800" u="sng" dirty="0"/>
              <a:t> </a:t>
            </a:r>
            <a:r>
              <a:rPr lang="en-US" sz="2800" dirty="0"/>
              <a:t>with</a:t>
            </a:r>
            <a:r>
              <a:rPr lang="en-US" sz="2800" dirty="0">
                <a:solidFill>
                  <a:srgbClr val="92D050"/>
                </a:solidFill>
              </a:rPr>
              <a:t> </a:t>
            </a:r>
            <a:r>
              <a:rPr lang="en-US" sz="2800" dirty="0"/>
              <a:t>interesting results: </a:t>
            </a:r>
            <a:endParaRPr lang="en-US" sz="1600" dirty="0"/>
          </a:p>
          <a:p>
            <a:pPr marL="457200" indent="-457200">
              <a:buFont typeface="Arial" panose="020B0604020202020204" pitchFamily="34" charset="0"/>
              <a:buChar char="•"/>
            </a:pPr>
            <a:r>
              <a:rPr lang="en-US" sz="2800" dirty="0"/>
              <a:t>A request for </a:t>
            </a:r>
            <a:r>
              <a:rPr lang="en-US" sz="2800" b="1" i="1" dirty="0"/>
              <a:t>two model materials</a:t>
            </a:r>
            <a:r>
              <a:rPr lang="en-US" sz="2800" dirty="0"/>
              <a:t>:</a:t>
            </a:r>
          </a:p>
        </p:txBody>
      </p:sp>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3447" y="-89781"/>
            <a:ext cx="1700553" cy="130889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0196ACF0-6996-43D8-AC35-BFFE493CF7F9}"/>
              </a:ext>
            </a:extLst>
          </p:cNvPr>
          <p:cNvPicPr>
            <a:picLocks noChangeAspect="1"/>
          </p:cNvPicPr>
          <p:nvPr/>
        </p:nvPicPr>
        <p:blipFill>
          <a:blip r:embed="rId7"/>
          <a:stretch>
            <a:fillRect/>
          </a:stretch>
        </p:blipFill>
        <p:spPr>
          <a:xfrm rot="501583">
            <a:off x="6495102" y="1380313"/>
            <a:ext cx="2379650" cy="3548754"/>
          </a:xfrm>
          <a:prstGeom prst="rect">
            <a:avLst/>
          </a:prstGeom>
        </p:spPr>
      </p:pic>
      <p:sp>
        <p:nvSpPr>
          <p:cNvPr id="5" name="TextBox 4">
            <a:extLst>
              <a:ext uri="{FF2B5EF4-FFF2-40B4-BE49-F238E27FC236}">
                <a16:creationId xmlns:a16="http://schemas.microsoft.com/office/drawing/2014/main" id="{6B589539-8DC7-D841-85EE-BA2B2B1B46FC}"/>
              </a:ext>
            </a:extLst>
          </p:cNvPr>
          <p:cNvSpPr txBox="1"/>
          <p:nvPr/>
        </p:nvSpPr>
        <p:spPr>
          <a:xfrm>
            <a:off x="233139" y="4760215"/>
            <a:ext cx="6640286" cy="954107"/>
          </a:xfrm>
          <a:prstGeom prst="rect">
            <a:avLst/>
          </a:prstGeom>
          <a:noFill/>
        </p:spPr>
        <p:txBody>
          <a:bodyPr wrap="square" rtlCol="0">
            <a:spAutoFit/>
          </a:bodyPr>
          <a:lstStyle/>
          <a:p>
            <a:pPr marL="1371600" lvl="2" indent="-457200">
              <a:buFont typeface="Wingdings" pitchFamily="2" charset="2"/>
              <a:buChar char="ü"/>
            </a:pPr>
            <a:r>
              <a:rPr lang="en-US" sz="2800" dirty="0"/>
              <a:t>A Toolkit for Annual Report to C.S. and a Site Visit Rubric </a:t>
            </a:r>
            <a:endParaRPr lang="en-US" sz="2800" b="1" dirty="0">
              <a:solidFill>
                <a:srgbClr val="7030A0"/>
              </a:solidFill>
            </a:endParaRPr>
          </a:p>
        </p:txBody>
      </p:sp>
      <p:sp>
        <p:nvSpPr>
          <p:cNvPr id="8" name="TextBox 7">
            <a:extLst>
              <a:ext uri="{FF2B5EF4-FFF2-40B4-BE49-F238E27FC236}">
                <a16:creationId xmlns:a16="http://schemas.microsoft.com/office/drawing/2014/main" id="{C3A3CBFF-CA35-F744-8510-070C7F4A0ACB}"/>
              </a:ext>
            </a:extLst>
          </p:cNvPr>
          <p:cNvSpPr txBox="1"/>
          <p:nvPr/>
        </p:nvSpPr>
        <p:spPr>
          <a:xfrm>
            <a:off x="233139" y="3044271"/>
            <a:ext cx="6392250" cy="1569660"/>
          </a:xfrm>
          <a:prstGeom prst="rect">
            <a:avLst/>
          </a:prstGeom>
          <a:noFill/>
        </p:spPr>
        <p:txBody>
          <a:bodyPr wrap="square" rtlCol="0">
            <a:spAutoFit/>
          </a:bodyPr>
          <a:lstStyle/>
          <a:p>
            <a:pPr marL="1371600" lvl="2" indent="-457200">
              <a:buFont typeface="Wingdings" pitchFamily="2" charset="2"/>
              <a:buChar char="ü"/>
            </a:pPr>
            <a:r>
              <a:rPr lang="en-US" sz="2800" dirty="0"/>
              <a:t>A Toolkit for charter petition review </a:t>
            </a:r>
          </a:p>
          <a:p>
            <a:pPr marL="1714500" lvl="3" indent="-342900">
              <a:buFont typeface="Wingdings" pitchFamily="2" charset="2"/>
              <a:buChar char="ü"/>
            </a:pPr>
            <a:r>
              <a:rPr lang="en-US" sz="2000" i="1" dirty="0"/>
              <a:t>With elements addressing the English Learner needs</a:t>
            </a:r>
          </a:p>
        </p:txBody>
      </p:sp>
    </p:spTree>
    <p:extLst>
      <p:ext uri="{BB962C8B-B14F-4D97-AF65-F5344CB8AC3E}">
        <p14:creationId xmlns:p14="http://schemas.microsoft.com/office/powerpoint/2010/main" val="41266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pic>
        <p:nvPicPr>
          <p:cNvPr id="7" name="Graphic 6" descr="Bar graph with upward trend">
            <a:extLst>
              <a:ext uri="{FF2B5EF4-FFF2-40B4-BE49-F238E27FC236}">
                <a16:creationId xmlns:a16="http://schemas.microsoft.com/office/drawing/2014/main" id="{42418DDF-6BE1-4247-AC27-5ABEF704D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2028" y="1"/>
            <a:ext cx="1591972" cy="2110902"/>
          </a:xfrm>
          <a:prstGeom prst="rect">
            <a:avLst/>
          </a:prstGeom>
        </p:spPr>
      </p:pic>
      <p:sp>
        <p:nvSpPr>
          <p:cNvPr id="9" name="Title 1">
            <a:extLst>
              <a:ext uri="{FF2B5EF4-FFF2-40B4-BE49-F238E27FC236}">
                <a16:creationId xmlns:a16="http://schemas.microsoft.com/office/drawing/2014/main" id="{632146C2-E557-4096-86CC-0EA1A4F22A65}"/>
              </a:ext>
            </a:extLst>
          </p:cNvPr>
          <p:cNvSpPr txBox="1">
            <a:spLocks/>
          </p:cNvSpPr>
          <p:nvPr/>
        </p:nvSpPr>
        <p:spPr>
          <a:xfrm>
            <a:off x="0" y="0"/>
            <a:ext cx="6823387" cy="797668"/>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Clr>
                <a:srgbClr val="2185C5"/>
              </a:buClr>
              <a:buSzPts val="4800"/>
              <a:buNone/>
              <a:defRPr sz="4800" kern="1200">
                <a:solidFill>
                  <a:schemeClr val="tx1"/>
                </a:solidFill>
                <a:latin typeface="+mj-lt"/>
                <a:ea typeface="Arial Unicode MS" panose="020B0604020202020204" pitchFamily="34" charset="-128"/>
                <a:cs typeface="Arial Unicode MS" panose="020B0604020202020204" pitchFamily="34" charset="-128"/>
              </a:defRPr>
            </a:lvl1pPr>
            <a:lvl2pPr lvl="1" eaLnBrk="1" hangingPunct="1">
              <a:spcBef>
                <a:spcPts val="0"/>
              </a:spcBef>
              <a:spcAft>
                <a:spcPts val="0"/>
              </a:spcAft>
              <a:buClr>
                <a:srgbClr val="2185C5"/>
              </a:buClr>
              <a:buSzPts val="4800"/>
              <a:buNone/>
              <a:defRPr sz="4800">
                <a:solidFill>
                  <a:srgbClr val="2185C5"/>
                </a:solidFill>
              </a:defRPr>
            </a:lvl2pPr>
            <a:lvl3pPr lvl="2" eaLnBrk="1" hangingPunct="1">
              <a:spcBef>
                <a:spcPts val="0"/>
              </a:spcBef>
              <a:spcAft>
                <a:spcPts val="0"/>
              </a:spcAft>
              <a:buClr>
                <a:srgbClr val="2185C5"/>
              </a:buClr>
              <a:buSzPts val="4800"/>
              <a:buNone/>
              <a:defRPr sz="4800">
                <a:solidFill>
                  <a:srgbClr val="2185C5"/>
                </a:solidFill>
              </a:defRPr>
            </a:lvl3pPr>
            <a:lvl4pPr lvl="3" eaLnBrk="1" hangingPunct="1">
              <a:spcBef>
                <a:spcPts val="0"/>
              </a:spcBef>
              <a:spcAft>
                <a:spcPts val="0"/>
              </a:spcAft>
              <a:buClr>
                <a:srgbClr val="2185C5"/>
              </a:buClr>
              <a:buSzPts val="4800"/>
              <a:buNone/>
              <a:defRPr sz="4800">
                <a:solidFill>
                  <a:srgbClr val="2185C5"/>
                </a:solidFill>
              </a:defRPr>
            </a:lvl4pPr>
            <a:lvl5pPr lvl="4" eaLnBrk="1" hangingPunct="1">
              <a:spcBef>
                <a:spcPts val="0"/>
              </a:spcBef>
              <a:spcAft>
                <a:spcPts val="0"/>
              </a:spcAft>
              <a:buClr>
                <a:srgbClr val="2185C5"/>
              </a:buClr>
              <a:buSzPts val="4800"/>
              <a:buNone/>
              <a:defRPr sz="4800">
                <a:solidFill>
                  <a:srgbClr val="2185C5"/>
                </a:solidFill>
              </a:defRPr>
            </a:lvl5pPr>
            <a:lvl6pPr lvl="5" eaLnBrk="1" hangingPunct="1">
              <a:spcBef>
                <a:spcPts val="0"/>
              </a:spcBef>
              <a:spcAft>
                <a:spcPts val="0"/>
              </a:spcAft>
              <a:buClr>
                <a:srgbClr val="2185C5"/>
              </a:buClr>
              <a:buSzPts val="4800"/>
              <a:buNone/>
              <a:defRPr sz="4800">
                <a:solidFill>
                  <a:srgbClr val="2185C5"/>
                </a:solidFill>
              </a:defRPr>
            </a:lvl6pPr>
            <a:lvl7pPr lvl="6" eaLnBrk="1" hangingPunct="1">
              <a:spcBef>
                <a:spcPts val="0"/>
              </a:spcBef>
              <a:spcAft>
                <a:spcPts val="0"/>
              </a:spcAft>
              <a:buClr>
                <a:srgbClr val="2185C5"/>
              </a:buClr>
              <a:buSzPts val="4800"/>
              <a:buNone/>
              <a:defRPr sz="4800">
                <a:solidFill>
                  <a:srgbClr val="2185C5"/>
                </a:solidFill>
              </a:defRPr>
            </a:lvl7pPr>
            <a:lvl8pPr lvl="7" eaLnBrk="1" hangingPunct="1">
              <a:spcBef>
                <a:spcPts val="0"/>
              </a:spcBef>
              <a:spcAft>
                <a:spcPts val="0"/>
              </a:spcAft>
              <a:buClr>
                <a:srgbClr val="2185C5"/>
              </a:buClr>
              <a:buSzPts val="4800"/>
              <a:buNone/>
              <a:defRPr sz="4800">
                <a:solidFill>
                  <a:srgbClr val="2185C5"/>
                </a:solidFill>
              </a:defRPr>
            </a:lvl8pPr>
            <a:lvl9pPr lvl="8" eaLnBrk="1" hangingPunct="1">
              <a:spcBef>
                <a:spcPts val="0"/>
              </a:spcBef>
              <a:spcAft>
                <a:spcPts val="0"/>
              </a:spcAft>
              <a:buClr>
                <a:srgbClr val="2185C5"/>
              </a:buClr>
              <a:buSzPts val="4800"/>
              <a:buNone/>
              <a:defRPr sz="4800">
                <a:solidFill>
                  <a:srgbClr val="2185C5"/>
                </a:solidFill>
              </a:defRPr>
            </a:lvl9pPr>
          </a:lstStyle>
          <a:p>
            <a:r>
              <a:rPr lang="en-US" sz="4400" dirty="0"/>
              <a:t>The CCAP Survey Shows…</a:t>
            </a:r>
          </a:p>
        </p:txBody>
      </p:sp>
      <p:sp>
        <p:nvSpPr>
          <p:cNvPr id="12" name="TextBox 11">
            <a:extLst>
              <a:ext uri="{FF2B5EF4-FFF2-40B4-BE49-F238E27FC236}">
                <a16:creationId xmlns:a16="http://schemas.microsoft.com/office/drawing/2014/main" id="{0CD1B5EF-51D3-4A35-B6C4-AA1A64C3CFF5}"/>
              </a:ext>
            </a:extLst>
          </p:cNvPr>
          <p:cNvSpPr txBox="1"/>
          <p:nvPr/>
        </p:nvSpPr>
        <p:spPr>
          <a:xfrm>
            <a:off x="202203" y="2209293"/>
            <a:ext cx="7781026" cy="461665"/>
          </a:xfrm>
          <a:prstGeom prst="rect">
            <a:avLst/>
          </a:prstGeom>
          <a:noFill/>
        </p:spPr>
        <p:txBody>
          <a:bodyPr wrap="square" rtlCol="0">
            <a:spAutoFit/>
          </a:bodyPr>
          <a:lstStyle/>
          <a:p>
            <a:pPr marL="342900" lvl="2" indent="-342900">
              <a:buFont typeface="Wingdings" pitchFamily="2" charset="2"/>
              <a:buChar char="Ø"/>
            </a:pPr>
            <a:r>
              <a:rPr lang="en-US" sz="2400" dirty="0"/>
              <a:t>A need for differentiated professional development:</a:t>
            </a:r>
          </a:p>
        </p:txBody>
      </p:sp>
      <p:sp>
        <p:nvSpPr>
          <p:cNvPr id="2" name="TextBox 1">
            <a:extLst>
              <a:ext uri="{FF2B5EF4-FFF2-40B4-BE49-F238E27FC236}">
                <a16:creationId xmlns:a16="http://schemas.microsoft.com/office/drawing/2014/main" id="{0390E7BA-F715-4178-A5BA-4F38724F5FF3}"/>
              </a:ext>
            </a:extLst>
          </p:cNvPr>
          <p:cNvSpPr txBox="1"/>
          <p:nvPr/>
        </p:nvSpPr>
        <p:spPr>
          <a:xfrm>
            <a:off x="233323" y="883573"/>
            <a:ext cx="7232851"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A  need for professional development: </a:t>
            </a:r>
          </a:p>
          <a:p>
            <a:pPr marL="800100" lvl="1" indent="-342900">
              <a:buFont typeface="Arial" panose="020B0604020202020204" pitchFamily="34" charset="0"/>
              <a:buChar char="•"/>
            </a:pPr>
            <a:r>
              <a:rPr lang="en-US" sz="2400" dirty="0"/>
              <a:t>Annual reviews, renewal evaluation, governance oversight</a:t>
            </a:r>
          </a:p>
        </p:txBody>
      </p:sp>
      <p:sp>
        <p:nvSpPr>
          <p:cNvPr id="4" name="TextBox 3">
            <a:extLst>
              <a:ext uri="{FF2B5EF4-FFF2-40B4-BE49-F238E27FC236}">
                <a16:creationId xmlns:a16="http://schemas.microsoft.com/office/drawing/2014/main" id="{2F9B29BA-9347-D642-9AA8-4437B87D59CF}"/>
              </a:ext>
            </a:extLst>
          </p:cNvPr>
          <p:cNvSpPr txBox="1"/>
          <p:nvPr/>
        </p:nvSpPr>
        <p:spPr>
          <a:xfrm>
            <a:off x="158390" y="3085466"/>
            <a:ext cx="7781026" cy="830997"/>
          </a:xfrm>
          <a:prstGeom prst="rect">
            <a:avLst/>
          </a:prstGeom>
          <a:noFill/>
        </p:spPr>
        <p:txBody>
          <a:bodyPr wrap="square" rtlCol="0">
            <a:spAutoFit/>
          </a:bodyPr>
          <a:lstStyle/>
          <a:p>
            <a:pPr marL="801688" lvl="2" indent="-342900">
              <a:buFont typeface="Arial" panose="020B0604020202020204" pitchFamily="34" charset="0"/>
              <a:buChar char="•"/>
            </a:pPr>
            <a:r>
              <a:rPr lang="en-US" sz="2400" i="1" dirty="0"/>
              <a:t>Practical applications of the “future [recent]” CA </a:t>
            </a:r>
            <a:r>
              <a:rPr lang="en-US" sz="2400" dirty="0"/>
              <a:t>l</a:t>
            </a:r>
            <a:r>
              <a:rPr lang="en-US" sz="2400" i="1" dirty="0"/>
              <a:t>egislative changes in authorizing</a:t>
            </a:r>
          </a:p>
        </p:txBody>
      </p:sp>
      <p:sp>
        <p:nvSpPr>
          <p:cNvPr id="5" name="TextBox 4">
            <a:extLst>
              <a:ext uri="{FF2B5EF4-FFF2-40B4-BE49-F238E27FC236}">
                <a16:creationId xmlns:a16="http://schemas.microsoft.com/office/drawing/2014/main" id="{550426A9-76B3-7348-93C4-A3D07BBD20E5}"/>
              </a:ext>
            </a:extLst>
          </p:cNvPr>
          <p:cNvSpPr txBox="1"/>
          <p:nvPr/>
        </p:nvSpPr>
        <p:spPr>
          <a:xfrm>
            <a:off x="158390" y="4786697"/>
            <a:ext cx="6124054" cy="461665"/>
          </a:xfrm>
          <a:prstGeom prst="rect">
            <a:avLst/>
          </a:prstGeom>
          <a:noFill/>
        </p:spPr>
        <p:txBody>
          <a:bodyPr wrap="square" rtlCol="0">
            <a:spAutoFit/>
          </a:bodyPr>
          <a:lstStyle/>
          <a:p>
            <a:pPr marL="801688" lvl="2" indent="-342900">
              <a:buFont typeface="Arial" panose="020B0604020202020204" pitchFamily="34" charset="0"/>
              <a:buChar char="•"/>
            </a:pPr>
            <a:r>
              <a:rPr lang="en-US" sz="2400" i="1" dirty="0"/>
              <a:t>District vs. county authorizers</a:t>
            </a:r>
          </a:p>
        </p:txBody>
      </p:sp>
      <p:sp>
        <p:nvSpPr>
          <p:cNvPr id="6" name="TextBox 5">
            <a:extLst>
              <a:ext uri="{FF2B5EF4-FFF2-40B4-BE49-F238E27FC236}">
                <a16:creationId xmlns:a16="http://schemas.microsoft.com/office/drawing/2014/main" id="{9AB7B9C0-F03C-054A-96D0-442076A56259}"/>
              </a:ext>
            </a:extLst>
          </p:cNvPr>
          <p:cNvSpPr txBox="1"/>
          <p:nvPr/>
        </p:nvSpPr>
        <p:spPr>
          <a:xfrm>
            <a:off x="158390" y="3943464"/>
            <a:ext cx="7868653" cy="830997"/>
          </a:xfrm>
          <a:prstGeom prst="rect">
            <a:avLst/>
          </a:prstGeom>
          <a:noFill/>
        </p:spPr>
        <p:txBody>
          <a:bodyPr wrap="square" rtlCol="0">
            <a:spAutoFit/>
          </a:bodyPr>
          <a:lstStyle/>
          <a:p>
            <a:pPr marL="801688" lvl="2" indent="-342900">
              <a:buFont typeface="Arial" panose="020B0604020202020204" pitchFamily="34" charset="0"/>
              <a:buChar char="•"/>
            </a:pPr>
            <a:r>
              <a:rPr lang="en-US" sz="2400" i="1" dirty="0"/>
              <a:t>Levels of authorizing addressing advanced issues: replication/expansion/MOUs</a:t>
            </a:r>
          </a:p>
        </p:txBody>
      </p:sp>
      <p:sp>
        <p:nvSpPr>
          <p:cNvPr id="8" name="TextBox 7">
            <a:extLst>
              <a:ext uri="{FF2B5EF4-FFF2-40B4-BE49-F238E27FC236}">
                <a16:creationId xmlns:a16="http://schemas.microsoft.com/office/drawing/2014/main" id="{6B7E471F-65A7-9044-8E76-D6FF78CBB0E3}"/>
              </a:ext>
            </a:extLst>
          </p:cNvPr>
          <p:cNvSpPr txBox="1"/>
          <p:nvPr/>
        </p:nvSpPr>
        <p:spPr>
          <a:xfrm>
            <a:off x="158390" y="5307189"/>
            <a:ext cx="8416115" cy="461665"/>
          </a:xfrm>
          <a:prstGeom prst="rect">
            <a:avLst/>
          </a:prstGeom>
          <a:noFill/>
        </p:spPr>
        <p:txBody>
          <a:bodyPr wrap="square" rtlCol="0">
            <a:spAutoFit/>
          </a:bodyPr>
          <a:lstStyle/>
          <a:p>
            <a:pPr marL="801688" lvl="2" indent="-342900">
              <a:buFont typeface="Arial" panose="020B0604020202020204" pitchFamily="34" charset="0"/>
              <a:buChar char="•"/>
            </a:pPr>
            <a:r>
              <a:rPr lang="en-US" sz="2400" i="1" dirty="0"/>
              <a:t>Alignment with the state’s accountability system</a:t>
            </a:r>
          </a:p>
        </p:txBody>
      </p:sp>
      <p:sp>
        <p:nvSpPr>
          <p:cNvPr id="15" name="TextBox 14">
            <a:extLst>
              <a:ext uri="{FF2B5EF4-FFF2-40B4-BE49-F238E27FC236}">
                <a16:creationId xmlns:a16="http://schemas.microsoft.com/office/drawing/2014/main" id="{94C0DD34-4BE7-504E-9E22-B9D50D92527A}"/>
              </a:ext>
            </a:extLst>
          </p:cNvPr>
          <p:cNvSpPr txBox="1"/>
          <p:nvPr/>
        </p:nvSpPr>
        <p:spPr>
          <a:xfrm>
            <a:off x="177923" y="2622893"/>
            <a:ext cx="7690729" cy="461665"/>
          </a:xfrm>
          <a:prstGeom prst="rect">
            <a:avLst/>
          </a:prstGeom>
          <a:noFill/>
        </p:spPr>
        <p:txBody>
          <a:bodyPr wrap="square" rtlCol="0">
            <a:spAutoFit/>
          </a:bodyPr>
          <a:lstStyle/>
          <a:p>
            <a:pPr marL="800100" lvl="3" indent="-342900">
              <a:buFont typeface="Arial" panose="020B0604020202020204" pitchFamily="34" charset="0"/>
              <a:buChar char="•"/>
            </a:pPr>
            <a:r>
              <a:rPr lang="en-US" sz="2400" i="1" dirty="0"/>
              <a:t>Small/rural vs. authorizers with large portfolios</a:t>
            </a:r>
            <a:endParaRPr lang="en-US" sz="2400" dirty="0"/>
          </a:p>
        </p:txBody>
      </p:sp>
    </p:spTree>
    <p:extLst>
      <p:ext uri="{BB962C8B-B14F-4D97-AF65-F5344CB8AC3E}">
        <p14:creationId xmlns:p14="http://schemas.microsoft.com/office/powerpoint/2010/main" val="8511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P spid="5" grpId="0"/>
      <p:bldP spid="6" grpId="0"/>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pic>
        <p:nvPicPr>
          <p:cNvPr id="7" name="Graphic 6" descr="Bar graph with upward trend">
            <a:extLst>
              <a:ext uri="{FF2B5EF4-FFF2-40B4-BE49-F238E27FC236}">
                <a16:creationId xmlns:a16="http://schemas.microsoft.com/office/drawing/2014/main" id="{42418DDF-6BE1-4247-AC27-5ABEF704D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2028" y="1"/>
            <a:ext cx="1591972" cy="2110902"/>
          </a:xfrm>
          <a:prstGeom prst="rect">
            <a:avLst/>
          </a:prstGeom>
        </p:spPr>
      </p:pic>
      <p:sp>
        <p:nvSpPr>
          <p:cNvPr id="9" name="Title 1">
            <a:extLst>
              <a:ext uri="{FF2B5EF4-FFF2-40B4-BE49-F238E27FC236}">
                <a16:creationId xmlns:a16="http://schemas.microsoft.com/office/drawing/2014/main" id="{632146C2-E557-4096-86CC-0EA1A4F22A65}"/>
              </a:ext>
            </a:extLst>
          </p:cNvPr>
          <p:cNvSpPr txBox="1">
            <a:spLocks/>
          </p:cNvSpPr>
          <p:nvPr/>
        </p:nvSpPr>
        <p:spPr>
          <a:xfrm>
            <a:off x="0" y="0"/>
            <a:ext cx="6823387" cy="797668"/>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Clr>
                <a:srgbClr val="2185C5"/>
              </a:buClr>
              <a:buSzPts val="4800"/>
              <a:buNone/>
              <a:defRPr sz="4800" kern="1200">
                <a:solidFill>
                  <a:schemeClr val="tx1"/>
                </a:solidFill>
                <a:latin typeface="+mj-lt"/>
                <a:ea typeface="Arial Unicode MS" panose="020B0604020202020204" pitchFamily="34" charset="-128"/>
                <a:cs typeface="Arial Unicode MS" panose="020B0604020202020204" pitchFamily="34" charset="-128"/>
              </a:defRPr>
            </a:lvl1pPr>
            <a:lvl2pPr lvl="1" eaLnBrk="1" hangingPunct="1">
              <a:spcBef>
                <a:spcPts val="0"/>
              </a:spcBef>
              <a:spcAft>
                <a:spcPts val="0"/>
              </a:spcAft>
              <a:buClr>
                <a:srgbClr val="2185C5"/>
              </a:buClr>
              <a:buSzPts val="4800"/>
              <a:buNone/>
              <a:defRPr sz="4800">
                <a:solidFill>
                  <a:srgbClr val="2185C5"/>
                </a:solidFill>
              </a:defRPr>
            </a:lvl2pPr>
            <a:lvl3pPr lvl="2" eaLnBrk="1" hangingPunct="1">
              <a:spcBef>
                <a:spcPts val="0"/>
              </a:spcBef>
              <a:spcAft>
                <a:spcPts val="0"/>
              </a:spcAft>
              <a:buClr>
                <a:srgbClr val="2185C5"/>
              </a:buClr>
              <a:buSzPts val="4800"/>
              <a:buNone/>
              <a:defRPr sz="4800">
                <a:solidFill>
                  <a:srgbClr val="2185C5"/>
                </a:solidFill>
              </a:defRPr>
            </a:lvl3pPr>
            <a:lvl4pPr lvl="3" eaLnBrk="1" hangingPunct="1">
              <a:spcBef>
                <a:spcPts val="0"/>
              </a:spcBef>
              <a:spcAft>
                <a:spcPts val="0"/>
              </a:spcAft>
              <a:buClr>
                <a:srgbClr val="2185C5"/>
              </a:buClr>
              <a:buSzPts val="4800"/>
              <a:buNone/>
              <a:defRPr sz="4800">
                <a:solidFill>
                  <a:srgbClr val="2185C5"/>
                </a:solidFill>
              </a:defRPr>
            </a:lvl4pPr>
            <a:lvl5pPr lvl="4" eaLnBrk="1" hangingPunct="1">
              <a:spcBef>
                <a:spcPts val="0"/>
              </a:spcBef>
              <a:spcAft>
                <a:spcPts val="0"/>
              </a:spcAft>
              <a:buClr>
                <a:srgbClr val="2185C5"/>
              </a:buClr>
              <a:buSzPts val="4800"/>
              <a:buNone/>
              <a:defRPr sz="4800">
                <a:solidFill>
                  <a:srgbClr val="2185C5"/>
                </a:solidFill>
              </a:defRPr>
            </a:lvl5pPr>
            <a:lvl6pPr lvl="5" eaLnBrk="1" hangingPunct="1">
              <a:spcBef>
                <a:spcPts val="0"/>
              </a:spcBef>
              <a:spcAft>
                <a:spcPts val="0"/>
              </a:spcAft>
              <a:buClr>
                <a:srgbClr val="2185C5"/>
              </a:buClr>
              <a:buSzPts val="4800"/>
              <a:buNone/>
              <a:defRPr sz="4800">
                <a:solidFill>
                  <a:srgbClr val="2185C5"/>
                </a:solidFill>
              </a:defRPr>
            </a:lvl6pPr>
            <a:lvl7pPr lvl="6" eaLnBrk="1" hangingPunct="1">
              <a:spcBef>
                <a:spcPts val="0"/>
              </a:spcBef>
              <a:spcAft>
                <a:spcPts val="0"/>
              </a:spcAft>
              <a:buClr>
                <a:srgbClr val="2185C5"/>
              </a:buClr>
              <a:buSzPts val="4800"/>
              <a:buNone/>
              <a:defRPr sz="4800">
                <a:solidFill>
                  <a:srgbClr val="2185C5"/>
                </a:solidFill>
              </a:defRPr>
            </a:lvl7pPr>
            <a:lvl8pPr lvl="7" eaLnBrk="1" hangingPunct="1">
              <a:spcBef>
                <a:spcPts val="0"/>
              </a:spcBef>
              <a:spcAft>
                <a:spcPts val="0"/>
              </a:spcAft>
              <a:buClr>
                <a:srgbClr val="2185C5"/>
              </a:buClr>
              <a:buSzPts val="4800"/>
              <a:buNone/>
              <a:defRPr sz="4800">
                <a:solidFill>
                  <a:srgbClr val="2185C5"/>
                </a:solidFill>
              </a:defRPr>
            </a:lvl8pPr>
            <a:lvl9pPr lvl="8" eaLnBrk="1" hangingPunct="1">
              <a:spcBef>
                <a:spcPts val="0"/>
              </a:spcBef>
              <a:spcAft>
                <a:spcPts val="0"/>
              </a:spcAft>
              <a:buClr>
                <a:srgbClr val="2185C5"/>
              </a:buClr>
              <a:buSzPts val="4800"/>
              <a:buNone/>
              <a:defRPr sz="4800">
                <a:solidFill>
                  <a:srgbClr val="2185C5"/>
                </a:solidFill>
              </a:defRPr>
            </a:lvl9pPr>
          </a:lstStyle>
          <a:p>
            <a:r>
              <a:rPr lang="en-US" sz="4400" dirty="0"/>
              <a:t>The CCAP Survey Shows…</a:t>
            </a:r>
          </a:p>
        </p:txBody>
      </p:sp>
      <p:sp>
        <p:nvSpPr>
          <p:cNvPr id="8" name="Content Placeholder 2">
            <a:extLst>
              <a:ext uri="{FF2B5EF4-FFF2-40B4-BE49-F238E27FC236}">
                <a16:creationId xmlns:a16="http://schemas.microsoft.com/office/drawing/2014/main" id="{DC182A5C-57FE-4B38-BF27-62B1AE3420C0}"/>
              </a:ext>
            </a:extLst>
          </p:cNvPr>
          <p:cNvSpPr txBox="1">
            <a:spLocks/>
          </p:cNvSpPr>
          <p:nvPr/>
        </p:nvSpPr>
        <p:spPr>
          <a:xfrm>
            <a:off x="161545" y="5961945"/>
            <a:ext cx="8117458" cy="16349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endParaRPr lang="en-US" sz="2100" dirty="0"/>
          </a:p>
        </p:txBody>
      </p:sp>
      <p:sp>
        <p:nvSpPr>
          <p:cNvPr id="10" name="Title 1">
            <a:extLst>
              <a:ext uri="{FF2B5EF4-FFF2-40B4-BE49-F238E27FC236}">
                <a16:creationId xmlns:a16="http://schemas.microsoft.com/office/drawing/2014/main" id="{776FD3B3-0DB5-472B-A9EB-D4DBFCBEDBF2}"/>
              </a:ext>
            </a:extLst>
          </p:cNvPr>
          <p:cNvSpPr txBox="1">
            <a:spLocks/>
          </p:cNvSpPr>
          <p:nvPr/>
        </p:nvSpPr>
        <p:spPr>
          <a:xfrm>
            <a:off x="161545" y="1183639"/>
            <a:ext cx="6752521" cy="531787"/>
          </a:xfrm>
          <a:prstGeom prst="rect">
            <a:avLst/>
          </a:prstGeom>
        </p:spPr>
        <p:txBody>
          <a:bodyPr spcFirstLastPara="1" vert="horz" wrap="square" lIns="91425" tIns="91425" rIns="91425" bIns="91425" rtlCol="0" anchor="t" anchorCtr="0">
            <a:normAutofit fontScale="55000" lnSpcReduction="20000"/>
          </a:bodyPr>
          <a:lstStyle>
            <a:lvl1pPr lvl="0" algn="l" defTabSz="457200" rtl="0" eaLnBrk="1" latinLnBrk="0" hangingPunct="1">
              <a:spcBef>
                <a:spcPts val="0"/>
              </a:spcBef>
              <a:spcAft>
                <a:spcPts val="0"/>
              </a:spcAft>
              <a:buClr>
                <a:srgbClr val="2185C5"/>
              </a:buClr>
              <a:buSzPts val="4800"/>
              <a:buNone/>
              <a:defRPr sz="4800" kern="1200">
                <a:solidFill>
                  <a:schemeClr val="tx1"/>
                </a:solidFill>
                <a:latin typeface="+mj-lt"/>
                <a:ea typeface="Arial Unicode MS" panose="020B0604020202020204" pitchFamily="34" charset="-128"/>
                <a:cs typeface="Arial Unicode MS" panose="020B0604020202020204" pitchFamily="34" charset="-128"/>
              </a:defRPr>
            </a:lvl1pPr>
            <a:lvl2pPr lvl="1" eaLnBrk="1" hangingPunct="1">
              <a:spcBef>
                <a:spcPts val="0"/>
              </a:spcBef>
              <a:spcAft>
                <a:spcPts val="0"/>
              </a:spcAft>
              <a:buClr>
                <a:srgbClr val="2185C5"/>
              </a:buClr>
              <a:buSzPts val="4800"/>
              <a:buNone/>
              <a:defRPr sz="4800">
                <a:solidFill>
                  <a:srgbClr val="2185C5"/>
                </a:solidFill>
              </a:defRPr>
            </a:lvl2pPr>
            <a:lvl3pPr lvl="2" eaLnBrk="1" hangingPunct="1">
              <a:spcBef>
                <a:spcPts val="0"/>
              </a:spcBef>
              <a:spcAft>
                <a:spcPts val="0"/>
              </a:spcAft>
              <a:buClr>
                <a:srgbClr val="2185C5"/>
              </a:buClr>
              <a:buSzPts val="4800"/>
              <a:buNone/>
              <a:defRPr sz="4800">
                <a:solidFill>
                  <a:srgbClr val="2185C5"/>
                </a:solidFill>
              </a:defRPr>
            </a:lvl3pPr>
            <a:lvl4pPr lvl="3" eaLnBrk="1" hangingPunct="1">
              <a:spcBef>
                <a:spcPts val="0"/>
              </a:spcBef>
              <a:spcAft>
                <a:spcPts val="0"/>
              </a:spcAft>
              <a:buClr>
                <a:srgbClr val="2185C5"/>
              </a:buClr>
              <a:buSzPts val="4800"/>
              <a:buNone/>
              <a:defRPr sz="4800">
                <a:solidFill>
                  <a:srgbClr val="2185C5"/>
                </a:solidFill>
              </a:defRPr>
            </a:lvl4pPr>
            <a:lvl5pPr lvl="4" eaLnBrk="1" hangingPunct="1">
              <a:spcBef>
                <a:spcPts val="0"/>
              </a:spcBef>
              <a:spcAft>
                <a:spcPts val="0"/>
              </a:spcAft>
              <a:buClr>
                <a:srgbClr val="2185C5"/>
              </a:buClr>
              <a:buSzPts val="4800"/>
              <a:buNone/>
              <a:defRPr sz="4800">
                <a:solidFill>
                  <a:srgbClr val="2185C5"/>
                </a:solidFill>
              </a:defRPr>
            </a:lvl5pPr>
            <a:lvl6pPr lvl="5" eaLnBrk="1" hangingPunct="1">
              <a:spcBef>
                <a:spcPts val="0"/>
              </a:spcBef>
              <a:spcAft>
                <a:spcPts val="0"/>
              </a:spcAft>
              <a:buClr>
                <a:srgbClr val="2185C5"/>
              </a:buClr>
              <a:buSzPts val="4800"/>
              <a:buNone/>
              <a:defRPr sz="4800">
                <a:solidFill>
                  <a:srgbClr val="2185C5"/>
                </a:solidFill>
              </a:defRPr>
            </a:lvl6pPr>
            <a:lvl7pPr lvl="6" eaLnBrk="1" hangingPunct="1">
              <a:spcBef>
                <a:spcPts val="0"/>
              </a:spcBef>
              <a:spcAft>
                <a:spcPts val="0"/>
              </a:spcAft>
              <a:buClr>
                <a:srgbClr val="2185C5"/>
              </a:buClr>
              <a:buSzPts val="4800"/>
              <a:buNone/>
              <a:defRPr sz="4800">
                <a:solidFill>
                  <a:srgbClr val="2185C5"/>
                </a:solidFill>
              </a:defRPr>
            </a:lvl7pPr>
            <a:lvl8pPr lvl="7" eaLnBrk="1" hangingPunct="1">
              <a:spcBef>
                <a:spcPts val="0"/>
              </a:spcBef>
              <a:spcAft>
                <a:spcPts val="0"/>
              </a:spcAft>
              <a:buClr>
                <a:srgbClr val="2185C5"/>
              </a:buClr>
              <a:buSzPts val="4800"/>
              <a:buNone/>
              <a:defRPr sz="4800">
                <a:solidFill>
                  <a:srgbClr val="2185C5"/>
                </a:solidFill>
              </a:defRPr>
            </a:lvl8pPr>
            <a:lvl9pPr lvl="8" eaLnBrk="1" hangingPunct="1">
              <a:spcBef>
                <a:spcPts val="0"/>
              </a:spcBef>
              <a:spcAft>
                <a:spcPts val="0"/>
              </a:spcAft>
              <a:buClr>
                <a:srgbClr val="2185C5"/>
              </a:buClr>
              <a:buSzPts val="4800"/>
              <a:buNone/>
              <a:defRPr sz="4800">
                <a:solidFill>
                  <a:srgbClr val="2185C5"/>
                </a:solidFill>
              </a:defRPr>
            </a:lvl9pPr>
          </a:lstStyle>
          <a:p>
            <a:r>
              <a:rPr lang="en-US" sz="4900" b="1" dirty="0"/>
              <a:t>-</a:t>
            </a:r>
            <a:r>
              <a:rPr lang="en-US" sz="4400" b="1" dirty="0"/>
              <a:t>Critical Challenges for Small School Districts</a:t>
            </a:r>
          </a:p>
          <a:p>
            <a:endParaRPr lang="en-US" sz="3800" b="1" dirty="0"/>
          </a:p>
          <a:p>
            <a:endParaRPr lang="en-US" sz="3800" b="1" dirty="0"/>
          </a:p>
          <a:p>
            <a:endParaRPr lang="en-US" sz="2000" dirty="0">
              <a:solidFill>
                <a:srgbClr val="00B0F0"/>
              </a:solidFill>
            </a:endParaRPr>
          </a:p>
        </p:txBody>
      </p:sp>
      <p:sp>
        <p:nvSpPr>
          <p:cNvPr id="2" name="TextBox 1">
            <a:extLst>
              <a:ext uri="{FF2B5EF4-FFF2-40B4-BE49-F238E27FC236}">
                <a16:creationId xmlns:a16="http://schemas.microsoft.com/office/drawing/2014/main" id="{D362762C-0386-4E22-AA71-15E17CB1CF1E}"/>
              </a:ext>
            </a:extLst>
          </p:cNvPr>
          <p:cNvSpPr txBox="1"/>
          <p:nvPr/>
        </p:nvSpPr>
        <p:spPr>
          <a:xfrm>
            <a:off x="276045" y="1854678"/>
            <a:ext cx="7344791" cy="646331"/>
          </a:xfrm>
          <a:prstGeom prst="rect">
            <a:avLst/>
          </a:prstGeom>
          <a:noFill/>
        </p:spPr>
        <p:txBody>
          <a:bodyPr wrap="square" rtlCol="0">
            <a:spAutoFit/>
          </a:bodyPr>
          <a:lstStyle/>
          <a:p>
            <a:pPr marL="285750" indent="-285750">
              <a:buFont typeface="Arial" panose="020B0604020202020204" pitchFamily="34" charset="0"/>
              <a:buChar char="•"/>
            </a:pPr>
            <a:r>
              <a:rPr lang="en-US" dirty="0"/>
              <a:t>A need to address frequent changes in the composition of local school boards</a:t>
            </a:r>
          </a:p>
        </p:txBody>
      </p:sp>
      <p:sp>
        <p:nvSpPr>
          <p:cNvPr id="4" name="TextBox 3">
            <a:extLst>
              <a:ext uri="{FF2B5EF4-FFF2-40B4-BE49-F238E27FC236}">
                <a16:creationId xmlns:a16="http://schemas.microsoft.com/office/drawing/2014/main" id="{DD73F87D-8B8D-4CD2-9FAB-39AFA1084DF7}"/>
              </a:ext>
            </a:extLst>
          </p:cNvPr>
          <p:cNvSpPr txBox="1"/>
          <p:nvPr/>
        </p:nvSpPr>
        <p:spPr>
          <a:xfrm>
            <a:off x="276045" y="2501009"/>
            <a:ext cx="7185804" cy="646331"/>
          </a:xfrm>
          <a:prstGeom prst="rect">
            <a:avLst/>
          </a:prstGeom>
          <a:noFill/>
        </p:spPr>
        <p:txBody>
          <a:bodyPr wrap="square" rtlCol="0">
            <a:spAutoFit/>
          </a:bodyPr>
          <a:lstStyle/>
          <a:p>
            <a:pPr marL="285750" indent="-285750">
              <a:buFont typeface="Arial" panose="020B0604020202020204" pitchFamily="34" charset="0"/>
              <a:buChar char="•"/>
            </a:pPr>
            <a:r>
              <a:rPr lang="en-US" dirty="0"/>
              <a:t>A need to develop clear communication to governing boards and staff regarding oversight responsibility</a:t>
            </a:r>
          </a:p>
        </p:txBody>
      </p:sp>
      <p:sp>
        <p:nvSpPr>
          <p:cNvPr id="5" name="TextBox 4">
            <a:extLst>
              <a:ext uri="{FF2B5EF4-FFF2-40B4-BE49-F238E27FC236}">
                <a16:creationId xmlns:a16="http://schemas.microsoft.com/office/drawing/2014/main" id="{03561D8A-A03A-491F-91CA-47990B570B2B}"/>
              </a:ext>
            </a:extLst>
          </p:cNvPr>
          <p:cNvSpPr txBox="1"/>
          <p:nvPr/>
        </p:nvSpPr>
        <p:spPr>
          <a:xfrm>
            <a:off x="276045" y="3147340"/>
            <a:ext cx="7275983" cy="646331"/>
          </a:xfrm>
          <a:prstGeom prst="rect">
            <a:avLst/>
          </a:prstGeom>
          <a:noFill/>
        </p:spPr>
        <p:txBody>
          <a:bodyPr wrap="square" rtlCol="0">
            <a:spAutoFit/>
          </a:bodyPr>
          <a:lstStyle/>
          <a:p>
            <a:pPr marL="285750" indent="-285750">
              <a:buFont typeface="Arial" panose="020B0604020202020204" pitchFamily="34" charset="0"/>
              <a:buChar char="•"/>
            </a:pPr>
            <a:r>
              <a:rPr lang="en-US" dirty="0"/>
              <a:t>A need to stay informed with a highly politicized charter school sector and legislative/policy environment in constant flux </a:t>
            </a:r>
          </a:p>
        </p:txBody>
      </p:sp>
      <p:sp>
        <p:nvSpPr>
          <p:cNvPr id="6" name="TextBox 5">
            <a:extLst>
              <a:ext uri="{FF2B5EF4-FFF2-40B4-BE49-F238E27FC236}">
                <a16:creationId xmlns:a16="http://schemas.microsoft.com/office/drawing/2014/main" id="{B818B1AF-4EE0-4AAA-8D17-6161C360552A}"/>
              </a:ext>
            </a:extLst>
          </p:cNvPr>
          <p:cNvSpPr txBox="1"/>
          <p:nvPr/>
        </p:nvSpPr>
        <p:spPr>
          <a:xfrm>
            <a:off x="276045" y="3856008"/>
            <a:ext cx="6944264" cy="646331"/>
          </a:xfrm>
          <a:prstGeom prst="rect">
            <a:avLst/>
          </a:prstGeom>
          <a:noFill/>
        </p:spPr>
        <p:txBody>
          <a:bodyPr wrap="square" rtlCol="0">
            <a:spAutoFit/>
          </a:bodyPr>
          <a:lstStyle/>
          <a:p>
            <a:pPr marL="285750" indent="-285750">
              <a:buFont typeface="Arial" panose="020B0604020202020204" pitchFamily="34" charset="0"/>
              <a:buChar char="•"/>
            </a:pPr>
            <a:r>
              <a:rPr lang="en-US" dirty="0"/>
              <a:t>A need to improve access, services, and outcomes for English Learners and students with disabilities </a:t>
            </a:r>
          </a:p>
        </p:txBody>
      </p:sp>
      <p:sp>
        <p:nvSpPr>
          <p:cNvPr id="12" name="TextBox 11">
            <a:extLst>
              <a:ext uri="{FF2B5EF4-FFF2-40B4-BE49-F238E27FC236}">
                <a16:creationId xmlns:a16="http://schemas.microsoft.com/office/drawing/2014/main" id="{2A2D0557-E1F3-4FBE-A194-A16F6C7C8D58}"/>
              </a:ext>
            </a:extLst>
          </p:cNvPr>
          <p:cNvSpPr txBox="1"/>
          <p:nvPr/>
        </p:nvSpPr>
        <p:spPr>
          <a:xfrm>
            <a:off x="276045" y="4622969"/>
            <a:ext cx="60988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A need to develop and share information and ideas</a:t>
            </a:r>
          </a:p>
        </p:txBody>
      </p:sp>
      <p:sp>
        <p:nvSpPr>
          <p:cNvPr id="14" name="TextBox 13">
            <a:extLst>
              <a:ext uri="{FF2B5EF4-FFF2-40B4-BE49-F238E27FC236}">
                <a16:creationId xmlns:a16="http://schemas.microsoft.com/office/drawing/2014/main" id="{96E66E76-AFDF-4CC2-BFF3-D942F1361A13}"/>
              </a:ext>
            </a:extLst>
          </p:cNvPr>
          <p:cNvSpPr txBox="1"/>
          <p:nvPr/>
        </p:nvSpPr>
        <p:spPr>
          <a:xfrm>
            <a:off x="276045" y="5080648"/>
            <a:ext cx="64008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A need to archive materials, templates, and forms</a:t>
            </a:r>
          </a:p>
        </p:txBody>
      </p:sp>
    </p:spTree>
    <p:extLst>
      <p:ext uri="{BB962C8B-B14F-4D97-AF65-F5344CB8AC3E}">
        <p14:creationId xmlns:p14="http://schemas.microsoft.com/office/powerpoint/2010/main" val="38531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5" grpId="0"/>
      <p:bldP spid="6"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Email Signature Logo">
            <a:extLst>
              <a:ext uri="{FF2B5EF4-FFF2-40B4-BE49-F238E27FC236}">
                <a16:creationId xmlns:a16="http://schemas.microsoft.com/office/drawing/2014/main" id="{AAA21076-15CF-4021-8E5E-5093060D8F1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18602"/>
            <a:ext cx="2256480" cy="1239398"/>
          </a:xfrm>
          <a:prstGeom prst="rect">
            <a:avLst/>
          </a:prstGeom>
          <a:noFill/>
          <a:ln>
            <a:noFill/>
          </a:ln>
        </p:spPr>
      </p:pic>
      <p:sp>
        <p:nvSpPr>
          <p:cNvPr id="2" name="Title 1">
            <a:extLst>
              <a:ext uri="{FF2B5EF4-FFF2-40B4-BE49-F238E27FC236}">
                <a16:creationId xmlns:a16="http://schemas.microsoft.com/office/drawing/2014/main" id="{61086FD6-6720-4CFB-A80E-663B1130B43E}"/>
              </a:ext>
            </a:extLst>
          </p:cNvPr>
          <p:cNvSpPr>
            <a:spLocks noGrp="1"/>
          </p:cNvSpPr>
          <p:nvPr>
            <p:ph type="ctrTitle"/>
          </p:nvPr>
        </p:nvSpPr>
        <p:spPr>
          <a:xfrm>
            <a:off x="19251" y="0"/>
            <a:ext cx="7068065" cy="921622"/>
          </a:xfrm>
        </p:spPr>
        <p:txBody>
          <a:bodyPr>
            <a:noAutofit/>
          </a:bodyPr>
          <a:lstStyle/>
          <a:p>
            <a:pPr lvl="0"/>
            <a:r>
              <a:rPr lang="en-US" sz="4400" b="1" dirty="0"/>
              <a:t>Our latest work</a:t>
            </a:r>
            <a:br>
              <a:rPr lang="en-US" sz="4000" dirty="0"/>
            </a:br>
            <a:endParaRPr lang="en-US" sz="4000" dirty="0"/>
          </a:p>
        </p:txBody>
      </p:sp>
      <p:sp>
        <p:nvSpPr>
          <p:cNvPr id="4" name="TextBox 3">
            <a:extLst>
              <a:ext uri="{FF2B5EF4-FFF2-40B4-BE49-F238E27FC236}">
                <a16:creationId xmlns:a16="http://schemas.microsoft.com/office/drawing/2014/main" id="{4B5C57D3-5CEA-4B64-AAA2-5293500F74AF}"/>
              </a:ext>
            </a:extLst>
          </p:cNvPr>
          <p:cNvSpPr txBox="1"/>
          <p:nvPr/>
        </p:nvSpPr>
        <p:spPr>
          <a:xfrm>
            <a:off x="158262" y="2566123"/>
            <a:ext cx="5618817" cy="2492990"/>
          </a:xfrm>
          <a:prstGeom prst="rect">
            <a:avLst/>
          </a:prstGeom>
          <a:noFill/>
        </p:spPr>
        <p:txBody>
          <a:bodyPr wrap="square" rtlCol="0">
            <a:spAutoFit/>
          </a:bodyPr>
          <a:lstStyle/>
          <a:p>
            <a:endParaRPr lang="en-US" sz="2800" dirty="0"/>
          </a:p>
          <a:p>
            <a:pPr marL="457200" indent="-457200">
              <a:buFont typeface="Wingdings" panose="05000000000000000000" pitchFamily="2" charset="2"/>
              <a:buChar char="ü"/>
            </a:pPr>
            <a:r>
              <a:rPr lang="en-US" sz="3200" dirty="0"/>
              <a:t>A focus on student </a:t>
            </a:r>
            <a:r>
              <a:rPr lang="en-US" sz="3200" b="1" dirty="0"/>
              <a:t>equity and access</a:t>
            </a:r>
            <a:r>
              <a:rPr lang="en-US" sz="3200" dirty="0">
                <a:solidFill>
                  <a:srgbClr val="00B0F0"/>
                </a:solidFill>
              </a:rPr>
              <a:t> </a:t>
            </a:r>
            <a:r>
              <a:rPr lang="en-US" sz="3200" dirty="0"/>
              <a:t>by assessing the needs to best support </a:t>
            </a:r>
            <a:r>
              <a:rPr lang="en-US" sz="3200" b="1" dirty="0"/>
              <a:t>English Learners</a:t>
            </a:r>
          </a:p>
        </p:txBody>
      </p:sp>
      <p:pic>
        <p:nvPicPr>
          <p:cNvPr id="6" name="Graphic 5" descr="Users">
            <a:extLst>
              <a:ext uri="{FF2B5EF4-FFF2-40B4-BE49-F238E27FC236}">
                <a16:creationId xmlns:a16="http://schemas.microsoft.com/office/drawing/2014/main" id="{F2B763A1-30A7-455B-9325-F0A566CB7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4952" y="0"/>
            <a:ext cx="1700553" cy="130889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5314FC6-DFBB-41C6-A6E3-66570D55DDFF}"/>
              </a:ext>
            </a:extLst>
          </p:cNvPr>
          <p:cNvPicPr>
            <a:picLocks noChangeAspect="1"/>
          </p:cNvPicPr>
          <p:nvPr/>
        </p:nvPicPr>
        <p:blipFill>
          <a:blip r:embed="rId7"/>
          <a:stretch>
            <a:fillRect/>
          </a:stretch>
        </p:blipFill>
        <p:spPr>
          <a:xfrm rot="516019">
            <a:off x="5860255" y="1031315"/>
            <a:ext cx="2774609" cy="4034046"/>
          </a:xfrm>
          <a:prstGeom prst="rect">
            <a:avLst/>
          </a:prstGeom>
        </p:spPr>
      </p:pic>
      <p:sp>
        <p:nvSpPr>
          <p:cNvPr id="5" name="TextBox 4">
            <a:extLst>
              <a:ext uri="{FF2B5EF4-FFF2-40B4-BE49-F238E27FC236}">
                <a16:creationId xmlns:a16="http://schemas.microsoft.com/office/drawing/2014/main" id="{2E5411C7-AA79-4706-8407-84D59842756F}"/>
              </a:ext>
            </a:extLst>
          </p:cNvPr>
          <p:cNvSpPr txBox="1"/>
          <p:nvPr/>
        </p:nvSpPr>
        <p:spPr>
          <a:xfrm>
            <a:off x="223108" y="1377721"/>
            <a:ext cx="5468816" cy="1138773"/>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t>A state-wide study with </a:t>
            </a:r>
            <a:r>
              <a:rPr lang="en-US" sz="3600" b="1" u="sng" dirty="0"/>
              <a:t>Education First</a:t>
            </a:r>
            <a:endParaRPr lang="en-US" sz="3600" u="sng" dirty="0"/>
          </a:p>
        </p:txBody>
      </p:sp>
    </p:spTree>
    <p:extLst>
      <p:ext uri="{BB962C8B-B14F-4D97-AF65-F5344CB8AC3E}">
        <p14:creationId xmlns:p14="http://schemas.microsoft.com/office/powerpoint/2010/main" val="16837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5997</TotalTime>
  <Words>3717</Words>
  <Application>Microsoft Macintosh PowerPoint</Application>
  <PresentationFormat>On-screen Show (4:3)</PresentationFormat>
  <Paragraphs>358</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Wingdings 3</vt:lpstr>
      <vt:lpstr>Gill Sans MT</vt:lpstr>
      <vt:lpstr>Calibri</vt:lpstr>
      <vt:lpstr>Arial</vt:lpstr>
      <vt:lpstr>Wingdings 2</vt:lpstr>
      <vt:lpstr>Wingdings</vt:lpstr>
      <vt:lpstr>Verdana</vt:lpstr>
      <vt:lpstr>Symbol</vt:lpstr>
      <vt:lpstr>Trebuchet MS</vt:lpstr>
      <vt:lpstr>Facet</vt:lpstr>
      <vt:lpstr>Partnership for Supporting High Quality Authorizing:   </vt:lpstr>
      <vt:lpstr>A partnership of academic professionals, extensive experience and knowledge about charter authorizing committed to support SSDA members. </vt:lpstr>
      <vt:lpstr>PowerPoint Presentation</vt:lpstr>
      <vt:lpstr>About CCAP   </vt:lpstr>
      <vt:lpstr>About CCAP’s Grant     </vt:lpstr>
      <vt:lpstr>Our latest work </vt:lpstr>
      <vt:lpstr>PowerPoint Presentation</vt:lpstr>
      <vt:lpstr>PowerPoint Presentation</vt:lpstr>
      <vt:lpstr>Our latest work </vt:lpstr>
      <vt:lpstr>PowerPoint Presentation</vt:lpstr>
      <vt:lpstr>PowerPoint Presentation</vt:lpstr>
      <vt:lpstr>The Education First Study… Recommendations for CCAP  </vt:lpstr>
      <vt:lpstr>Takeaways for Today     </vt:lpstr>
      <vt:lpstr>PowerPoint Presentation</vt:lpstr>
      <vt:lpstr>Key concepts and Areas of Focus and Design Principles </vt:lpstr>
      <vt:lpstr>Key concepts and Areas of Focus and Design Principles (cont.) </vt:lpstr>
      <vt:lpstr>Key concepts and Areas of Focus and Design Principles (cont.) </vt:lpstr>
      <vt:lpstr>New Laws &amp; Timelines:   </vt:lpstr>
      <vt:lpstr>New Law:  Appeals to County Board of Education </vt:lpstr>
      <vt:lpstr>Takeaways:</vt:lpstr>
      <vt:lpstr>Current Law: SBE Appeals</vt:lpstr>
      <vt:lpstr>New Law: SBE Appeals  </vt:lpstr>
      <vt:lpstr>Takeaways </vt:lpstr>
      <vt:lpstr>New Law:  Countywide Benefit </vt:lpstr>
      <vt:lpstr>New Laws &amp; Timelines:   </vt:lpstr>
      <vt:lpstr>New Laws &amp; Timelines:   </vt:lpstr>
      <vt:lpstr>New Laws &amp; Timelines:   </vt:lpstr>
      <vt:lpstr>Fiscal Cycle</vt:lpstr>
      <vt:lpstr>Measuring the Fiscal Health of a Charter School</vt:lpstr>
      <vt:lpstr>Fiscal Indicators</vt:lpstr>
      <vt:lpstr>A Framework for Fiscal Indicators, Fiscal Health and Financial Performance </vt:lpstr>
      <vt:lpstr>Fiscal Health </vt:lpstr>
      <vt:lpstr>Financial Performance </vt:lpstr>
      <vt:lpstr>What’s Next? </vt:lpstr>
      <vt:lpstr>Resources </vt:lpstr>
      <vt:lpstr>Evaluation </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Tri-State Alliance For Improving District-Led  Charter School Authorizing</dc:title>
  <dc:creator>Dinnen, Janet</dc:creator>
  <cp:lastModifiedBy>Microsoft Office User</cp:lastModifiedBy>
  <cp:revision>162</cp:revision>
  <cp:lastPrinted>2020-02-24T20:28:34Z</cp:lastPrinted>
  <dcterms:created xsi:type="dcterms:W3CDTF">2018-10-09T01:49:40Z</dcterms:created>
  <dcterms:modified xsi:type="dcterms:W3CDTF">2020-03-01T18:03:04Z</dcterms:modified>
</cp:coreProperties>
</file>