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31"/>
  </p:notesMasterIdLst>
  <p:sldIdLst>
    <p:sldId id="257" r:id="rId2"/>
    <p:sldId id="258" r:id="rId3"/>
    <p:sldId id="284" r:id="rId4"/>
    <p:sldId id="283" r:id="rId5"/>
    <p:sldId id="259" r:id="rId6"/>
    <p:sldId id="260" r:id="rId7"/>
    <p:sldId id="261" r:id="rId8"/>
    <p:sldId id="262" r:id="rId9"/>
    <p:sldId id="263" r:id="rId10"/>
    <p:sldId id="265" r:id="rId11"/>
    <p:sldId id="279" r:id="rId12"/>
    <p:sldId id="264" r:id="rId13"/>
    <p:sldId id="266" r:id="rId14"/>
    <p:sldId id="286" r:id="rId15"/>
    <p:sldId id="267" r:id="rId16"/>
    <p:sldId id="268" r:id="rId17"/>
    <p:sldId id="269" r:id="rId18"/>
    <p:sldId id="270" r:id="rId19"/>
    <p:sldId id="271" r:id="rId20"/>
    <p:sldId id="272" r:id="rId21"/>
    <p:sldId id="280" r:id="rId22"/>
    <p:sldId id="281" r:id="rId23"/>
    <p:sldId id="273" r:id="rId24"/>
    <p:sldId id="274" r:id="rId25"/>
    <p:sldId id="275" r:id="rId26"/>
    <p:sldId id="276" r:id="rId27"/>
    <p:sldId id="277" r:id="rId28"/>
    <p:sldId id="285" r:id="rId29"/>
    <p:sldId id="278"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6"/>
    <p:restoredTop sz="67105" autoAdjust="0"/>
  </p:normalViewPr>
  <p:slideViewPr>
    <p:cSldViewPr snapToGrid="0" snapToObjects="1">
      <p:cViewPr varScale="1">
        <p:scale>
          <a:sx n="76" d="100"/>
          <a:sy n="76" d="100"/>
        </p:scale>
        <p:origin x="1914" y="9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baseline="0">
                <a:solidFill>
                  <a:schemeClr val="tx1"/>
                </a:solidFill>
              </a:rPr>
              <a:t>Authorizer Charter Portfolio Size</a:t>
            </a:r>
          </a:p>
        </c:rich>
      </c:tx>
      <c:layout>
        <c:manualLayout>
          <c:xMode val="edge"/>
          <c:yMode val="edge"/>
          <c:x val="0.23779344995072504"/>
          <c:y val="0.93991157741586795"/>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autoTitleDeleted val="0"/>
    <c:plotArea>
      <c:layout/>
      <c:pieChart>
        <c:varyColors val="1"/>
        <c:ser>
          <c:idx val="0"/>
          <c:order val="0"/>
          <c:tx>
            <c:strRef>
              <c:f>Authorizers!$B$1073</c:f>
              <c:strCache>
                <c:ptCount val="1"/>
                <c:pt idx="0">
                  <c:v>Authorizers</c:v>
                </c:pt>
              </c:strCache>
            </c:strRef>
          </c:tx>
          <c:dPt>
            <c:idx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2BF3-4BD1-B9B4-0949A1220491}"/>
              </c:ext>
            </c:extLst>
          </c:dPt>
          <c:dPt>
            <c:idx val="1"/>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2BF3-4BD1-B9B4-0949A1220491}"/>
              </c:ext>
            </c:extLst>
          </c:dPt>
          <c:dPt>
            <c:idx val="2"/>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2BF3-4BD1-B9B4-0949A1220491}"/>
              </c:ext>
            </c:extLst>
          </c:dPt>
          <c:dPt>
            <c:idx val="3"/>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2BF3-4BD1-B9B4-0949A1220491}"/>
              </c:ext>
            </c:extLst>
          </c:dPt>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Authorizers!$A$1074:$A$1077</c:f>
              <c:strCache>
                <c:ptCount val="4"/>
                <c:pt idx="0">
                  <c:v>1 or 2</c:v>
                </c:pt>
                <c:pt idx="1">
                  <c:v>3 to 6</c:v>
                </c:pt>
                <c:pt idx="2">
                  <c:v>7 to 20</c:v>
                </c:pt>
                <c:pt idx="3">
                  <c:v>Over 20</c:v>
                </c:pt>
              </c:strCache>
            </c:strRef>
          </c:cat>
          <c:val>
            <c:numRef>
              <c:f>Authorizers!$B$1074:$B$1077</c:f>
              <c:numCache>
                <c:formatCode>General</c:formatCode>
                <c:ptCount val="4"/>
                <c:pt idx="0">
                  <c:v>225</c:v>
                </c:pt>
                <c:pt idx="1">
                  <c:v>76</c:v>
                </c:pt>
                <c:pt idx="2">
                  <c:v>27</c:v>
                </c:pt>
                <c:pt idx="3">
                  <c:v>6</c:v>
                </c:pt>
              </c:numCache>
            </c:numRef>
          </c:val>
          <c:extLst>
            <c:ext xmlns:c16="http://schemas.microsoft.com/office/drawing/2014/chart" uri="{C3380CC4-5D6E-409C-BE32-E72D297353CC}">
              <c16:uniqueId val="{00000008-2BF3-4BD1-B9B4-0949A1220491}"/>
            </c:ext>
          </c:extLst>
        </c:ser>
        <c:dLbls>
          <c:showLegendKey val="0"/>
          <c:showVal val="0"/>
          <c:showCatName val="0"/>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5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688ACC-B536-46D8-83B6-6394A9A9559F}" type="datetimeFigureOut">
              <a:rPr lang="en-US" smtClean="0"/>
              <a:t>3/6/2020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C45B0C-9162-44D6-BA80-1526CA83ACE4}" type="slidenum">
              <a:rPr lang="en-US" smtClean="0"/>
              <a:t>‹#›</a:t>
            </a:fld>
            <a:endParaRPr lang="en-US"/>
          </a:p>
        </p:txBody>
      </p:sp>
    </p:spTree>
    <p:extLst>
      <p:ext uri="{BB962C8B-B14F-4D97-AF65-F5344CB8AC3E}">
        <p14:creationId xmlns:p14="http://schemas.microsoft.com/office/powerpoint/2010/main" val="4082548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 you for agreeing to participate in the March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meeting convened by CCAP – California Charter Authorizing Professionals.  We will be a diverse group at this gathering – a mix of policy experts, senior administrators, and authorizing practitioners.  Each of you has knowledge and experience to lend to this effort, and by doing so, you increase CCAP’s ability to effectively support school districts and county offices of education in the difficult work of charter school authorizing and oversight. </a:t>
            </a:r>
          </a:p>
          <a:p>
            <a:endParaRPr lang="en-US" dirty="0"/>
          </a:p>
        </p:txBody>
      </p:sp>
      <p:sp>
        <p:nvSpPr>
          <p:cNvPr id="4" name="Slide Number Placeholder 3"/>
          <p:cNvSpPr>
            <a:spLocks noGrp="1"/>
          </p:cNvSpPr>
          <p:nvPr>
            <p:ph type="sldNum" sz="quarter" idx="5"/>
          </p:nvPr>
        </p:nvSpPr>
        <p:spPr/>
        <p:txBody>
          <a:bodyPr/>
          <a:lstStyle/>
          <a:p>
            <a:fld id="{85C45B0C-9162-44D6-BA80-1526CA83ACE4}" type="slidenum">
              <a:rPr lang="en-US" smtClean="0"/>
              <a:t>1</a:t>
            </a:fld>
            <a:endParaRPr lang="en-US"/>
          </a:p>
        </p:txBody>
      </p:sp>
    </p:spTree>
    <p:extLst>
      <p:ext uri="{BB962C8B-B14F-4D97-AF65-F5344CB8AC3E}">
        <p14:creationId xmlns:p14="http://schemas.microsoft.com/office/powerpoint/2010/main" val="3379595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challenge of building authorizing capacity is also impacted by the state’s geography.  There are obviously concentrations of charter schools (and authorizing professionals) in urban centers, but there are charter schools in suburban and rural areas, including remote regions where connecting with authorizing colleagues is difficult.  This impacts both how tools and training are delivered and the content of the materials – regional variations can require different approaches to oversight practice.</a:t>
            </a:r>
          </a:p>
          <a:p>
            <a:endParaRPr lang="en-US" dirty="0"/>
          </a:p>
        </p:txBody>
      </p:sp>
      <p:sp>
        <p:nvSpPr>
          <p:cNvPr id="4" name="Slide Number Placeholder 3"/>
          <p:cNvSpPr>
            <a:spLocks noGrp="1"/>
          </p:cNvSpPr>
          <p:nvPr>
            <p:ph type="sldNum" sz="quarter" idx="5"/>
          </p:nvPr>
        </p:nvSpPr>
        <p:spPr/>
        <p:txBody>
          <a:bodyPr/>
          <a:lstStyle/>
          <a:p>
            <a:fld id="{85C45B0C-9162-44D6-BA80-1526CA83ACE4}" type="slidenum">
              <a:rPr lang="en-US" smtClean="0"/>
              <a:t>10</a:t>
            </a:fld>
            <a:endParaRPr lang="en-US"/>
          </a:p>
        </p:txBody>
      </p:sp>
    </p:spTree>
    <p:extLst>
      <p:ext uri="{BB962C8B-B14F-4D97-AF65-F5344CB8AC3E}">
        <p14:creationId xmlns:p14="http://schemas.microsoft.com/office/powerpoint/2010/main" val="1073967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of course, that’s not the only kind of diversity among authorizing agencies – they have different views about charter schools and how they fit (or don’t fit) in their districts.  There are many shades of opinion on the subject of charters – and to try to categorize them is risky in such a divisive context – but it’s worth remembering that these differences exist. For example, the concept of the “dependent” charter school developed out of the belief of some districts that there were benefits to charter schools - opportunities for innovation and flexibility – that could be captured within the district structure by limiting charter autonomy.  But overseeing a “dependent” charter and a fully autonomous “independent” charter are different – in scope and “style”.  How a district views the purpose of charter schools in its public school system has an impact on authorizing, and designing systems to support authorizers has to be conscious of those differences.  </a:t>
            </a:r>
          </a:p>
          <a:p>
            <a:endParaRPr lang="en-US" dirty="0"/>
          </a:p>
        </p:txBody>
      </p:sp>
      <p:sp>
        <p:nvSpPr>
          <p:cNvPr id="4" name="Slide Number Placeholder 3"/>
          <p:cNvSpPr>
            <a:spLocks noGrp="1"/>
          </p:cNvSpPr>
          <p:nvPr>
            <p:ph type="sldNum" sz="quarter" idx="5"/>
          </p:nvPr>
        </p:nvSpPr>
        <p:spPr/>
        <p:txBody>
          <a:bodyPr/>
          <a:lstStyle/>
          <a:p>
            <a:fld id="{85C45B0C-9162-44D6-BA80-1526CA83ACE4}" type="slidenum">
              <a:rPr lang="en-US" smtClean="0"/>
              <a:t>11</a:t>
            </a:fld>
            <a:endParaRPr lang="en-US"/>
          </a:p>
        </p:txBody>
      </p:sp>
    </p:spTree>
    <p:extLst>
      <p:ext uri="{BB962C8B-B14F-4D97-AF65-F5344CB8AC3E}">
        <p14:creationId xmlns:p14="http://schemas.microsoft.com/office/powerpoint/2010/main" val="3822715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mentioned earlier, there are few authorizing agencies in California with responsibility for large numbers of charter schools.  Most – 67% - have 1 or 2 charter schools; 90% have 6 or fewer.  This fact appears to have a major impact on the quality of authorizing practice.  It means that, unless the schools are exceptionally large, the amount of funding for oversight is limited.  At the statutory maximum of 1% of revenue, oversight for an average charter school will fund a fraction of a staff position.  And remember that oversight funding is only generated by operating schools – there is no funding for reviewing petitions or for oversight of start-up activities.  With only 1 or 2 schools, the work of authorizing is also sporadic – review of enrollment data, financial reports, and testing data happens at fixed points in the year.  So, the typical “small portfolio authorizer” probably has a staff person assigned to charter authorizing as 20% or less of their job, and that person actually engages with the work maybe 6 times per year.  These are not conditions that build capacity.  The challenge is compounded by a high rate of turnover, as this fractional job is re-assigned to balance district staff workloads.</a:t>
            </a:r>
          </a:p>
          <a:p>
            <a:endParaRPr lang="en-US" dirty="0"/>
          </a:p>
        </p:txBody>
      </p:sp>
      <p:sp>
        <p:nvSpPr>
          <p:cNvPr id="4" name="Slide Number Placeholder 3"/>
          <p:cNvSpPr>
            <a:spLocks noGrp="1"/>
          </p:cNvSpPr>
          <p:nvPr>
            <p:ph type="sldNum" sz="quarter" idx="5"/>
          </p:nvPr>
        </p:nvSpPr>
        <p:spPr/>
        <p:txBody>
          <a:bodyPr/>
          <a:lstStyle/>
          <a:p>
            <a:fld id="{85C45B0C-9162-44D6-BA80-1526CA83ACE4}" type="slidenum">
              <a:rPr lang="en-US" smtClean="0"/>
              <a:t>12</a:t>
            </a:fld>
            <a:endParaRPr lang="en-US"/>
          </a:p>
        </p:txBody>
      </p:sp>
    </p:spTree>
    <p:extLst>
      <p:ext uri="{BB962C8B-B14F-4D97-AF65-F5344CB8AC3E}">
        <p14:creationId xmlns:p14="http://schemas.microsoft.com/office/powerpoint/2010/main" val="1727912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Plus the job is getting harder – for both board decision-makers and professional staff.  The standards of review for approving charter petitions have grown more complex over time.  The list of regulations and reporting requirements governing charters has also grown, but the legal directives for monitoring have remained broad and undefined.  The law’s requirements for oversight reminds us of the challenge.  It’s a mix of 3 narrow and 2 very broad responsibilities that has somehow evolved into a set of common practices and checklists that grow  with each legislative session.  </a:t>
            </a:r>
          </a:p>
          <a:p>
            <a:endParaRPr lang="en-US" dirty="0"/>
          </a:p>
        </p:txBody>
      </p:sp>
      <p:sp>
        <p:nvSpPr>
          <p:cNvPr id="4" name="Slide Number Placeholder 3"/>
          <p:cNvSpPr>
            <a:spLocks noGrp="1"/>
          </p:cNvSpPr>
          <p:nvPr>
            <p:ph type="sldNum" sz="quarter" idx="5"/>
          </p:nvPr>
        </p:nvSpPr>
        <p:spPr/>
        <p:txBody>
          <a:bodyPr/>
          <a:lstStyle/>
          <a:p>
            <a:fld id="{85C45B0C-9162-44D6-BA80-1526CA83ACE4}" type="slidenum">
              <a:rPr lang="en-US" smtClean="0"/>
              <a:t>13</a:t>
            </a:fld>
            <a:endParaRPr lang="en-US"/>
          </a:p>
        </p:txBody>
      </p:sp>
    </p:spTree>
    <p:extLst>
      <p:ext uri="{BB962C8B-B14F-4D97-AF65-F5344CB8AC3E}">
        <p14:creationId xmlns:p14="http://schemas.microsoft.com/office/powerpoint/2010/main" val="2814769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development of charter management organizations and various types of charter networks has also increased the complexity of the work, requiring authorizers to deal with new corporate structures and contracting relationships. Authorizer activity is also now subject to greater scrutiny – both at the level of decision-making on new and renewing charters, and of monitoring operating charter schools.  Each “charter school scandal” headline in the news increases pressure on boards, superintendents and authorizing staff to make sure nothing bad happens “on their watch”. Developing tools and training for authorizers must meet the challenge of balancing this ”protective” impulse with the charter law’s focus on outcomes and autonomy.</a:t>
            </a:r>
          </a:p>
          <a:p>
            <a:endParaRPr lang="en-US" dirty="0"/>
          </a:p>
        </p:txBody>
      </p:sp>
      <p:sp>
        <p:nvSpPr>
          <p:cNvPr id="4" name="Slide Number Placeholder 3"/>
          <p:cNvSpPr>
            <a:spLocks noGrp="1"/>
          </p:cNvSpPr>
          <p:nvPr>
            <p:ph type="sldNum" sz="quarter" idx="5"/>
          </p:nvPr>
        </p:nvSpPr>
        <p:spPr/>
        <p:txBody>
          <a:bodyPr/>
          <a:lstStyle/>
          <a:p>
            <a:fld id="{85C45B0C-9162-44D6-BA80-1526CA83ACE4}" type="slidenum">
              <a:rPr lang="en-US" smtClean="0"/>
              <a:t>14</a:t>
            </a:fld>
            <a:endParaRPr lang="en-US"/>
          </a:p>
        </p:txBody>
      </p:sp>
    </p:spTree>
    <p:extLst>
      <p:ext uri="{BB962C8B-B14F-4D97-AF65-F5344CB8AC3E}">
        <p14:creationId xmlns:p14="http://schemas.microsoft.com/office/powerpoint/2010/main" val="796280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That fundamental tension in charter law – oversight vs. autonomy – is added to the structural tension inherent in a district-based system: districts and county offices are asked to make decisions about charter schools that they perceive as in conflict with the interests of their non-charter schools. This conflict plays out not only in a board’s decision-making, but in how an authorizing professional on staff may be directed to focus their oversight or shape their reporting.  This tension is compounded by the lack of models within educational institutions for monitoring through outcomes, rather than rules.  Authorizing professionals often come to the work from categorical program management, where reporting deadlines and specific procedures are the norm.  They are also used to working within structures that give them explicit authority to require changes in personnel or practice.  That is not the case in charter school monitoring.  </a:t>
            </a:r>
          </a:p>
          <a:p>
            <a:endParaRPr lang="en-US" dirty="0"/>
          </a:p>
        </p:txBody>
      </p:sp>
      <p:sp>
        <p:nvSpPr>
          <p:cNvPr id="4" name="Slide Number Placeholder 3"/>
          <p:cNvSpPr>
            <a:spLocks noGrp="1"/>
          </p:cNvSpPr>
          <p:nvPr>
            <p:ph type="sldNum" sz="quarter" idx="5"/>
          </p:nvPr>
        </p:nvSpPr>
        <p:spPr/>
        <p:txBody>
          <a:bodyPr/>
          <a:lstStyle/>
          <a:p>
            <a:fld id="{85C45B0C-9162-44D6-BA80-1526CA83ACE4}" type="slidenum">
              <a:rPr lang="en-US" smtClean="0"/>
              <a:t>15</a:t>
            </a:fld>
            <a:endParaRPr lang="en-US"/>
          </a:p>
        </p:txBody>
      </p:sp>
    </p:spTree>
    <p:extLst>
      <p:ext uri="{BB962C8B-B14F-4D97-AF65-F5344CB8AC3E}">
        <p14:creationId xmlns:p14="http://schemas.microsoft.com/office/powerpoint/2010/main" val="1896220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usual models of the relationship between those running a program and those responsible for overseeing it  don’t “fit” the charter concept.  The verbs are wrong – the authorizer doesn’t operate, direct, coach or police the charter school.  For an operating charter school, the verb we’ll be using is monitor.  And the model, albeit an imperfect one, is more medical than educational.  Oversight of an operating charter school can be viewed as something like being a primary care physician.  At regular intervals, the physician meets with the patient and through the year performs various tests to assess the health of various bodily systems.  If the tests turn up something out of the normal range, more investigation is undertaken.  Specialists may be called upon to assess the situation, and interventions may be recommended (strongly urged, in some cases) to address the condition and improve outcomes.  Of course, your physician doesn’t have the power to terminate the patient for noncompliance – but you get the idea.  This way of looking at the role focuses on outcomes and respects charter school autonomy, while acknowledging the authorizer’s role in setting the standard for performance.  </a:t>
            </a:r>
          </a:p>
          <a:p>
            <a:endParaRPr lang="en-US" dirty="0"/>
          </a:p>
        </p:txBody>
      </p:sp>
      <p:sp>
        <p:nvSpPr>
          <p:cNvPr id="4" name="Slide Number Placeholder 3"/>
          <p:cNvSpPr>
            <a:spLocks noGrp="1"/>
          </p:cNvSpPr>
          <p:nvPr>
            <p:ph type="sldNum" sz="quarter" idx="5"/>
          </p:nvPr>
        </p:nvSpPr>
        <p:spPr/>
        <p:txBody>
          <a:bodyPr/>
          <a:lstStyle/>
          <a:p>
            <a:fld id="{85C45B0C-9162-44D6-BA80-1526CA83ACE4}" type="slidenum">
              <a:rPr lang="en-US" smtClean="0"/>
              <a:t>16</a:t>
            </a:fld>
            <a:endParaRPr lang="en-US"/>
          </a:p>
        </p:txBody>
      </p:sp>
    </p:spTree>
    <p:extLst>
      <p:ext uri="{BB962C8B-B14F-4D97-AF65-F5344CB8AC3E}">
        <p14:creationId xmlns:p14="http://schemas.microsoft.com/office/powerpoint/2010/main" val="2088423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here we are, over 25 years into this diversified public school system, with authorizers still struggling with the inherently difficult work of charter approval and monitoring.  We have limited guidance on how to do the work – from the law, regulations or officially sanctioned standards of practice.  Instead, educational organizations, individual leaders and groups of practitioners have tried to fill the gap.  Early efforts came from forward-looking county superintendents and county-level authorizers who created templates to disseminate to local districts.  Districts with large portfolios shared what they had learned with their neighbors, and groups of individual authorizing professionals came together in informal networks.  These efforts received a much-needed boost from the formation of CCAP and from the Alameda County Office of Education’s CARSNet program, funded by a federal grant.  </a:t>
            </a:r>
          </a:p>
        </p:txBody>
      </p:sp>
      <p:sp>
        <p:nvSpPr>
          <p:cNvPr id="4" name="Slide Number Placeholder 3"/>
          <p:cNvSpPr>
            <a:spLocks noGrp="1"/>
          </p:cNvSpPr>
          <p:nvPr>
            <p:ph type="sldNum" sz="quarter" idx="5"/>
          </p:nvPr>
        </p:nvSpPr>
        <p:spPr/>
        <p:txBody>
          <a:bodyPr/>
          <a:lstStyle/>
          <a:p>
            <a:fld id="{85C45B0C-9162-44D6-BA80-1526CA83ACE4}" type="slidenum">
              <a:rPr lang="en-US" smtClean="0"/>
              <a:t>17</a:t>
            </a:fld>
            <a:endParaRPr lang="en-US"/>
          </a:p>
        </p:txBody>
      </p:sp>
    </p:spTree>
    <p:extLst>
      <p:ext uri="{BB962C8B-B14F-4D97-AF65-F5344CB8AC3E}">
        <p14:creationId xmlns:p14="http://schemas.microsoft.com/office/powerpoint/2010/main" val="25819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all of these efforts ran up against the same set of obstacles – there wasn’t enough time or money to expend on developing expertise in the sporadic, low priority work of authorizing for 1 or 2 charter schools in districts with plenty of other responsibilities.</a:t>
            </a:r>
          </a:p>
          <a:p>
            <a:endParaRPr lang="en-US" dirty="0"/>
          </a:p>
        </p:txBody>
      </p:sp>
      <p:sp>
        <p:nvSpPr>
          <p:cNvPr id="4" name="Slide Number Placeholder 3"/>
          <p:cNvSpPr>
            <a:spLocks noGrp="1"/>
          </p:cNvSpPr>
          <p:nvPr>
            <p:ph type="sldNum" sz="quarter" idx="5"/>
          </p:nvPr>
        </p:nvSpPr>
        <p:spPr/>
        <p:txBody>
          <a:bodyPr/>
          <a:lstStyle/>
          <a:p>
            <a:fld id="{85C45B0C-9162-44D6-BA80-1526CA83ACE4}" type="slidenum">
              <a:rPr lang="en-US" smtClean="0"/>
              <a:t>18</a:t>
            </a:fld>
            <a:endParaRPr lang="en-US"/>
          </a:p>
        </p:txBody>
      </p:sp>
    </p:spTree>
    <p:extLst>
      <p:ext uri="{BB962C8B-B14F-4D97-AF65-F5344CB8AC3E}">
        <p14:creationId xmlns:p14="http://schemas.microsoft.com/office/powerpoint/2010/main" val="1060633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Given the obstacles to building capacity, it isn’t surprising to discover that authorizing practice in California has its shortcomings.  There have been numerous studies covering various aspects of charter school authorizing beginning not long after the charter law was passed.  The same challenges emerged in multiple studies.</a:t>
            </a:r>
          </a:p>
          <a:p>
            <a:endParaRPr lang="en-US" dirty="0"/>
          </a:p>
        </p:txBody>
      </p:sp>
      <p:sp>
        <p:nvSpPr>
          <p:cNvPr id="4" name="Slide Number Placeholder 3"/>
          <p:cNvSpPr>
            <a:spLocks noGrp="1"/>
          </p:cNvSpPr>
          <p:nvPr>
            <p:ph type="sldNum" sz="quarter" idx="5"/>
          </p:nvPr>
        </p:nvSpPr>
        <p:spPr/>
        <p:txBody>
          <a:bodyPr/>
          <a:lstStyle/>
          <a:p>
            <a:fld id="{85C45B0C-9162-44D6-BA80-1526CA83ACE4}" type="slidenum">
              <a:rPr lang="en-US" smtClean="0"/>
              <a:t>19</a:t>
            </a:fld>
            <a:endParaRPr lang="en-US"/>
          </a:p>
        </p:txBody>
      </p:sp>
    </p:spTree>
    <p:extLst>
      <p:ext uri="{BB962C8B-B14F-4D97-AF65-F5344CB8AC3E}">
        <p14:creationId xmlns:p14="http://schemas.microsoft.com/office/powerpoint/2010/main" val="1368379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you are aware from your communications with CCAP leadership, this meeting is part of an on-going effort to respond to the needs of charter authorizing agencies and their professional staff for tools, training and technology to strengthen charter school authorizing and oversight in California.  At this meeting, we will be laying important groundwork by highlighting the importance of the work and digging into the realities of authorizing to understand why it has been so hard to enhance authorizer capacity. We will consider new strategies for supporting district and county decision-makers and professional staff, based on a realistic assessment of barriers to improvement.  By the end of the day, CCAP will be asking you to be part of the work, in a way that makes sense for you and your organization.</a:t>
            </a:r>
            <a:r>
              <a:rPr lang="en-US" dirty="0">
                <a:effectLst/>
              </a:rPr>
              <a:t> </a:t>
            </a:r>
            <a:endParaRPr lang="en-US" dirty="0"/>
          </a:p>
        </p:txBody>
      </p:sp>
      <p:sp>
        <p:nvSpPr>
          <p:cNvPr id="4" name="Slide Number Placeholder 3"/>
          <p:cNvSpPr>
            <a:spLocks noGrp="1"/>
          </p:cNvSpPr>
          <p:nvPr>
            <p:ph type="sldNum" sz="quarter" idx="5"/>
          </p:nvPr>
        </p:nvSpPr>
        <p:spPr/>
        <p:txBody>
          <a:bodyPr/>
          <a:lstStyle/>
          <a:p>
            <a:fld id="{85C45B0C-9162-44D6-BA80-1526CA83ACE4}" type="slidenum">
              <a:rPr lang="en-US" smtClean="0"/>
              <a:t>2</a:t>
            </a:fld>
            <a:endParaRPr lang="en-US"/>
          </a:p>
        </p:txBody>
      </p:sp>
    </p:spTree>
    <p:extLst>
      <p:ext uri="{BB962C8B-B14F-4D97-AF65-F5344CB8AC3E}">
        <p14:creationId xmlns:p14="http://schemas.microsoft.com/office/powerpoint/2010/main" val="41936297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Two Little Hoover Commission reports, 14 years apart, recognized the difficulty of shifting the district mind-set to the outcomes-based approach intended in the charter school law.  The 2010 report also discussed the connection between effective authorizing and the prevention of financial mismanagement and malfeasance.</a:t>
            </a:r>
          </a:p>
          <a:p>
            <a:endParaRPr lang="en-US" dirty="0"/>
          </a:p>
        </p:txBody>
      </p:sp>
      <p:sp>
        <p:nvSpPr>
          <p:cNvPr id="4" name="Slide Number Placeholder 3"/>
          <p:cNvSpPr>
            <a:spLocks noGrp="1"/>
          </p:cNvSpPr>
          <p:nvPr>
            <p:ph type="sldNum" sz="quarter" idx="5"/>
          </p:nvPr>
        </p:nvSpPr>
        <p:spPr/>
        <p:txBody>
          <a:bodyPr/>
          <a:lstStyle/>
          <a:p>
            <a:fld id="{85C45B0C-9162-44D6-BA80-1526CA83ACE4}" type="slidenum">
              <a:rPr lang="en-US" smtClean="0"/>
              <a:t>20</a:t>
            </a:fld>
            <a:endParaRPr lang="en-US"/>
          </a:p>
        </p:txBody>
      </p:sp>
    </p:spTree>
    <p:extLst>
      <p:ext uri="{BB962C8B-B14F-4D97-AF65-F5344CB8AC3E}">
        <p14:creationId xmlns:p14="http://schemas.microsoft.com/office/powerpoint/2010/main" val="2691827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California Research Bureau’s 2012 study of authorizing costs and funding acknowledged that funding for authorizing in California was low, but also noted that costs were not often tracked, and some authorizers did little for the funding they did receive.  NACSA’s paper on California authorizing also cited the problem of limited funding, as well as the difficulty of supporting so many small authorizers.</a:t>
            </a:r>
          </a:p>
        </p:txBody>
      </p:sp>
      <p:sp>
        <p:nvSpPr>
          <p:cNvPr id="4" name="Slide Number Placeholder 3"/>
          <p:cNvSpPr>
            <a:spLocks noGrp="1"/>
          </p:cNvSpPr>
          <p:nvPr>
            <p:ph type="sldNum" sz="quarter" idx="5"/>
          </p:nvPr>
        </p:nvSpPr>
        <p:spPr/>
        <p:txBody>
          <a:bodyPr/>
          <a:lstStyle/>
          <a:p>
            <a:fld id="{85C45B0C-9162-44D6-BA80-1526CA83ACE4}" type="slidenum">
              <a:rPr lang="en-US" smtClean="0"/>
              <a:t>21</a:t>
            </a:fld>
            <a:endParaRPr lang="en-US"/>
          </a:p>
        </p:txBody>
      </p:sp>
    </p:spTree>
    <p:extLst>
      <p:ext uri="{BB962C8B-B14F-4D97-AF65-F5344CB8AC3E}">
        <p14:creationId xmlns:p14="http://schemas.microsoft.com/office/powerpoint/2010/main" val="2917535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CCAP’s own report, “An Assessment of the Needs of California Charter Authorizers to Support English Learners”, prepared by Education First, highlighted one area of specialized expertise that is not often available to the ”fractional” district staffer assigned to handle charter issues.  </a:t>
            </a:r>
          </a:p>
          <a:p>
            <a:endParaRPr lang="en-US" dirty="0"/>
          </a:p>
        </p:txBody>
      </p:sp>
      <p:sp>
        <p:nvSpPr>
          <p:cNvPr id="4" name="Slide Number Placeholder 3"/>
          <p:cNvSpPr>
            <a:spLocks noGrp="1"/>
          </p:cNvSpPr>
          <p:nvPr>
            <p:ph type="sldNum" sz="quarter" idx="5"/>
          </p:nvPr>
        </p:nvSpPr>
        <p:spPr/>
        <p:txBody>
          <a:bodyPr/>
          <a:lstStyle/>
          <a:p>
            <a:fld id="{85C45B0C-9162-44D6-BA80-1526CA83ACE4}" type="slidenum">
              <a:rPr lang="en-US" smtClean="0"/>
              <a:t>22</a:t>
            </a:fld>
            <a:endParaRPr lang="en-US"/>
          </a:p>
        </p:txBody>
      </p:sp>
    </p:spTree>
    <p:extLst>
      <p:ext uri="{BB962C8B-B14F-4D97-AF65-F5344CB8AC3E}">
        <p14:creationId xmlns:p14="http://schemas.microsoft.com/office/powerpoint/2010/main" val="17072478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studies all acknowledged that failures of authorizing have real consequences for real people.  Every “charter school scandal” that hits the papers reinforces this.  Authorizers don’t operate charter schools, so they are not responsible for what goes on in them – and even the best practices can’t eliminate all risk.  But, like a good primary care physician, a good authorizer can bring potential problems to the school’s attention and cause corrective action to be taken before something goes wrong.  When something “goes wrong”, it can put children at risk – both their physical safety and their educational future.  It can also mean millions of wasted taxpayer dollars.  </a:t>
            </a:r>
          </a:p>
          <a:p>
            <a:endParaRPr lang="en-US" dirty="0"/>
          </a:p>
        </p:txBody>
      </p:sp>
      <p:sp>
        <p:nvSpPr>
          <p:cNvPr id="4" name="Slide Number Placeholder 3"/>
          <p:cNvSpPr>
            <a:spLocks noGrp="1"/>
          </p:cNvSpPr>
          <p:nvPr>
            <p:ph type="sldNum" sz="quarter" idx="5"/>
          </p:nvPr>
        </p:nvSpPr>
        <p:spPr/>
        <p:txBody>
          <a:bodyPr/>
          <a:lstStyle/>
          <a:p>
            <a:fld id="{85C45B0C-9162-44D6-BA80-1526CA83ACE4}" type="slidenum">
              <a:rPr lang="en-US" smtClean="0"/>
              <a:t>23</a:t>
            </a:fld>
            <a:endParaRPr lang="en-US"/>
          </a:p>
        </p:txBody>
      </p:sp>
    </p:spTree>
    <p:extLst>
      <p:ext uri="{BB962C8B-B14F-4D97-AF65-F5344CB8AC3E}">
        <p14:creationId xmlns:p14="http://schemas.microsoft.com/office/powerpoint/2010/main" val="27200902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know that authorizers – both board members and professional staff – want help.  Various educational organizations – perhaps including yours - get repeated requests for conference sessions and training on charter school issues.  CCAP’s 2019 survey of California authorizers confirmed the demand for more and better tools and training.  </a:t>
            </a:r>
          </a:p>
          <a:p>
            <a:endParaRPr lang="en-US" dirty="0"/>
          </a:p>
        </p:txBody>
      </p:sp>
      <p:sp>
        <p:nvSpPr>
          <p:cNvPr id="4" name="Slide Number Placeholder 3"/>
          <p:cNvSpPr>
            <a:spLocks noGrp="1"/>
          </p:cNvSpPr>
          <p:nvPr>
            <p:ph type="sldNum" sz="quarter" idx="5"/>
          </p:nvPr>
        </p:nvSpPr>
        <p:spPr/>
        <p:txBody>
          <a:bodyPr/>
          <a:lstStyle/>
          <a:p>
            <a:fld id="{85C45B0C-9162-44D6-BA80-1526CA83ACE4}" type="slidenum">
              <a:rPr lang="en-US" smtClean="0"/>
              <a:t>24</a:t>
            </a:fld>
            <a:endParaRPr lang="en-US"/>
          </a:p>
        </p:txBody>
      </p:sp>
    </p:spTree>
    <p:extLst>
      <p:ext uri="{BB962C8B-B14F-4D97-AF65-F5344CB8AC3E}">
        <p14:creationId xmlns:p14="http://schemas.microsoft.com/office/powerpoint/2010/main" val="40375200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what is the best way to provide that needed support?  To understand that, it may be helpful to consider the CARSNet experience.  In a short time, ACOE’s CARSNet program made a lot of progress in supporting authorizers.  It created a library of materials from authorizers in California and elsewhere.  With the help of experts in law, finance, assessment and more, it adapted these tools and developed new ones to specifically serve small-portfolio authorizers. And perhaps most importantly, it provided opportunities for authorizing professionals to develop networks of support through regional meetings, a statewide conference, training programs, and an on-line community.  Working with CCAP and NACSA, CARSNet also published a set of values, principles and expectations for quality charter authorizing.</a:t>
            </a:r>
          </a:p>
          <a:p>
            <a:endParaRPr lang="en-US" dirty="0"/>
          </a:p>
        </p:txBody>
      </p:sp>
      <p:sp>
        <p:nvSpPr>
          <p:cNvPr id="4" name="Slide Number Placeholder 3"/>
          <p:cNvSpPr>
            <a:spLocks noGrp="1"/>
          </p:cNvSpPr>
          <p:nvPr>
            <p:ph type="sldNum" sz="quarter" idx="5"/>
          </p:nvPr>
        </p:nvSpPr>
        <p:spPr/>
        <p:txBody>
          <a:bodyPr/>
          <a:lstStyle/>
          <a:p>
            <a:fld id="{85C45B0C-9162-44D6-BA80-1526CA83ACE4}" type="slidenum">
              <a:rPr lang="en-US" smtClean="0"/>
              <a:t>25</a:t>
            </a:fld>
            <a:endParaRPr lang="en-US"/>
          </a:p>
        </p:txBody>
      </p:sp>
    </p:spTree>
    <p:extLst>
      <p:ext uri="{BB962C8B-B14F-4D97-AF65-F5344CB8AC3E}">
        <p14:creationId xmlns:p14="http://schemas.microsoft.com/office/powerpoint/2010/main" val="5042481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However, even with $3 million in federal dollars to support the work, CARSNet did not reach as many authorizing districts as intended.  This is not a criticism of the program.  Many CCAP members and directors were deeply involved in the program design and implementation.  It is a consequence of the realities of charter authorizing work in California.  As evaluation of the program discovered, districts could not afford the time or the money to send staff to be trained for a task that was a fraction of their workload – and a low priority fraction at that.  In fact, CARSNet learned that in many districts, no one was even assigned to charter issues until there was some specific task to be done. It was also the case that some of the tools developed by experts or adapted from large districts were overwhelming to “part-time authorizers”.  A tool that makes sense to a financial analyst can be bewildering to a school principal or director of student services doing “double duty” as an authorizer.  And, of course, time and money spent training an individual staff member is a poor investment if charter work is reassigned every year.  So, if that is the reality for many districts, a different approach will be required to improve the quality of practice.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5C45B0C-9162-44D6-BA80-1526CA83ACE4}" type="slidenum">
              <a:rPr lang="en-US" smtClean="0"/>
              <a:t>26</a:t>
            </a:fld>
            <a:endParaRPr lang="en-US"/>
          </a:p>
        </p:txBody>
      </p:sp>
    </p:spTree>
    <p:extLst>
      <p:ext uri="{BB962C8B-B14F-4D97-AF65-F5344CB8AC3E}">
        <p14:creationId xmlns:p14="http://schemas.microsoft.com/office/powerpoint/2010/main" val="10767391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Where does this understanding of the field take us?  For CCAP, it has meant a kind of ”re-boot” – developing tools and techniques that fit within what can be reasonably expected, given the resources available to districts with small charter portfolios.  This Authorizing 2.0 is what we will be discussing, and testing, at our March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meeting.  It begins with focusing on the right work – choosing what needs to be monitored, rather than trying to cover everything.  To stretch the medical model, would you have your doctor spend time checking you for athlete’s foot?  It’s not going to tell you what’s really important about your health.  The next step, once you’ve chosen the right work, is to design tools to do that work efficiently.  You want to know if your heart is healthy, so is the best test a coronary angiogram or checking your pulse and blood pressure?  Surely, you’d start with the simple, but effective test.  Once such systems and tools are in place, they should be tested by practitioners in the real world – then modified or adapted as needed.  That’s the simple idea behind Authorizing 2.0.</a:t>
            </a:r>
          </a:p>
          <a:p>
            <a:endParaRPr lang="en-US" dirty="0"/>
          </a:p>
        </p:txBody>
      </p:sp>
      <p:sp>
        <p:nvSpPr>
          <p:cNvPr id="4" name="Slide Number Placeholder 3"/>
          <p:cNvSpPr>
            <a:spLocks noGrp="1"/>
          </p:cNvSpPr>
          <p:nvPr>
            <p:ph type="sldNum" sz="quarter" idx="5"/>
          </p:nvPr>
        </p:nvSpPr>
        <p:spPr/>
        <p:txBody>
          <a:bodyPr/>
          <a:lstStyle/>
          <a:p>
            <a:fld id="{85C45B0C-9162-44D6-BA80-1526CA83ACE4}" type="slidenum">
              <a:rPr lang="en-US" smtClean="0"/>
              <a:t>27</a:t>
            </a:fld>
            <a:endParaRPr lang="en-US"/>
          </a:p>
        </p:txBody>
      </p:sp>
    </p:spTree>
    <p:extLst>
      <p:ext uri="{BB962C8B-B14F-4D97-AF65-F5344CB8AC3E}">
        <p14:creationId xmlns:p14="http://schemas.microsoft.com/office/powerpoint/2010/main" val="1511451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with it comes new thinking about how to deliver the training and materials generated by this new approach.  Learning from CARSNet’s successes and disappointments, it makes sense to modify the model.  If part-time authorizers can focus on charter issues only when a task is coming due, new materials can be released right when they are most likely to be needed.  Training for authorizers can be broken into smaller chunks that reflect both what they need to know now and how much they can really absorb in the press of other business.  And understanding that taking time away from other work for conferences, meetings and trainings is tough, authorizer learning can be delivered in formats that are flexible:  narrated PowerPoints explaining new templates; short videos to demonstrate interviewing techniques; podcasts to provide quick updates on changes in the law; automated reminders of key tasks of the “authorizing year”; and CCAP “roadshows” to promote local networks.  Traditional professional development works well in many contexts, but authorizing is “untraditional” work and creative approaches are needed.  Oh, and let’s try to make it fun – even if that’s not a word usually associated with authorizing!</a:t>
            </a:r>
          </a:p>
          <a:p>
            <a:endParaRPr lang="en-US" dirty="0"/>
          </a:p>
        </p:txBody>
      </p:sp>
      <p:sp>
        <p:nvSpPr>
          <p:cNvPr id="4" name="Slide Number Placeholder 3"/>
          <p:cNvSpPr>
            <a:spLocks noGrp="1"/>
          </p:cNvSpPr>
          <p:nvPr>
            <p:ph type="sldNum" sz="quarter" idx="5"/>
          </p:nvPr>
        </p:nvSpPr>
        <p:spPr/>
        <p:txBody>
          <a:bodyPr/>
          <a:lstStyle/>
          <a:p>
            <a:fld id="{85C45B0C-9162-44D6-BA80-1526CA83ACE4}" type="slidenum">
              <a:rPr lang="en-US" smtClean="0"/>
              <a:t>28</a:t>
            </a:fld>
            <a:endParaRPr lang="en-US"/>
          </a:p>
        </p:txBody>
      </p:sp>
    </p:spTree>
    <p:extLst>
      <p:ext uri="{BB962C8B-B14F-4D97-AF65-F5344CB8AC3E}">
        <p14:creationId xmlns:p14="http://schemas.microsoft.com/office/powerpoint/2010/main" val="20067956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We’ve finished our recap of the basics of authorizing, and the many challenges to improving the quality of our practice here in California.  It’s important work, and it needs to be done better.  CCAP is ready to build on the work of those who blazed the trail and “re-boot” with its Authorizing 2.0.  On March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we’ll explore this new approach with you – taking advantage of your experience and knowledge.  So, what do we expect from you?  Simple – be ready to share, open up to new ideas, exercise your creativity, and offer what you can to help CCAP build a strong system of support for authorizing quality.  </a:t>
            </a:r>
            <a:r>
              <a:rPr lang="en-US" sz="1200" kern="1200">
                <a:solidFill>
                  <a:schemeClr val="tx1"/>
                </a:solidFill>
                <a:effectLst/>
                <a:latin typeface="+mn-lt"/>
                <a:ea typeface="+mn-ea"/>
                <a:cs typeface="+mn-cs"/>
              </a:rPr>
              <a:t>Thank you for all you do for California public education.</a:t>
            </a:r>
          </a:p>
          <a:p>
            <a:endParaRPr lang="en-US" dirty="0"/>
          </a:p>
        </p:txBody>
      </p:sp>
      <p:sp>
        <p:nvSpPr>
          <p:cNvPr id="4" name="Slide Number Placeholder 3"/>
          <p:cNvSpPr>
            <a:spLocks noGrp="1"/>
          </p:cNvSpPr>
          <p:nvPr>
            <p:ph type="sldNum" sz="quarter" idx="5"/>
          </p:nvPr>
        </p:nvSpPr>
        <p:spPr/>
        <p:txBody>
          <a:bodyPr/>
          <a:lstStyle/>
          <a:p>
            <a:fld id="{85C45B0C-9162-44D6-BA80-1526CA83ACE4}" type="slidenum">
              <a:rPr lang="en-US" smtClean="0"/>
              <a:t>29</a:t>
            </a:fld>
            <a:endParaRPr lang="en-US"/>
          </a:p>
        </p:txBody>
      </p:sp>
    </p:spTree>
    <p:extLst>
      <p:ext uri="{BB962C8B-B14F-4D97-AF65-F5344CB8AC3E}">
        <p14:creationId xmlns:p14="http://schemas.microsoft.com/office/powerpoint/2010/main" val="1359298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many recent changes in California’s charter school law did not address the charter authorizing and oversight process, so we won’t spend time on them during the meeting.  If the discussion requires it, there will be experts in the room to address the new legislation.  Nor will we spend time speculating on what those changes will mean for the future of charter schools.  For our work, it is enough to acknowledge that charter authorizing agencies and their staffs need help to adapt to new requirements and conditions.  There will continue to be charter schools in California, regardless of the different views in the room (and in the state and in the country) on whether charter schools are good or bad for public education.  CCAP exists to support the agencies and individual professionals who do the work of authorizing and oversight – and they need help from all of us.</a:t>
            </a:r>
          </a:p>
          <a:p>
            <a:endParaRPr lang="en-US" dirty="0"/>
          </a:p>
        </p:txBody>
      </p:sp>
      <p:sp>
        <p:nvSpPr>
          <p:cNvPr id="4" name="Slide Number Placeholder 3"/>
          <p:cNvSpPr>
            <a:spLocks noGrp="1"/>
          </p:cNvSpPr>
          <p:nvPr>
            <p:ph type="sldNum" sz="quarter" idx="5"/>
          </p:nvPr>
        </p:nvSpPr>
        <p:spPr/>
        <p:txBody>
          <a:bodyPr/>
          <a:lstStyle/>
          <a:p>
            <a:fld id="{85C45B0C-9162-44D6-BA80-1526CA83ACE4}" type="slidenum">
              <a:rPr lang="en-US" smtClean="0"/>
              <a:t>3</a:t>
            </a:fld>
            <a:endParaRPr lang="en-US"/>
          </a:p>
        </p:txBody>
      </p:sp>
    </p:spTree>
    <p:extLst>
      <p:ext uri="{BB962C8B-B14F-4D97-AF65-F5344CB8AC3E}">
        <p14:creationId xmlns:p14="http://schemas.microsoft.com/office/powerpoint/2010/main" val="2912912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Because we know your time is precious, we will not spend it during the meeting going through basic, foundational information about charter authorizing in California. That’s what this PowerPoint is for.  It provides a brief overview of some authorizing data, findings of past analyses of California’s charter authorizing structure, and a summary of work that has been done in the past to support authorizers at the regional and state level.  Whether this is new information to you or “old hat”, having this fresh in your mind will help us all move efficiently through the day’s discussion and exercises.</a:t>
            </a:r>
            <a:r>
              <a:rPr lang="en-US" dirty="0">
                <a:effectLst/>
              </a:rPr>
              <a:t> </a:t>
            </a:r>
            <a:endParaRPr lang="en-US" dirty="0"/>
          </a:p>
        </p:txBody>
      </p:sp>
      <p:sp>
        <p:nvSpPr>
          <p:cNvPr id="4" name="Slide Number Placeholder 3"/>
          <p:cNvSpPr>
            <a:spLocks noGrp="1"/>
          </p:cNvSpPr>
          <p:nvPr>
            <p:ph type="sldNum" sz="quarter" idx="5"/>
          </p:nvPr>
        </p:nvSpPr>
        <p:spPr/>
        <p:txBody>
          <a:bodyPr/>
          <a:lstStyle/>
          <a:p>
            <a:fld id="{85C45B0C-9162-44D6-BA80-1526CA83ACE4}" type="slidenum">
              <a:rPr lang="en-US" smtClean="0"/>
              <a:t>4</a:t>
            </a:fld>
            <a:endParaRPr lang="en-US"/>
          </a:p>
        </p:txBody>
      </p:sp>
    </p:spTree>
    <p:extLst>
      <p:ext uri="{BB962C8B-B14F-4D97-AF65-F5344CB8AC3E}">
        <p14:creationId xmlns:p14="http://schemas.microsoft.com/office/powerpoint/2010/main" val="2687921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start by introducing the convener of our session:  California Charter Authorizing Professionals, known as CCAP.  Although its roots can be traced to the early years of the charter school “era”, the formation of CCAP began in late 2013 following a meeting of about a dozen California authorizing staff at a conference of the National Association of Charter School Authorizers.  Changes in school accountability had just been announced by the State Board and  the district and county staff members with responsibility for overseeing charter schools were frustrated that no thought had been given to what the new system would mean for charter school renewal.  In the months that followed, members of the group met by telephone to craft a mission statement, bylaws and corporate documents, leading to formal incorporation in late 2014.  The original CCAP mission remains:  We advance quality public education for all students by providing charter school authorizing professionals with the support, resources, and collective voice necessary to foster high-performing, fiscally sound, autonomous, and accountable charter schools.  By design, a majority of the board of directors of CCAP consists of authorizing professionals:  individuals who have had direct responsibility for approval and oversight of charter schools.  Others serving on the board have been chosen for their relevant experience and knowledge. CCAP’s growing membership includes districts and counties that authorize approximately one-third of all charter schools.</a:t>
            </a:r>
          </a:p>
        </p:txBody>
      </p:sp>
      <p:sp>
        <p:nvSpPr>
          <p:cNvPr id="4" name="Slide Number Placeholder 3"/>
          <p:cNvSpPr>
            <a:spLocks noGrp="1"/>
          </p:cNvSpPr>
          <p:nvPr>
            <p:ph type="sldNum" sz="quarter" idx="5"/>
          </p:nvPr>
        </p:nvSpPr>
        <p:spPr/>
        <p:txBody>
          <a:bodyPr/>
          <a:lstStyle/>
          <a:p>
            <a:fld id="{85C45B0C-9162-44D6-BA80-1526CA83ACE4}" type="slidenum">
              <a:rPr lang="en-US" smtClean="0"/>
              <a:t>5</a:t>
            </a:fld>
            <a:endParaRPr lang="en-US"/>
          </a:p>
        </p:txBody>
      </p:sp>
    </p:spTree>
    <p:extLst>
      <p:ext uri="{BB962C8B-B14F-4D97-AF65-F5344CB8AC3E}">
        <p14:creationId xmlns:p14="http://schemas.microsoft.com/office/powerpoint/2010/main" val="475169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CCAP is funded by a combination of member dues and grants.  It’s most important funding source by far is a grant from the federal Department of Education’s Office of Innovation and Improvement.  The grant supports the charter authorizing organizations in three states with district-based charter authorizing - Florida, Colorado and California – to work together to support district authorizers in strengthening their charter school authorizing and oversight practices.  It is known as the Tri-State Alliance for Improving District-Led Charter Authorizing. The goals of the grant include developing model materials; providing professional development and technical assistance; improving access and outcomes for English learners and students with disabilities in charter schools; expanding the number of authorizers receiving support; and disseminating the work of the grant to other states with district-based authorizing structures. To date, CCAP has completed a survey of authorizer needs and an assessment of needed supports for English learners. In partnership with the Small School District Association, it is also providing training for district and county authorizing professionals.  This year CCAP will begin producing specific tools identified in the authorizer survey as highest priority. </a:t>
            </a:r>
          </a:p>
          <a:p>
            <a:endParaRPr lang="en-US" dirty="0"/>
          </a:p>
        </p:txBody>
      </p:sp>
      <p:sp>
        <p:nvSpPr>
          <p:cNvPr id="4" name="Slide Number Placeholder 3"/>
          <p:cNvSpPr>
            <a:spLocks noGrp="1"/>
          </p:cNvSpPr>
          <p:nvPr>
            <p:ph type="sldNum" sz="quarter" idx="5"/>
          </p:nvPr>
        </p:nvSpPr>
        <p:spPr/>
        <p:txBody>
          <a:bodyPr/>
          <a:lstStyle/>
          <a:p>
            <a:fld id="{85C45B0C-9162-44D6-BA80-1526CA83ACE4}" type="slidenum">
              <a:rPr lang="en-US" smtClean="0"/>
              <a:t>6</a:t>
            </a:fld>
            <a:endParaRPr lang="en-US"/>
          </a:p>
        </p:txBody>
      </p:sp>
    </p:spTree>
    <p:extLst>
      <p:ext uri="{BB962C8B-B14F-4D97-AF65-F5344CB8AC3E}">
        <p14:creationId xmlns:p14="http://schemas.microsoft.com/office/powerpoint/2010/main" val="1374168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let’s cover some basics about charter authorizing in California.  There are many ways to frame this work, but authorizing professionals tend to think in terms of cycles:  the cycle of activities for the year and the overall “life cycle” of a charter school.  It begins, of course, with the submission and approval of a charter petition under the terms of California charter law.  (It’s worth noting that in many states, this document would be divided into two parts:  an application and a contract.)  If a petition is approved, the cycle moves into a monitoring phase:  first, monitoring start-up activities, then monitoring school operations.  If that monitoring detects a problem, there may be intervention by the authorizer, with the most extreme intervention being school closure from revocation of the charter.  If a charter is not revoked (and this is a rare occurrence), as the charter term nears an end, a process begins to decide whether the charter should be renewed and the school continue to operate.  The governing board of the authorizing agency makes a decision, and the cycle repeats.</a:t>
            </a:r>
          </a:p>
          <a:p>
            <a:endParaRPr lang="en-US" dirty="0"/>
          </a:p>
        </p:txBody>
      </p:sp>
      <p:sp>
        <p:nvSpPr>
          <p:cNvPr id="4" name="Slide Number Placeholder 3"/>
          <p:cNvSpPr>
            <a:spLocks noGrp="1"/>
          </p:cNvSpPr>
          <p:nvPr>
            <p:ph type="sldNum" sz="quarter" idx="5"/>
          </p:nvPr>
        </p:nvSpPr>
        <p:spPr/>
        <p:txBody>
          <a:bodyPr/>
          <a:lstStyle/>
          <a:p>
            <a:fld id="{85C45B0C-9162-44D6-BA80-1526CA83ACE4}" type="slidenum">
              <a:rPr lang="en-US" smtClean="0"/>
              <a:t>7</a:t>
            </a:fld>
            <a:endParaRPr lang="en-US"/>
          </a:p>
        </p:txBody>
      </p:sp>
    </p:spTree>
    <p:extLst>
      <p:ext uri="{BB962C8B-B14F-4D97-AF65-F5344CB8AC3E}">
        <p14:creationId xmlns:p14="http://schemas.microsoft.com/office/powerpoint/2010/main" val="1622268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cycle reveals the two different roles involved in charter authorizing.  It is the school district or county office of education that “authorizes” the charter school by approving the petition.  The governing board members make the decision on behalf of the agency, in consultation with the superintendent.  Board members and superintendents are aided by analysis prepared (or overseen, if the work is contracted) by the professional staff.  The governing board is also the decision-making body for revocation and renewal, and sometimes for other interventions if things go wrong.  During the monitoring phase, however, the work is in the hands of professional staff, sometimes with outside expert support.  A multi-disciplinary approach is required, as monitoring covers a lot of subjects: finance, human resources, corporate governance, assessment, student services, and more.  Unless problems arise, governing boards receive reports on progress, but are not involved in examining data or conducting site visits.  Although these are different roles, both “decision-makers” and “monitors” are guided by law and regulation, and the work of both should be informed by best practice in the field.  Board members, superintendents, and a variety of professional staff need support to understand their roles and perform them well.</a:t>
            </a:r>
          </a:p>
          <a:p>
            <a:endParaRPr lang="en-US" dirty="0"/>
          </a:p>
        </p:txBody>
      </p:sp>
      <p:sp>
        <p:nvSpPr>
          <p:cNvPr id="4" name="Slide Number Placeholder 3"/>
          <p:cNvSpPr>
            <a:spLocks noGrp="1"/>
          </p:cNvSpPr>
          <p:nvPr>
            <p:ph type="sldNum" sz="quarter" idx="5"/>
          </p:nvPr>
        </p:nvSpPr>
        <p:spPr/>
        <p:txBody>
          <a:bodyPr/>
          <a:lstStyle/>
          <a:p>
            <a:fld id="{85C45B0C-9162-44D6-BA80-1526CA83ACE4}" type="slidenum">
              <a:rPr lang="en-US" smtClean="0"/>
              <a:t>8</a:t>
            </a:fld>
            <a:endParaRPr lang="en-US"/>
          </a:p>
        </p:txBody>
      </p:sp>
    </p:spTree>
    <p:extLst>
      <p:ext uri="{BB962C8B-B14F-4D97-AF65-F5344CB8AC3E}">
        <p14:creationId xmlns:p14="http://schemas.microsoft.com/office/powerpoint/2010/main" val="3217533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in any individual district or county office that receives a charter petition or has an operating charter, that’s a lot of people who need to know what they’re doing.  And there are a lot of districts and county offices in that position.  California has a little over 1300 charter schools; and there are 334 district and county offices that have authorized charter schools currently in operation.  That’s thousands of people involved in this field.  Some of them have deep and broad experience gained from years of authorizing multiple schools – but those are very few.  Only 33 school districts or county offices have more than 6 charter schools under their authority, and of these, only 6 have more than 20.  From Los Angeles Unified with 278 charters, portfolio size drops quickly to 46 (San Diego Unified) and 33 (Oakland Unified).  Most authorizing districts have only 1 or 2 charter schools – 67% of all authorizing districts in the state.  The charter schools are not evenly distributed around the state; so, neither is authorizing expertise.  </a:t>
            </a:r>
          </a:p>
          <a:p>
            <a:endParaRPr lang="en-US" dirty="0"/>
          </a:p>
        </p:txBody>
      </p:sp>
      <p:sp>
        <p:nvSpPr>
          <p:cNvPr id="4" name="Slide Number Placeholder 3"/>
          <p:cNvSpPr>
            <a:spLocks noGrp="1"/>
          </p:cNvSpPr>
          <p:nvPr>
            <p:ph type="sldNum" sz="quarter" idx="5"/>
          </p:nvPr>
        </p:nvSpPr>
        <p:spPr/>
        <p:txBody>
          <a:bodyPr/>
          <a:lstStyle/>
          <a:p>
            <a:fld id="{85C45B0C-9162-44D6-BA80-1526CA83ACE4}" type="slidenum">
              <a:rPr lang="en-US" smtClean="0"/>
              <a:t>9</a:t>
            </a:fld>
            <a:endParaRPr lang="en-US"/>
          </a:p>
        </p:txBody>
      </p:sp>
    </p:spTree>
    <p:extLst>
      <p:ext uri="{BB962C8B-B14F-4D97-AF65-F5344CB8AC3E}">
        <p14:creationId xmlns:p14="http://schemas.microsoft.com/office/powerpoint/2010/main" val="2435711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1288" y="-8468"/>
            <a:ext cx="12226405"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461" y="4050835"/>
            <a:ext cx="776895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0D3FFC-9843-E641-BA06-52350C5D9BA8}" type="datetimeFigureOut">
              <a:rPr lang="en-US" smtClean="0"/>
              <a:t>3/6/2020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791304-CD1C-0E48-ABA3-59442402AAE2}" type="slidenum">
              <a:rPr lang="en-US" smtClean="0"/>
              <a:t>‹#›</a:t>
            </a:fld>
            <a:endParaRPr lang="en-US"/>
          </a:p>
        </p:txBody>
      </p:sp>
    </p:spTree>
    <p:extLst>
      <p:ext uri="{BB962C8B-B14F-4D97-AF65-F5344CB8AC3E}">
        <p14:creationId xmlns:p14="http://schemas.microsoft.com/office/powerpoint/2010/main" val="3047741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0D3FFC-9843-E641-BA06-52350C5D9BA8}" type="datetimeFigureOut">
              <a:rPr lang="en-US" smtClean="0"/>
              <a:t>3/6/2020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791304-CD1C-0E48-ABA3-59442402AAE2}" type="slidenum">
              <a:rPr lang="en-US" smtClean="0"/>
              <a:t>‹#›</a:t>
            </a:fld>
            <a:endParaRPr lang="en-US"/>
          </a:p>
        </p:txBody>
      </p:sp>
    </p:spTree>
    <p:extLst>
      <p:ext uri="{BB962C8B-B14F-4D97-AF65-F5344CB8AC3E}">
        <p14:creationId xmlns:p14="http://schemas.microsoft.com/office/powerpoint/2010/main" val="2375480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0D3FFC-9843-E641-BA06-52350C5D9BA8}" type="datetimeFigureOut">
              <a:rPr lang="en-US" smtClean="0"/>
              <a:t>3/6/2020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791304-CD1C-0E48-ABA3-59442402AAE2}" type="slidenum">
              <a:rPr lang="en-US" smtClean="0"/>
              <a:t>‹#›</a:t>
            </a:fld>
            <a:endParaRPr lang="en-US"/>
          </a:p>
        </p:txBody>
      </p:sp>
      <p:sp>
        <p:nvSpPr>
          <p:cNvPr id="24" name="TextBox 23"/>
          <p:cNvSpPr txBox="1"/>
          <p:nvPr/>
        </p:nvSpPr>
        <p:spPr>
          <a:xfrm>
            <a:off x="643615" y="790378"/>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996933" y="288655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47401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0D3FFC-9843-E641-BA06-52350C5D9BA8}" type="datetimeFigureOut">
              <a:rPr lang="en-US" smtClean="0"/>
              <a:t>3/6/2020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791304-CD1C-0E48-ABA3-59442402AAE2}" type="slidenum">
              <a:rPr lang="en-US" smtClean="0"/>
              <a:t>‹#›</a:t>
            </a:fld>
            <a:endParaRPr lang="en-US"/>
          </a:p>
        </p:txBody>
      </p:sp>
    </p:spTree>
    <p:extLst>
      <p:ext uri="{BB962C8B-B14F-4D97-AF65-F5344CB8AC3E}">
        <p14:creationId xmlns:p14="http://schemas.microsoft.com/office/powerpoint/2010/main" val="3259936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0D3FFC-9843-E641-BA06-52350C5D9BA8}" type="datetimeFigureOut">
              <a:rPr lang="en-US" smtClean="0"/>
              <a:t>3/6/2020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791304-CD1C-0E48-ABA3-59442402AAE2}" type="slidenum">
              <a:rPr lang="en-US" smtClean="0"/>
              <a:t>‹#›</a:t>
            </a:fld>
            <a:endParaRPr lang="en-US"/>
          </a:p>
        </p:txBody>
      </p:sp>
      <p:sp>
        <p:nvSpPr>
          <p:cNvPr id="24" name="TextBox 23"/>
          <p:cNvSpPr txBox="1"/>
          <p:nvPr/>
        </p:nvSpPr>
        <p:spPr>
          <a:xfrm>
            <a:off x="643615" y="790378"/>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996933" y="288655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49855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0D3FFC-9843-E641-BA06-52350C5D9BA8}" type="datetimeFigureOut">
              <a:rPr lang="en-US" smtClean="0"/>
              <a:t>3/6/2020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791304-CD1C-0E48-ABA3-59442402AAE2}" type="slidenum">
              <a:rPr lang="en-US" smtClean="0"/>
              <a:t>‹#›</a:t>
            </a:fld>
            <a:endParaRPr lang="en-US"/>
          </a:p>
        </p:txBody>
      </p:sp>
    </p:spTree>
    <p:extLst>
      <p:ext uri="{BB962C8B-B14F-4D97-AF65-F5344CB8AC3E}">
        <p14:creationId xmlns:p14="http://schemas.microsoft.com/office/powerpoint/2010/main" val="2104565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0D3FFC-9843-E641-BA06-52350C5D9BA8}" type="datetimeFigureOut">
              <a:rPr lang="en-US" smtClean="0"/>
              <a:t>3/6/2020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791304-CD1C-0E48-ABA3-59442402AAE2}" type="slidenum">
              <a:rPr lang="en-US" smtClean="0"/>
              <a:t>‹#›</a:t>
            </a:fld>
            <a:endParaRPr lang="en-US"/>
          </a:p>
        </p:txBody>
      </p:sp>
    </p:spTree>
    <p:extLst>
      <p:ext uri="{BB962C8B-B14F-4D97-AF65-F5344CB8AC3E}">
        <p14:creationId xmlns:p14="http://schemas.microsoft.com/office/powerpoint/2010/main" val="171674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0D3FFC-9843-E641-BA06-52350C5D9BA8}" type="datetimeFigureOut">
              <a:rPr lang="en-US" smtClean="0"/>
              <a:t>3/6/2020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791304-CD1C-0E48-ABA3-59442402AAE2}" type="slidenum">
              <a:rPr lang="en-US" smtClean="0"/>
              <a:t>‹#›</a:t>
            </a:fld>
            <a:endParaRPr lang="en-US"/>
          </a:p>
        </p:txBody>
      </p:sp>
    </p:spTree>
    <p:extLst>
      <p:ext uri="{BB962C8B-B14F-4D97-AF65-F5344CB8AC3E}">
        <p14:creationId xmlns:p14="http://schemas.microsoft.com/office/powerpoint/2010/main" val="2724636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hasCustomPrompt="1"/>
          </p:nvPr>
        </p:nvSpPr>
        <p:spPr>
          <a:xfrm>
            <a:off x="961900" y="1524446"/>
            <a:ext cx="6955600" cy="1546500"/>
          </a:xfrm>
          <a:prstGeom prst="rect">
            <a:avLst/>
          </a:prstGeom>
        </p:spPr>
        <p:txBody>
          <a:bodyPr spcFirstLastPara="1" wrap="square" lIns="91425" tIns="91425" rIns="91425" bIns="91425" anchor="t" anchorCtr="0"/>
          <a:lstStyle>
            <a:lvl1pPr lvl="0">
              <a:spcBef>
                <a:spcPts val="0"/>
              </a:spcBef>
              <a:spcAft>
                <a:spcPts val="0"/>
              </a:spcAft>
              <a:buClr>
                <a:srgbClr val="2185C5"/>
              </a:buClr>
              <a:buSzPts val="4800"/>
              <a:buNone/>
              <a:defRPr sz="4800">
                <a:solidFill>
                  <a:schemeClr val="tx1"/>
                </a:solidFill>
                <a:latin typeface="+mj-lt"/>
                <a:ea typeface="Arial Unicode MS" panose="020B0604020202020204" pitchFamily="34" charset="-128"/>
                <a:cs typeface="Arial Unicode MS" panose="020B0604020202020204" pitchFamily="34" charset="-128"/>
              </a:defRPr>
            </a:lvl1pPr>
            <a:lvl2pPr lvl="1">
              <a:spcBef>
                <a:spcPts val="0"/>
              </a:spcBef>
              <a:spcAft>
                <a:spcPts val="0"/>
              </a:spcAft>
              <a:buClr>
                <a:srgbClr val="2185C5"/>
              </a:buClr>
              <a:buSzPts val="4800"/>
              <a:buNone/>
              <a:defRPr sz="4800">
                <a:solidFill>
                  <a:srgbClr val="2185C5"/>
                </a:solidFill>
              </a:defRPr>
            </a:lvl2pPr>
            <a:lvl3pPr lvl="2">
              <a:spcBef>
                <a:spcPts val="0"/>
              </a:spcBef>
              <a:spcAft>
                <a:spcPts val="0"/>
              </a:spcAft>
              <a:buClr>
                <a:srgbClr val="2185C5"/>
              </a:buClr>
              <a:buSzPts val="4800"/>
              <a:buNone/>
              <a:defRPr sz="4800">
                <a:solidFill>
                  <a:srgbClr val="2185C5"/>
                </a:solidFill>
              </a:defRPr>
            </a:lvl3pPr>
            <a:lvl4pPr lvl="3">
              <a:spcBef>
                <a:spcPts val="0"/>
              </a:spcBef>
              <a:spcAft>
                <a:spcPts val="0"/>
              </a:spcAft>
              <a:buClr>
                <a:srgbClr val="2185C5"/>
              </a:buClr>
              <a:buSzPts val="4800"/>
              <a:buNone/>
              <a:defRPr sz="4800">
                <a:solidFill>
                  <a:srgbClr val="2185C5"/>
                </a:solidFill>
              </a:defRPr>
            </a:lvl4pPr>
            <a:lvl5pPr lvl="4">
              <a:spcBef>
                <a:spcPts val="0"/>
              </a:spcBef>
              <a:spcAft>
                <a:spcPts val="0"/>
              </a:spcAft>
              <a:buClr>
                <a:srgbClr val="2185C5"/>
              </a:buClr>
              <a:buSzPts val="4800"/>
              <a:buNone/>
              <a:defRPr sz="4800">
                <a:solidFill>
                  <a:srgbClr val="2185C5"/>
                </a:solidFill>
              </a:defRPr>
            </a:lvl5pPr>
            <a:lvl6pPr lvl="5">
              <a:spcBef>
                <a:spcPts val="0"/>
              </a:spcBef>
              <a:spcAft>
                <a:spcPts val="0"/>
              </a:spcAft>
              <a:buClr>
                <a:srgbClr val="2185C5"/>
              </a:buClr>
              <a:buSzPts val="4800"/>
              <a:buNone/>
              <a:defRPr sz="4800">
                <a:solidFill>
                  <a:srgbClr val="2185C5"/>
                </a:solidFill>
              </a:defRPr>
            </a:lvl6pPr>
            <a:lvl7pPr lvl="6">
              <a:spcBef>
                <a:spcPts val="0"/>
              </a:spcBef>
              <a:spcAft>
                <a:spcPts val="0"/>
              </a:spcAft>
              <a:buClr>
                <a:srgbClr val="2185C5"/>
              </a:buClr>
              <a:buSzPts val="4800"/>
              <a:buNone/>
              <a:defRPr sz="4800">
                <a:solidFill>
                  <a:srgbClr val="2185C5"/>
                </a:solidFill>
              </a:defRPr>
            </a:lvl7pPr>
            <a:lvl8pPr lvl="7">
              <a:spcBef>
                <a:spcPts val="0"/>
              </a:spcBef>
              <a:spcAft>
                <a:spcPts val="0"/>
              </a:spcAft>
              <a:buClr>
                <a:srgbClr val="2185C5"/>
              </a:buClr>
              <a:buSzPts val="4800"/>
              <a:buNone/>
              <a:defRPr sz="4800">
                <a:solidFill>
                  <a:srgbClr val="2185C5"/>
                </a:solidFill>
              </a:defRPr>
            </a:lvl8pPr>
            <a:lvl9pPr lvl="8">
              <a:spcBef>
                <a:spcPts val="0"/>
              </a:spcBef>
              <a:spcAft>
                <a:spcPts val="0"/>
              </a:spcAft>
              <a:buClr>
                <a:srgbClr val="2185C5"/>
              </a:buClr>
              <a:buSzPts val="4800"/>
              <a:buNone/>
              <a:defRPr sz="4800">
                <a:solidFill>
                  <a:srgbClr val="2185C5"/>
                </a:solidFill>
              </a:defRPr>
            </a:lvl9pPr>
          </a:lstStyle>
          <a:p>
            <a:r>
              <a:rPr lang="en-US" dirty="0"/>
              <a:t>Title</a:t>
            </a:r>
            <a:endParaRPr dirty="0"/>
          </a:p>
        </p:txBody>
      </p:sp>
      <p:pic>
        <p:nvPicPr>
          <p:cNvPr id="1026" name="Picture 2" descr="CC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934" y="5748728"/>
            <a:ext cx="4589317" cy="868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8975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7B2AA-D928-8E47-B4D2-561D6B8E80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3AF9503-9627-484A-A244-DC0EDED8955B}"/>
              </a:ext>
            </a:extLst>
          </p:cNvPr>
          <p:cNvSpPr>
            <a:spLocks noGrp="1"/>
          </p:cNvSpPr>
          <p:nvPr>
            <p:ph type="body"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0904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0D3FFC-9843-E641-BA06-52350C5D9BA8}" type="datetimeFigureOut">
              <a:rPr lang="en-US" smtClean="0"/>
              <a:t>3/6/2020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791304-CD1C-0E48-ABA3-59442402AAE2}" type="slidenum">
              <a:rPr lang="en-US" smtClean="0"/>
              <a:t>‹#›</a:t>
            </a:fld>
            <a:endParaRPr lang="en-US"/>
          </a:p>
        </p:txBody>
      </p:sp>
    </p:spTree>
    <p:extLst>
      <p:ext uri="{BB962C8B-B14F-4D97-AF65-F5344CB8AC3E}">
        <p14:creationId xmlns:p14="http://schemas.microsoft.com/office/powerpoint/2010/main" val="4099243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12798" y="4527448"/>
            <a:ext cx="8463620"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0D3FFC-9843-E641-BA06-52350C5D9BA8}" type="datetimeFigureOut">
              <a:rPr lang="en-US" smtClean="0"/>
              <a:t>3/6/2020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791304-CD1C-0E48-ABA3-59442402AAE2}" type="slidenum">
              <a:rPr lang="en-US" smtClean="0"/>
              <a:t>‹#›</a:t>
            </a:fld>
            <a:endParaRPr lang="en-US"/>
          </a:p>
        </p:txBody>
      </p:sp>
    </p:spTree>
    <p:extLst>
      <p:ext uri="{BB962C8B-B14F-4D97-AF65-F5344CB8AC3E}">
        <p14:creationId xmlns:p14="http://schemas.microsoft.com/office/powerpoint/2010/main" val="695098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0D3FFC-9843-E641-BA06-52350C5D9BA8}" type="datetimeFigureOut">
              <a:rPr lang="en-US" smtClean="0"/>
              <a:t>3/6/2020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791304-CD1C-0E48-ABA3-59442402AAE2}" type="slidenum">
              <a:rPr lang="en-US" smtClean="0"/>
              <a:t>‹#›</a:t>
            </a:fld>
            <a:endParaRPr lang="en-US"/>
          </a:p>
        </p:txBody>
      </p:sp>
    </p:spTree>
    <p:extLst>
      <p:ext uri="{BB962C8B-B14F-4D97-AF65-F5344CB8AC3E}">
        <p14:creationId xmlns:p14="http://schemas.microsoft.com/office/powerpoint/2010/main" val="2565567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0D3FFC-9843-E641-BA06-52350C5D9BA8}" type="datetimeFigureOut">
              <a:rPr lang="en-US" smtClean="0"/>
              <a:t>3/6/2020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791304-CD1C-0E48-ABA3-59442402AAE2}" type="slidenum">
              <a:rPr lang="en-US" smtClean="0"/>
              <a:t>‹#›</a:t>
            </a:fld>
            <a:endParaRPr lang="en-US"/>
          </a:p>
        </p:txBody>
      </p:sp>
    </p:spTree>
    <p:extLst>
      <p:ext uri="{BB962C8B-B14F-4D97-AF65-F5344CB8AC3E}">
        <p14:creationId xmlns:p14="http://schemas.microsoft.com/office/powerpoint/2010/main" val="3464321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0D3FFC-9843-E641-BA06-52350C5D9BA8}" type="datetimeFigureOut">
              <a:rPr lang="en-US" smtClean="0"/>
              <a:t>3/6/2020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791304-CD1C-0E48-ABA3-59442402AAE2}" type="slidenum">
              <a:rPr lang="en-US" smtClean="0"/>
              <a:t>‹#›</a:t>
            </a:fld>
            <a:endParaRPr lang="en-US"/>
          </a:p>
        </p:txBody>
      </p:sp>
    </p:spTree>
    <p:extLst>
      <p:ext uri="{BB962C8B-B14F-4D97-AF65-F5344CB8AC3E}">
        <p14:creationId xmlns:p14="http://schemas.microsoft.com/office/powerpoint/2010/main" val="3457258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0D3FFC-9843-E641-BA06-52350C5D9BA8}" type="datetimeFigureOut">
              <a:rPr lang="en-US" smtClean="0"/>
              <a:t>3/6/2020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791304-CD1C-0E48-ABA3-59442402AAE2}" type="slidenum">
              <a:rPr lang="en-US" smtClean="0"/>
              <a:t>‹#›</a:t>
            </a:fld>
            <a:endParaRPr lang="en-US"/>
          </a:p>
        </p:txBody>
      </p:sp>
    </p:spTree>
    <p:extLst>
      <p:ext uri="{BB962C8B-B14F-4D97-AF65-F5344CB8AC3E}">
        <p14:creationId xmlns:p14="http://schemas.microsoft.com/office/powerpoint/2010/main" val="1212438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0D3FFC-9843-E641-BA06-52350C5D9BA8}" type="datetimeFigureOut">
              <a:rPr lang="en-US" smtClean="0"/>
              <a:t>3/6/2020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791304-CD1C-0E48-ABA3-59442402AAE2}" type="slidenum">
              <a:rPr lang="en-US" smtClean="0"/>
              <a:t>‹#›</a:t>
            </a:fld>
            <a:endParaRPr lang="en-US"/>
          </a:p>
        </p:txBody>
      </p:sp>
    </p:spTree>
    <p:extLst>
      <p:ext uri="{BB962C8B-B14F-4D97-AF65-F5344CB8AC3E}">
        <p14:creationId xmlns:p14="http://schemas.microsoft.com/office/powerpoint/2010/main" val="329993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799" y="609600"/>
            <a:ext cx="8463619"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0D3FFC-9843-E641-BA06-52350C5D9BA8}" type="datetimeFigureOut">
              <a:rPr lang="en-US" smtClean="0"/>
              <a:t>3/6/2020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791304-CD1C-0E48-ABA3-59442402AAE2}" type="slidenum">
              <a:rPr lang="en-US" smtClean="0"/>
              <a:t>‹#›</a:t>
            </a:fld>
            <a:endParaRPr lang="en-US"/>
          </a:p>
        </p:txBody>
      </p:sp>
    </p:spTree>
    <p:extLst>
      <p:ext uri="{BB962C8B-B14F-4D97-AF65-F5344CB8AC3E}">
        <p14:creationId xmlns:p14="http://schemas.microsoft.com/office/powerpoint/2010/main" val="2532159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11289" y="-8468"/>
            <a:ext cx="12226407"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812800" y="609600"/>
            <a:ext cx="8463617"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812799" y="2160590"/>
            <a:ext cx="8463619"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7011" y="6041364"/>
            <a:ext cx="912176"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20D3FFC-9843-E641-BA06-52350C5D9BA8}" type="datetimeFigureOut">
              <a:rPr lang="en-US" smtClean="0"/>
              <a:t>3/6/2020</a:t>
            </a:fld>
            <a:endParaRPr lang="en-US"/>
          </a:p>
        </p:txBody>
      </p:sp>
      <p:sp>
        <p:nvSpPr>
          <p:cNvPr id="5" name="Footer Placeholder 4"/>
          <p:cNvSpPr>
            <a:spLocks noGrp="1"/>
          </p:cNvSpPr>
          <p:nvPr>
            <p:ph type="ftr" sz="quarter" idx="3"/>
          </p:nvPr>
        </p:nvSpPr>
        <p:spPr>
          <a:xfrm>
            <a:off x="812799" y="6041364"/>
            <a:ext cx="6163964"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2902" y="6041364"/>
            <a:ext cx="683517" cy="365125"/>
          </a:xfrm>
          <a:prstGeom prst="rect">
            <a:avLst/>
          </a:prstGeom>
        </p:spPr>
        <p:txBody>
          <a:bodyPr vert="horz" lIns="91440" tIns="45720" rIns="91440" bIns="45720" rtlCol="0" anchor="ctr"/>
          <a:lstStyle>
            <a:lvl1pPr algn="r">
              <a:defRPr sz="900">
                <a:solidFill>
                  <a:schemeClr val="accent1"/>
                </a:solidFill>
              </a:defRPr>
            </a:lvl1pPr>
          </a:lstStyle>
          <a:p>
            <a:fld id="{6E791304-CD1C-0E48-ABA3-59442402AAE2}" type="slidenum">
              <a:rPr lang="en-US" smtClean="0"/>
              <a:t>‹#›</a:t>
            </a:fld>
            <a:endParaRPr lang="en-US"/>
          </a:p>
        </p:txBody>
      </p:sp>
    </p:spTree>
    <p:extLst>
      <p:ext uri="{BB962C8B-B14F-4D97-AF65-F5344CB8AC3E}">
        <p14:creationId xmlns:p14="http://schemas.microsoft.com/office/powerpoint/2010/main" val="321599213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transition>
    <p:fade thruBlk="1"/>
  </p:transition>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chart" Target="../charts/chart1.xml"/><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Shape 23">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6287"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D38C02-ECA9-7F4E-9FB9-33639A5ED111}"/>
              </a:ext>
            </a:extLst>
          </p:cNvPr>
          <p:cNvSpPr>
            <a:spLocks noGrp="1"/>
          </p:cNvSpPr>
          <p:nvPr>
            <p:ph type="ctrTitle"/>
          </p:nvPr>
        </p:nvSpPr>
        <p:spPr>
          <a:xfrm>
            <a:off x="4419136" y="1020871"/>
            <a:ext cx="6960759" cy="2849671"/>
          </a:xfrm>
        </p:spPr>
        <p:txBody>
          <a:bodyPr>
            <a:normAutofit/>
          </a:bodyPr>
          <a:lstStyle/>
          <a:p>
            <a:pPr marR="0" algn="l" rtl="0"/>
            <a:r>
              <a:rPr lang="en-US" b="1" i="0" u="none" strike="noStrike" baseline="0">
                <a:solidFill>
                  <a:schemeClr val="bg1"/>
                </a:solidFill>
                <a:latin typeface="Calibri" panose="020F0502020204030204" pitchFamily="34" charset="0"/>
              </a:rPr>
              <a:t>Supporting Quality </a:t>
            </a:r>
            <a:r>
              <a:rPr lang="en-US" b="1" i="0" u="none" strike="noStrike" baseline="0" dirty="0">
                <a:solidFill>
                  <a:schemeClr val="bg1"/>
                </a:solidFill>
                <a:latin typeface="Calibri" panose="020F0502020204030204" pitchFamily="34" charset="0"/>
              </a:rPr>
              <a:t>Charter Authorizing</a:t>
            </a:r>
          </a:p>
        </p:txBody>
      </p:sp>
      <p:sp>
        <p:nvSpPr>
          <p:cNvPr id="3" name="Text Placeholder 2">
            <a:extLst>
              <a:ext uri="{FF2B5EF4-FFF2-40B4-BE49-F238E27FC236}">
                <a16:creationId xmlns:a16="http://schemas.microsoft.com/office/drawing/2014/main" id="{38E4098F-3166-2445-8EBB-FE586BDFED47}"/>
              </a:ext>
            </a:extLst>
          </p:cNvPr>
          <p:cNvSpPr>
            <a:spLocks noGrp="1"/>
          </p:cNvSpPr>
          <p:nvPr>
            <p:ph type="subTitle" idx="1"/>
          </p:nvPr>
        </p:nvSpPr>
        <p:spPr>
          <a:xfrm>
            <a:off x="5496062" y="4750654"/>
            <a:ext cx="3374610" cy="1186108"/>
          </a:xfrm>
        </p:spPr>
        <p:txBody>
          <a:bodyPr>
            <a:noAutofit/>
          </a:bodyPr>
          <a:lstStyle/>
          <a:p>
            <a:pPr marR="0" lvl="0" algn="l" rtl="0"/>
            <a:r>
              <a:rPr lang="en-US" sz="2800" b="0" i="0" u="none" strike="noStrike" baseline="0" dirty="0">
                <a:solidFill>
                  <a:schemeClr val="bg1">
                    <a:alpha val="70000"/>
                  </a:schemeClr>
                </a:solidFill>
                <a:latin typeface="Calibri" panose="020F0502020204030204" pitchFamily="34" charset="0"/>
              </a:rPr>
              <a:t>CCAP Convening</a:t>
            </a:r>
          </a:p>
          <a:p>
            <a:pPr marR="0" lvl="0" algn="l" rtl="0"/>
            <a:r>
              <a:rPr lang="en-US" sz="2800" b="0" i="0" u="none" strike="noStrike" baseline="0" dirty="0">
                <a:solidFill>
                  <a:schemeClr val="bg1">
                    <a:alpha val="70000"/>
                  </a:schemeClr>
                </a:solidFill>
                <a:latin typeface="Calibri" panose="020F0502020204030204" pitchFamily="34" charset="0"/>
              </a:rPr>
              <a:t>March 11, 2020</a:t>
            </a:r>
          </a:p>
        </p:txBody>
      </p:sp>
      <p:sp>
        <p:nvSpPr>
          <p:cNvPr id="26" name="Isosceles Triangle 25">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2562"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drawing&#10;&#10;Description automatically generated">
            <a:extLst>
              <a:ext uri="{FF2B5EF4-FFF2-40B4-BE49-F238E27FC236}">
                <a16:creationId xmlns:a16="http://schemas.microsoft.com/office/drawing/2014/main" id="{3012A0CA-A276-45C8-9319-42527E202292}"/>
              </a:ext>
            </a:extLst>
          </p:cNvPr>
          <p:cNvPicPr>
            <a:picLocks noChangeAspect="1"/>
          </p:cNvPicPr>
          <p:nvPr/>
        </p:nvPicPr>
        <p:blipFill>
          <a:blip r:embed="rId5"/>
          <a:stretch>
            <a:fillRect/>
          </a:stretch>
        </p:blipFill>
        <p:spPr>
          <a:xfrm>
            <a:off x="10795441" y="5440596"/>
            <a:ext cx="1396559" cy="1417404"/>
          </a:xfrm>
          <a:prstGeom prst="rect">
            <a:avLst/>
          </a:prstGeom>
        </p:spPr>
      </p:pic>
      <p:pic>
        <p:nvPicPr>
          <p:cNvPr id="4" name="Audio 3">
            <a:hlinkClick r:id="" action="ppaction://media"/>
            <a:extLst>
              <a:ext uri="{FF2B5EF4-FFF2-40B4-BE49-F238E27FC236}">
                <a16:creationId xmlns:a16="http://schemas.microsoft.com/office/drawing/2014/main" id="{4D4766E0-0A48-2E4A-8FC8-CEDD4F4839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82542326"/>
      </p:ext>
    </p:extLst>
  </p:cSld>
  <p:clrMapOvr>
    <a:overrideClrMapping bg1="dk1" tx1="lt1" bg2="dk2" tx2="lt2" accent1="accent1" accent2="accent2" accent3="accent3" accent4="accent4" accent5="accent5" accent6="accent6" hlink="hlink" folHlink="folHlink"/>
  </p:clrMapOvr>
  <p:transition advTm="3182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89C99-930F-DB41-A60B-49A5B7BE5FA6}"/>
              </a:ext>
            </a:extLst>
          </p:cNvPr>
          <p:cNvSpPr>
            <a:spLocks noGrp="1"/>
          </p:cNvSpPr>
          <p:nvPr>
            <p:ph type="title"/>
          </p:nvPr>
        </p:nvSpPr>
        <p:spPr>
          <a:xfrm>
            <a:off x="838200" y="365125"/>
            <a:ext cx="8750417" cy="3849066"/>
          </a:xfrm>
        </p:spPr>
        <p:txBody>
          <a:bodyPr>
            <a:noAutofit/>
          </a:bodyPr>
          <a:lstStyle/>
          <a:p>
            <a:pPr marR="0" rtl="0"/>
            <a:r>
              <a:rPr lang="en-US" sz="3400" b="1" i="0" u="none" strike="noStrike" baseline="0" dirty="0">
                <a:solidFill>
                  <a:schemeClr val="tx1"/>
                </a:solidFill>
                <a:latin typeface="Calibri" panose="020F0502020204030204" pitchFamily="34" charset="0"/>
              </a:rPr>
              <a:t>Authorizing </a:t>
            </a:r>
            <a:br>
              <a:rPr lang="en-US" sz="3400" b="1" i="0" u="none" strike="noStrike" baseline="0" dirty="0">
                <a:solidFill>
                  <a:schemeClr val="tx1"/>
                </a:solidFill>
                <a:latin typeface="Calibri" panose="020F0502020204030204" pitchFamily="34" charset="0"/>
              </a:rPr>
            </a:br>
            <a:r>
              <a:rPr lang="en-US" sz="3400" b="1" i="0" u="none" strike="noStrike" baseline="0" dirty="0">
                <a:solidFill>
                  <a:schemeClr val="tx1"/>
                </a:solidFill>
                <a:latin typeface="Calibri" panose="020F0502020204030204" pitchFamily="34" charset="0"/>
              </a:rPr>
              <a:t>Districts Are </a:t>
            </a:r>
            <a:br>
              <a:rPr lang="en-US" sz="3400" b="1" i="0" u="none" strike="noStrike" baseline="0" dirty="0">
                <a:solidFill>
                  <a:schemeClr val="tx1"/>
                </a:solidFill>
                <a:latin typeface="Calibri" panose="020F0502020204030204" pitchFamily="34" charset="0"/>
              </a:rPr>
            </a:br>
            <a:r>
              <a:rPr lang="en-US" sz="3400" b="1" i="0" u="none" strike="noStrike" baseline="0" dirty="0">
                <a:solidFill>
                  <a:schemeClr val="tx1"/>
                </a:solidFill>
                <a:latin typeface="Calibri" panose="020F0502020204030204" pitchFamily="34" charset="0"/>
              </a:rPr>
              <a:t>Geographically</a:t>
            </a:r>
            <a:br>
              <a:rPr lang="en-US" sz="3400" b="1" i="0" u="none" strike="noStrike" baseline="0" dirty="0">
                <a:solidFill>
                  <a:schemeClr val="tx1"/>
                </a:solidFill>
                <a:latin typeface="Calibri" panose="020F0502020204030204" pitchFamily="34" charset="0"/>
              </a:rPr>
            </a:br>
            <a:r>
              <a:rPr lang="en-US" sz="3400" b="1" i="0" u="none" strike="noStrike" baseline="0" dirty="0">
                <a:solidFill>
                  <a:schemeClr val="tx1"/>
                </a:solidFill>
                <a:latin typeface="Calibri" panose="020F0502020204030204" pitchFamily="34" charset="0"/>
              </a:rPr>
              <a:t> Diverse</a:t>
            </a:r>
          </a:p>
        </p:txBody>
      </p:sp>
      <p:pic>
        <p:nvPicPr>
          <p:cNvPr id="4" name="Picture 3" descr="A picture containing drawing&#10;&#10;Description automatically generated">
            <a:extLst>
              <a:ext uri="{FF2B5EF4-FFF2-40B4-BE49-F238E27FC236}">
                <a16:creationId xmlns:a16="http://schemas.microsoft.com/office/drawing/2014/main" id="{C5DC4C59-42DE-48A7-BB5E-85DEE8FF3D28}"/>
              </a:ext>
            </a:extLst>
          </p:cNvPr>
          <p:cNvPicPr>
            <a:picLocks noChangeAspect="1"/>
          </p:cNvPicPr>
          <p:nvPr/>
        </p:nvPicPr>
        <p:blipFill>
          <a:blip r:embed="rId5"/>
          <a:stretch>
            <a:fillRect/>
          </a:stretch>
        </p:blipFill>
        <p:spPr>
          <a:xfrm>
            <a:off x="10795441" y="5440596"/>
            <a:ext cx="1396559" cy="1417404"/>
          </a:xfrm>
          <a:prstGeom prst="rect">
            <a:avLst/>
          </a:prstGeom>
        </p:spPr>
      </p:pic>
      <p:pic>
        <p:nvPicPr>
          <p:cNvPr id="1026" name="Picture 2">
            <a:extLst>
              <a:ext uri="{FF2B5EF4-FFF2-40B4-BE49-F238E27FC236}">
                <a16:creationId xmlns:a16="http://schemas.microsoft.com/office/drawing/2014/main" id="{CF2FADFA-D3FD-4813-ADF8-3DB9DD486A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6225" y="703262"/>
            <a:ext cx="4942092" cy="562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E41AACBE-5C83-C346-BAC9-7865CA99D1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87714296"/>
      </p:ext>
    </p:extLst>
  </p:cSld>
  <p:clrMapOvr>
    <a:masterClrMapping/>
  </p:clrMapOvr>
  <p:transition advTm="2906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4D18B-8746-224C-BAB2-8165ED6D7B4B}"/>
              </a:ext>
            </a:extLst>
          </p:cNvPr>
          <p:cNvSpPr>
            <a:spLocks noGrp="1"/>
          </p:cNvSpPr>
          <p:nvPr>
            <p:ph type="title"/>
          </p:nvPr>
        </p:nvSpPr>
        <p:spPr>
          <a:xfrm>
            <a:off x="552741" y="609600"/>
            <a:ext cx="9077820" cy="1320800"/>
          </a:xfrm>
        </p:spPr>
        <p:txBody>
          <a:bodyPr>
            <a:noAutofit/>
          </a:bodyPr>
          <a:lstStyle/>
          <a:p>
            <a:r>
              <a:rPr lang="en-US" sz="3400" b="1" dirty="0">
                <a:solidFill>
                  <a:schemeClr val="tx1"/>
                </a:solidFill>
                <a:latin typeface="Calibri" panose="020F0502020204030204" pitchFamily="34" charset="0"/>
              </a:rPr>
              <a:t>Authorizing Districts Have Viewpoints</a:t>
            </a:r>
          </a:p>
        </p:txBody>
      </p:sp>
      <p:sp>
        <p:nvSpPr>
          <p:cNvPr id="3" name="Content Placeholder 2">
            <a:extLst>
              <a:ext uri="{FF2B5EF4-FFF2-40B4-BE49-F238E27FC236}">
                <a16:creationId xmlns:a16="http://schemas.microsoft.com/office/drawing/2014/main" id="{057E0339-4E99-0645-9173-1406F7CEAD5C}"/>
              </a:ext>
            </a:extLst>
          </p:cNvPr>
          <p:cNvSpPr>
            <a:spLocks noGrp="1"/>
          </p:cNvSpPr>
          <p:nvPr>
            <p:ph idx="1"/>
          </p:nvPr>
        </p:nvSpPr>
        <p:spPr/>
        <p:txBody>
          <a:bodyPr/>
          <a:lstStyle/>
          <a:p>
            <a:pPr>
              <a:buClrTx/>
              <a:buFont typeface="Wingdings" panose="05000000000000000000" pitchFamily="2" charset="2"/>
              <a:buChar char="Ø"/>
            </a:pPr>
            <a:r>
              <a:rPr lang="en-US" sz="2800" dirty="0">
                <a:solidFill>
                  <a:schemeClr val="tx1"/>
                </a:solidFill>
                <a:latin typeface="Calibri" panose="020F0502020204030204" pitchFamily="34" charset="0"/>
              </a:rPr>
              <a:t>Consistent opposition</a:t>
            </a:r>
          </a:p>
          <a:p>
            <a:pPr>
              <a:buClrTx/>
              <a:buFont typeface="Wingdings" panose="05000000000000000000" pitchFamily="2" charset="2"/>
              <a:buChar char="Ø"/>
            </a:pPr>
            <a:r>
              <a:rPr lang="en-US" sz="2800" dirty="0">
                <a:solidFill>
                  <a:schemeClr val="tx1"/>
                </a:solidFill>
                <a:latin typeface="Calibri" panose="020F0502020204030204" pitchFamily="34" charset="0"/>
              </a:rPr>
              <a:t>Reluctant, but resigned</a:t>
            </a:r>
          </a:p>
          <a:p>
            <a:pPr>
              <a:buClrTx/>
              <a:buFont typeface="Wingdings" panose="05000000000000000000" pitchFamily="2" charset="2"/>
              <a:buChar char="Ø"/>
            </a:pPr>
            <a:r>
              <a:rPr lang="en-US" sz="2800" dirty="0">
                <a:solidFill>
                  <a:schemeClr val="tx1"/>
                </a:solidFill>
                <a:latin typeface="Calibri" panose="020F0502020204030204" pitchFamily="34" charset="0"/>
              </a:rPr>
              <a:t>District-supported options</a:t>
            </a:r>
          </a:p>
          <a:p>
            <a:pPr>
              <a:buClrTx/>
              <a:buFont typeface="Wingdings" panose="05000000000000000000" pitchFamily="2" charset="2"/>
              <a:buChar char="Ø"/>
            </a:pPr>
            <a:r>
              <a:rPr lang="en-US" sz="2800" dirty="0">
                <a:solidFill>
                  <a:schemeClr val="tx1"/>
                </a:solidFill>
                <a:latin typeface="Calibri" panose="020F0502020204030204" pitchFamily="34" charset="0"/>
              </a:rPr>
              <a:t>Accepted supplement to district offerings</a:t>
            </a:r>
          </a:p>
          <a:p>
            <a:pPr>
              <a:buClrTx/>
              <a:buFont typeface="Wingdings" panose="05000000000000000000" pitchFamily="2" charset="2"/>
              <a:buChar char="Ø"/>
            </a:pPr>
            <a:r>
              <a:rPr lang="en-US" sz="2800" dirty="0">
                <a:solidFill>
                  <a:schemeClr val="tx1"/>
                </a:solidFill>
                <a:latin typeface="Calibri" panose="020F0502020204030204" pitchFamily="34" charset="0"/>
              </a:rPr>
              <a:t>Enrollment/funding opportunity</a:t>
            </a:r>
          </a:p>
          <a:p>
            <a:endParaRPr lang="en-US" dirty="0">
              <a:solidFill>
                <a:schemeClr val="accent1">
                  <a:lumMod val="75000"/>
                </a:schemeClr>
              </a:solidFill>
            </a:endParaRPr>
          </a:p>
        </p:txBody>
      </p:sp>
      <p:pic>
        <p:nvPicPr>
          <p:cNvPr id="4" name="Picture 3" descr="A picture containing drawing&#10;&#10;Description automatically generated">
            <a:extLst>
              <a:ext uri="{FF2B5EF4-FFF2-40B4-BE49-F238E27FC236}">
                <a16:creationId xmlns:a16="http://schemas.microsoft.com/office/drawing/2014/main" id="{F6A448D8-C54D-48B7-B947-8E8FCCDA92A2}"/>
              </a:ext>
            </a:extLst>
          </p:cNvPr>
          <p:cNvPicPr>
            <a:picLocks noChangeAspect="1"/>
          </p:cNvPicPr>
          <p:nvPr/>
        </p:nvPicPr>
        <p:blipFill>
          <a:blip r:embed="rId5"/>
          <a:stretch>
            <a:fillRect/>
          </a:stretch>
        </p:blipFill>
        <p:spPr>
          <a:xfrm>
            <a:off x="10795441" y="5440596"/>
            <a:ext cx="1396559" cy="1417404"/>
          </a:xfrm>
          <a:prstGeom prst="rect">
            <a:avLst/>
          </a:prstGeom>
        </p:spPr>
      </p:pic>
      <p:pic>
        <p:nvPicPr>
          <p:cNvPr id="5" name="Audio 4">
            <a:hlinkClick r:id="" action="ppaction://media"/>
            <a:extLst>
              <a:ext uri="{FF2B5EF4-FFF2-40B4-BE49-F238E27FC236}">
                <a16:creationId xmlns:a16="http://schemas.microsoft.com/office/drawing/2014/main" id="{1C930F17-16CC-8545-B8B0-C2ADB27B58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22017359"/>
      </p:ext>
    </p:extLst>
  </p:cSld>
  <p:clrMapOvr>
    <a:masterClrMapping/>
  </p:clrMapOvr>
  <p:transition advTm="5467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61983-F88F-304E-9ACE-3C37FB7B26E2}"/>
              </a:ext>
            </a:extLst>
          </p:cNvPr>
          <p:cNvSpPr>
            <a:spLocks noGrp="1"/>
          </p:cNvSpPr>
          <p:nvPr>
            <p:ph type="title"/>
          </p:nvPr>
        </p:nvSpPr>
        <p:spPr>
          <a:xfrm>
            <a:off x="687197" y="365125"/>
            <a:ext cx="8842697" cy="1325563"/>
          </a:xfrm>
        </p:spPr>
        <p:txBody>
          <a:bodyPr>
            <a:noAutofit/>
          </a:bodyPr>
          <a:lstStyle/>
          <a:p>
            <a:pPr marR="0" rtl="0"/>
            <a:r>
              <a:rPr lang="en-US" sz="3400" b="1" i="0" u="none" strike="noStrike" baseline="0" dirty="0">
                <a:solidFill>
                  <a:schemeClr val="tx1"/>
                </a:solidFill>
                <a:latin typeface="Calibri" panose="020F0502020204030204" pitchFamily="34" charset="0"/>
              </a:rPr>
              <a:t>Most Authorizers Have Small Portfolios</a:t>
            </a:r>
          </a:p>
        </p:txBody>
      </p:sp>
      <p:pic>
        <p:nvPicPr>
          <p:cNvPr id="4" name="Picture 3" descr="A picture containing drawing&#10;&#10;Description automatically generated">
            <a:extLst>
              <a:ext uri="{FF2B5EF4-FFF2-40B4-BE49-F238E27FC236}">
                <a16:creationId xmlns:a16="http://schemas.microsoft.com/office/drawing/2014/main" id="{AC4AC18D-747E-4E6F-9531-3A61DDE55FC2}"/>
              </a:ext>
            </a:extLst>
          </p:cNvPr>
          <p:cNvPicPr>
            <a:picLocks noChangeAspect="1"/>
          </p:cNvPicPr>
          <p:nvPr/>
        </p:nvPicPr>
        <p:blipFill>
          <a:blip r:embed="rId5"/>
          <a:stretch>
            <a:fillRect/>
          </a:stretch>
        </p:blipFill>
        <p:spPr>
          <a:xfrm>
            <a:off x="10795441" y="5440596"/>
            <a:ext cx="1396559" cy="1417404"/>
          </a:xfrm>
          <a:prstGeom prst="rect">
            <a:avLst/>
          </a:prstGeom>
        </p:spPr>
      </p:pic>
      <p:graphicFrame>
        <p:nvGraphicFramePr>
          <p:cNvPr id="6" name="Chart 5">
            <a:extLst>
              <a:ext uri="{FF2B5EF4-FFF2-40B4-BE49-F238E27FC236}">
                <a16:creationId xmlns:a16="http://schemas.microsoft.com/office/drawing/2014/main" id="{A36D2B53-F8A2-4849-97D3-81A5A2A5A0D8}"/>
              </a:ext>
            </a:extLst>
          </p:cNvPr>
          <p:cNvGraphicFramePr>
            <a:graphicFrameLocks/>
          </p:cNvGraphicFramePr>
          <p:nvPr>
            <p:extLst>
              <p:ext uri="{D42A27DB-BD31-4B8C-83A1-F6EECF244321}">
                <p14:modId xmlns:p14="http://schemas.microsoft.com/office/powerpoint/2010/main" val="1073841226"/>
              </p:ext>
            </p:extLst>
          </p:nvPr>
        </p:nvGraphicFramePr>
        <p:xfrm>
          <a:off x="1598612" y="1269323"/>
          <a:ext cx="6364288" cy="4879975"/>
        </p:xfrm>
        <a:graphic>
          <a:graphicData uri="http://schemas.openxmlformats.org/drawingml/2006/chart">
            <c:chart xmlns:c="http://schemas.openxmlformats.org/drawingml/2006/chart" xmlns:r="http://schemas.openxmlformats.org/officeDocument/2006/relationships" r:id="rId6"/>
          </a:graphicData>
        </a:graphic>
      </p:graphicFrame>
      <p:pic>
        <p:nvPicPr>
          <p:cNvPr id="3" name="Audio 2">
            <a:hlinkClick r:id="" action="ppaction://media"/>
            <a:extLst>
              <a:ext uri="{FF2B5EF4-FFF2-40B4-BE49-F238E27FC236}">
                <a16:creationId xmlns:a16="http://schemas.microsoft.com/office/drawing/2014/main" id="{A9937D26-677E-0A42-BF86-9A55937BFFC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34150065"/>
      </p:ext>
    </p:extLst>
  </p:cSld>
  <p:clrMapOvr>
    <a:masterClrMapping/>
  </p:clrMapOvr>
  <p:transition advTm="7722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1C227-62B5-D043-AA15-7C096A745970}"/>
              </a:ext>
            </a:extLst>
          </p:cNvPr>
          <p:cNvSpPr>
            <a:spLocks noGrp="1"/>
          </p:cNvSpPr>
          <p:nvPr>
            <p:ph type="title"/>
          </p:nvPr>
        </p:nvSpPr>
        <p:spPr>
          <a:xfrm>
            <a:off x="838200" y="365125"/>
            <a:ext cx="9102754" cy="1325563"/>
          </a:xfrm>
        </p:spPr>
        <p:txBody>
          <a:bodyPr>
            <a:noAutofit/>
          </a:bodyPr>
          <a:lstStyle/>
          <a:p>
            <a:pPr marR="0" rtl="0"/>
            <a:r>
              <a:rPr lang="en-US" sz="3400" b="1" i="0" u="none" strike="noStrike" baseline="0" dirty="0">
                <a:solidFill>
                  <a:schemeClr val="tx1"/>
                </a:solidFill>
                <a:latin typeface="Calibri" panose="020F0502020204030204" pitchFamily="34" charset="0"/>
              </a:rPr>
              <a:t>Demands on Authorizers Are Substantial</a:t>
            </a:r>
          </a:p>
        </p:txBody>
      </p:sp>
      <p:sp>
        <p:nvSpPr>
          <p:cNvPr id="3" name="Text Placeholder 2">
            <a:extLst>
              <a:ext uri="{FF2B5EF4-FFF2-40B4-BE49-F238E27FC236}">
                <a16:creationId xmlns:a16="http://schemas.microsoft.com/office/drawing/2014/main" id="{83F79D30-C117-D24C-AE90-FBDB3260DE8A}"/>
              </a:ext>
            </a:extLst>
          </p:cNvPr>
          <p:cNvSpPr>
            <a:spLocks noGrp="1"/>
          </p:cNvSpPr>
          <p:nvPr>
            <p:ph type="body" idx="1"/>
          </p:nvPr>
        </p:nvSpPr>
        <p:spPr>
          <a:xfrm>
            <a:off x="838200" y="1825624"/>
            <a:ext cx="8997176" cy="4597477"/>
          </a:xfrm>
        </p:spPr>
        <p:txBody>
          <a:bodyPr>
            <a:normAutofit lnSpcReduction="10000"/>
          </a:bodyPr>
          <a:lstStyle/>
          <a:p>
            <a:pPr marR="0" lvl="0" rtl="0">
              <a:buClrTx/>
              <a:buFont typeface="Wingdings" panose="05000000000000000000" pitchFamily="2" charset="2"/>
              <a:buChar char="Ø"/>
            </a:pPr>
            <a:r>
              <a:rPr lang="en-US" sz="3200" b="0" i="0" u="none" strike="noStrike" baseline="0" dirty="0">
                <a:solidFill>
                  <a:schemeClr val="tx1"/>
                </a:solidFill>
                <a:latin typeface="Calibri" panose="020F0502020204030204" pitchFamily="34" charset="0"/>
              </a:rPr>
              <a:t>Statutory requirements</a:t>
            </a:r>
          </a:p>
          <a:p>
            <a:pPr lvl="1">
              <a:buClrTx/>
              <a:buFont typeface="Wingdings" panose="05000000000000000000" pitchFamily="2" charset="2"/>
              <a:buChar char="Ø"/>
            </a:pPr>
            <a:r>
              <a:rPr lang="en-US" sz="2600" dirty="0">
                <a:solidFill>
                  <a:schemeClr val="tx1"/>
                </a:solidFill>
                <a:latin typeface="Calibri" panose="020F0502020204030204" pitchFamily="34" charset="0"/>
              </a:rPr>
              <a:t>Identify at least one staff member as a contact person for the charter school.</a:t>
            </a:r>
          </a:p>
          <a:p>
            <a:pPr lvl="1">
              <a:buClrTx/>
              <a:buFont typeface="Wingdings" panose="05000000000000000000" pitchFamily="2" charset="2"/>
              <a:buChar char="Ø"/>
            </a:pPr>
            <a:r>
              <a:rPr lang="en-US" sz="2600" dirty="0">
                <a:solidFill>
                  <a:schemeClr val="tx1"/>
                </a:solidFill>
                <a:latin typeface="Calibri" panose="020F0502020204030204" pitchFamily="34" charset="0"/>
              </a:rPr>
              <a:t>Visit each charter school at least annually.</a:t>
            </a:r>
          </a:p>
          <a:p>
            <a:pPr lvl="1">
              <a:buClrTx/>
              <a:buFont typeface="Wingdings" panose="05000000000000000000" pitchFamily="2" charset="2"/>
              <a:buChar char="Ø"/>
            </a:pPr>
            <a:r>
              <a:rPr lang="en-US" sz="2600" dirty="0">
                <a:solidFill>
                  <a:schemeClr val="tx1"/>
                </a:solidFill>
                <a:latin typeface="Calibri" panose="020F0502020204030204" pitchFamily="34" charset="0"/>
              </a:rPr>
              <a:t>Ensure that each charter school under its authority complies with all reports required of charter schools by law</a:t>
            </a:r>
          </a:p>
          <a:p>
            <a:pPr lvl="1">
              <a:buClrTx/>
              <a:buFont typeface="Wingdings" panose="05000000000000000000" pitchFamily="2" charset="2"/>
              <a:buChar char="Ø"/>
            </a:pPr>
            <a:r>
              <a:rPr lang="en-US" sz="2600" dirty="0">
                <a:solidFill>
                  <a:schemeClr val="tx1"/>
                </a:solidFill>
                <a:latin typeface="Calibri" panose="020F0502020204030204" pitchFamily="34" charset="0"/>
              </a:rPr>
              <a:t>Monitor the fiscal condition of each charter school under its authority.</a:t>
            </a:r>
          </a:p>
          <a:p>
            <a:pPr lvl="1">
              <a:buClrTx/>
              <a:buFont typeface="Wingdings" panose="05000000000000000000" pitchFamily="2" charset="2"/>
              <a:buChar char="Ø"/>
            </a:pPr>
            <a:r>
              <a:rPr lang="en-US" sz="2600" dirty="0">
                <a:solidFill>
                  <a:schemeClr val="tx1"/>
                </a:solidFill>
                <a:latin typeface="Calibri" panose="020F0502020204030204" pitchFamily="34" charset="0"/>
              </a:rPr>
              <a:t>Provide timely notification to the department of charter renewal, revocation or closure</a:t>
            </a:r>
            <a:endParaRPr lang="en-US" sz="2600" b="0" i="0" u="none" strike="noStrike" baseline="0" dirty="0">
              <a:solidFill>
                <a:schemeClr val="tx1"/>
              </a:solidFill>
              <a:latin typeface="Calibri" panose="020F0502020204030204" pitchFamily="34" charset="0"/>
            </a:endParaRPr>
          </a:p>
        </p:txBody>
      </p:sp>
      <p:pic>
        <p:nvPicPr>
          <p:cNvPr id="4" name="Picture 3" descr="A picture containing drawing&#10;&#10;Description automatically generated">
            <a:extLst>
              <a:ext uri="{FF2B5EF4-FFF2-40B4-BE49-F238E27FC236}">
                <a16:creationId xmlns:a16="http://schemas.microsoft.com/office/drawing/2014/main" id="{2C3F0BB9-4BE7-414F-B8FA-EF1346D193B9}"/>
              </a:ext>
            </a:extLst>
          </p:cNvPr>
          <p:cNvPicPr>
            <a:picLocks noChangeAspect="1"/>
          </p:cNvPicPr>
          <p:nvPr/>
        </p:nvPicPr>
        <p:blipFill>
          <a:blip r:embed="rId5"/>
          <a:stretch>
            <a:fillRect/>
          </a:stretch>
        </p:blipFill>
        <p:spPr>
          <a:xfrm>
            <a:off x="10795441" y="5440596"/>
            <a:ext cx="1396559" cy="1417404"/>
          </a:xfrm>
          <a:prstGeom prst="rect">
            <a:avLst/>
          </a:prstGeom>
        </p:spPr>
      </p:pic>
      <p:pic>
        <p:nvPicPr>
          <p:cNvPr id="5" name="Audio 4">
            <a:hlinkClick r:id="" action="ppaction://media"/>
            <a:extLst>
              <a:ext uri="{FF2B5EF4-FFF2-40B4-BE49-F238E27FC236}">
                <a16:creationId xmlns:a16="http://schemas.microsoft.com/office/drawing/2014/main" id="{CBB5953A-9D35-2F46-A9CA-6AA12FF903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42615557"/>
      </p:ext>
    </p:extLst>
  </p:cSld>
  <p:clrMapOvr>
    <a:masterClrMapping/>
  </p:clrMapOvr>
  <p:transition advTm="3580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1C227-62B5-D043-AA15-7C096A745970}"/>
              </a:ext>
            </a:extLst>
          </p:cNvPr>
          <p:cNvSpPr>
            <a:spLocks noGrp="1"/>
          </p:cNvSpPr>
          <p:nvPr>
            <p:ph type="title"/>
          </p:nvPr>
        </p:nvSpPr>
        <p:spPr>
          <a:xfrm>
            <a:off x="838200" y="365125"/>
            <a:ext cx="9102754" cy="1325563"/>
          </a:xfrm>
        </p:spPr>
        <p:txBody>
          <a:bodyPr>
            <a:noAutofit/>
          </a:bodyPr>
          <a:lstStyle/>
          <a:p>
            <a:pPr marR="0" rtl="0"/>
            <a:r>
              <a:rPr lang="en-US" sz="3400" b="1" i="0" u="none" strike="noStrike" baseline="0" dirty="0">
                <a:solidFill>
                  <a:schemeClr val="tx1"/>
                </a:solidFill>
                <a:latin typeface="Calibri" panose="020F0502020204030204" pitchFamily="34" charset="0"/>
              </a:rPr>
              <a:t>Demands on Authorizers Are Substantial</a:t>
            </a:r>
          </a:p>
        </p:txBody>
      </p:sp>
      <p:sp>
        <p:nvSpPr>
          <p:cNvPr id="3" name="Text Placeholder 2">
            <a:extLst>
              <a:ext uri="{FF2B5EF4-FFF2-40B4-BE49-F238E27FC236}">
                <a16:creationId xmlns:a16="http://schemas.microsoft.com/office/drawing/2014/main" id="{83F79D30-C117-D24C-AE90-FBDB3260DE8A}"/>
              </a:ext>
            </a:extLst>
          </p:cNvPr>
          <p:cNvSpPr>
            <a:spLocks noGrp="1"/>
          </p:cNvSpPr>
          <p:nvPr>
            <p:ph type="body" idx="1"/>
          </p:nvPr>
        </p:nvSpPr>
        <p:spPr/>
        <p:txBody>
          <a:bodyPr>
            <a:normAutofit/>
          </a:bodyPr>
          <a:lstStyle/>
          <a:p>
            <a:pPr>
              <a:buClrTx/>
              <a:buFont typeface="Wingdings" panose="05000000000000000000" pitchFamily="2" charset="2"/>
              <a:buChar char="Ø"/>
            </a:pPr>
            <a:r>
              <a:rPr lang="en-US" sz="2800" dirty="0">
                <a:solidFill>
                  <a:schemeClr val="tx1"/>
                </a:solidFill>
                <a:latin typeface="Calibri" panose="020F0502020204030204" pitchFamily="34" charset="0"/>
              </a:rPr>
              <a:t>Greater scrutiny</a:t>
            </a:r>
          </a:p>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Increasing complexity</a:t>
            </a:r>
          </a:p>
          <a:p>
            <a:pPr lvl="1">
              <a:buClrTx/>
              <a:buFont typeface="Wingdings" panose="05000000000000000000" pitchFamily="2" charset="2"/>
              <a:buChar char="Ø"/>
            </a:pPr>
            <a:r>
              <a:rPr lang="en-US" sz="2800" dirty="0">
                <a:solidFill>
                  <a:schemeClr val="tx1"/>
                </a:solidFill>
                <a:latin typeface="Calibri" panose="020F0502020204030204" pitchFamily="34" charset="0"/>
              </a:rPr>
              <a:t>L</a:t>
            </a:r>
            <a:r>
              <a:rPr lang="en-US" sz="2800" b="0" i="0" u="none" strike="noStrike" baseline="0" dirty="0">
                <a:solidFill>
                  <a:schemeClr val="tx1"/>
                </a:solidFill>
                <a:latin typeface="Calibri" panose="020F0502020204030204" pitchFamily="34" charset="0"/>
              </a:rPr>
              <a:t>egislative changes</a:t>
            </a:r>
            <a:endParaRPr lang="en-US" sz="2800" dirty="0">
              <a:solidFill>
                <a:schemeClr val="tx1"/>
              </a:solidFill>
              <a:latin typeface="Calibri" panose="020F0502020204030204" pitchFamily="34" charset="0"/>
            </a:endParaRPr>
          </a:p>
          <a:p>
            <a:pPr lvl="1">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More sophisticated charter operators</a:t>
            </a:r>
          </a:p>
        </p:txBody>
      </p:sp>
      <p:pic>
        <p:nvPicPr>
          <p:cNvPr id="4" name="Picture 3" descr="A picture containing drawing&#10;&#10;Description automatically generated">
            <a:extLst>
              <a:ext uri="{FF2B5EF4-FFF2-40B4-BE49-F238E27FC236}">
                <a16:creationId xmlns:a16="http://schemas.microsoft.com/office/drawing/2014/main" id="{2C3F0BB9-4BE7-414F-B8FA-EF1346D193B9}"/>
              </a:ext>
            </a:extLst>
          </p:cNvPr>
          <p:cNvPicPr>
            <a:picLocks noChangeAspect="1"/>
          </p:cNvPicPr>
          <p:nvPr/>
        </p:nvPicPr>
        <p:blipFill>
          <a:blip r:embed="rId5"/>
          <a:stretch>
            <a:fillRect/>
          </a:stretch>
        </p:blipFill>
        <p:spPr>
          <a:xfrm>
            <a:off x="10795441" y="5440596"/>
            <a:ext cx="1396559" cy="1417404"/>
          </a:xfrm>
          <a:prstGeom prst="rect">
            <a:avLst/>
          </a:prstGeom>
        </p:spPr>
      </p:pic>
      <p:pic>
        <p:nvPicPr>
          <p:cNvPr id="5" name="Audio 4">
            <a:hlinkClick r:id="" action="ppaction://media"/>
            <a:extLst>
              <a:ext uri="{FF2B5EF4-FFF2-40B4-BE49-F238E27FC236}">
                <a16:creationId xmlns:a16="http://schemas.microsoft.com/office/drawing/2014/main" id="{C1C08366-6FCC-4C4E-BE85-3DFF74A8B3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58523010"/>
      </p:ext>
    </p:extLst>
  </p:cSld>
  <p:clrMapOvr>
    <a:masterClrMapping/>
  </p:clrMapOvr>
  <p:transition advTm="4371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4C005-0689-8E4E-A2BF-2C6B780EC055}"/>
              </a:ext>
            </a:extLst>
          </p:cNvPr>
          <p:cNvSpPr>
            <a:spLocks noGrp="1"/>
          </p:cNvSpPr>
          <p:nvPr>
            <p:ph type="title"/>
          </p:nvPr>
        </p:nvSpPr>
        <p:spPr>
          <a:xfrm>
            <a:off x="838200" y="365125"/>
            <a:ext cx="8607804" cy="1325563"/>
          </a:xfrm>
        </p:spPr>
        <p:txBody>
          <a:bodyPr>
            <a:normAutofit/>
          </a:bodyPr>
          <a:lstStyle/>
          <a:p>
            <a:pPr marR="0" rtl="0"/>
            <a:r>
              <a:rPr lang="en-US" sz="3400" b="1" i="0" u="none" strike="noStrike" baseline="0" dirty="0">
                <a:solidFill>
                  <a:schemeClr val="tx1"/>
                </a:solidFill>
                <a:latin typeface="Calibri" panose="020F0502020204030204" pitchFamily="34" charset="0"/>
              </a:rPr>
              <a:t>Structural Complexity</a:t>
            </a:r>
          </a:p>
        </p:txBody>
      </p:sp>
      <p:sp>
        <p:nvSpPr>
          <p:cNvPr id="3" name="Text Placeholder 2">
            <a:extLst>
              <a:ext uri="{FF2B5EF4-FFF2-40B4-BE49-F238E27FC236}">
                <a16:creationId xmlns:a16="http://schemas.microsoft.com/office/drawing/2014/main" id="{678FDB85-4951-B947-AC41-B4E92EE2EDD5}"/>
              </a:ext>
            </a:extLst>
          </p:cNvPr>
          <p:cNvSpPr>
            <a:spLocks noGrp="1"/>
          </p:cNvSpPr>
          <p:nvPr>
            <p:ph type="body" idx="1"/>
          </p:nvPr>
        </p:nvSpPr>
        <p:spPr>
          <a:xfrm>
            <a:off x="838200" y="1825625"/>
            <a:ext cx="9010475" cy="2654096"/>
          </a:xfrm>
        </p:spPr>
        <p:txBody>
          <a:bodyPr>
            <a:normAutofit/>
          </a:bodyPr>
          <a:lstStyle/>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Conflicting </a:t>
            </a:r>
            <a:r>
              <a:rPr lang="en-US" sz="2800" dirty="0">
                <a:solidFill>
                  <a:schemeClr val="tx1"/>
                </a:solidFill>
                <a:latin typeface="Calibri" panose="020F0502020204030204" pitchFamily="34" charset="0"/>
              </a:rPr>
              <a:t>i</a:t>
            </a:r>
            <a:r>
              <a:rPr lang="en-US" sz="2800" b="0" i="0" u="none" strike="noStrike" baseline="0" dirty="0">
                <a:solidFill>
                  <a:schemeClr val="tx1"/>
                </a:solidFill>
                <a:latin typeface="Calibri" panose="020F0502020204030204" pitchFamily="34" charset="0"/>
              </a:rPr>
              <a:t>nterests in approval </a:t>
            </a:r>
            <a:r>
              <a:rPr lang="en-US" sz="2800" dirty="0">
                <a:solidFill>
                  <a:schemeClr val="tx1"/>
                </a:solidFill>
                <a:latin typeface="Calibri" panose="020F0502020204030204" pitchFamily="34" charset="0"/>
              </a:rPr>
              <a:t>d</a:t>
            </a:r>
            <a:r>
              <a:rPr lang="en-US" sz="2800" b="0" i="0" u="none" strike="noStrike" baseline="0" dirty="0">
                <a:solidFill>
                  <a:schemeClr val="tx1"/>
                </a:solidFill>
                <a:latin typeface="Calibri" panose="020F0502020204030204" pitchFamily="34" charset="0"/>
              </a:rPr>
              <a:t>ecisions</a:t>
            </a:r>
          </a:p>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Unfamiliar role of monitoring an autonomous </a:t>
            </a:r>
            <a:r>
              <a:rPr lang="en-US" sz="2800" dirty="0">
                <a:solidFill>
                  <a:schemeClr val="tx1"/>
                </a:solidFill>
                <a:latin typeface="Calibri" panose="020F0502020204030204" pitchFamily="34" charset="0"/>
              </a:rPr>
              <a:t>s</a:t>
            </a:r>
            <a:r>
              <a:rPr lang="en-US" sz="2800" b="0" i="0" u="none" strike="noStrike" baseline="0" dirty="0">
                <a:solidFill>
                  <a:schemeClr val="tx1"/>
                </a:solidFill>
                <a:latin typeface="Calibri" panose="020F0502020204030204" pitchFamily="34" charset="0"/>
              </a:rPr>
              <a:t>chool</a:t>
            </a:r>
          </a:p>
        </p:txBody>
      </p:sp>
      <p:pic>
        <p:nvPicPr>
          <p:cNvPr id="4" name="Picture 3" descr="A picture containing drawing&#10;&#10;Description automatically generated">
            <a:extLst>
              <a:ext uri="{FF2B5EF4-FFF2-40B4-BE49-F238E27FC236}">
                <a16:creationId xmlns:a16="http://schemas.microsoft.com/office/drawing/2014/main" id="{3C1899EE-0911-4BE8-82B2-B9AE95757AB2}"/>
              </a:ext>
            </a:extLst>
          </p:cNvPr>
          <p:cNvPicPr>
            <a:picLocks noChangeAspect="1"/>
          </p:cNvPicPr>
          <p:nvPr/>
        </p:nvPicPr>
        <p:blipFill>
          <a:blip r:embed="rId5"/>
          <a:stretch>
            <a:fillRect/>
          </a:stretch>
        </p:blipFill>
        <p:spPr>
          <a:xfrm>
            <a:off x="10795441" y="5440596"/>
            <a:ext cx="1396559" cy="1417404"/>
          </a:xfrm>
          <a:prstGeom prst="rect">
            <a:avLst/>
          </a:prstGeom>
        </p:spPr>
      </p:pic>
      <p:pic>
        <p:nvPicPr>
          <p:cNvPr id="5" name="Audio 4">
            <a:hlinkClick r:id="" action="ppaction://media"/>
            <a:extLst>
              <a:ext uri="{FF2B5EF4-FFF2-40B4-BE49-F238E27FC236}">
                <a16:creationId xmlns:a16="http://schemas.microsoft.com/office/drawing/2014/main" id="{75163595-7038-BE43-BEFC-07A020A40A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34761227"/>
      </p:ext>
    </p:extLst>
  </p:cSld>
  <p:clrMapOvr>
    <a:masterClrMapping/>
  </p:clrMapOvr>
  <p:transition advTm="5747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1E59C-87F9-1945-A4BC-1805B6894679}"/>
              </a:ext>
            </a:extLst>
          </p:cNvPr>
          <p:cNvSpPr>
            <a:spLocks noGrp="1"/>
          </p:cNvSpPr>
          <p:nvPr>
            <p:ph type="title"/>
          </p:nvPr>
        </p:nvSpPr>
        <p:spPr>
          <a:xfrm>
            <a:off x="679509" y="365125"/>
            <a:ext cx="9118832" cy="1325563"/>
          </a:xfrm>
        </p:spPr>
        <p:txBody>
          <a:bodyPr>
            <a:normAutofit/>
          </a:bodyPr>
          <a:lstStyle/>
          <a:p>
            <a:pPr marR="0" rtl="0"/>
            <a:r>
              <a:rPr lang="en-US" sz="3400" b="1" i="0" u="none" strike="noStrike" baseline="0" dirty="0">
                <a:solidFill>
                  <a:schemeClr val="tx1"/>
                </a:solidFill>
                <a:latin typeface="Calibri" panose="020F0502020204030204" pitchFamily="34" charset="0"/>
              </a:rPr>
              <a:t>Authorizer Oversight of Operating Charter School</a:t>
            </a:r>
          </a:p>
        </p:txBody>
      </p:sp>
      <p:sp>
        <p:nvSpPr>
          <p:cNvPr id="3" name="Text Placeholder 2">
            <a:extLst>
              <a:ext uri="{FF2B5EF4-FFF2-40B4-BE49-F238E27FC236}">
                <a16:creationId xmlns:a16="http://schemas.microsoft.com/office/drawing/2014/main" id="{969E37A6-CFB4-BB47-854B-AE386779AA64}"/>
              </a:ext>
            </a:extLst>
          </p:cNvPr>
          <p:cNvSpPr>
            <a:spLocks noGrp="1"/>
          </p:cNvSpPr>
          <p:nvPr>
            <p:ph type="body" idx="1"/>
          </p:nvPr>
        </p:nvSpPr>
        <p:spPr>
          <a:xfrm>
            <a:off x="414906" y="1271951"/>
            <a:ext cx="9648038" cy="5032375"/>
          </a:xfrm>
        </p:spPr>
        <p:txBody>
          <a:bodyPr>
            <a:normAutofit/>
          </a:bodyPr>
          <a:lstStyle/>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Does </a:t>
            </a:r>
            <a:r>
              <a:rPr lang="en-US" sz="2800" b="0" i="0" u="sng" strike="noStrike" baseline="0" dirty="0">
                <a:solidFill>
                  <a:schemeClr val="tx1"/>
                </a:solidFill>
                <a:latin typeface="Calibri" panose="020F0502020204030204" pitchFamily="34" charset="0"/>
              </a:rPr>
              <a:t>not</a:t>
            </a:r>
            <a:r>
              <a:rPr lang="en-US" sz="2800" b="0" i="0" u="none" strike="noStrike" baseline="0" dirty="0">
                <a:solidFill>
                  <a:schemeClr val="tx1"/>
                </a:solidFill>
                <a:latin typeface="Calibri" panose="020F0502020204030204" pitchFamily="34" charset="0"/>
              </a:rPr>
              <a:t> operate schools (not the traditional public-school model)</a:t>
            </a:r>
          </a:p>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Does </a:t>
            </a:r>
            <a:r>
              <a:rPr lang="en-US" sz="2800" b="0" i="0" u="sng" strike="noStrike" baseline="0" dirty="0">
                <a:solidFill>
                  <a:schemeClr val="tx1"/>
                </a:solidFill>
                <a:latin typeface="Calibri" panose="020F0502020204030204" pitchFamily="34" charset="0"/>
              </a:rPr>
              <a:t>not</a:t>
            </a:r>
            <a:r>
              <a:rPr lang="en-US" sz="2800" b="0" i="0" u="none" strike="noStrike" baseline="0" dirty="0">
                <a:solidFill>
                  <a:schemeClr val="tx1"/>
                </a:solidFill>
                <a:latin typeface="Calibri" panose="020F0502020204030204" pitchFamily="34" charset="0"/>
              </a:rPr>
              <a:t> direct school staff or governing board (not a command and control model)</a:t>
            </a:r>
          </a:p>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Does </a:t>
            </a:r>
            <a:r>
              <a:rPr lang="en-US" sz="2800" b="0" i="0" u="sng" strike="noStrike" baseline="0" dirty="0">
                <a:solidFill>
                  <a:schemeClr val="tx1"/>
                </a:solidFill>
                <a:latin typeface="Calibri" panose="020F0502020204030204" pitchFamily="34" charset="0"/>
              </a:rPr>
              <a:t>not</a:t>
            </a:r>
            <a:r>
              <a:rPr lang="en-US" sz="2800" b="0" i="0" u="none" strike="noStrike" baseline="0" dirty="0">
                <a:solidFill>
                  <a:schemeClr val="tx1"/>
                </a:solidFill>
                <a:latin typeface="Calibri" panose="020F0502020204030204" pitchFamily="34" charset="0"/>
              </a:rPr>
              <a:t> coach school leadership (not a consulting/mentoring model)</a:t>
            </a:r>
          </a:p>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Does </a:t>
            </a:r>
            <a:r>
              <a:rPr lang="en-US" sz="2800" b="0" i="0" u="sng" strike="noStrike" baseline="0" dirty="0">
                <a:solidFill>
                  <a:schemeClr val="tx1"/>
                </a:solidFill>
                <a:latin typeface="Calibri" panose="020F0502020204030204" pitchFamily="34" charset="0"/>
              </a:rPr>
              <a:t>not</a:t>
            </a:r>
            <a:r>
              <a:rPr lang="en-US" sz="2800" b="0" i="0" u="none" strike="noStrike" baseline="0" dirty="0">
                <a:solidFill>
                  <a:schemeClr val="tx1"/>
                </a:solidFill>
                <a:latin typeface="Calibri" panose="020F0502020204030204" pitchFamily="34" charset="0"/>
              </a:rPr>
              <a:t> police schools (not a law enforcement “</a:t>
            </a:r>
            <a:r>
              <a:rPr lang="en-US" sz="2800" dirty="0">
                <a:solidFill>
                  <a:schemeClr val="tx1"/>
                </a:solidFill>
                <a:latin typeface="Calibri" panose="020F0502020204030204" pitchFamily="34" charset="0"/>
              </a:rPr>
              <a:t>ticket</a:t>
            </a:r>
            <a:r>
              <a:rPr lang="en-US" sz="2800" b="0" i="0" u="none" strike="noStrike" baseline="0" dirty="0">
                <a:solidFill>
                  <a:schemeClr val="tx1"/>
                </a:solidFill>
                <a:latin typeface="Calibri" panose="020F0502020204030204" pitchFamily="34" charset="0"/>
              </a:rPr>
              <a:t>” model)</a:t>
            </a:r>
          </a:p>
          <a:p>
            <a:pPr marR="0" lvl="0" rtl="0">
              <a:buClrTx/>
              <a:buFont typeface="Wingdings" panose="05000000000000000000" pitchFamily="2" charset="2"/>
              <a:buChar char="Ø"/>
            </a:pPr>
            <a:r>
              <a:rPr lang="en-US" sz="2800" b="0" i="0" u="sng" strike="noStrike" baseline="0" dirty="0">
                <a:solidFill>
                  <a:schemeClr val="tx1"/>
                </a:solidFill>
                <a:latin typeface="Calibri" panose="020F0502020204030204" pitchFamily="34" charset="0"/>
              </a:rPr>
              <a:t>Does</a:t>
            </a:r>
            <a:r>
              <a:rPr lang="en-US" sz="2800" b="0" i="0" u="none" strike="noStrike" baseline="0" dirty="0">
                <a:solidFill>
                  <a:schemeClr val="tx1"/>
                </a:solidFill>
                <a:latin typeface="Calibri" panose="020F0502020204030204" pitchFamily="34" charset="0"/>
              </a:rPr>
              <a:t> monitor school performance with appropriate tests, assessing periodically and intervening as necessary </a:t>
            </a:r>
          </a:p>
        </p:txBody>
      </p:sp>
      <p:pic>
        <p:nvPicPr>
          <p:cNvPr id="4" name="Picture 3" descr="A picture containing drawing&#10;&#10;Description automatically generated">
            <a:extLst>
              <a:ext uri="{FF2B5EF4-FFF2-40B4-BE49-F238E27FC236}">
                <a16:creationId xmlns:a16="http://schemas.microsoft.com/office/drawing/2014/main" id="{307D0C62-19F4-4E9C-BF5A-301025DD571F}"/>
              </a:ext>
            </a:extLst>
          </p:cNvPr>
          <p:cNvPicPr>
            <a:picLocks noChangeAspect="1"/>
          </p:cNvPicPr>
          <p:nvPr/>
        </p:nvPicPr>
        <p:blipFill>
          <a:blip r:embed="rId5"/>
          <a:stretch>
            <a:fillRect/>
          </a:stretch>
        </p:blipFill>
        <p:spPr>
          <a:xfrm>
            <a:off x="10795441" y="5440596"/>
            <a:ext cx="1396559" cy="1417404"/>
          </a:xfrm>
          <a:prstGeom prst="rect">
            <a:avLst/>
          </a:prstGeom>
        </p:spPr>
      </p:pic>
      <p:pic>
        <p:nvPicPr>
          <p:cNvPr id="5" name="Audio 4">
            <a:hlinkClick r:id="" action="ppaction://media"/>
            <a:extLst>
              <a:ext uri="{FF2B5EF4-FFF2-40B4-BE49-F238E27FC236}">
                <a16:creationId xmlns:a16="http://schemas.microsoft.com/office/drawing/2014/main" id="{9A829EF0-A431-3343-8D8F-5FBEA7FADD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27528316"/>
      </p:ext>
    </p:extLst>
  </p:cSld>
  <p:clrMapOvr>
    <a:masterClrMapping/>
  </p:clrMapOvr>
  <p:transition advTm="7112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B2061-9EF2-EA4A-A395-340809B9EACD}"/>
              </a:ext>
            </a:extLst>
          </p:cNvPr>
          <p:cNvSpPr>
            <a:spLocks noGrp="1"/>
          </p:cNvSpPr>
          <p:nvPr>
            <p:ph type="title"/>
          </p:nvPr>
        </p:nvSpPr>
        <p:spPr>
          <a:xfrm>
            <a:off x="587829" y="365125"/>
            <a:ext cx="9199983" cy="1325563"/>
          </a:xfrm>
        </p:spPr>
        <p:txBody>
          <a:bodyPr>
            <a:normAutofit/>
          </a:bodyPr>
          <a:lstStyle/>
          <a:p>
            <a:pPr marR="0" rtl="0"/>
            <a:r>
              <a:rPr lang="en-US" sz="3400" b="1" i="0" u="none" strike="noStrike" baseline="0" dirty="0">
                <a:solidFill>
                  <a:schemeClr val="tx1"/>
                </a:solidFill>
                <a:latin typeface="Calibri" panose="020F0502020204030204" pitchFamily="34" charset="0"/>
              </a:rPr>
              <a:t>Unfamiliar Role</a:t>
            </a:r>
            <a:r>
              <a:rPr lang="en-US" sz="3400" b="1" dirty="0">
                <a:solidFill>
                  <a:schemeClr val="tx1"/>
                </a:solidFill>
                <a:latin typeface="Calibri" panose="020F0502020204030204" pitchFamily="34" charset="0"/>
              </a:rPr>
              <a:t> with </a:t>
            </a:r>
            <a:r>
              <a:rPr lang="en-US" sz="3400" b="1" i="0" u="none" strike="noStrike" baseline="0" dirty="0">
                <a:solidFill>
                  <a:schemeClr val="tx1"/>
                </a:solidFill>
                <a:latin typeface="Calibri" panose="020F0502020204030204" pitchFamily="34" charset="0"/>
              </a:rPr>
              <a:t>Minimal Support to Develop Practice</a:t>
            </a:r>
          </a:p>
        </p:txBody>
      </p:sp>
      <p:sp>
        <p:nvSpPr>
          <p:cNvPr id="3" name="Text Placeholder 2">
            <a:extLst>
              <a:ext uri="{FF2B5EF4-FFF2-40B4-BE49-F238E27FC236}">
                <a16:creationId xmlns:a16="http://schemas.microsoft.com/office/drawing/2014/main" id="{24C5E555-0B6C-484F-891D-7A82AABD48E8}"/>
              </a:ext>
            </a:extLst>
          </p:cNvPr>
          <p:cNvSpPr>
            <a:spLocks noGrp="1"/>
          </p:cNvSpPr>
          <p:nvPr>
            <p:ph type="body" idx="1"/>
          </p:nvPr>
        </p:nvSpPr>
        <p:spPr/>
        <p:txBody>
          <a:bodyPr>
            <a:normAutofit lnSpcReduction="10000"/>
          </a:bodyPr>
          <a:lstStyle/>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Limited guidance in law and regulation</a:t>
            </a:r>
          </a:p>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No state entity with responsibility for developing </a:t>
            </a:r>
          </a:p>
          <a:p>
            <a:pPr marL="0" indent="0">
              <a:buClrTx/>
              <a:buNone/>
            </a:pPr>
            <a:r>
              <a:rPr lang="en-US" sz="2800" dirty="0">
                <a:solidFill>
                  <a:schemeClr val="tx1"/>
                </a:solidFill>
                <a:latin typeface="Calibri" panose="020F0502020204030204" pitchFamily="34" charset="0"/>
              </a:rPr>
              <a:t>    </a:t>
            </a:r>
            <a:r>
              <a:rPr lang="en-US" sz="2800" b="0" i="0" u="none" strike="noStrike" baseline="0" dirty="0">
                <a:solidFill>
                  <a:schemeClr val="tx1"/>
                </a:solidFill>
                <a:latin typeface="Calibri" panose="020F0502020204030204" pitchFamily="34" charset="0"/>
              </a:rPr>
              <a:t>authorizing practice</a:t>
            </a:r>
          </a:p>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Ad hoc efforts</a:t>
            </a:r>
          </a:p>
          <a:p>
            <a:pPr marR="0" lvl="1"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County offices of education</a:t>
            </a:r>
          </a:p>
          <a:p>
            <a:pPr marR="0" lvl="1"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Informal groups of authorizers</a:t>
            </a:r>
          </a:p>
          <a:p>
            <a:pPr marR="0" lvl="1"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CCAP</a:t>
            </a:r>
          </a:p>
          <a:p>
            <a:pPr marR="0" lvl="1"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CARSNet federal grant</a:t>
            </a:r>
          </a:p>
          <a:p>
            <a:pPr marR="0" lvl="1" rtl="0"/>
            <a:endParaRPr lang="en-US" b="0" i="0" u="none" strike="noStrike" baseline="0" dirty="0">
              <a:solidFill>
                <a:srgbClr val="1F3763"/>
              </a:solidFill>
              <a:latin typeface="Times New Roman" panose="02020603050405020304" pitchFamily="18" charset="0"/>
            </a:endParaRPr>
          </a:p>
        </p:txBody>
      </p:sp>
      <p:pic>
        <p:nvPicPr>
          <p:cNvPr id="4" name="Picture 3" descr="A picture containing drawing&#10;&#10;Description automatically generated">
            <a:extLst>
              <a:ext uri="{FF2B5EF4-FFF2-40B4-BE49-F238E27FC236}">
                <a16:creationId xmlns:a16="http://schemas.microsoft.com/office/drawing/2014/main" id="{0BB59130-251F-4D34-9673-B20229D273A2}"/>
              </a:ext>
            </a:extLst>
          </p:cNvPr>
          <p:cNvPicPr>
            <a:picLocks noChangeAspect="1"/>
          </p:cNvPicPr>
          <p:nvPr/>
        </p:nvPicPr>
        <p:blipFill>
          <a:blip r:embed="rId5"/>
          <a:stretch>
            <a:fillRect/>
          </a:stretch>
        </p:blipFill>
        <p:spPr>
          <a:xfrm>
            <a:off x="10795441" y="5440596"/>
            <a:ext cx="1396559" cy="1417404"/>
          </a:xfrm>
          <a:prstGeom prst="rect">
            <a:avLst/>
          </a:prstGeom>
        </p:spPr>
      </p:pic>
      <p:pic>
        <p:nvPicPr>
          <p:cNvPr id="5" name="Audio 4">
            <a:hlinkClick r:id="" action="ppaction://media"/>
            <a:extLst>
              <a:ext uri="{FF2B5EF4-FFF2-40B4-BE49-F238E27FC236}">
                <a16:creationId xmlns:a16="http://schemas.microsoft.com/office/drawing/2014/main" id="{893C7FE5-1E3C-DB48-9C98-13563C667B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28459631"/>
      </p:ext>
    </p:extLst>
  </p:cSld>
  <p:clrMapOvr>
    <a:masterClrMapping/>
  </p:clrMapOvr>
  <p:transition advTm="5474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8028B-4F10-DC4E-A166-541498028BD1}"/>
              </a:ext>
            </a:extLst>
          </p:cNvPr>
          <p:cNvSpPr>
            <a:spLocks noGrp="1"/>
          </p:cNvSpPr>
          <p:nvPr>
            <p:ph type="title"/>
          </p:nvPr>
        </p:nvSpPr>
        <p:spPr>
          <a:xfrm>
            <a:off x="670420" y="365125"/>
            <a:ext cx="10515600" cy="1325563"/>
          </a:xfrm>
        </p:spPr>
        <p:txBody>
          <a:bodyPr>
            <a:normAutofit/>
          </a:bodyPr>
          <a:lstStyle/>
          <a:p>
            <a:pPr marR="0" rtl="0"/>
            <a:r>
              <a:rPr lang="en-US" sz="3400" b="1" i="0" u="none" strike="noStrike" baseline="0" dirty="0">
                <a:solidFill>
                  <a:schemeClr val="tx1"/>
                </a:solidFill>
                <a:latin typeface="Calibri" panose="020F0502020204030204" pitchFamily="34" charset="0"/>
              </a:rPr>
              <a:t>Limited Resources to Access Available Support</a:t>
            </a:r>
          </a:p>
        </p:txBody>
      </p:sp>
      <p:sp>
        <p:nvSpPr>
          <p:cNvPr id="3" name="Text Placeholder 2">
            <a:extLst>
              <a:ext uri="{FF2B5EF4-FFF2-40B4-BE49-F238E27FC236}">
                <a16:creationId xmlns:a16="http://schemas.microsoft.com/office/drawing/2014/main" id="{FAE06A85-8D22-F846-9F6E-6F856F797642}"/>
              </a:ext>
            </a:extLst>
          </p:cNvPr>
          <p:cNvSpPr>
            <a:spLocks noGrp="1"/>
          </p:cNvSpPr>
          <p:nvPr>
            <p:ph type="body" idx="1"/>
          </p:nvPr>
        </p:nvSpPr>
        <p:spPr>
          <a:xfrm>
            <a:off x="662031" y="1825625"/>
            <a:ext cx="10515600" cy="4351338"/>
          </a:xfrm>
        </p:spPr>
        <p:txBody>
          <a:bodyPr>
            <a:normAutofit/>
          </a:bodyPr>
          <a:lstStyle/>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Fee of 1% of charter school general purpose revenue</a:t>
            </a:r>
          </a:p>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Part-time assignments</a:t>
            </a:r>
          </a:p>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Sporadic work</a:t>
            </a:r>
          </a:p>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Not a district priority</a:t>
            </a:r>
          </a:p>
        </p:txBody>
      </p:sp>
      <p:pic>
        <p:nvPicPr>
          <p:cNvPr id="4" name="Picture 3" descr="A picture containing drawing&#10;&#10;Description automatically generated">
            <a:extLst>
              <a:ext uri="{FF2B5EF4-FFF2-40B4-BE49-F238E27FC236}">
                <a16:creationId xmlns:a16="http://schemas.microsoft.com/office/drawing/2014/main" id="{37C66BEE-6F0C-4E66-8F3E-FACA38A4D181}"/>
              </a:ext>
            </a:extLst>
          </p:cNvPr>
          <p:cNvPicPr>
            <a:picLocks noChangeAspect="1"/>
          </p:cNvPicPr>
          <p:nvPr/>
        </p:nvPicPr>
        <p:blipFill>
          <a:blip r:embed="rId5"/>
          <a:stretch>
            <a:fillRect/>
          </a:stretch>
        </p:blipFill>
        <p:spPr>
          <a:xfrm>
            <a:off x="10795441" y="5440596"/>
            <a:ext cx="1396559" cy="1417404"/>
          </a:xfrm>
          <a:prstGeom prst="rect">
            <a:avLst/>
          </a:prstGeom>
        </p:spPr>
      </p:pic>
      <p:pic>
        <p:nvPicPr>
          <p:cNvPr id="5" name="Audio 4">
            <a:hlinkClick r:id="" action="ppaction://media"/>
            <a:extLst>
              <a:ext uri="{FF2B5EF4-FFF2-40B4-BE49-F238E27FC236}">
                <a16:creationId xmlns:a16="http://schemas.microsoft.com/office/drawing/2014/main" id="{4FC328A9-0C72-064D-8F54-CD1F564665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15243977"/>
      </p:ext>
    </p:extLst>
  </p:cSld>
  <p:clrMapOvr>
    <a:masterClrMapping/>
  </p:clrMapOvr>
  <p:transition advTm="1671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45018-1A9A-0C42-B477-C74FF05C5F3B}"/>
              </a:ext>
            </a:extLst>
          </p:cNvPr>
          <p:cNvSpPr>
            <a:spLocks noGrp="1"/>
          </p:cNvSpPr>
          <p:nvPr>
            <p:ph type="title"/>
          </p:nvPr>
        </p:nvSpPr>
        <p:spPr/>
        <p:txBody>
          <a:bodyPr>
            <a:normAutofit/>
          </a:bodyPr>
          <a:lstStyle/>
          <a:p>
            <a:pPr marR="0" rtl="0"/>
            <a:r>
              <a:rPr lang="en-US" sz="3400" b="1" i="0" u="none" strike="noStrike" baseline="0" dirty="0">
                <a:solidFill>
                  <a:schemeClr val="tx1"/>
                </a:solidFill>
                <a:latin typeface="Calibri" panose="020F0502020204030204" pitchFamily="34" charset="0"/>
              </a:rPr>
              <a:t>Shortcomings in California Authorizing Identified</a:t>
            </a:r>
          </a:p>
        </p:txBody>
      </p:sp>
      <p:sp>
        <p:nvSpPr>
          <p:cNvPr id="3" name="Text Placeholder 2">
            <a:extLst>
              <a:ext uri="{FF2B5EF4-FFF2-40B4-BE49-F238E27FC236}">
                <a16:creationId xmlns:a16="http://schemas.microsoft.com/office/drawing/2014/main" id="{0EBAC906-8F86-C74A-BE04-8D97CB678BB9}"/>
              </a:ext>
            </a:extLst>
          </p:cNvPr>
          <p:cNvSpPr>
            <a:spLocks noGrp="1"/>
          </p:cNvSpPr>
          <p:nvPr>
            <p:ph type="body" idx="1"/>
          </p:nvPr>
        </p:nvSpPr>
        <p:spPr/>
        <p:txBody>
          <a:bodyPr>
            <a:noAutofit/>
          </a:bodyPr>
          <a:lstStyle/>
          <a:p>
            <a:pPr marR="0" lvl="0" rtl="0">
              <a:buClrTx/>
              <a:buSzPct val="90000"/>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Little Hoover Commission, 1996</a:t>
            </a:r>
          </a:p>
          <a:p>
            <a:pPr marR="0" lvl="0" rtl="0">
              <a:buClrTx/>
              <a:buSzPct val="90000"/>
              <a:buFont typeface="Wingdings" panose="05000000000000000000" pitchFamily="2" charset="2"/>
              <a:buChar char="Ø"/>
            </a:pPr>
            <a:r>
              <a:rPr lang="en-US" sz="2800" dirty="0">
                <a:solidFill>
                  <a:schemeClr val="tx1"/>
                </a:solidFill>
                <a:latin typeface="Calibri" panose="020F0502020204030204" pitchFamily="34" charset="0"/>
              </a:rPr>
              <a:t>Public Impact, 2004</a:t>
            </a:r>
            <a:endParaRPr lang="en-US" sz="2800" b="0" i="0" u="none" strike="noStrike" baseline="0" dirty="0">
              <a:solidFill>
                <a:schemeClr val="tx1"/>
              </a:solidFill>
              <a:latin typeface="Calibri" panose="020F0502020204030204" pitchFamily="34" charset="0"/>
            </a:endParaRPr>
          </a:p>
          <a:p>
            <a:pPr marR="0" lvl="0" rtl="0">
              <a:buClrTx/>
              <a:buSzPct val="90000"/>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Education Commission of the States, 2005</a:t>
            </a:r>
          </a:p>
          <a:p>
            <a:pPr>
              <a:buClrTx/>
              <a:buSzPct val="90000"/>
              <a:buFont typeface="Wingdings" panose="05000000000000000000" pitchFamily="2" charset="2"/>
              <a:buChar char="Ø"/>
            </a:pPr>
            <a:r>
              <a:rPr lang="en-US" sz="2800" dirty="0">
                <a:solidFill>
                  <a:schemeClr val="tx1"/>
                </a:solidFill>
                <a:latin typeface="Calibri" panose="020F0502020204030204" pitchFamily="34" charset="0"/>
              </a:rPr>
              <a:t>U.S Department of Education, 2007</a:t>
            </a:r>
          </a:p>
          <a:p>
            <a:pPr marR="0" lvl="0" rtl="0">
              <a:buClrTx/>
              <a:buSzPct val="90000"/>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Little Hoover Commission, 2010</a:t>
            </a:r>
          </a:p>
          <a:p>
            <a:pPr marR="0" lvl="0" rtl="0">
              <a:buClrTx/>
              <a:buSzPct val="90000"/>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California Research Bureau, 2012</a:t>
            </a:r>
          </a:p>
          <a:p>
            <a:pPr marR="0" lvl="0" rtl="0">
              <a:buClrTx/>
              <a:buSzPct val="90000"/>
              <a:buFont typeface="Wingdings" panose="05000000000000000000" pitchFamily="2" charset="2"/>
              <a:buChar char="Ø"/>
            </a:pPr>
            <a:r>
              <a:rPr lang="en-US" sz="2800" dirty="0">
                <a:solidFill>
                  <a:schemeClr val="tx1"/>
                </a:solidFill>
                <a:latin typeface="Calibri" panose="020F0502020204030204" pitchFamily="34" charset="0"/>
              </a:rPr>
              <a:t>National Association of Charter School Authorizers, 2016</a:t>
            </a:r>
            <a:endParaRPr lang="en-US" sz="2800" b="0" i="0" u="none" strike="noStrike" baseline="0" dirty="0">
              <a:solidFill>
                <a:schemeClr val="tx1"/>
              </a:solidFill>
              <a:latin typeface="Calibri" panose="020F0502020204030204" pitchFamily="34" charset="0"/>
            </a:endParaRPr>
          </a:p>
          <a:p>
            <a:pPr marR="0" lvl="0" rtl="0">
              <a:buClrTx/>
              <a:buSzPct val="90000"/>
              <a:buFont typeface="Wingdings" panose="05000000000000000000" pitchFamily="2" charset="2"/>
              <a:buChar char="Ø"/>
            </a:pPr>
            <a:r>
              <a:rPr lang="en-US" sz="2800" dirty="0">
                <a:solidFill>
                  <a:schemeClr val="tx1"/>
                </a:solidFill>
                <a:latin typeface="Calibri" panose="020F0502020204030204" pitchFamily="34" charset="0"/>
              </a:rPr>
              <a:t>Education First, 2019</a:t>
            </a:r>
            <a:endParaRPr lang="en-US" sz="2800" b="0" i="0" u="none" strike="noStrike" baseline="0" dirty="0">
              <a:solidFill>
                <a:schemeClr val="tx1"/>
              </a:solidFill>
              <a:latin typeface="Calibri" panose="020F0502020204030204" pitchFamily="34" charset="0"/>
            </a:endParaRPr>
          </a:p>
        </p:txBody>
      </p:sp>
      <p:pic>
        <p:nvPicPr>
          <p:cNvPr id="4" name="Picture 3" descr="A picture containing drawing&#10;&#10;Description automatically generated">
            <a:extLst>
              <a:ext uri="{FF2B5EF4-FFF2-40B4-BE49-F238E27FC236}">
                <a16:creationId xmlns:a16="http://schemas.microsoft.com/office/drawing/2014/main" id="{0048B54A-5106-4CF9-AE8A-1E978FEB4F2C}"/>
              </a:ext>
            </a:extLst>
          </p:cNvPr>
          <p:cNvPicPr>
            <a:picLocks noChangeAspect="1"/>
          </p:cNvPicPr>
          <p:nvPr/>
        </p:nvPicPr>
        <p:blipFill>
          <a:blip r:embed="rId5"/>
          <a:stretch>
            <a:fillRect/>
          </a:stretch>
        </p:blipFill>
        <p:spPr>
          <a:xfrm>
            <a:off x="10795441" y="5440596"/>
            <a:ext cx="1396559" cy="1417404"/>
          </a:xfrm>
          <a:prstGeom prst="rect">
            <a:avLst/>
          </a:prstGeom>
        </p:spPr>
      </p:pic>
      <p:pic>
        <p:nvPicPr>
          <p:cNvPr id="5" name="Audio 4">
            <a:hlinkClick r:id="" action="ppaction://media"/>
            <a:extLst>
              <a:ext uri="{FF2B5EF4-FFF2-40B4-BE49-F238E27FC236}">
                <a16:creationId xmlns:a16="http://schemas.microsoft.com/office/drawing/2014/main" id="{14381CD5-D544-4247-80CF-A46E35AEA0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58977334"/>
      </p:ext>
    </p:extLst>
  </p:cSld>
  <p:clrMapOvr>
    <a:masterClrMapping/>
  </p:clrMapOvr>
  <p:transition advTm="2015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17CC9-93C2-C540-9984-F981707DF886}"/>
              </a:ext>
            </a:extLst>
          </p:cNvPr>
          <p:cNvSpPr>
            <a:spLocks noGrp="1"/>
          </p:cNvSpPr>
          <p:nvPr>
            <p:ph type="title"/>
          </p:nvPr>
        </p:nvSpPr>
        <p:spPr>
          <a:xfrm>
            <a:off x="838200" y="365125"/>
            <a:ext cx="7658100" cy="1325563"/>
          </a:xfrm>
        </p:spPr>
        <p:txBody>
          <a:bodyPr>
            <a:normAutofit/>
          </a:bodyPr>
          <a:lstStyle/>
          <a:p>
            <a:pPr marR="0" rtl="0"/>
            <a:r>
              <a:rPr lang="en-US" sz="3400" b="1" i="0" u="none" strike="noStrike" baseline="0" dirty="0">
                <a:solidFill>
                  <a:schemeClr val="tx1"/>
                </a:solidFill>
                <a:latin typeface="Calibri" panose="020F0502020204030204" pitchFamily="34" charset="0"/>
              </a:rPr>
              <a:t>Objectives for the Meeting</a:t>
            </a:r>
          </a:p>
        </p:txBody>
      </p:sp>
      <p:sp>
        <p:nvSpPr>
          <p:cNvPr id="3" name="Text Placeholder 2">
            <a:extLst>
              <a:ext uri="{FF2B5EF4-FFF2-40B4-BE49-F238E27FC236}">
                <a16:creationId xmlns:a16="http://schemas.microsoft.com/office/drawing/2014/main" id="{35E812C6-B4CA-4045-AA26-D2ADDFE6BF12}"/>
              </a:ext>
            </a:extLst>
          </p:cNvPr>
          <p:cNvSpPr>
            <a:spLocks noGrp="1"/>
          </p:cNvSpPr>
          <p:nvPr>
            <p:ph type="body" idx="1"/>
          </p:nvPr>
        </p:nvSpPr>
        <p:spPr>
          <a:xfrm>
            <a:off x="838200" y="1825625"/>
            <a:ext cx="8982075" cy="4351338"/>
          </a:xfrm>
        </p:spPr>
        <p:txBody>
          <a:bodyPr>
            <a:normAutofit/>
          </a:bodyPr>
          <a:lstStyle/>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Underscore the importance of effective </a:t>
            </a:r>
            <a:r>
              <a:rPr lang="en-US" sz="2800" dirty="0">
                <a:solidFill>
                  <a:schemeClr val="tx1"/>
                </a:solidFill>
                <a:latin typeface="Calibri" panose="020F0502020204030204" pitchFamily="34" charset="0"/>
              </a:rPr>
              <a:t>a</a:t>
            </a:r>
            <a:r>
              <a:rPr lang="en-US" sz="2800" b="0" i="0" u="none" strike="noStrike" baseline="0" dirty="0">
                <a:solidFill>
                  <a:schemeClr val="tx1"/>
                </a:solidFill>
                <a:latin typeface="Calibri" panose="020F0502020204030204" pitchFamily="34" charset="0"/>
              </a:rPr>
              <a:t>uthorizing</a:t>
            </a:r>
          </a:p>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Identify barriers to improving </a:t>
            </a:r>
            <a:r>
              <a:rPr lang="en-US" sz="2800" dirty="0">
                <a:solidFill>
                  <a:schemeClr val="tx1"/>
                </a:solidFill>
                <a:latin typeface="Calibri" panose="020F0502020204030204" pitchFamily="34" charset="0"/>
              </a:rPr>
              <a:t>p</a:t>
            </a:r>
            <a:r>
              <a:rPr lang="en-US" sz="2800" b="0" i="0" u="none" strike="noStrike" baseline="0" dirty="0">
                <a:solidFill>
                  <a:schemeClr val="tx1"/>
                </a:solidFill>
                <a:latin typeface="Calibri" panose="020F0502020204030204" pitchFamily="34" charset="0"/>
              </a:rPr>
              <a:t>ractice</a:t>
            </a:r>
          </a:p>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Explore </a:t>
            </a:r>
            <a:r>
              <a:rPr lang="en-US" sz="2800" dirty="0">
                <a:solidFill>
                  <a:schemeClr val="tx1"/>
                </a:solidFill>
                <a:latin typeface="Calibri" panose="020F0502020204030204" pitchFamily="34" charset="0"/>
              </a:rPr>
              <a:t>n</a:t>
            </a:r>
            <a:r>
              <a:rPr lang="en-US" sz="2800" b="0" i="0" u="none" strike="noStrike" baseline="0" dirty="0">
                <a:solidFill>
                  <a:schemeClr val="tx1"/>
                </a:solidFill>
                <a:latin typeface="Calibri" panose="020F0502020204030204" pitchFamily="34" charset="0"/>
              </a:rPr>
              <a:t>ew ways to </a:t>
            </a:r>
            <a:r>
              <a:rPr lang="en-US" sz="2800" dirty="0">
                <a:solidFill>
                  <a:schemeClr val="tx1"/>
                </a:solidFill>
                <a:latin typeface="Calibri" panose="020F0502020204030204" pitchFamily="34" charset="0"/>
              </a:rPr>
              <a:t>s</a:t>
            </a:r>
            <a:r>
              <a:rPr lang="en-US" sz="2800" b="0" i="0" u="none" strike="noStrike" baseline="0" dirty="0">
                <a:solidFill>
                  <a:schemeClr val="tx1"/>
                </a:solidFill>
                <a:latin typeface="Calibri" panose="020F0502020204030204" pitchFamily="34" charset="0"/>
              </a:rPr>
              <a:t>upport </a:t>
            </a:r>
            <a:r>
              <a:rPr lang="en-US" sz="2800" dirty="0">
                <a:solidFill>
                  <a:schemeClr val="tx1"/>
                </a:solidFill>
                <a:latin typeface="Calibri" panose="020F0502020204030204" pitchFamily="34" charset="0"/>
              </a:rPr>
              <a:t>a</a:t>
            </a:r>
            <a:r>
              <a:rPr lang="en-US" sz="2800" b="0" i="0" u="none" strike="noStrike" baseline="0" dirty="0">
                <a:solidFill>
                  <a:schemeClr val="tx1"/>
                </a:solidFill>
                <a:latin typeface="Calibri" panose="020F0502020204030204" pitchFamily="34" charset="0"/>
              </a:rPr>
              <a:t>uthorizing</a:t>
            </a:r>
          </a:p>
          <a:p>
            <a:pPr marR="0" lvl="0" rtl="0">
              <a:buClrTx/>
              <a:buFont typeface="Wingdings" panose="05000000000000000000" pitchFamily="2" charset="2"/>
              <a:buChar char="Ø"/>
            </a:pPr>
            <a:r>
              <a:rPr lang="en-US" sz="2800" dirty="0">
                <a:solidFill>
                  <a:schemeClr val="tx1"/>
                </a:solidFill>
                <a:latin typeface="Calibri" panose="020F0502020204030204" pitchFamily="34" charset="0"/>
              </a:rPr>
              <a:t>Move into action with your help</a:t>
            </a:r>
            <a:endParaRPr lang="en-US" sz="2800" b="0" i="0" u="none" strike="noStrike" baseline="0" dirty="0">
              <a:solidFill>
                <a:schemeClr val="tx1"/>
              </a:solidFill>
              <a:latin typeface="Calibri" panose="020F0502020204030204" pitchFamily="34" charset="0"/>
            </a:endParaRPr>
          </a:p>
        </p:txBody>
      </p:sp>
      <p:pic>
        <p:nvPicPr>
          <p:cNvPr id="4" name="Picture 3" descr="A picture containing drawing&#10;&#10;Description automatically generated">
            <a:extLst>
              <a:ext uri="{FF2B5EF4-FFF2-40B4-BE49-F238E27FC236}">
                <a16:creationId xmlns:a16="http://schemas.microsoft.com/office/drawing/2014/main" id="{6B04652E-30F9-4031-84EB-5F56883B505F}"/>
              </a:ext>
            </a:extLst>
          </p:cNvPr>
          <p:cNvPicPr>
            <a:picLocks noChangeAspect="1"/>
          </p:cNvPicPr>
          <p:nvPr/>
        </p:nvPicPr>
        <p:blipFill>
          <a:blip r:embed="rId5"/>
          <a:stretch>
            <a:fillRect/>
          </a:stretch>
        </p:blipFill>
        <p:spPr>
          <a:xfrm>
            <a:off x="10795441" y="5440596"/>
            <a:ext cx="1396559" cy="1417404"/>
          </a:xfrm>
          <a:prstGeom prst="rect">
            <a:avLst/>
          </a:prstGeom>
        </p:spPr>
      </p:pic>
      <p:pic>
        <p:nvPicPr>
          <p:cNvPr id="5" name="Audio 4">
            <a:hlinkClick r:id="" action="ppaction://media"/>
            <a:extLst>
              <a:ext uri="{FF2B5EF4-FFF2-40B4-BE49-F238E27FC236}">
                <a16:creationId xmlns:a16="http://schemas.microsoft.com/office/drawing/2014/main" id="{1902F76B-837D-0A47-868F-F6ED5CE0CE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63718980"/>
      </p:ext>
    </p:extLst>
  </p:cSld>
  <p:clrMapOvr>
    <a:masterClrMapping/>
  </p:clrMapOvr>
  <p:transition advTm="4480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4BF71-2995-6946-B399-1F3E60476261}"/>
              </a:ext>
            </a:extLst>
          </p:cNvPr>
          <p:cNvSpPr>
            <a:spLocks noGrp="1"/>
          </p:cNvSpPr>
          <p:nvPr>
            <p:ph type="title"/>
          </p:nvPr>
        </p:nvSpPr>
        <p:spPr/>
        <p:txBody>
          <a:bodyPr>
            <a:normAutofit/>
          </a:bodyPr>
          <a:lstStyle/>
          <a:p>
            <a:pPr marR="0" rtl="0"/>
            <a:r>
              <a:rPr lang="en-US" sz="3400" b="1" i="0" u="none" strike="noStrike" baseline="0" dirty="0">
                <a:solidFill>
                  <a:schemeClr val="tx1"/>
                </a:solidFill>
                <a:latin typeface="Calibri" panose="020F0502020204030204" pitchFamily="34" charset="0"/>
              </a:rPr>
              <a:t>Shortcomings in California Authorizing Identified</a:t>
            </a:r>
          </a:p>
        </p:txBody>
      </p:sp>
      <p:sp>
        <p:nvSpPr>
          <p:cNvPr id="3" name="Text Placeholder 2">
            <a:extLst>
              <a:ext uri="{FF2B5EF4-FFF2-40B4-BE49-F238E27FC236}">
                <a16:creationId xmlns:a16="http://schemas.microsoft.com/office/drawing/2014/main" id="{CD6686F9-9B30-A44C-8EA2-6D74F772AD9E}"/>
              </a:ext>
            </a:extLst>
          </p:cNvPr>
          <p:cNvSpPr>
            <a:spLocks noGrp="1"/>
          </p:cNvSpPr>
          <p:nvPr>
            <p:ph type="body" idx="1"/>
          </p:nvPr>
        </p:nvSpPr>
        <p:spPr>
          <a:xfrm>
            <a:off x="838200" y="1403575"/>
            <a:ext cx="8968530" cy="4653275"/>
          </a:xfrm>
        </p:spPr>
        <p:txBody>
          <a:bodyPr>
            <a:normAutofit fontScale="92500" lnSpcReduction="10000"/>
          </a:bodyPr>
          <a:lstStyle/>
          <a:p>
            <a:pPr lvl="0">
              <a:buClrTx/>
              <a:buFont typeface="Wingdings" panose="05000000000000000000" pitchFamily="2" charset="2"/>
              <a:buChar char="Ø"/>
            </a:pPr>
            <a:r>
              <a:rPr lang="en-US" sz="2800" dirty="0">
                <a:solidFill>
                  <a:schemeClr val="tx1"/>
                </a:solidFill>
                <a:latin typeface="Calibri" panose="020F0502020204030204" pitchFamily="34" charset="0"/>
              </a:rPr>
              <a:t>Little Hoover Commission, 1996: “The ability to move to an outcome-based accountability system comes hard when the habit of top- down control and rules-based accountability is deeply ingrained.”</a:t>
            </a:r>
          </a:p>
          <a:p>
            <a:pPr marL="0" lvl="0" indent="0">
              <a:buClrTx/>
              <a:buNone/>
            </a:pPr>
            <a:endParaRPr lang="en-US" sz="1500" dirty="0">
              <a:solidFill>
                <a:schemeClr val="tx1"/>
              </a:solidFill>
              <a:latin typeface="Calibri" panose="020F0502020204030204" pitchFamily="34" charset="0"/>
            </a:endParaRPr>
          </a:p>
          <a:p>
            <a:pPr lvl="0">
              <a:buClrTx/>
              <a:buFont typeface="Wingdings" panose="05000000000000000000" pitchFamily="2" charset="2"/>
              <a:buChar char="Ø"/>
            </a:pPr>
            <a:r>
              <a:rPr lang="en-US" sz="2800" dirty="0">
                <a:solidFill>
                  <a:schemeClr val="tx1"/>
                </a:solidFill>
                <a:latin typeface="Calibri" panose="020F0502020204030204" pitchFamily="34" charset="0"/>
              </a:rPr>
              <a:t>Little Hoover Commission, 2010: “Local districts accustomed to compliance-based accountability with traditional public schools can have difficulty successfully shifting to performance-based accountability required to effectively oversee charter schools, which do not have to comply with bureaucratic rules. Districts also must carefully balance effective oversight with charter school autonomy.” </a:t>
            </a:r>
          </a:p>
          <a:p>
            <a:pPr marL="0" marR="0" lvl="0" indent="0" rtl="0">
              <a:buNone/>
            </a:pPr>
            <a:endParaRPr lang="en-US" sz="2800" b="0" i="0" u="none" strike="noStrike" baseline="0" dirty="0">
              <a:solidFill>
                <a:schemeClr val="tx1"/>
              </a:solidFill>
              <a:latin typeface="Calibri" panose="020F0502020204030204" pitchFamily="34" charset="0"/>
            </a:endParaRPr>
          </a:p>
        </p:txBody>
      </p:sp>
      <p:pic>
        <p:nvPicPr>
          <p:cNvPr id="4" name="Picture 3" descr="A picture containing drawing&#10;&#10;Description automatically generated">
            <a:extLst>
              <a:ext uri="{FF2B5EF4-FFF2-40B4-BE49-F238E27FC236}">
                <a16:creationId xmlns:a16="http://schemas.microsoft.com/office/drawing/2014/main" id="{08EED2AC-9CDC-4380-868E-A220729617F7}"/>
              </a:ext>
            </a:extLst>
          </p:cNvPr>
          <p:cNvPicPr>
            <a:picLocks noChangeAspect="1"/>
          </p:cNvPicPr>
          <p:nvPr/>
        </p:nvPicPr>
        <p:blipFill>
          <a:blip r:embed="rId5"/>
          <a:stretch>
            <a:fillRect/>
          </a:stretch>
        </p:blipFill>
        <p:spPr>
          <a:xfrm>
            <a:off x="10795441" y="5440596"/>
            <a:ext cx="1396559" cy="1417404"/>
          </a:xfrm>
          <a:prstGeom prst="rect">
            <a:avLst/>
          </a:prstGeom>
        </p:spPr>
      </p:pic>
      <p:pic>
        <p:nvPicPr>
          <p:cNvPr id="5" name="Audio 4">
            <a:hlinkClick r:id="" action="ppaction://media"/>
            <a:extLst>
              <a:ext uri="{FF2B5EF4-FFF2-40B4-BE49-F238E27FC236}">
                <a16:creationId xmlns:a16="http://schemas.microsoft.com/office/drawing/2014/main" id="{B1337C0F-3002-124D-9A44-CDA88D6A8F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65317254"/>
      </p:ext>
    </p:extLst>
  </p:cSld>
  <p:clrMapOvr>
    <a:masterClrMapping/>
  </p:clrMapOvr>
  <p:transition advTm="2069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4BF71-2995-6946-B399-1F3E60476261}"/>
              </a:ext>
            </a:extLst>
          </p:cNvPr>
          <p:cNvSpPr>
            <a:spLocks noGrp="1"/>
          </p:cNvSpPr>
          <p:nvPr>
            <p:ph type="title"/>
          </p:nvPr>
        </p:nvSpPr>
        <p:spPr>
          <a:xfrm>
            <a:off x="678809" y="365125"/>
            <a:ext cx="8901419" cy="1325563"/>
          </a:xfrm>
        </p:spPr>
        <p:txBody>
          <a:bodyPr>
            <a:normAutofit/>
          </a:bodyPr>
          <a:lstStyle/>
          <a:p>
            <a:pPr marR="0" rtl="0"/>
            <a:r>
              <a:rPr lang="en-US" sz="3400" b="1" i="0" u="none" strike="noStrike" baseline="0" dirty="0">
                <a:solidFill>
                  <a:schemeClr val="tx1"/>
                </a:solidFill>
                <a:latin typeface="Calibri" panose="020F0502020204030204" pitchFamily="34" charset="0"/>
              </a:rPr>
              <a:t>Shortcomings in California Authorizing Identified</a:t>
            </a:r>
          </a:p>
        </p:txBody>
      </p:sp>
      <p:sp>
        <p:nvSpPr>
          <p:cNvPr id="3" name="Text Placeholder 2">
            <a:extLst>
              <a:ext uri="{FF2B5EF4-FFF2-40B4-BE49-F238E27FC236}">
                <a16:creationId xmlns:a16="http://schemas.microsoft.com/office/drawing/2014/main" id="{CD6686F9-9B30-A44C-8EA2-6D74F772AD9E}"/>
              </a:ext>
            </a:extLst>
          </p:cNvPr>
          <p:cNvSpPr>
            <a:spLocks noGrp="1"/>
          </p:cNvSpPr>
          <p:nvPr>
            <p:ph type="body" idx="1"/>
          </p:nvPr>
        </p:nvSpPr>
        <p:spPr>
          <a:xfrm>
            <a:off x="200637" y="1313896"/>
            <a:ext cx="9572537" cy="4994421"/>
          </a:xfrm>
        </p:spPr>
        <p:txBody>
          <a:bodyPr>
            <a:normAutofit lnSpcReduction="10000"/>
          </a:bodyPr>
          <a:lstStyle/>
          <a:p>
            <a:pPr lvl="0">
              <a:buClrTx/>
              <a:buFont typeface="Wingdings" panose="05000000000000000000" pitchFamily="2" charset="2"/>
              <a:buChar char="Ø"/>
            </a:pPr>
            <a:r>
              <a:rPr lang="en-US" sz="2800" dirty="0">
                <a:solidFill>
                  <a:schemeClr val="tx1"/>
                </a:solidFill>
                <a:latin typeface="Calibri" panose="020F0502020204030204" pitchFamily="34" charset="0"/>
              </a:rPr>
              <a:t>California Research Bureau, 2012: “By both the NACSA and CRB survey of states, California is low on the funding scale for oversight activities. … On average, states provide their authorizers almost $90,000 per school for oversight activities (range: $32,401 to $221,624). At one percent of the per pupil fund, California provides authorizers $49,158 per school for oversight activities. This is significantly less than average.”</a:t>
            </a:r>
          </a:p>
          <a:p>
            <a:pPr lvl="0">
              <a:buClrTx/>
              <a:buFont typeface="Wingdings" panose="05000000000000000000" pitchFamily="2" charset="2"/>
              <a:buChar char="Ø"/>
            </a:pPr>
            <a:endParaRPr lang="en-US" sz="1200" dirty="0">
              <a:solidFill>
                <a:schemeClr val="tx1"/>
              </a:solidFill>
              <a:latin typeface="Calibri" panose="020F0502020204030204" pitchFamily="34" charset="0"/>
            </a:endParaRPr>
          </a:p>
          <a:p>
            <a:pPr lvl="0">
              <a:buClrTx/>
              <a:buFont typeface="Wingdings" panose="05000000000000000000" pitchFamily="2" charset="2"/>
              <a:buChar char="Ø"/>
            </a:pPr>
            <a:r>
              <a:rPr lang="en-US" sz="2800" dirty="0">
                <a:solidFill>
                  <a:schemeClr val="tx1"/>
                </a:solidFill>
                <a:latin typeface="Calibri" panose="020F0502020204030204" pitchFamily="34" charset="0"/>
              </a:rPr>
              <a:t>National Association of Charter School Authorizers, 2016: “The bottom line is this: while authorizing resources are tight for all, small authorizers are stuck without the means to build badly-needed oversight capacity.”</a:t>
            </a:r>
          </a:p>
          <a:p>
            <a:pPr marL="0" marR="0" lvl="0" indent="0" rtl="0">
              <a:buNone/>
            </a:pPr>
            <a:endParaRPr lang="en-US" sz="2800" b="0" i="0" u="none" strike="noStrike" baseline="0" dirty="0">
              <a:solidFill>
                <a:srgbClr val="2F5496"/>
              </a:solidFill>
              <a:latin typeface="Calibri" panose="020F0502020204030204" pitchFamily="34" charset="0"/>
            </a:endParaRPr>
          </a:p>
        </p:txBody>
      </p:sp>
      <p:pic>
        <p:nvPicPr>
          <p:cNvPr id="4" name="Picture 3" descr="A picture containing drawing&#10;&#10;Description automatically generated">
            <a:extLst>
              <a:ext uri="{FF2B5EF4-FFF2-40B4-BE49-F238E27FC236}">
                <a16:creationId xmlns:a16="http://schemas.microsoft.com/office/drawing/2014/main" id="{D57CD4AE-AE45-491A-B77F-8E68689EF3E6}"/>
              </a:ext>
            </a:extLst>
          </p:cNvPr>
          <p:cNvPicPr>
            <a:picLocks noChangeAspect="1"/>
          </p:cNvPicPr>
          <p:nvPr/>
        </p:nvPicPr>
        <p:blipFill>
          <a:blip r:embed="rId5"/>
          <a:stretch>
            <a:fillRect/>
          </a:stretch>
        </p:blipFill>
        <p:spPr>
          <a:xfrm>
            <a:off x="10795441" y="5440596"/>
            <a:ext cx="1396559" cy="1417404"/>
          </a:xfrm>
          <a:prstGeom prst="rect">
            <a:avLst/>
          </a:prstGeom>
        </p:spPr>
      </p:pic>
      <p:pic>
        <p:nvPicPr>
          <p:cNvPr id="5" name="Audio 4">
            <a:hlinkClick r:id="" action="ppaction://media"/>
            <a:extLst>
              <a:ext uri="{FF2B5EF4-FFF2-40B4-BE49-F238E27FC236}">
                <a16:creationId xmlns:a16="http://schemas.microsoft.com/office/drawing/2014/main" id="{141178ED-99E2-E44E-A36C-8DADDCF142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67673721"/>
      </p:ext>
    </p:extLst>
  </p:cSld>
  <p:clrMapOvr>
    <a:masterClrMapping/>
  </p:clrMapOvr>
  <p:transition advTm="2561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4BF71-2995-6946-B399-1F3E60476261}"/>
              </a:ext>
            </a:extLst>
          </p:cNvPr>
          <p:cNvSpPr>
            <a:spLocks noGrp="1"/>
          </p:cNvSpPr>
          <p:nvPr>
            <p:ph type="title"/>
          </p:nvPr>
        </p:nvSpPr>
        <p:spPr/>
        <p:txBody>
          <a:bodyPr>
            <a:normAutofit/>
          </a:bodyPr>
          <a:lstStyle/>
          <a:p>
            <a:pPr marR="0" rtl="0"/>
            <a:r>
              <a:rPr lang="en-US" sz="3400" b="1" i="0" u="none" strike="noStrike" baseline="0" dirty="0">
                <a:solidFill>
                  <a:schemeClr val="tx1"/>
                </a:solidFill>
                <a:latin typeface="Calibri" panose="020F0502020204030204" pitchFamily="34" charset="0"/>
              </a:rPr>
              <a:t>Shortcomings in California Authorizing Identified</a:t>
            </a:r>
          </a:p>
        </p:txBody>
      </p:sp>
      <p:sp>
        <p:nvSpPr>
          <p:cNvPr id="3" name="Text Placeholder 2">
            <a:extLst>
              <a:ext uri="{FF2B5EF4-FFF2-40B4-BE49-F238E27FC236}">
                <a16:creationId xmlns:a16="http://schemas.microsoft.com/office/drawing/2014/main" id="{CD6686F9-9B30-A44C-8EA2-6D74F772AD9E}"/>
              </a:ext>
            </a:extLst>
          </p:cNvPr>
          <p:cNvSpPr>
            <a:spLocks noGrp="1"/>
          </p:cNvSpPr>
          <p:nvPr>
            <p:ph type="body" idx="1"/>
          </p:nvPr>
        </p:nvSpPr>
        <p:spPr>
          <a:xfrm>
            <a:off x="781929" y="1690688"/>
            <a:ext cx="9049968" cy="4351338"/>
          </a:xfrm>
        </p:spPr>
        <p:txBody>
          <a:bodyPr>
            <a:normAutofit/>
          </a:bodyPr>
          <a:lstStyle/>
          <a:p>
            <a:pPr>
              <a:buClrTx/>
              <a:buFont typeface="Wingdings" panose="05000000000000000000" pitchFamily="2" charset="2"/>
              <a:buChar char="Ø"/>
            </a:pPr>
            <a:r>
              <a:rPr lang="en-US" sz="2800" dirty="0">
                <a:solidFill>
                  <a:schemeClr val="tx1"/>
                </a:solidFill>
                <a:latin typeface="Calibri" panose="020F0502020204030204" pitchFamily="34" charset="0"/>
              </a:rPr>
              <a:t>Education First, 2019: “The authorizers that feel most adept at serving EL students or feel most able to provide great support and oversight to the charter schools they authorize, are the ones that have access to a best-in-class district/county EL team outside of the authorizing office. Many districts and counties, especially smaller ones, do not have access to EL experts in other divisions to inform the professional development for or ongoing monitoring of charter school EL compliance and programs.”</a:t>
            </a:r>
          </a:p>
          <a:p>
            <a:pPr marL="0" marR="0" lvl="0" indent="0" rtl="0">
              <a:buNone/>
            </a:pPr>
            <a:endParaRPr lang="en-US" sz="2800" b="0" i="0" u="none" strike="noStrike" baseline="0" dirty="0">
              <a:solidFill>
                <a:schemeClr val="tx1"/>
              </a:solidFill>
              <a:latin typeface="Calibri" panose="020F0502020204030204" pitchFamily="34" charset="0"/>
            </a:endParaRPr>
          </a:p>
        </p:txBody>
      </p:sp>
      <p:pic>
        <p:nvPicPr>
          <p:cNvPr id="4" name="Picture 3" descr="A picture containing drawing&#10;&#10;Description automatically generated">
            <a:extLst>
              <a:ext uri="{FF2B5EF4-FFF2-40B4-BE49-F238E27FC236}">
                <a16:creationId xmlns:a16="http://schemas.microsoft.com/office/drawing/2014/main" id="{8D3C4AE4-A9F5-4969-A32F-3192B9AE51A3}"/>
              </a:ext>
            </a:extLst>
          </p:cNvPr>
          <p:cNvPicPr>
            <a:picLocks noChangeAspect="1"/>
          </p:cNvPicPr>
          <p:nvPr/>
        </p:nvPicPr>
        <p:blipFill>
          <a:blip r:embed="rId5"/>
          <a:stretch>
            <a:fillRect/>
          </a:stretch>
        </p:blipFill>
        <p:spPr>
          <a:xfrm>
            <a:off x="10795441" y="5440596"/>
            <a:ext cx="1396559" cy="1417404"/>
          </a:xfrm>
          <a:prstGeom prst="rect">
            <a:avLst/>
          </a:prstGeom>
        </p:spPr>
      </p:pic>
      <p:pic>
        <p:nvPicPr>
          <p:cNvPr id="5" name="Audio 4">
            <a:hlinkClick r:id="" action="ppaction://media"/>
            <a:extLst>
              <a:ext uri="{FF2B5EF4-FFF2-40B4-BE49-F238E27FC236}">
                <a16:creationId xmlns:a16="http://schemas.microsoft.com/office/drawing/2014/main" id="{3BD9C4D5-84D2-214C-8EBD-166FDD7EBD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74268037"/>
      </p:ext>
    </p:extLst>
  </p:cSld>
  <p:clrMapOvr>
    <a:masterClrMapping/>
  </p:clrMapOvr>
  <p:transition advTm="1797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7EC20-CADB-614C-8128-A779279FDBAB}"/>
              </a:ext>
            </a:extLst>
          </p:cNvPr>
          <p:cNvSpPr>
            <a:spLocks noGrp="1"/>
          </p:cNvSpPr>
          <p:nvPr>
            <p:ph type="title"/>
          </p:nvPr>
        </p:nvSpPr>
        <p:spPr>
          <a:xfrm>
            <a:off x="838200" y="365125"/>
            <a:ext cx="8700083" cy="1325563"/>
          </a:xfrm>
        </p:spPr>
        <p:txBody>
          <a:bodyPr>
            <a:normAutofit/>
          </a:bodyPr>
          <a:lstStyle/>
          <a:p>
            <a:pPr marR="0" rtl="0"/>
            <a:r>
              <a:rPr lang="en-US" sz="3400" b="1" i="0" u="none" strike="noStrike" baseline="0" dirty="0">
                <a:solidFill>
                  <a:schemeClr val="tx1"/>
                </a:solidFill>
                <a:latin typeface="Calibri" panose="020F0502020204030204" pitchFamily="34" charset="0"/>
              </a:rPr>
              <a:t>Ineffective Authorizing Puts Students and the Public at Risk</a:t>
            </a:r>
          </a:p>
        </p:txBody>
      </p:sp>
      <p:sp>
        <p:nvSpPr>
          <p:cNvPr id="3" name="Text Placeholder 2">
            <a:extLst>
              <a:ext uri="{FF2B5EF4-FFF2-40B4-BE49-F238E27FC236}">
                <a16:creationId xmlns:a16="http://schemas.microsoft.com/office/drawing/2014/main" id="{D7E0DA7F-5D89-744D-8AA6-FCD99C0902DD}"/>
              </a:ext>
            </a:extLst>
          </p:cNvPr>
          <p:cNvSpPr>
            <a:spLocks noGrp="1"/>
          </p:cNvSpPr>
          <p:nvPr>
            <p:ph type="body" idx="1"/>
          </p:nvPr>
        </p:nvSpPr>
        <p:spPr>
          <a:xfrm>
            <a:off x="838200" y="1825625"/>
            <a:ext cx="8901418" cy="4351338"/>
          </a:xfrm>
        </p:spPr>
        <p:txBody>
          <a:bodyPr/>
          <a:lstStyle/>
          <a:p>
            <a:pPr>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Safety of children</a:t>
            </a:r>
          </a:p>
          <a:p>
            <a:pPr>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Academic progress</a:t>
            </a:r>
          </a:p>
          <a:p>
            <a:pPr>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Taxpayer dollars</a:t>
            </a:r>
          </a:p>
          <a:p>
            <a:pPr marR="0" lvl="0" rtl="0"/>
            <a:endParaRPr lang="en-US" b="0" i="0" u="none" strike="noStrike" baseline="0" dirty="0">
              <a:solidFill>
                <a:srgbClr val="2F5496"/>
              </a:solidFill>
              <a:latin typeface="Calibri Light" panose="020F0302020204030204" pitchFamily="34" charset="0"/>
            </a:endParaRPr>
          </a:p>
        </p:txBody>
      </p:sp>
      <p:pic>
        <p:nvPicPr>
          <p:cNvPr id="4" name="Picture 3" descr="A picture containing drawing&#10;&#10;Description automatically generated">
            <a:extLst>
              <a:ext uri="{FF2B5EF4-FFF2-40B4-BE49-F238E27FC236}">
                <a16:creationId xmlns:a16="http://schemas.microsoft.com/office/drawing/2014/main" id="{5849348E-154A-4E08-924C-595F4B5B28E2}"/>
              </a:ext>
            </a:extLst>
          </p:cNvPr>
          <p:cNvPicPr>
            <a:picLocks noChangeAspect="1"/>
          </p:cNvPicPr>
          <p:nvPr/>
        </p:nvPicPr>
        <p:blipFill>
          <a:blip r:embed="rId5"/>
          <a:stretch>
            <a:fillRect/>
          </a:stretch>
        </p:blipFill>
        <p:spPr>
          <a:xfrm>
            <a:off x="10795441" y="5440596"/>
            <a:ext cx="1396559" cy="1417404"/>
          </a:xfrm>
          <a:prstGeom prst="rect">
            <a:avLst/>
          </a:prstGeom>
        </p:spPr>
      </p:pic>
      <p:pic>
        <p:nvPicPr>
          <p:cNvPr id="5" name="Audio 4">
            <a:hlinkClick r:id="" action="ppaction://media"/>
            <a:extLst>
              <a:ext uri="{FF2B5EF4-FFF2-40B4-BE49-F238E27FC236}">
                <a16:creationId xmlns:a16="http://schemas.microsoft.com/office/drawing/2014/main" id="{1D4307AD-B549-614C-8CAF-7D049A16E6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56540722"/>
      </p:ext>
    </p:extLst>
  </p:cSld>
  <p:clrMapOvr>
    <a:masterClrMapping/>
  </p:clrMapOvr>
  <p:transition advTm="3877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0851D-128C-0B47-A805-699C0985867D}"/>
              </a:ext>
            </a:extLst>
          </p:cNvPr>
          <p:cNvSpPr>
            <a:spLocks noGrp="1"/>
          </p:cNvSpPr>
          <p:nvPr>
            <p:ph type="title"/>
          </p:nvPr>
        </p:nvSpPr>
        <p:spPr>
          <a:xfrm>
            <a:off x="838200" y="365125"/>
            <a:ext cx="8649749" cy="1325563"/>
          </a:xfrm>
        </p:spPr>
        <p:txBody>
          <a:bodyPr>
            <a:normAutofit/>
          </a:bodyPr>
          <a:lstStyle/>
          <a:p>
            <a:pPr marR="0" rtl="0"/>
            <a:r>
              <a:rPr lang="en-US" sz="3400" b="1" i="0" u="none" strike="noStrike" baseline="0" dirty="0">
                <a:solidFill>
                  <a:schemeClr val="tx1"/>
                </a:solidFill>
                <a:latin typeface="Calibri" panose="020F0502020204030204" pitchFamily="34" charset="0"/>
              </a:rPr>
              <a:t>Authorizers Are Seeking Support</a:t>
            </a:r>
          </a:p>
        </p:txBody>
      </p:sp>
      <p:sp>
        <p:nvSpPr>
          <p:cNvPr id="3" name="Text Placeholder 2">
            <a:extLst>
              <a:ext uri="{FF2B5EF4-FFF2-40B4-BE49-F238E27FC236}">
                <a16:creationId xmlns:a16="http://schemas.microsoft.com/office/drawing/2014/main" id="{A68D905B-EF5F-054D-B62A-C100EBB33EB6}"/>
              </a:ext>
            </a:extLst>
          </p:cNvPr>
          <p:cNvSpPr>
            <a:spLocks noGrp="1"/>
          </p:cNvSpPr>
          <p:nvPr>
            <p:ph type="body" idx="1"/>
          </p:nvPr>
        </p:nvSpPr>
        <p:spPr>
          <a:xfrm>
            <a:off x="838200" y="1825625"/>
            <a:ext cx="8934974" cy="4351338"/>
          </a:xfrm>
        </p:spPr>
        <p:txBody>
          <a:bodyPr>
            <a:normAutofit/>
          </a:bodyPr>
          <a:lstStyle/>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Reaching out and self-organizing</a:t>
            </a:r>
          </a:p>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Requesting conference sessions / training</a:t>
            </a:r>
          </a:p>
        </p:txBody>
      </p:sp>
      <p:pic>
        <p:nvPicPr>
          <p:cNvPr id="4" name="Picture 3" descr="A picture containing drawing&#10;&#10;Description automatically generated">
            <a:extLst>
              <a:ext uri="{FF2B5EF4-FFF2-40B4-BE49-F238E27FC236}">
                <a16:creationId xmlns:a16="http://schemas.microsoft.com/office/drawing/2014/main" id="{7B8783AB-A95F-4BB4-A5AE-37B58B605958}"/>
              </a:ext>
            </a:extLst>
          </p:cNvPr>
          <p:cNvPicPr>
            <a:picLocks noChangeAspect="1"/>
          </p:cNvPicPr>
          <p:nvPr/>
        </p:nvPicPr>
        <p:blipFill>
          <a:blip r:embed="rId5"/>
          <a:stretch>
            <a:fillRect/>
          </a:stretch>
        </p:blipFill>
        <p:spPr>
          <a:xfrm>
            <a:off x="10795441" y="5440596"/>
            <a:ext cx="1396559" cy="1417404"/>
          </a:xfrm>
          <a:prstGeom prst="rect">
            <a:avLst/>
          </a:prstGeom>
        </p:spPr>
      </p:pic>
      <p:pic>
        <p:nvPicPr>
          <p:cNvPr id="5" name="Audio 4">
            <a:hlinkClick r:id="" action="ppaction://media"/>
            <a:extLst>
              <a:ext uri="{FF2B5EF4-FFF2-40B4-BE49-F238E27FC236}">
                <a16:creationId xmlns:a16="http://schemas.microsoft.com/office/drawing/2014/main" id="{B5618971-E277-E14A-8809-3167A5AD4A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8615187"/>
      </p:ext>
    </p:extLst>
  </p:cSld>
  <p:clrMapOvr>
    <a:masterClrMapping/>
  </p:clrMapOvr>
  <p:transition advTm="2442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A831E-A8BC-1549-9294-C6CE3C6B4F56}"/>
              </a:ext>
            </a:extLst>
          </p:cNvPr>
          <p:cNvSpPr>
            <a:spLocks noGrp="1"/>
          </p:cNvSpPr>
          <p:nvPr>
            <p:ph type="title"/>
          </p:nvPr>
        </p:nvSpPr>
        <p:spPr>
          <a:xfrm>
            <a:off x="838200" y="365125"/>
            <a:ext cx="8674916" cy="1325563"/>
          </a:xfrm>
        </p:spPr>
        <p:txBody>
          <a:bodyPr>
            <a:normAutofit/>
          </a:bodyPr>
          <a:lstStyle/>
          <a:p>
            <a:pPr marR="0" rtl="0"/>
            <a:r>
              <a:rPr lang="en-US" sz="3400" b="1" i="0" u="none" strike="noStrike" baseline="0" dirty="0">
                <a:solidFill>
                  <a:schemeClr val="tx1"/>
                </a:solidFill>
                <a:latin typeface="Calibri" panose="020F0502020204030204" pitchFamily="34" charset="0"/>
              </a:rPr>
              <a:t>CARSNet Experience: What Worked</a:t>
            </a:r>
          </a:p>
        </p:txBody>
      </p:sp>
      <p:sp>
        <p:nvSpPr>
          <p:cNvPr id="3" name="Text Placeholder 2">
            <a:extLst>
              <a:ext uri="{FF2B5EF4-FFF2-40B4-BE49-F238E27FC236}">
                <a16:creationId xmlns:a16="http://schemas.microsoft.com/office/drawing/2014/main" id="{ECDB8CF8-514D-FB44-BAFF-B0AABA27F828}"/>
              </a:ext>
            </a:extLst>
          </p:cNvPr>
          <p:cNvSpPr>
            <a:spLocks noGrp="1"/>
          </p:cNvSpPr>
          <p:nvPr>
            <p:ph type="body" idx="1"/>
          </p:nvPr>
        </p:nvSpPr>
        <p:spPr/>
        <p:txBody>
          <a:bodyPr/>
          <a:lstStyle/>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Collecting the knowledge and experience</a:t>
            </a:r>
          </a:p>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Opportunities for people to meet and develop networks</a:t>
            </a:r>
          </a:p>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Customizable, basic tools</a:t>
            </a:r>
          </a:p>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Intensive training</a:t>
            </a:r>
          </a:p>
          <a:p>
            <a:pPr marR="0" lvl="0" rtl="0">
              <a:buClrTx/>
              <a:buFont typeface="Wingdings" panose="05000000000000000000" pitchFamily="2" charset="2"/>
              <a:buChar char="Ø"/>
            </a:pPr>
            <a:r>
              <a:rPr lang="en-US" sz="2800" dirty="0">
                <a:solidFill>
                  <a:schemeClr val="tx1"/>
                </a:solidFill>
                <a:latin typeface="Calibri" panose="020F0502020204030204" pitchFamily="34" charset="0"/>
              </a:rPr>
              <a:t>Values, Principles and Expectations</a:t>
            </a:r>
            <a:endParaRPr lang="en-US" sz="2800" b="0" i="0" u="none" strike="noStrike" baseline="0" dirty="0">
              <a:solidFill>
                <a:schemeClr val="tx1"/>
              </a:solidFill>
              <a:latin typeface="Calibri" panose="020F0502020204030204" pitchFamily="34" charset="0"/>
            </a:endParaRPr>
          </a:p>
          <a:p>
            <a:pPr marR="0" lvl="0" rtl="0"/>
            <a:endParaRPr lang="en-US" b="0" i="0" u="none" strike="noStrike" baseline="0" dirty="0">
              <a:solidFill>
                <a:srgbClr val="2F5496"/>
              </a:solidFill>
              <a:latin typeface="Times New Roman" panose="02020603050405020304" pitchFamily="18" charset="0"/>
            </a:endParaRPr>
          </a:p>
        </p:txBody>
      </p:sp>
      <p:pic>
        <p:nvPicPr>
          <p:cNvPr id="4" name="Picture 3" descr="A picture containing drawing&#10;&#10;Description automatically generated">
            <a:extLst>
              <a:ext uri="{FF2B5EF4-FFF2-40B4-BE49-F238E27FC236}">
                <a16:creationId xmlns:a16="http://schemas.microsoft.com/office/drawing/2014/main" id="{D4C6BAFB-8490-45FF-A29C-630930B659FD}"/>
              </a:ext>
            </a:extLst>
          </p:cNvPr>
          <p:cNvPicPr>
            <a:picLocks noChangeAspect="1"/>
          </p:cNvPicPr>
          <p:nvPr/>
        </p:nvPicPr>
        <p:blipFill>
          <a:blip r:embed="rId5"/>
          <a:stretch>
            <a:fillRect/>
          </a:stretch>
        </p:blipFill>
        <p:spPr>
          <a:xfrm>
            <a:off x="10795441" y="5440596"/>
            <a:ext cx="1396559" cy="1417404"/>
          </a:xfrm>
          <a:prstGeom prst="rect">
            <a:avLst/>
          </a:prstGeom>
        </p:spPr>
      </p:pic>
      <p:pic>
        <p:nvPicPr>
          <p:cNvPr id="5" name="Audio 4">
            <a:hlinkClick r:id="" action="ppaction://media"/>
            <a:extLst>
              <a:ext uri="{FF2B5EF4-FFF2-40B4-BE49-F238E27FC236}">
                <a16:creationId xmlns:a16="http://schemas.microsoft.com/office/drawing/2014/main" id="{C426EFE1-98C0-E94B-960D-58CA261FC4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17728465"/>
      </p:ext>
    </p:extLst>
  </p:cSld>
  <p:clrMapOvr>
    <a:masterClrMapping/>
  </p:clrMapOvr>
  <p:transition advTm="5154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E2218-0105-2F49-956E-4CB931295F30}"/>
              </a:ext>
            </a:extLst>
          </p:cNvPr>
          <p:cNvSpPr>
            <a:spLocks noGrp="1"/>
          </p:cNvSpPr>
          <p:nvPr>
            <p:ph type="title"/>
          </p:nvPr>
        </p:nvSpPr>
        <p:spPr>
          <a:xfrm>
            <a:off x="838200" y="365125"/>
            <a:ext cx="8708472" cy="1325563"/>
          </a:xfrm>
        </p:spPr>
        <p:txBody>
          <a:bodyPr>
            <a:normAutofit/>
          </a:bodyPr>
          <a:lstStyle/>
          <a:p>
            <a:pPr marR="0" rtl="0"/>
            <a:r>
              <a:rPr lang="en-US" sz="3400" b="1" i="0" u="none" strike="noStrike" baseline="0" dirty="0">
                <a:solidFill>
                  <a:schemeClr val="tx1"/>
                </a:solidFill>
                <a:latin typeface="Calibri" panose="020F0502020204030204" pitchFamily="34" charset="0"/>
              </a:rPr>
              <a:t>Limits of Traditional Tools and Training</a:t>
            </a:r>
          </a:p>
        </p:txBody>
      </p:sp>
      <p:sp>
        <p:nvSpPr>
          <p:cNvPr id="3" name="Text Placeholder 2">
            <a:extLst>
              <a:ext uri="{FF2B5EF4-FFF2-40B4-BE49-F238E27FC236}">
                <a16:creationId xmlns:a16="http://schemas.microsoft.com/office/drawing/2014/main" id="{FE31ECEB-A601-E241-AD0A-4FD45229C61B}"/>
              </a:ext>
            </a:extLst>
          </p:cNvPr>
          <p:cNvSpPr>
            <a:spLocks noGrp="1"/>
          </p:cNvSpPr>
          <p:nvPr>
            <p:ph type="body" idx="1"/>
          </p:nvPr>
        </p:nvSpPr>
        <p:spPr>
          <a:xfrm>
            <a:off x="838200" y="1825625"/>
            <a:ext cx="8909807" cy="4351338"/>
          </a:xfrm>
        </p:spPr>
        <p:txBody>
          <a:bodyPr>
            <a:normAutofit/>
          </a:bodyPr>
          <a:lstStyle/>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Insufficient money to travel and train</a:t>
            </a:r>
          </a:p>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Can’t take time from more pressing duties</a:t>
            </a:r>
          </a:p>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Expert-recommended processes and tools too complex and time-consuming / overwhelming</a:t>
            </a:r>
          </a:p>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Staff turnover short-circuits development of in-house expertise</a:t>
            </a:r>
          </a:p>
        </p:txBody>
      </p:sp>
      <p:pic>
        <p:nvPicPr>
          <p:cNvPr id="4" name="Picture 3" descr="A picture containing drawing&#10;&#10;Description automatically generated">
            <a:extLst>
              <a:ext uri="{FF2B5EF4-FFF2-40B4-BE49-F238E27FC236}">
                <a16:creationId xmlns:a16="http://schemas.microsoft.com/office/drawing/2014/main" id="{C1970F37-C929-4640-8C66-74F0222151CC}"/>
              </a:ext>
            </a:extLst>
          </p:cNvPr>
          <p:cNvPicPr>
            <a:picLocks noChangeAspect="1"/>
          </p:cNvPicPr>
          <p:nvPr/>
        </p:nvPicPr>
        <p:blipFill>
          <a:blip r:embed="rId5"/>
          <a:stretch>
            <a:fillRect/>
          </a:stretch>
        </p:blipFill>
        <p:spPr>
          <a:xfrm>
            <a:off x="10795441" y="5440596"/>
            <a:ext cx="1396559" cy="1417404"/>
          </a:xfrm>
          <a:prstGeom prst="rect">
            <a:avLst/>
          </a:prstGeom>
        </p:spPr>
      </p:pic>
      <p:pic>
        <p:nvPicPr>
          <p:cNvPr id="5" name="Audio 4">
            <a:hlinkClick r:id="" action="ppaction://media"/>
            <a:extLst>
              <a:ext uri="{FF2B5EF4-FFF2-40B4-BE49-F238E27FC236}">
                <a16:creationId xmlns:a16="http://schemas.microsoft.com/office/drawing/2014/main" id="{D59795AE-376C-CB4F-8EF7-A79103B5B0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20732962"/>
      </p:ext>
    </p:extLst>
  </p:cSld>
  <p:clrMapOvr>
    <a:masterClrMapping/>
  </p:clrMapOvr>
  <p:transition advTm="7444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689E0-7EFD-EC45-A756-332E91FFC2C4}"/>
              </a:ext>
            </a:extLst>
          </p:cNvPr>
          <p:cNvSpPr>
            <a:spLocks noGrp="1"/>
          </p:cNvSpPr>
          <p:nvPr>
            <p:ph type="title"/>
          </p:nvPr>
        </p:nvSpPr>
        <p:spPr>
          <a:xfrm>
            <a:off x="838200" y="365125"/>
            <a:ext cx="8591026" cy="1325563"/>
          </a:xfrm>
        </p:spPr>
        <p:txBody>
          <a:bodyPr>
            <a:normAutofit/>
          </a:bodyPr>
          <a:lstStyle/>
          <a:p>
            <a:pPr marR="0" rtl="0"/>
            <a:r>
              <a:rPr lang="en-US" sz="3400" b="1" i="0" u="none" strike="noStrike" baseline="0" dirty="0">
                <a:solidFill>
                  <a:schemeClr val="tx1"/>
                </a:solidFill>
                <a:latin typeface="Calibri" panose="020F0502020204030204" pitchFamily="34" charset="0"/>
              </a:rPr>
              <a:t>Time for a New Approach to Tools: </a:t>
            </a:r>
            <a:br>
              <a:rPr lang="en-US" sz="3400" b="1" dirty="0">
                <a:solidFill>
                  <a:schemeClr val="tx1"/>
                </a:solidFill>
                <a:latin typeface="Calibri" panose="020F0502020204030204" pitchFamily="34" charset="0"/>
              </a:rPr>
            </a:br>
            <a:r>
              <a:rPr lang="en-US" sz="3400" b="1" dirty="0">
                <a:solidFill>
                  <a:schemeClr val="tx1"/>
                </a:solidFill>
                <a:latin typeface="Calibri" panose="020F0502020204030204" pitchFamily="34" charset="0"/>
              </a:rPr>
              <a:t>                    </a:t>
            </a:r>
            <a:r>
              <a:rPr lang="en-US" sz="3400" b="1" i="0" u="none" strike="noStrike" baseline="0" dirty="0">
                <a:solidFill>
                  <a:schemeClr val="tx1"/>
                </a:solidFill>
                <a:latin typeface="Calibri" panose="020F0502020204030204" pitchFamily="34" charset="0"/>
              </a:rPr>
              <a:t>Authorizing 2.0</a:t>
            </a:r>
          </a:p>
        </p:txBody>
      </p:sp>
      <p:sp>
        <p:nvSpPr>
          <p:cNvPr id="3" name="Text Placeholder 2">
            <a:extLst>
              <a:ext uri="{FF2B5EF4-FFF2-40B4-BE49-F238E27FC236}">
                <a16:creationId xmlns:a16="http://schemas.microsoft.com/office/drawing/2014/main" id="{E8DFDB15-948A-154F-ADDF-1D6F8B378112}"/>
              </a:ext>
            </a:extLst>
          </p:cNvPr>
          <p:cNvSpPr>
            <a:spLocks noGrp="1"/>
          </p:cNvSpPr>
          <p:nvPr>
            <p:ph type="body" idx="1"/>
          </p:nvPr>
        </p:nvSpPr>
        <p:spPr>
          <a:xfrm>
            <a:off x="838200" y="1825625"/>
            <a:ext cx="8976919" cy="3543329"/>
          </a:xfrm>
        </p:spPr>
        <p:txBody>
          <a:bodyPr>
            <a:normAutofit/>
          </a:bodyPr>
          <a:lstStyle/>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Choose the right </a:t>
            </a:r>
            <a:r>
              <a:rPr lang="en-US" sz="2800" dirty="0">
                <a:solidFill>
                  <a:schemeClr val="tx1"/>
                </a:solidFill>
                <a:latin typeface="Calibri" panose="020F0502020204030204" pitchFamily="34" charset="0"/>
              </a:rPr>
              <a:t>w</a:t>
            </a:r>
            <a:r>
              <a:rPr lang="en-US" sz="2800" b="0" i="0" u="none" strike="noStrike" baseline="0" dirty="0">
                <a:solidFill>
                  <a:schemeClr val="tx1"/>
                </a:solidFill>
                <a:latin typeface="Calibri" panose="020F0502020204030204" pitchFamily="34" charset="0"/>
              </a:rPr>
              <a:t>ork</a:t>
            </a:r>
          </a:p>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Design tools to do </a:t>
            </a:r>
            <a:r>
              <a:rPr lang="en-US" sz="2800" dirty="0">
                <a:solidFill>
                  <a:schemeClr val="tx1"/>
                </a:solidFill>
                <a:latin typeface="Calibri" panose="020F0502020204030204" pitchFamily="34" charset="0"/>
              </a:rPr>
              <a:t>i</a:t>
            </a:r>
            <a:r>
              <a:rPr lang="en-US" sz="2800" b="0" i="0" u="none" strike="noStrike" baseline="0" dirty="0">
                <a:solidFill>
                  <a:schemeClr val="tx1"/>
                </a:solidFill>
                <a:latin typeface="Calibri" panose="020F0502020204030204" pitchFamily="34" charset="0"/>
              </a:rPr>
              <a:t>t </a:t>
            </a:r>
            <a:r>
              <a:rPr lang="en-US" sz="2800" dirty="0">
                <a:solidFill>
                  <a:schemeClr val="tx1"/>
                </a:solidFill>
                <a:latin typeface="Calibri" panose="020F0502020204030204" pitchFamily="34" charset="0"/>
              </a:rPr>
              <a:t>e</a:t>
            </a:r>
            <a:r>
              <a:rPr lang="en-US" sz="2800" b="0" i="0" u="none" strike="noStrike" baseline="0" dirty="0">
                <a:solidFill>
                  <a:schemeClr val="tx1"/>
                </a:solidFill>
                <a:latin typeface="Calibri" panose="020F0502020204030204" pitchFamily="34" charset="0"/>
              </a:rPr>
              <a:t>fficiently </a:t>
            </a:r>
          </a:p>
          <a:p>
            <a:pPr marR="0" lvl="0" rtl="0">
              <a:buClrTx/>
              <a:buFont typeface="Wingdings" panose="05000000000000000000" pitchFamily="2" charset="2"/>
              <a:buChar char="Ø"/>
            </a:pPr>
            <a:r>
              <a:rPr lang="en-US" sz="2800" dirty="0">
                <a:solidFill>
                  <a:schemeClr val="tx1"/>
                </a:solidFill>
                <a:latin typeface="Calibri" panose="020F0502020204030204" pitchFamily="34" charset="0"/>
              </a:rPr>
              <a:t>Check our designs against real world challenges</a:t>
            </a:r>
          </a:p>
        </p:txBody>
      </p:sp>
      <p:pic>
        <p:nvPicPr>
          <p:cNvPr id="4" name="Picture 3" descr="A picture containing drawing&#10;&#10;Description automatically generated">
            <a:extLst>
              <a:ext uri="{FF2B5EF4-FFF2-40B4-BE49-F238E27FC236}">
                <a16:creationId xmlns:a16="http://schemas.microsoft.com/office/drawing/2014/main" id="{C1100B3A-DEC2-4A69-B6C2-DFB57A391FA7}"/>
              </a:ext>
            </a:extLst>
          </p:cNvPr>
          <p:cNvPicPr>
            <a:picLocks noChangeAspect="1"/>
          </p:cNvPicPr>
          <p:nvPr/>
        </p:nvPicPr>
        <p:blipFill>
          <a:blip r:embed="rId5"/>
          <a:stretch>
            <a:fillRect/>
          </a:stretch>
        </p:blipFill>
        <p:spPr>
          <a:xfrm>
            <a:off x="10795441" y="5440596"/>
            <a:ext cx="1396559" cy="1417404"/>
          </a:xfrm>
          <a:prstGeom prst="rect">
            <a:avLst/>
          </a:prstGeom>
        </p:spPr>
      </p:pic>
      <p:pic>
        <p:nvPicPr>
          <p:cNvPr id="5" name="Audio 4">
            <a:hlinkClick r:id="" action="ppaction://media"/>
            <a:extLst>
              <a:ext uri="{FF2B5EF4-FFF2-40B4-BE49-F238E27FC236}">
                <a16:creationId xmlns:a16="http://schemas.microsoft.com/office/drawing/2014/main" id="{FFD7988C-8CAD-354C-84BB-CE04515F5A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82873340"/>
      </p:ext>
    </p:extLst>
  </p:cSld>
  <p:clrMapOvr>
    <a:masterClrMapping/>
  </p:clrMapOvr>
  <p:transition advTm="6677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689E0-7EFD-EC45-A756-332E91FFC2C4}"/>
              </a:ext>
            </a:extLst>
          </p:cNvPr>
          <p:cNvSpPr>
            <a:spLocks noGrp="1"/>
          </p:cNvSpPr>
          <p:nvPr>
            <p:ph type="title"/>
          </p:nvPr>
        </p:nvSpPr>
        <p:spPr>
          <a:xfrm>
            <a:off x="838200" y="365125"/>
            <a:ext cx="8599415" cy="1325563"/>
          </a:xfrm>
        </p:spPr>
        <p:txBody>
          <a:bodyPr>
            <a:normAutofit/>
          </a:bodyPr>
          <a:lstStyle/>
          <a:p>
            <a:pPr marR="0" rtl="0"/>
            <a:r>
              <a:rPr lang="en-US" sz="3300" b="1" i="0" u="none" strike="noStrike" baseline="0" dirty="0">
                <a:solidFill>
                  <a:schemeClr val="tx1"/>
                </a:solidFill>
                <a:latin typeface="Calibri" panose="020F0502020204030204" pitchFamily="34" charset="0"/>
              </a:rPr>
              <a:t>Time for a New Approach to Delivery: </a:t>
            </a:r>
            <a:br>
              <a:rPr lang="en-US" sz="3300" b="1" i="0" u="none" strike="noStrike" baseline="0" dirty="0">
                <a:solidFill>
                  <a:schemeClr val="tx1"/>
                </a:solidFill>
                <a:latin typeface="Calibri" panose="020F0502020204030204" pitchFamily="34" charset="0"/>
              </a:rPr>
            </a:br>
            <a:r>
              <a:rPr lang="en-US" sz="3300" b="1" i="0" u="none" strike="noStrike" baseline="0" dirty="0">
                <a:solidFill>
                  <a:schemeClr val="tx1"/>
                </a:solidFill>
                <a:latin typeface="Calibri" panose="020F0502020204030204" pitchFamily="34" charset="0"/>
              </a:rPr>
              <a:t>                     Authorizing 2.0</a:t>
            </a:r>
          </a:p>
        </p:txBody>
      </p:sp>
      <p:sp>
        <p:nvSpPr>
          <p:cNvPr id="3" name="Text Placeholder 2">
            <a:extLst>
              <a:ext uri="{FF2B5EF4-FFF2-40B4-BE49-F238E27FC236}">
                <a16:creationId xmlns:a16="http://schemas.microsoft.com/office/drawing/2014/main" id="{E8DFDB15-948A-154F-ADDF-1D6F8B378112}"/>
              </a:ext>
            </a:extLst>
          </p:cNvPr>
          <p:cNvSpPr>
            <a:spLocks noGrp="1"/>
          </p:cNvSpPr>
          <p:nvPr>
            <p:ph type="body" idx="1"/>
          </p:nvPr>
        </p:nvSpPr>
        <p:spPr>
          <a:xfrm>
            <a:off x="838200" y="1825625"/>
            <a:ext cx="8943363" cy="4351338"/>
          </a:xfrm>
        </p:spPr>
        <p:txBody>
          <a:bodyPr>
            <a:normAutofit/>
          </a:bodyPr>
          <a:lstStyle/>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“Need to know” timing on release of new material</a:t>
            </a:r>
          </a:p>
          <a:p>
            <a:pPr marR="0" lvl="0" rtl="0">
              <a:buClrTx/>
              <a:buFont typeface="Wingdings" panose="05000000000000000000" pitchFamily="2" charset="2"/>
              <a:buChar char="Ø"/>
            </a:pPr>
            <a:r>
              <a:rPr lang="en-US" sz="2800" dirty="0">
                <a:solidFill>
                  <a:schemeClr val="tx1"/>
                </a:solidFill>
                <a:latin typeface="Calibri" panose="020F0502020204030204" pitchFamily="34" charset="0"/>
              </a:rPr>
              <a:t>“Digestible” chunks of information</a:t>
            </a:r>
            <a:endParaRPr lang="en-US" sz="2800" b="0" i="0" u="none" strike="noStrike" baseline="0" dirty="0">
              <a:solidFill>
                <a:schemeClr val="tx1"/>
              </a:solidFill>
              <a:latin typeface="Calibri" panose="020F0502020204030204" pitchFamily="34" charset="0"/>
            </a:endParaRPr>
          </a:p>
          <a:p>
            <a:pPr marR="0" lvl="0" rtl="0">
              <a:buClrTx/>
              <a:buFont typeface="Wingdings" panose="05000000000000000000" pitchFamily="2" charset="2"/>
              <a:buChar char="Ø"/>
            </a:pPr>
            <a:r>
              <a:rPr lang="en-US" sz="2800" dirty="0">
                <a:solidFill>
                  <a:schemeClr val="tx1"/>
                </a:solidFill>
                <a:latin typeface="Calibri" panose="020F0502020204030204" pitchFamily="34" charset="0"/>
              </a:rPr>
              <a:t>Flexible information delivery – whenever, wherever they can access it</a:t>
            </a:r>
            <a:endParaRPr lang="en-US" sz="2800" b="0" i="0" u="none" strike="noStrike" baseline="0" dirty="0">
              <a:solidFill>
                <a:schemeClr val="tx1"/>
              </a:solidFill>
              <a:latin typeface="Calibri" panose="020F0502020204030204" pitchFamily="34" charset="0"/>
            </a:endParaRPr>
          </a:p>
        </p:txBody>
      </p:sp>
      <p:pic>
        <p:nvPicPr>
          <p:cNvPr id="4" name="Picture 3" descr="A picture containing drawing&#10;&#10;Description automatically generated">
            <a:extLst>
              <a:ext uri="{FF2B5EF4-FFF2-40B4-BE49-F238E27FC236}">
                <a16:creationId xmlns:a16="http://schemas.microsoft.com/office/drawing/2014/main" id="{C983CB92-A375-41D7-A052-BE34457B3D6D}"/>
              </a:ext>
            </a:extLst>
          </p:cNvPr>
          <p:cNvPicPr>
            <a:picLocks noChangeAspect="1"/>
          </p:cNvPicPr>
          <p:nvPr/>
        </p:nvPicPr>
        <p:blipFill>
          <a:blip r:embed="rId5"/>
          <a:stretch>
            <a:fillRect/>
          </a:stretch>
        </p:blipFill>
        <p:spPr>
          <a:xfrm>
            <a:off x="10795441" y="5440596"/>
            <a:ext cx="1396559" cy="1417404"/>
          </a:xfrm>
          <a:prstGeom prst="rect">
            <a:avLst/>
          </a:prstGeom>
        </p:spPr>
      </p:pic>
      <p:pic>
        <p:nvPicPr>
          <p:cNvPr id="5" name="Audio 4">
            <a:hlinkClick r:id="" action="ppaction://media"/>
            <a:extLst>
              <a:ext uri="{FF2B5EF4-FFF2-40B4-BE49-F238E27FC236}">
                <a16:creationId xmlns:a16="http://schemas.microsoft.com/office/drawing/2014/main" id="{D79F622A-EED4-914F-9E35-45C65A18AB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41741749"/>
      </p:ext>
    </p:extLst>
  </p:cSld>
  <p:clrMapOvr>
    <a:masterClrMapping/>
  </p:clrMapOvr>
  <p:transition advTm="7163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BE9C0-D0CB-3E44-BBC9-1BFA51444D28}"/>
              </a:ext>
            </a:extLst>
          </p:cNvPr>
          <p:cNvSpPr>
            <a:spLocks noGrp="1"/>
          </p:cNvSpPr>
          <p:nvPr>
            <p:ph type="title"/>
          </p:nvPr>
        </p:nvSpPr>
        <p:spPr>
          <a:xfrm>
            <a:off x="838200" y="365125"/>
            <a:ext cx="8624582" cy="1325563"/>
          </a:xfrm>
        </p:spPr>
        <p:txBody>
          <a:bodyPr>
            <a:normAutofit/>
          </a:bodyPr>
          <a:lstStyle/>
          <a:p>
            <a:pPr marR="0" rtl="0"/>
            <a:r>
              <a:rPr lang="en-US" sz="3400" b="1" i="0" u="none" strike="noStrike" baseline="0" dirty="0">
                <a:solidFill>
                  <a:schemeClr val="tx1"/>
                </a:solidFill>
                <a:latin typeface="Calibri" panose="020F0502020204030204" pitchFamily="34" charset="0"/>
              </a:rPr>
              <a:t>Your Role</a:t>
            </a:r>
          </a:p>
        </p:txBody>
      </p:sp>
      <p:sp>
        <p:nvSpPr>
          <p:cNvPr id="3" name="Text Placeholder 2">
            <a:extLst>
              <a:ext uri="{FF2B5EF4-FFF2-40B4-BE49-F238E27FC236}">
                <a16:creationId xmlns:a16="http://schemas.microsoft.com/office/drawing/2014/main" id="{755978AE-D0BD-3F46-85DF-225A33E7F618}"/>
              </a:ext>
            </a:extLst>
          </p:cNvPr>
          <p:cNvSpPr>
            <a:spLocks noGrp="1"/>
          </p:cNvSpPr>
          <p:nvPr>
            <p:ph type="body" idx="1"/>
          </p:nvPr>
        </p:nvSpPr>
        <p:spPr>
          <a:xfrm>
            <a:off x="838200" y="1825625"/>
            <a:ext cx="8934974" cy="4351338"/>
          </a:xfrm>
        </p:spPr>
        <p:txBody>
          <a:bodyPr/>
          <a:lstStyle/>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Share your knowledge </a:t>
            </a:r>
          </a:p>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Open your mind</a:t>
            </a:r>
          </a:p>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Use your creativity</a:t>
            </a:r>
          </a:p>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Be prepared to help – now and beyond </a:t>
            </a:r>
          </a:p>
          <a:p>
            <a:pPr marR="0" lvl="0" rtl="0"/>
            <a:endParaRPr lang="en-US" b="0" i="0" u="none" strike="noStrike" baseline="0" dirty="0">
              <a:solidFill>
                <a:srgbClr val="2F5496"/>
              </a:solidFill>
              <a:latin typeface="Times New Roman" panose="02020603050405020304" pitchFamily="18" charset="0"/>
            </a:endParaRPr>
          </a:p>
        </p:txBody>
      </p:sp>
      <p:pic>
        <p:nvPicPr>
          <p:cNvPr id="4" name="Picture 3" descr="A picture containing drawing&#10;&#10;Description automatically generated">
            <a:extLst>
              <a:ext uri="{FF2B5EF4-FFF2-40B4-BE49-F238E27FC236}">
                <a16:creationId xmlns:a16="http://schemas.microsoft.com/office/drawing/2014/main" id="{6DDF1B7C-893E-41DA-A329-85F17FB961E2}"/>
              </a:ext>
            </a:extLst>
          </p:cNvPr>
          <p:cNvPicPr>
            <a:picLocks noChangeAspect="1"/>
          </p:cNvPicPr>
          <p:nvPr/>
        </p:nvPicPr>
        <p:blipFill>
          <a:blip r:embed="rId5"/>
          <a:stretch>
            <a:fillRect/>
          </a:stretch>
        </p:blipFill>
        <p:spPr>
          <a:xfrm>
            <a:off x="10795441" y="5440596"/>
            <a:ext cx="1396559" cy="1417404"/>
          </a:xfrm>
          <a:prstGeom prst="rect">
            <a:avLst/>
          </a:prstGeom>
        </p:spPr>
      </p:pic>
      <p:pic>
        <p:nvPicPr>
          <p:cNvPr id="5" name="Audio 4">
            <a:hlinkClick r:id="" action="ppaction://media"/>
            <a:extLst>
              <a:ext uri="{FF2B5EF4-FFF2-40B4-BE49-F238E27FC236}">
                <a16:creationId xmlns:a16="http://schemas.microsoft.com/office/drawing/2014/main" id="{5D168C4B-76C0-BA47-A3FD-00C37D3045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76132982"/>
      </p:ext>
    </p:extLst>
  </p:cSld>
  <p:clrMapOvr>
    <a:masterClrMapping/>
  </p:clrMapOvr>
  <p:transition advTm="4525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C99B9-5640-5C4B-B59B-96E054FCAB5C}"/>
              </a:ext>
            </a:extLst>
          </p:cNvPr>
          <p:cNvSpPr>
            <a:spLocks noGrp="1"/>
          </p:cNvSpPr>
          <p:nvPr>
            <p:ph type="title"/>
          </p:nvPr>
        </p:nvSpPr>
        <p:spPr>
          <a:xfrm>
            <a:off x="654340" y="365125"/>
            <a:ext cx="8841997" cy="1325563"/>
          </a:xfrm>
        </p:spPr>
        <p:txBody>
          <a:bodyPr>
            <a:normAutofit/>
          </a:bodyPr>
          <a:lstStyle/>
          <a:p>
            <a:r>
              <a:rPr lang="en-US" sz="3400" b="1" dirty="0">
                <a:solidFill>
                  <a:schemeClr val="tx1"/>
                </a:solidFill>
                <a:latin typeface="Calibri" panose="020F0502020204030204" pitchFamily="34" charset="0"/>
              </a:rPr>
              <a:t>What We Won’t Address in the Meeting</a:t>
            </a:r>
          </a:p>
        </p:txBody>
      </p:sp>
      <p:sp>
        <p:nvSpPr>
          <p:cNvPr id="3" name="Text Placeholder 2">
            <a:extLst>
              <a:ext uri="{FF2B5EF4-FFF2-40B4-BE49-F238E27FC236}">
                <a16:creationId xmlns:a16="http://schemas.microsoft.com/office/drawing/2014/main" id="{04E1867D-6CD0-F745-B184-D41064D8B967}"/>
              </a:ext>
            </a:extLst>
          </p:cNvPr>
          <p:cNvSpPr>
            <a:spLocks noGrp="1"/>
          </p:cNvSpPr>
          <p:nvPr>
            <p:ph type="body" idx="1"/>
          </p:nvPr>
        </p:nvSpPr>
        <p:spPr>
          <a:xfrm>
            <a:off x="553672" y="1479177"/>
            <a:ext cx="9437615" cy="4762231"/>
          </a:xfrm>
        </p:spPr>
        <p:txBody>
          <a:bodyPr>
            <a:noAutofit/>
          </a:bodyPr>
          <a:lstStyle/>
          <a:p>
            <a:pPr>
              <a:buClrTx/>
              <a:buFont typeface="Wingdings" panose="05000000000000000000" pitchFamily="2" charset="2"/>
              <a:buChar char="Ø"/>
            </a:pPr>
            <a:r>
              <a:rPr lang="en-US" sz="2800" dirty="0">
                <a:solidFill>
                  <a:schemeClr val="tx1"/>
                </a:solidFill>
                <a:latin typeface="Calibri" panose="020F0502020204030204" pitchFamily="34" charset="0"/>
              </a:rPr>
              <a:t>Basics of California charter school law</a:t>
            </a:r>
          </a:p>
          <a:p>
            <a:pPr>
              <a:buClrTx/>
              <a:buFont typeface="Wingdings" panose="05000000000000000000" pitchFamily="2" charset="2"/>
              <a:buChar char="Ø"/>
            </a:pPr>
            <a:r>
              <a:rPr lang="en-US" sz="2800" dirty="0">
                <a:solidFill>
                  <a:schemeClr val="tx1"/>
                </a:solidFill>
                <a:latin typeface="Calibri" panose="020F0502020204030204" pitchFamily="34" charset="0"/>
              </a:rPr>
              <a:t>Content of recent changes in charter school law</a:t>
            </a:r>
          </a:p>
          <a:p>
            <a:pPr>
              <a:buClrTx/>
              <a:buFont typeface="Wingdings" panose="05000000000000000000" pitchFamily="2" charset="2"/>
              <a:buChar char="Ø"/>
            </a:pPr>
            <a:r>
              <a:rPr lang="en-US" sz="2800" dirty="0">
                <a:solidFill>
                  <a:schemeClr val="tx1"/>
                </a:solidFill>
                <a:latin typeface="Calibri" panose="020F0502020204030204" pitchFamily="34" charset="0"/>
              </a:rPr>
              <a:t>Predictions about changes in the charter school sector</a:t>
            </a:r>
          </a:p>
          <a:p>
            <a:pPr>
              <a:buClrTx/>
              <a:buFont typeface="Wingdings" panose="05000000000000000000" pitchFamily="2" charset="2"/>
              <a:buChar char="Ø"/>
            </a:pPr>
            <a:r>
              <a:rPr lang="en-US" sz="2800" dirty="0">
                <a:solidFill>
                  <a:schemeClr val="tx1"/>
                </a:solidFill>
                <a:latin typeface="Calibri" panose="020F0502020204030204" pitchFamily="34" charset="0"/>
              </a:rPr>
              <a:t>General pros and cons of having a charter schools</a:t>
            </a:r>
          </a:p>
          <a:p>
            <a:pPr marL="0" indent="0">
              <a:buNone/>
            </a:pPr>
            <a:endParaRPr lang="en-US" sz="3200" i="1" dirty="0">
              <a:solidFill>
                <a:schemeClr val="tx1"/>
              </a:solidFill>
              <a:latin typeface="Calibri" panose="020F0502020204030204" pitchFamily="34" charset="0"/>
            </a:endParaRPr>
          </a:p>
          <a:p>
            <a:pPr marL="0" indent="0">
              <a:buNone/>
            </a:pPr>
            <a:r>
              <a:rPr lang="en-US" sz="2800" b="1" i="1" dirty="0">
                <a:solidFill>
                  <a:schemeClr val="tx1"/>
                </a:solidFill>
                <a:latin typeface="Calibri" panose="020F0502020204030204" pitchFamily="34" charset="0"/>
              </a:rPr>
              <a:t>Our premise is that California will continue to have charter schools; that charter authorizers will continue to have important work to do. </a:t>
            </a:r>
          </a:p>
        </p:txBody>
      </p:sp>
      <p:pic>
        <p:nvPicPr>
          <p:cNvPr id="4" name="Picture 3" descr="A picture containing drawing&#10;&#10;Description automatically generated">
            <a:extLst>
              <a:ext uri="{FF2B5EF4-FFF2-40B4-BE49-F238E27FC236}">
                <a16:creationId xmlns:a16="http://schemas.microsoft.com/office/drawing/2014/main" id="{9E9D196E-FBB5-4F44-AE6A-722311C4BD4A}"/>
              </a:ext>
            </a:extLst>
          </p:cNvPr>
          <p:cNvPicPr>
            <a:picLocks noChangeAspect="1"/>
          </p:cNvPicPr>
          <p:nvPr/>
        </p:nvPicPr>
        <p:blipFill>
          <a:blip r:embed="rId5"/>
          <a:stretch>
            <a:fillRect/>
          </a:stretch>
        </p:blipFill>
        <p:spPr>
          <a:xfrm>
            <a:off x="10795441" y="5440596"/>
            <a:ext cx="1396559" cy="1417404"/>
          </a:xfrm>
          <a:prstGeom prst="rect">
            <a:avLst/>
          </a:prstGeom>
        </p:spPr>
      </p:pic>
      <p:pic>
        <p:nvPicPr>
          <p:cNvPr id="5" name="Audio 4">
            <a:hlinkClick r:id="" action="ppaction://media"/>
            <a:extLst>
              <a:ext uri="{FF2B5EF4-FFF2-40B4-BE49-F238E27FC236}">
                <a16:creationId xmlns:a16="http://schemas.microsoft.com/office/drawing/2014/main" id="{98FE11C0-9654-2541-8625-C7AA84145E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18937327"/>
      </p:ext>
    </p:extLst>
  </p:cSld>
  <p:clrMapOvr>
    <a:masterClrMapping/>
  </p:clrMapOvr>
  <p:transition advTm="5008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59F91-B6D9-E944-8410-0CA233A9C972}"/>
              </a:ext>
            </a:extLst>
          </p:cNvPr>
          <p:cNvSpPr>
            <a:spLocks noGrp="1"/>
          </p:cNvSpPr>
          <p:nvPr>
            <p:ph type="title"/>
          </p:nvPr>
        </p:nvSpPr>
        <p:spPr>
          <a:xfrm>
            <a:off x="947956" y="609600"/>
            <a:ext cx="8328461" cy="1320800"/>
          </a:xfrm>
        </p:spPr>
        <p:txBody>
          <a:bodyPr>
            <a:normAutofit/>
          </a:bodyPr>
          <a:lstStyle/>
          <a:p>
            <a:r>
              <a:rPr lang="en-US" sz="3400" b="1" dirty="0">
                <a:solidFill>
                  <a:schemeClr val="tx1"/>
                </a:solidFill>
                <a:latin typeface="Calibri" panose="020F0502020204030204" pitchFamily="34" charset="0"/>
              </a:rPr>
              <a:t>Purpose of this Pre-Meeting Review</a:t>
            </a:r>
          </a:p>
        </p:txBody>
      </p:sp>
      <p:sp>
        <p:nvSpPr>
          <p:cNvPr id="3" name="Content Placeholder 2">
            <a:extLst>
              <a:ext uri="{FF2B5EF4-FFF2-40B4-BE49-F238E27FC236}">
                <a16:creationId xmlns:a16="http://schemas.microsoft.com/office/drawing/2014/main" id="{4A33A61B-97FC-9844-8B58-BE4665F9FE3C}"/>
              </a:ext>
            </a:extLst>
          </p:cNvPr>
          <p:cNvSpPr>
            <a:spLocks noGrp="1"/>
          </p:cNvSpPr>
          <p:nvPr>
            <p:ph idx="1"/>
          </p:nvPr>
        </p:nvSpPr>
        <p:spPr>
          <a:xfrm>
            <a:off x="880843" y="1724362"/>
            <a:ext cx="9060111" cy="4617715"/>
          </a:xfrm>
        </p:spPr>
        <p:txBody>
          <a:bodyPr>
            <a:noAutofit/>
          </a:bodyPr>
          <a:lstStyle/>
          <a:p>
            <a:pPr marL="0" indent="0">
              <a:buNone/>
            </a:pPr>
            <a:r>
              <a:rPr lang="en-US" sz="2800" dirty="0">
                <a:solidFill>
                  <a:schemeClr val="tx1"/>
                </a:solidFill>
                <a:latin typeface="Calibri" panose="020F0502020204030204" pitchFamily="34" charset="0"/>
              </a:rPr>
              <a:t>Facilitate a more efficient and effective meeting by imparting key information to all participants in advance:</a:t>
            </a:r>
          </a:p>
          <a:p>
            <a:pPr marL="0" indent="0">
              <a:buNone/>
            </a:pPr>
            <a:endParaRPr lang="en-US" sz="1200" dirty="0">
              <a:solidFill>
                <a:schemeClr val="tx1"/>
              </a:solidFill>
              <a:latin typeface="Calibri" panose="020F0502020204030204" pitchFamily="34" charset="0"/>
            </a:endParaRPr>
          </a:p>
          <a:p>
            <a:pPr>
              <a:buClrTx/>
              <a:buFont typeface="Wingdings" panose="05000000000000000000" pitchFamily="2" charset="2"/>
              <a:buChar char="Ø"/>
            </a:pPr>
            <a:r>
              <a:rPr lang="en-US" sz="2800" dirty="0">
                <a:solidFill>
                  <a:schemeClr val="tx1"/>
                </a:solidFill>
                <a:latin typeface="Calibri" panose="020F0502020204030204" pitchFamily="34" charset="0"/>
              </a:rPr>
              <a:t>Basic information on CCAP and California’s charter authorizers</a:t>
            </a:r>
          </a:p>
          <a:p>
            <a:pPr>
              <a:buClrTx/>
              <a:buFont typeface="Wingdings" panose="05000000000000000000" pitchFamily="2" charset="2"/>
              <a:buChar char="Ø"/>
            </a:pPr>
            <a:r>
              <a:rPr lang="en-US" sz="2800" dirty="0">
                <a:solidFill>
                  <a:schemeClr val="tx1"/>
                </a:solidFill>
                <a:latin typeface="Calibri" panose="020F0502020204030204" pitchFamily="34" charset="0"/>
              </a:rPr>
              <a:t>Key observations from past studies of authorizing</a:t>
            </a:r>
          </a:p>
          <a:p>
            <a:pPr>
              <a:buClrTx/>
              <a:buFont typeface="Wingdings" panose="05000000000000000000" pitchFamily="2" charset="2"/>
              <a:buChar char="Ø"/>
            </a:pPr>
            <a:r>
              <a:rPr lang="en-US" sz="2800" dirty="0">
                <a:solidFill>
                  <a:schemeClr val="tx1"/>
                </a:solidFill>
                <a:latin typeface="Calibri" panose="020F0502020204030204" pitchFamily="34" charset="0"/>
              </a:rPr>
              <a:t>Review of past efforts to support California’s authorizers</a:t>
            </a:r>
          </a:p>
          <a:p>
            <a:pPr>
              <a:buClrTx/>
              <a:buFont typeface="Wingdings" panose="05000000000000000000" pitchFamily="2" charset="2"/>
              <a:buChar char="Ø"/>
            </a:pPr>
            <a:r>
              <a:rPr lang="en-US" sz="2800" dirty="0">
                <a:solidFill>
                  <a:schemeClr val="tx1"/>
                </a:solidFill>
                <a:latin typeface="Calibri" panose="020F0502020204030204" pitchFamily="34" charset="0"/>
              </a:rPr>
              <a:t>Introduction to CCAP’s new approach</a:t>
            </a:r>
          </a:p>
        </p:txBody>
      </p:sp>
      <p:pic>
        <p:nvPicPr>
          <p:cNvPr id="4" name="Picture 3" descr="A picture containing drawing&#10;&#10;Description automatically generated">
            <a:extLst>
              <a:ext uri="{FF2B5EF4-FFF2-40B4-BE49-F238E27FC236}">
                <a16:creationId xmlns:a16="http://schemas.microsoft.com/office/drawing/2014/main" id="{FD8C03EB-BFB9-46E8-B48A-FA933528CF8C}"/>
              </a:ext>
            </a:extLst>
          </p:cNvPr>
          <p:cNvPicPr>
            <a:picLocks noChangeAspect="1"/>
          </p:cNvPicPr>
          <p:nvPr/>
        </p:nvPicPr>
        <p:blipFill>
          <a:blip r:embed="rId5"/>
          <a:stretch>
            <a:fillRect/>
          </a:stretch>
        </p:blipFill>
        <p:spPr>
          <a:xfrm>
            <a:off x="10795441" y="5440596"/>
            <a:ext cx="1396559" cy="1417404"/>
          </a:xfrm>
          <a:prstGeom prst="rect">
            <a:avLst/>
          </a:prstGeom>
        </p:spPr>
      </p:pic>
      <p:pic>
        <p:nvPicPr>
          <p:cNvPr id="5" name="Audio 4">
            <a:hlinkClick r:id="" action="ppaction://media"/>
            <a:extLst>
              <a:ext uri="{FF2B5EF4-FFF2-40B4-BE49-F238E27FC236}">
                <a16:creationId xmlns:a16="http://schemas.microsoft.com/office/drawing/2014/main" id="{D989409C-E506-1940-B797-DB3E9D620A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45624911"/>
      </p:ext>
    </p:extLst>
  </p:cSld>
  <p:clrMapOvr>
    <a:masterClrMapping/>
  </p:clrMapOvr>
  <p:transition advTm="3344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D0A8A-1D27-1549-B634-AC1B8A1FB80B}"/>
              </a:ext>
            </a:extLst>
          </p:cNvPr>
          <p:cNvSpPr>
            <a:spLocks noGrp="1"/>
          </p:cNvSpPr>
          <p:nvPr>
            <p:ph type="title"/>
          </p:nvPr>
        </p:nvSpPr>
        <p:spPr>
          <a:xfrm>
            <a:off x="1048624" y="539261"/>
            <a:ext cx="8405768" cy="1325563"/>
          </a:xfrm>
        </p:spPr>
        <p:txBody>
          <a:bodyPr>
            <a:normAutofit/>
          </a:bodyPr>
          <a:lstStyle/>
          <a:p>
            <a:pPr marR="0" rtl="0"/>
            <a:r>
              <a:rPr lang="en-US" sz="3400" b="1" i="0" u="none" strike="noStrike" baseline="0" dirty="0">
                <a:solidFill>
                  <a:schemeClr val="tx1"/>
                </a:solidFill>
                <a:latin typeface="Calibri" panose="020F0502020204030204" pitchFamily="34" charset="0"/>
              </a:rPr>
              <a:t>California Charter Authorizing Professionals</a:t>
            </a:r>
          </a:p>
        </p:txBody>
      </p:sp>
      <p:sp>
        <p:nvSpPr>
          <p:cNvPr id="3" name="Text Placeholder 2">
            <a:extLst>
              <a:ext uri="{FF2B5EF4-FFF2-40B4-BE49-F238E27FC236}">
                <a16:creationId xmlns:a16="http://schemas.microsoft.com/office/drawing/2014/main" id="{76CEF1A5-F328-1945-AF2E-07759FC2185C}"/>
              </a:ext>
            </a:extLst>
          </p:cNvPr>
          <p:cNvSpPr>
            <a:spLocks noGrp="1"/>
          </p:cNvSpPr>
          <p:nvPr>
            <p:ph type="body" idx="1"/>
          </p:nvPr>
        </p:nvSpPr>
        <p:spPr>
          <a:xfrm>
            <a:off x="1048624" y="1690688"/>
            <a:ext cx="5629013" cy="3081935"/>
          </a:xfrm>
        </p:spPr>
        <p:txBody>
          <a:bodyPr>
            <a:normAutofit/>
          </a:bodyPr>
          <a:lstStyle/>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History</a:t>
            </a:r>
          </a:p>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Mission</a:t>
            </a:r>
          </a:p>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Board of Directors</a:t>
            </a:r>
          </a:p>
        </p:txBody>
      </p:sp>
      <p:pic>
        <p:nvPicPr>
          <p:cNvPr id="6" name="Picture 5" descr="A picture containing drawing&#10;&#10;Description automatically generated">
            <a:extLst>
              <a:ext uri="{FF2B5EF4-FFF2-40B4-BE49-F238E27FC236}">
                <a16:creationId xmlns:a16="http://schemas.microsoft.com/office/drawing/2014/main" id="{D93EC4D6-DFFE-4D7F-BE2B-78DFC364F606}"/>
              </a:ext>
            </a:extLst>
          </p:cNvPr>
          <p:cNvPicPr>
            <a:picLocks noChangeAspect="1"/>
          </p:cNvPicPr>
          <p:nvPr/>
        </p:nvPicPr>
        <p:blipFill>
          <a:blip r:embed="rId5"/>
          <a:stretch>
            <a:fillRect/>
          </a:stretch>
        </p:blipFill>
        <p:spPr>
          <a:xfrm>
            <a:off x="10795441" y="5440596"/>
            <a:ext cx="1396559" cy="1417404"/>
          </a:xfrm>
          <a:prstGeom prst="rect">
            <a:avLst/>
          </a:prstGeom>
        </p:spPr>
      </p:pic>
      <p:pic>
        <p:nvPicPr>
          <p:cNvPr id="4" name="Audio 3">
            <a:hlinkClick r:id="" action="ppaction://media"/>
            <a:extLst>
              <a:ext uri="{FF2B5EF4-FFF2-40B4-BE49-F238E27FC236}">
                <a16:creationId xmlns:a16="http://schemas.microsoft.com/office/drawing/2014/main" id="{155A1A3C-EF0A-3445-98F2-507AC94893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17735080"/>
      </p:ext>
    </p:extLst>
  </p:cSld>
  <p:clrMapOvr>
    <a:masterClrMapping/>
  </p:clrMapOvr>
  <p:transition advTm="8884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E15B3-4BD1-714D-BBCB-1C9AE7988061}"/>
              </a:ext>
            </a:extLst>
          </p:cNvPr>
          <p:cNvSpPr>
            <a:spLocks noGrp="1"/>
          </p:cNvSpPr>
          <p:nvPr>
            <p:ph type="title"/>
          </p:nvPr>
        </p:nvSpPr>
        <p:spPr>
          <a:xfrm>
            <a:off x="838200" y="365125"/>
            <a:ext cx="8624582" cy="1325563"/>
          </a:xfrm>
        </p:spPr>
        <p:txBody>
          <a:bodyPr>
            <a:normAutofit/>
          </a:bodyPr>
          <a:lstStyle/>
          <a:p>
            <a:pPr marR="0" rtl="0"/>
            <a:r>
              <a:rPr lang="en-US" sz="3400" b="1" i="0" u="none" strike="noStrike" baseline="0" dirty="0">
                <a:solidFill>
                  <a:schemeClr val="tx1"/>
                </a:solidFill>
                <a:latin typeface="Calibri" panose="020F0502020204030204" pitchFamily="34" charset="0"/>
              </a:rPr>
              <a:t>CCAP’s Federal Grant</a:t>
            </a:r>
          </a:p>
        </p:txBody>
      </p:sp>
      <p:sp>
        <p:nvSpPr>
          <p:cNvPr id="3" name="Text Placeholder 2">
            <a:extLst>
              <a:ext uri="{FF2B5EF4-FFF2-40B4-BE49-F238E27FC236}">
                <a16:creationId xmlns:a16="http://schemas.microsoft.com/office/drawing/2014/main" id="{3A19B679-B4D2-CE46-9396-4011746542A2}"/>
              </a:ext>
            </a:extLst>
          </p:cNvPr>
          <p:cNvSpPr>
            <a:spLocks noGrp="1"/>
          </p:cNvSpPr>
          <p:nvPr>
            <p:ph type="body" idx="1"/>
          </p:nvPr>
        </p:nvSpPr>
        <p:spPr>
          <a:xfrm>
            <a:off x="838200" y="1825625"/>
            <a:ext cx="8993697" cy="2360481"/>
          </a:xfrm>
        </p:spPr>
        <p:txBody>
          <a:bodyPr>
            <a:normAutofit/>
          </a:bodyPr>
          <a:lstStyle/>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Tri-State Partnership</a:t>
            </a:r>
          </a:p>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Grant Goals</a:t>
            </a:r>
          </a:p>
          <a:p>
            <a:pPr marR="0" lvl="0" rtl="0">
              <a:buClrTx/>
              <a:buFont typeface="Wingdings" panose="05000000000000000000" pitchFamily="2" charset="2"/>
              <a:buChar char="Ø"/>
            </a:pPr>
            <a:r>
              <a:rPr lang="en-US" sz="2800" dirty="0">
                <a:solidFill>
                  <a:schemeClr val="tx1"/>
                </a:solidFill>
                <a:latin typeface="Calibri" panose="020F0502020204030204" pitchFamily="34" charset="0"/>
              </a:rPr>
              <a:t>Deliverables</a:t>
            </a:r>
            <a:endParaRPr lang="en-US" sz="2800" b="0" i="0" u="none" strike="noStrike" baseline="0" dirty="0">
              <a:solidFill>
                <a:schemeClr val="tx1"/>
              </a:solidFill>
              <a:latin typeface="Calibri" panose="020F0502020204030204" pitchFamily="34" charset="0"/>
            </a:endParaRPr>
          </a:p>
        </p:txBody>
      </p:sp>
      <p:pic>
        <p:nvPicPr>
          <p:cNvPr id="6" name="Picture 5" descr="A picture containing drawing&#10;&#10;Description automatically generated">
            <a:extLst>
              <a:ext uri="{FF2B5EF4-FFF2-40B4-BE49-F238E27FC236}">
                <a16:creationId xmlns:a16="http://schemas.microsoft.com/office/drawing/2014/main" id="{DA3DFD48-8D51-42BB-9C5C-7D70A6F87F8F}"/>
              </a:ext>
            </a:extLst>
          </p:cNvPr>
          <p:cNvPicPr>
            <a:picLocks noChangeAspect="1"/>
          </p:cNvPicPr>
          <p:nvPr/>
        </p:nvPicPr>
        <p:blipFill>
          <a:blip r:embed="rId5"/>
          <a:stretch>
            <a:fillRect/>
          </a:stretch>
        </p:blipFill>
        <p:spPr>
          <a:xfrm>
            <a:off x="10795441" y="5440596"/>
            <a:ext cx="1396559" cy="1417404"/>
          </a:xfrm>
          <a:prstGeom prst="rect">
            <a:avLst/>
          </a:prstGeom>
        </p:spPr>
      </p:pic>
      <p:pic>
        <p:nvPicPr>
          <p:cNvPr id="4" name="Audio 3">
            <a:hlinkClick r:id="" action="ppaction://media"/>
            <a:extLst>
              <a:ext uri="{FF2B5EF4-FFF2-40B4-BE49-F238E27FC236}">
                <a16:creationId xmlns:a16="http://schemas.microsoft.com/office/drawing/2014/main" id="{D088E953-789B-B34B-B446-779C330975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22697863"/>
      </p:ext>
    </p:extLst>
  </p:cSld>
  <p:clrMapOvr>
    <a:masterClrMapping/>
  </p:clrMapOvr>
  <p:transition advTm="7450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344B-CF9C-0D43-AD14-2E8BFF9CF7F3}"/>
              </a:ext>
            </a:extLst>
          </p:cNvPr>
          <p:cNvSpPr>
            <a:spLocks noGrp="1"/>
          </p:cNvSpPr>
          <p:nvPr>
            <p:ph type="title"/>
          </p:nvPr>
        </p:nvSpPr>
        <p:spPr>
          <a:xfrm>
            <a:off x="838200" y="365125"/>
            <a:ext cx="8674916" cy="1325563"/>
          </a:xfrm>
        </p:spPr>
        <p:txBody>
          <a:bodyPr>
            <a:normAutofit/>
          </a:bodyPr>
          <a:lstStyle/>
          <a:p>
            <a:pPr marR="0" rtl="0"/>
            <a:r>
              <a:rPr lang="en-US" sz="3400" b="1" i="0" u="none" strike="noStrike" baseline="0" dirty="0">
                <a:solidFill>
                  <a:schemeClr val="tx1"/>
                </a:solidFill>
                <a:latin typeface="Calibri" panose="020F0502020204030204" pitchFamily="34" charset="0"/>
              </a:rPr>
              <a:t>Responsibilities of Authorizers in </a:t>
            </a:r>
            <a:br>
              <a:rPr lang="en-US" sz="3400" b="1" i="0" u="none" strike="noStrike" baseline="0" dirty="0">
                <a:solidFill>
                  <a:schemeClr val="tx1"/>
                </a:solidFill>
                <a:latin typeface="Calibri" panose="020F0502020204030204" pitchFamily="34" charset="0"/>
              </a:rPr>
            </a:br>
            <a:r>
              <a:rPr lang="en-US" sz="3400" b="1" i="0" u="none" strike="noStrike" baseline="0" dirty="0">
                <a:solidFill>
                  <a:schemeClr val="tx1"/>
                </a:solidFill>
                <a:latin typeface="Calibri" panose="020F0502020204030204" pitchFamily="34" charset="0"/>
              </a:rPr>
              <a:t>California’s Charter Law: Life Cycle</a:t>
            </a:r>
          </a:p>
        </p:txBody>
      </p:sp>
      <p:sp>
        <p:nvSpPr>
          <p:cNvPr id="3" name="Text Placeholder 2">
            <a:extLst>
              <a:ext uri="{FF2B5EF4-FFF2-40B4-BE49-F238E27FC236}">
                <a16:creationId xmlns:a16="http://schemas.microsoft.com/office/drawing/2014/main" id="{1105F993-0E68-A143-BD29-A64EB506DFA9}"/>
              </a:ext>
            </a:extLst>
          </p:cNvPr>
          <p:cNvSpPr>
            <a:spLocks noGrp="1"/>
          </p:cNvSpPr>
          <p:nvPr>
            <p:ph type="body" idx="1"/>
          </p:nvPr>
        </p:nvSpPr>
        <p:spPr>
          <a:xfrm>
            <a:off x="838200" y="2045094"/>
            <a:ext cx="8976919" cy="3417494"/>
          </a:xfrm>
        </p:spPr>
        <p:txBody>
          <a:bodyPr/>
          <a:lstStyle/>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Approval</a:t>
            </a:r>
          </a:p>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Monitoring</a:t>
            </a:r>
          </a:p>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Intervention / Revocation</a:t>
            </a:r>
          </a:p>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Renewal</a:t>
            </a:r>
          </a:p>
          <a:p>
            <a:pPr marR="0" lvl="0" rtl="0"/>
            <a:endParaRPr lang="en-US" b="0" i="0" u="none" strike="noStrike" baseline="0" dirty="0">
              <a:solidFill>
                <a:srgbClr val="2F5496"/>
              </a:solidFill>
              <a:latin typeface="Calibri Light" panose="020F0302020204030204" pitchFamily="34" charset="0"/>
            </a:endParaRPr>
          </a:p>
        </p:txBody>
      </p:sp>
      <p:pic>
        <p:nvPicPr>
          <p:cNvPr id="4" name="Picture 3" descr="A picture containing drawing&#10;&#10;Description automatically generated">
            <a:extLst>
              <a:ext uri="{FF2B5EF4-FFF2-40B4-BE49-F238E27FC236}">
                <a16:creationId xmlns:a16="http://schemas.microsoft.com/office/drawing/2014/main" id="{C3A84634-0CE9-4B4F-959D-657B044830C7}"/>
              </a:ext>
            </a:extLst>
          </p:cNvPr>
          <p:cNvPicPr>
            <a:picLocks noChangeAspect="1"/>
          </p:cNvPicPr>
          <p:nvPr/>
        </p:nvPicPr>
        <p:blipFill>
          <a:blip r:embed="rId5"/>
          <a:stretch>
            <a:fillRect/>
          </a:stretch>
        </p:blipFill>
        <p:spPr>
          <a:xfrm>
            <a:off x="10795441" y="5440596"/>
            <a:ext cx="1396559" cy="1417404"/>
          </a:xfrm>
          <a:prstGeom prst="rect">
            <a:avLst/>
          </a:prstGeom>
        </p:spPr>
      </p:pic>
      <p:pic>
        <p:nvPicPr>
          <p:cNvPr id="5" name="Audio 4">
            <a:hlinkClick r:id="" action="ppaction://media"/>
            <a:extLst>
              <a:ext uri="{FF2B5EF4-FFF2-40B4-BE49-F238E27FC236}">
                <a16:creationId xmlns:a16="http://schemas.microsoft.com/office/drawing/2014/main" id="{56321288-F3E4-2A41-B4FF-4D212ADEEB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60257114"/>
      </p:ext>
    </p:extLst>
  </p:cSld>
  <p:clrMapOvr>
    <a:masterClrMapping/>
  </p:clrMapOvr>
  <p:transition advTm="6331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02463-B141-B34B-88C7-320F8CF752DC}"/>
              </a:ext>
            </a:extLst>
          </p:cNvPr>
          <p:cNvSpPr>
            <a:spLocks noGrp="1"/>
          </p:cNvSpPr>
          <p:nvPr>
            <p:ph type="title"/>
          </p:nvPr>
        </p:nvSpPr>
        <p:spPr>
          <a:xfrm>
            <a:off x="838200" y="365125"/>
            <a:ext cx="6057550" cy="1325563"/>
          </a:xfrm>
        </p:spPr>
        <p:txBody>
          <a:bodyPr>
            <a:normAutofit/>
          </a:bodyPr>
          <a:lstStyle/>
          <a:p>
            <a:pPr marR="0" rtl="0"/>
            <a:r>
              <a:rPr lang="en-US" sz="3400" b="1" i="0" u="none" strike="noStrike" baseline="0" dirty="0">
                <a:solidFill>
                  <a:schemeClr val="tx1"/>
                </a:solidFill>
                <a:latin typeface="Calibri" panose="020F0502020204030204" pitchFamily="34" charset="0"/>
              </a:rPr>
              <a:t>Dual Role of Authorizers</a:t>
            </a:r>
          </a:p>
        </p:txBody>
      </p:sp>
      <p:sp>
        <p:nvSpPr>
          <p:cNvPr id="3" name="Text Placeholder 2">
            <a:extLst>
              <a:ext uri="{FF2B5EF4-FFF2-40B4-BE49-F238E27FC236}">
                <a16:creationId xmlns:a16="http://schemas.microsoft.com/office/drawing/2014/main" id="{CE38A2F6-C76A-CC47-9017-9DB356C83ED6}"/>
              </a:ext>
            </a:extLst>
          </p:cNvPr>
          <p:cNvSpPr>
            <a:spLocks noGrp="1"/>
          </p:cNvSpPr>
          <p:nvPr>
            <p:ph type="body" idx="1"/>
          </p:nvPr>
        </p:nvSpPr>
        <p:spPr>
          <a:xfrm>
            <a:off x="838200" y="1607511"/>
            <a:ext cx="9002086" cy="5032375"/>
          </a:xfrm>
        </p:spPr>
        <p:txBody>
          <a:bodyPr>
            <a:noAutofit/>
          </a:bodyPr>
          <a:lstStyle/>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High Stakes Decision-Makers</a:t>
            </a:r>
          </a:p>
          <a:p>
            <a:pPr lvl="1">
              <a:buClrTx/>
              <a:buFont typeface="Wingdings" panose="05000000000000000000" pitchFamily="2" charset="2"/>
              <a:buChar char="Ø"/>
            </a:pPr>
            <a:r>
              <a:rPr lang="en-US" sz="2800" dirty="0">
                <a:solidFill>
                  <a:schemeClr val="tx1"/>
                </a:solidFill>
                <a:latin typeface="Calibri" panose="020F0502020204030204" pitchFamily="34" charset="0"/>
              </a:rPr>
              <a:t>Board </a:t>
            </a:r>
          </a:p>
          <a:p>
            <a:pPr lvl="1">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Superintendent</a:t>
            </a:r>
          </a:p>
          <a:p>
            <a:pPr lvl="1">
              <a:buClrTx/>
              <a:buFont typeface="Wingdings" panose="05000000000000000000" pitchFamily="2" charset="2"/>
              <a:buChar char="Ø"/>
            </a:pPr>
            <a:r>
              <a:rPr lang="en-US" sz="2800" dirty="0">
                <a:solidFill>
                  <a:schemeClr val="tx1"/>
                </a:solidFill>
                <a:latin typeface="Calibri" panose="020F0502020204030204" pitchFamily="34" charset="0"/>
              </a:rPr>
              <a:t>Staff analysis</a:t>
            </a:r>
            <a:endParaRPr lang="en-US" sz="2800" b="0" i="0" u="none" strike="noStrike" baseline="0" dirty="0">
              <a:solidFill>
                <a:schemeClr val="tx1"/>
              </a:solidFill>
              <a:latin typeface="Calibri" panose="020F0502020204030204" pitchFamily="34" charset="0"/>
            </a:endParaRPr>
          </a:p>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Monitors</a:t>
            </a:r>
          </a:p>
          <a:p>
            <a:pPr lvl="1">
              <a:buClrTx/>
              <a:buFont typeface="Wingdings" panose="05000000000000000000" pitchFamily="2" charset="2"/>
              <a:buChar char="Ø"/>
            </a:pPr>
            <a:r>
              <a:rPr lang="en-US" sz="2800" dirty="0">
                <a:solidFill>
                  <a:schemeClr val="tx1"/>
                </a:solidFill>
                <a:latin typeface="Calibri" panose="020F0502020204030204" pitchFamily="34" charset="0"/>
              </a:rPr>
              <a:t>Staff lead</a:t>
            </a:r>
          </a:p>
          <a:p>
            <a:pPr lvl="1">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Expert support</a:t>
            </a:r>
          </a:p>
        </p:txBody>
      </p:sp>
      <p:pic>
        <p:nvPicPr>
          <p:cNvPr id="4" name="Picture 3" descr="A picture containing drawing&#10;&#10;Description automatically generated">
            <a:extLst>
              <a:ext uri="{FF2B5EF4-FFF2-40B4-BE49-F238E27FC236}">
                <a16:creationId xmlns:a16="http://schemas.microsoft.com/office/drawing/2014/main" id="{D95F1F0E-4C61-4D97-9B37-D525D52B922A}"/>
              </a:ext>
            </a:extLst>
          </p:cNvPr>
          <p:cNvPicPr>
            <a:picLocks noChangeAspect="1"/>
          </p:cNvPicPr>
          <p:nvPr/>
        </p:nvPicPr>
        <p:blipFill>
          <a:blip r:embed="rId5"/>
          <a:stretch>
            <a:fillRect/>
          </a:stretch>
        </p:blipFill>
        <p:spPr>
          <a:xfrm>
            <a:off x="10795441" y="5440596"/>
            <a:ext cx="1396559" cy="1417404"/>
          </a:xfrm>
          <a:prstGeom prst="rect">
            <a:avLst/>
          </a:prstGeom>
        </p:spPr>
      </p:pic>
      <p:pic>
        <p:nvPicPr>
          <p:cNvPr id="5" name="Audio 4">
            <a:hlinkClick r:id="" action="ppaction://media"/>
            <a:extLst>
              <a:ext uri="{FF2B5EF4-FFF2-40B4-BE49-F238E27FC236}">
                <a16:creationId xmlns:a16="http://schemas.microsoft.com/office/drawing/2014/main" id="{290EE870-ACE1-7941-A43B-BF3761CB90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15539667"/>
      </p:ext>
    </p:extLst>
  </p:cSld>
  <p:clrMapOvr>
    <a:masterClrMapping/>
  </p:clrMapOvr>
  <p:transition advTm="801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868A8-5EF6-CE42-930E-E82094496EC2}"/>
              </a:ext>
            </a:extLst>
          </p:cNvPr>
          <p:cNvSpPr>
            <a:spLocks noGrp="1"/>
          </p:cNvSpPr>
          <p:nvPr>
            <p:ph type="title"/>
          </p:nvPr>
        </p:nvSpPr>
        <p:spPr>
          <a:xfrm>
            <a:off x="838200" y="365125"/>
            <a:ext cx="8658138" cy="1325563"/>
          </a:xfrm>
        </p:spPr>
        <p:txBody>
          <a:bodyPr>
            <a:noAutofit/>
          </a:bodyPr>
          <a:lstStyle/>
          <a:p>
            <a:pPr marR="0" rtl="0"/>
            <a:r>
              <a:rPr lang="en-US" sz="3400" b="1" i="0" u="none" strike="noStrike" baseline="0" dirty="0">
                <a:solidFill>
                  <a:schemeClr val="tx1"/>
                </a:solidFill>
                <a:latin typeface="Calibri" panose="020F0502020204030204" pitchFamily="34" charset="0"/>
              </a:rPr>
              <a:t>California’s Authorizers: </a:t>
            </a:r>
            <a:br>
              <a:rPr lang="en-US" sz="3400" b="1" i="0" u="none" strike="noStrike" baseline="0" dirty="0">
                <a:solidFill>
                  <a:schemeClr val="tx1"/>
                </a:solidFill>
                <a:latin typeface="Calibri" panose="020F0502020204030204" pitchFamily="34" charset="0"/>
              </a:rPr>
            </a:br>
            <a:r>
              <a:rPr lang="en-US" sz="3400" b="1" i="0" u="none" strike="noStrike" baseline="0" dirty="0">
                <a:solidFill>
                  <a:schemeClr val="tx1"/>
                </a:solidFill>
                <a:latin typeface="Calibri" panose="020F0502020204030204" pitchFamily="34" charset="0"/>
              </a:rPr>
              <a:t>As Varied as the Golden State</a:t>
            </a:r>
          </a:p>
        </p:txBody>
      </p:sp>
      <p:sp>
        <p:nvSpPr>
          <p:cNvPr id="3" name="Text Placeholder 2">
            <a:extLst>
              <a:ext uri="{FF2B5EF4-FFF2-40B4-BE49-F238E27FC236}">
                <a16:creationId xmlns:a16="http://schemas.microsoft.com/office/drawing/2014/main" id="{2F46097C-7545-2A45-8876-9B83AC94C1D1}"/>
              </a:ext>
            </a:extLst>
          </p:cNvPr>
          <p:cNvSpPr>
            <a:spLocks noGrp="1"/>
          </p:cNvSpPr>
          <p:nvPr>
            <p:ph type="body" idx="1"/>
          </p:nvPr>
        </p:nvSpPr>
        <p:spPr>
          <a:xfrm>
            <a:off x="838200" y="2328965"/>
            <a:ext cx="8976919" cy="3614971"/>
          </a:xfrm>
        </p:spPr>
        <p:txBody>
          <a:bodyPr>
            <a:normAutofit/>
          </a:bodyPr>
          <a:lstStyle/>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About 1300 charter schools</a:t>
            </a:r>
          </a:p>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About 334 authorizers</a:t>
            </a:r>
          </a:p>
          <a:p>
            <a:pPr marR="0" lvl="0" rtl="0">
              <a:buClrTx/>
              <a:buFont typeface="Wingdings" panose="05000000000000000000" pitchFamily="2" charset="2"/>
              <a:buChar char="Ø"/>
            </a:pPr>
            <a:r>
              <a:rPr lang="en-US" sz="2800" b="0" i="0" u="none" strike="noStrike" baseline="0" dirty="0">
                <a:solidFill>
                  <a:schemeClr val="tx1"/>
                </a:solidFill>
                <a:latin typeface="Calibri" panose="020F0502020204030204" pitchFamily="34" charset="0"/>
              </a:rPr>
              <a:t>NOT evenly distributed</a:t>
            </a:r>
          </a:p>
        </p:txBody>
      </p:sp>
      <p:pic>
        <p:nvPicPr>
          <p:cNvPr id="4" name="Picture 3" descr="A picture containing drawing&#10;&#10;Description automatically generated">
            <a:extLst>
              <a:ext uri="{FF2B5EF4-FFF2-40B4-BE49-F238E27FC236}">
                <a16:creationId xmlns:a16="http://schemas.microsoft.com/office/drawing/2014/main" id="{53FC86F0-1603-41E8-AAE7-DE98058C87FE}"/>
              </a:ext>
            </a:extLst>
          </p:cNvPr>
          <p:cNvPicPr>
            <a:picLocks noChangeAspect="1"/>
          </p:cNvPicPr>
          <p:nvPr/>
        </p:nvPicPr>
        <p:blipFill>
          <a:blip r:embed="rId5"/>
          <a:stretch>
            <a:fillRect/>
          </a:stretch>
        </p:blipFill>
        <p:spPr>
          <a:xfrm>
            <a:off x="10795441" y="5440596"/>
            <a:ext cx="1396559" cy="1417404"/>
          </a:xfrm>
          <a:prstGeom prst="rect">
            <a:avLst/>
          </a:prstGeom>
        </p:spPr>
      </p:pic>
      <p:pic>
        <p:nvPicPr>
          <p:cNvPr id="5" name="Audio 4">
            <a:hlinkClick r:id="" action="ppaction://media"/>
            <a:extLst>
              <a:ext uri="{FF2B5EF4-FFF2-40B4-BE49-F238E27FC236}">
                <a16:creationId xmlns:a16="http://schemas.microsoft.com/office/drawing/2014/main" id="{C081463F-C0AC-F74F-8196-C2DD44569E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10920357"/>
      </p:ext>
    </p:extLst>
  </p:cSld>
  <p:clrMapOvr>
    <a:masterClrMapping/>
  </p:clrMapOvr>
  <p:transition advTm="6531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Facet">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1756</TotalTime>
  <Words>5238</Words>
  <Application>Microsoft Office PowerPoint</Application>
  <PresentationFormat>Widescreen</PresentationFormat>
  <Paragraphs>200</Paragraphs>
  <Slides>29</Slides>
  <Notes>29</Notes>
  <HiddenSlides>0</HiddenSlides>
  <MMClips>29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Calibri Light</vt:lpstr>
      <vt:lpstr>Times New Roman</vt:lpstr>
      <vt:lpstr>Trebuchet MS</vt:lpstr>
      <vt:lpstr>Wingdings</vt:lpstr>
      <vt:lpstr>Wingdings 3</vt:lpstr>
      <vt:lpstr>Facet</vt:lpstr>
      <vt:lpstr>Supporting Quality Charter Authorizing</vt:lpstr>
      <vt:lpstr>Objectives for the Meeting</vt:lpstr>
      <vt:lpstr>What We Won’t Address in the Meeting</vt:lpstr>
      <vt:lpstr>Purpose of this Pre-Meeting Review</vt:lpstr>
      <vt:lpstr>California Charter Authorizing Professionals</vt:lpstr>
      <vt:lpstr>CCAP’s Federal Grant</vt:lpstr>
      <vt:lpstr>Responsibilities of Authorizers in  California’s Charter Law: Life Cycle</vt:lpstr>
      <vt:lpstr>Dual Role of Authorizers</vt:lpstr>
      <vt:lpstr>California’s Authorizers:  As Varied as the Golden State</vt:lpstr>
      <vt:lpstr>Authorizing  Districts Are  Geographically  Diverse</vt:lpstr>
      <vt:lpstr>Authorizing Districts Have Viewpoints</vt:lpstr>
      <vt:lpstr>Most Authorizers Have Small Portfolios</vt:lpstr>
      <vt:lpstr>Demands on Authorizers Are Substantial</vt:lpstr>
      <vt:lpstr>Demands on Authorizers Are Substantial</vt:lpstr>
      <vt:lpstr>Structural Complexity</vt:lpstr>
      <vt:lpstr>Authorizer Oversight of Operating Charter School</vt:lpstr>
      <vt:lpstr>Unfamiliar Role with Minimal Support to Develop Practice</vt:lpstr>
      <vt:lpstr>Limited Resources to Access Available Support</vt:lpstr>
      <vt:lpstr>Shortcomings in California Authorizing Identified</vt:lpstr>
      <vt:lpstr>Shortcomings in California Authorizing Identified</vt:lpstr>
      <vt:lpstr>Shortcomings in California Authorizing Identified</vt:lpstr>
      <vt:lpstr>Shortcomings in California Authorizing Identified</vt:lpstr>
      <vt:lpstr>Ineffective Authorizing Puts Students and the Public at Risk</vt:lpstr>
      <vt:lpstr>Authorizers Are Seeking Support</vt:lpstr>
      <vt:lpstr>CARSNet Experience: What Worked</vt:lpstr>
      <vt:lpstr>Limits of Traditional Tools and Training</vt:lpstr>
      <vt:lpstr>Time for a New Approach to Tools:                      Authorizing 2.0</vt:lpstr>
      <vt:lpstr>Time for a New Approach to Delivery:                       Authorizing 2.0</vt:lpstr>
      <vt:lpstr>Your Role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for Quality Charter Authorizing</dc:title>
  <dc:creator>Kimberly Waite-Cooper</dc:creator>
  <cp:lastModifiedBy>Kimberly Waite-Cooper</cp:lastModifiedBy>
  <cp:revision>45</cp:revision>
  <dcterms:created xsi:type="dcterms:W3CDTF">2020-02-13T19:07:15Z</dcterms:created>
  <dcterms:modified xsi:type="dcterms:W3CDTF">2020-03-06T13:51:05Z</dcterms:modified>
</cp:coreProperties>
</file>