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0" r:id="rId1"/>
  </p:sldMasterIdLst>
  <p:notesMasterIdLst>
    <p:notesMasterId r:id="rId39"/>
  </p:notesMasterIdLst>
  <p:handoutMasterIdLst>
    <p:handoutMasterId r:id="rId40"/>
  </p:handoutMasterIdLst>
  <p:sldIdLst>
    <p:sldId id="282" r:id="rId2"/>
    <p:sldId id="344" r:id="rId3"/>
    <p:sldId id="345" r:id="rId4"/>
    <p:sldId id="413" r:id="rId5"/>
    <p:sldId id="346" r:id="rId6"/>
    <p:sldId id="404" r:id="rId7"/>
    <p:sldId id="414" r:id="rId8"/>
    <p:sldId id="352" r:id="rId9"/>
    <p:sldId id="421" r:id="rId10"/>
    <p:sldId id="420" r:id="rId11"/>
    <p:sldId id="418" r:id="rId12"/>
    <p:sldId id="355" r:id="rId13"/>
    <p:sldId id="408" r:id="rId14"/>
    <p:sldId id="415" r:id="rId15"/>
    <p:sldId id="416" r:id="rId16"/>
    <p:sldId id="417" r:id="rId17"/>
    <p:sldId id="406" r:id="rId18"/>
    <p:sldId id="407" r:id="rId19"/>
    <p:sldId id="405" r:id="rId20"/>
    <p:sldId id="358" r:id="rId21"/>
    <p:sldId id="360" r:id="rId22"/>
    <p:sldId id="361" r:id="rId23"/>
    <p:sldId id="362" r:id="rId24"/>
    <p:sldId id="364" r:id="rId25"/>
    <p:sldId id="366" r:id="rId26"/>
    <p:sldId id="368" r:id="rId27"/>
    <p:sldId id="377" r:id="rId28"/>
    <p:sldId id="380" r:id="rId29"/>
    <p:sldId id="422" r:id="rId30"/>
    <p:sldId id="381" r:id="rId31"/>
    <p:sldId id="348" r:id="rId32"/>
    <p:sldId id="349" r:id="rId33"/>
    <p:sldId id="379" r:id="rId34"/>
    <p:sldId id="385" r:id="rId35"/>
    <p:sldId id="386" r:id="rId36"/>
    <p:sldId id="387" r:id="rId37"/>
    <p:sldId id="388" r:id="rId3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a Wishart" initials="LW" lastIdx="12" clrIdx="0">
    <p:extLst>
      <p:ext uri="{19B8F6BF-5375-455C-9EA6-DF929625EA0E}">
        <p15:presenceInfo xmlns:p15="http://schemas.microsoft.com/office/powerpoint/2012/main" userId="Linda Wishart" providerId="None"/>
      </p:ext>
    </p:extLst>
  </p:cmAuthor>
  <p:cmAuthor id="2" name="Debi Deal" initials="DD" lastIdx="1" clrIdx="1">
    <p:extLst>
      <p:ext uri="{19B8F6BF-5375-455C-9EA6-DF929625EA0E}">
        <p15:presenceInfo xmlns:p15="http://schemas.microsoft.com/office/powerpoint/2012/main" userId="Debi Dea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96EAFE"/>
    <a:srgbClr val="4D6B89"/>
    <a:srgbClr val="CCFFFF"/>
    <a:srgbClr val="A8EEFE"/>
    <a:srgbClr val="7C5989"/>
    <a:srgbClr val="000066"/>
    <a:srgbClr val="384E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69" autoAdjust="0"/>
    <p:restoredTop sz="90041" autoAdjust="0"/>
  </p:normalViewPr>
  <p:slideViewPr>
    <p:cSldViewPr>
      <p:cViewPr varScale="1">
        <p:scale>
          <a:sx n="114" d="100"/>
          <a:sy n="114" d="100"/>
        </p:scale>
        <p:origin x="1194" y="-178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1" d="100"/>
        <a:sy n="111" d="100"/>
      </p:scale>
      <p:origin x="0" y="0"/>
    </p:cViewPr>
  </p:sorterViewPr>
  <p:notesViewPr>
    <p:cSldViewPr>
      <p:cViewPr varScale="1">
        <p:scale>
          <a:sx n="98" d="100"/>
          <a:sy n="98" d="100"/>
        </p:scale>
        <p:origin x="354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687FE2-3F93-4499-8901-D3385C3AEA5D}"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US"/>
        </a:p>
      </dgm:t>
    </dgm:pt>
    <dgm:pt modelId="{477CECFB-3F37-4DD6-B172-88883A07004C}">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Grades K-3</a:t>
          </a:r>
        </a:p>
        <a:p>
          <a:r>
            <a:rPr lang="en-US" dirty="0"/>
            <a:t>$8,503</a:t>
          </a:r>
        </a:p>
      </dgm:t>
    </dgm:pt>
    <dgm:pt modelId="{51F9E05E-48C6-49C9-84A6-27ED2199B621}" type="parTrans" cxnId="{859D5866-DD42-4F91-8527-1156BBC46CAC}">
      <dgm:prSet/>
      <dgm:spPr/>
      <dgm:t>
        <a:bodyPr/>
        <a:lstStyle/>
        <a:p>
          <a:endParaRPr lang="en-US"/>
        </a:p>
      </dgm:t>
    </dgm:pt>
    <dgm:pt modelId="{EBB97ED9-F4F2-42BA-9B8E-A10B79D04F20}" type="sibTrans" cxnId="{859D5866-DD42-4F91-8527-1156BBC46CAC}">
      <dgm:prSet/>
      <dgm:spPr/>
      <dgm:t>
        <a:bodyPr/>
        <a:lstStyle/>
        <a:p>
          <a:endParaRPr lang="en-US"/>
        </a:p>
      </dgm:t>
    </dgm:pt>
    <dgm:pt modelId="{476EADEE-5E38-4342-8E2B-6469D5254428}">
      <dgm:prSet phldrT="[Text]"/>
      <dgm:spPr/>
      <dgm:t>
        <a:bodyPr/>
        <a:lstStyle/>
        <a:p>
          <a:r>
            <a:rPr lang="en-US" dirty="0"/>
            <a:t>Grades 9-12</a:t>
          </a:r>
        </a:p>
        <a:p>
          <a:r>
            <a:rPr lang="en-US" dirty="0"/>
            <a:t>$9,572</a:t>
          </a:r>
        </a:p>
      </dgm:t>
    </dgm:pt>
    <dgm:pt modelId="{2BD86D09-351F-44F5-88FD-AAD0F09021AD}" type="parTrans" cxnId="{7A9C5DE4-18E7-4E29-89B5-903A0A444648}">
      <dgm:prSet/>
      <dgm:spPr/>
      <dgm:t>
        <a:bodyPr/>
        <a:lstStyle/>
        <a:p>
          <a:endParaRPr lang="en-US"/>
        </a:p>
      </dgm:t>
    </dgm:pt>
    <dgm:pt modelId="{7B28BB9F-7E3E-485C-A76E-2E0E966C2AA4}" type="sibTrans" cxnId="{7A9C5DE4-18E7-4E29-89B5-903A0A444648}">
      <dgm:prSet/>
      <dgm:spPr/>
      <dgm:t>
        <a:bodyPr/>
        <a:lstStyle/>
        <a:p>
          <a:endParaRPr lang="en-US"/>
        </a:p>
      </dgm:t>
    </dgm:pt>
    <dgm:pt modelId="{5776DA73-F25E-44FA-886F-5055BC25FDFF}">
      <dgm:prSet phldrT="[Text]"/>
      <dgm:spPr/>
      <dgm:t>
        <a:bodyPr/>
        <a:lstStyle/>
        <a:p>
          <a:r>
            <a:rPr lang="en-US" dirty="0"/>
            <a:t>Grades 4-6</a:t>
          </a:r>
        </a:p>
        <a:p>
          <a:r>
            <a:rPr lang="en-US" dirty="0"/>
            <a:t>$7,818</a:t>
          </a:r>
        </a:p>
      </dgm:t>
    </dgm:pt>
    <dgm:pt modelId="{7F3C9FD9-1CD1-444C-9CCB-66889771D0D2}" type="parTrans" cxnId="{13054467-5AF0-4414-B5B9-D83EDB9D364A}">
      <dgm:prSet/>
      <dgm:spPr/>
      <dgm:t>
        <a:bodyPr/>
        <a:lstStyle/>
        <a:p>
          <a:endParaRPr lang="en-US"/>
        </a:p>
      </dgm:t>
    </dgm:pt>
    <dgm:pt modelId="{C11B50E7-C373-4444-AB73-048C610EF876}" type="sibTrans" cxnId="{13054467-5AF0-4414-B5B9-D83EDB9D364A}">
      <dgm:prSet/>
      <dgm:spPr/>
      <dgm:t>
        <a:bodyPr/>
        <a:lstStyle/>
        <a:p>
          <a:endParaRPr lang="en-US"/>
        </a:p>
      </dgm:t>
    </dgm:pt>
    <dgm:pt modelId="{5A795746-DFE8-44BA-980F-BC3137644DAA}">
      <dgm:prSet phldrT="[Text]"/>
      <dgm:spPr/>
      <dgm:t>
        <a:bodyPr/>
        <a:lstStyle/>
        <a:p>
          <a:r>
            <a:rPr lang="en-US" dirty="0"/>
            <a:t>Grades 7-8</a:t>
          </a:r>
        </a:p>
        <a:p>
          <a:r>
            <a:rPr lang="en-US" dirty="0"/>
            <a:t>$8,050</a:t>
          </a:r>
        </a:p>
      </dgm:t>
    </dgm:pt>
    <dgm:pt modelId="{309D0ABD-247E-4E26-9B5A-1EFF6D05B744}" type="parTrans" cxnId="{775FA211-960C-4583-B54E-65D6CAAFE891}">
      <dgm:prSet/>
      <dgm:spPr/>
      <dgm:t>
        <a:bodyPr/>
        <a:lstStyle/>
        <a:p>
          <a:endParaRPr lang="en-US"/>
        </a:p>
      </dgm:t>
    </dgm:pt>
    <dgm:pt modelId="{65D78D98-9705-4A30-80F6-9397B5D45D19}" type="sibTrans" cxnId="{775FA211-960C-4583-B54E-65D6CAAFE891}">
      <dgm:prSet/>
      <dgm:spPr/>
      <dgm:t>
        <a:bodyPr/>
        <a:lstStyle/>
        <a:p>
          <a:endParaRPr lang="en-US"/>
        </a:p>
      </dgm:t>
    </dgm:pt>
    <dgm:pt modelId="{266C20E6-D984-4BD9-9572-F75DDABD242B}" type="pres">
      <dgm:prSet presAssocID="{77687FE2-3F93-4499-8901-D3385C3AEA5D}" presName="diagram" presStyleCnt="0">
        <dgm:presLayoutVars>
          <dgm:dir/>
          <dgm:resizeHandles val="exact"/>
        </dgm:presLayoutVars>
      </dgm:prSet>
      <dgm:spPr/>
    </dgm:pt>
    <dgm:pt modelId="{B4762720-B837-427A-A326-714E9FDEB525}" type="pres">
      <dgm:prSet presAssocID="{477CECFB-3F37-4DD6-B172-88883A07004C}" presName="node" presStyleLbl="node1" presStyleIdx="0" presStyleCnt="4" custLinFactNeighborX="-173" custLinFactNeighborY="3193">
        <dgm:presLayoutVars>
          <dgm:bulletEnabled val="1"/>
        </dgm:presLayoutVars>
      </dgm:prSet>
      <dgm:spPr/>
    </dgm:pt>
    <dgm:pt modelId="{FC4CAE93-0DC3-4EEF-A66C-82C810663297}" type="pres">
      <dgm:prSet presAssocID="{EBB97ED9-F4F2-42BA-9B8E-A10B79D04F20}" presName="sibTrans" presStyleCnt="0"/>
      <dgm:spPr/>
    </dgm:pt>
    <dgm:pt modelId="{A13F3590-10C3-42D1-84A7-721D5D9AA043}" type="pres">
      <dgm:prSet presAssocID="{476EADEE-5E38-4342-8E2B-6469D5254428}" presName="node" presStyleLbl="node1" presStyleIdx="1" presStyleCnt="4" custLinFactY="14707" custLinFactNeighborX="9382" custLinFactNeighborY="100000">
        <dgm:presLayoutVars>
          <dgm:bulletEnabled val="1"/>
        </dgm:presLayoutVars>
      </dgm:prSet>
      <dgm:spPr/>
    </dgm:pt>
    <dgm:pt modelId="{5BC26EB9-33A1-45E8-8FCF-AE94B8C3BC0B}" type="pres">
      <dgm:prSet presAssocID="{7B28BB9F-7E3E-485C-A76E-2E0E966C2AA4}" presName="sibTrans" presStyleCnt="0"/>
      <dgm:spPr/>
    </dgm:pt>
    <dgm:pt modelId="{704469ED-15C6-4E4A-A4E6-61071C8FAA75}" type="pres">
      <dgm:prSet presAssocID="{5776DA73-F25E-44FA-886F-5055BC25FDFF}" presName="node" presStyleLbl="node1" presStyleIdx="2" presStyleCnt="4" custLinFactX="19382" custLinFactY="-12857" custLinFactNeighborX="100000" custLinFactNeighborY="-100000">
        <dgm:presLayoutVars>
          <dgm:bulletEnabled val="1"/>
        </dgm:presLayoutVars>
      </dgm:prSet>
      <dgm:spPr/>
    </dgm:pt>
    <dgm:pt modelId="{F4A5EA6B-6FFA-4705-B43A-E1144BB1CB04}" type="pres">
      <dgm:prSet presAssocID="{C11B50E7-C373-4444-AB73-048C610EF876}" presName="sibTrans" presStyleCnt="0"/>
      <dgm:spPr/>
    </dgm:pt>
    <dgm:pt modelId="{22B7D88F-78EB-41FC-9E0F-6298C82954CC}" type="pres">
      <dgm:prSet presAssocID="{5A795746-DFE8-44BA-980F-BC3137644DAA}" presName="node" presStyleLbl="node1" presStyleIdx="3" presStyleCnt="4" custLinFactX="-10173" custLinFactNeighborX="-100000" custLinFactNeighborY="-1959">
        <dgm:presLayoutVars>
          <dgm:bulletEnabled val="1"/>
        </dgm:presLayoutVars>
      </dgm:prSet>
      <dgm:spPr/>
    </dgm:pt>
  </dgm:ptLst>
  <dgm:cxnLst>
    <dgm:cxn modelId="{775FA211-960C-4583-B54E-65D6CAAFE891}" srcId="{77687FE2-3F93-4499-8901-D3385C3AEA5D}" destId="{5A795746-DFE8-44BA-980F-BC3137644DAA}" srcOrd="3" destOrd="0" parTransId="{309D0ABD-247E-4E26-9B5A-1EFF6D05B744}" sibTransId="{65D78D98-9705-4A30-80F6-9397B5D45D19}"/>
    <dgm:cxn modelId="{859D5866-DD42-4F91-8527-1156BBC46CAC}" srcId="{77687FE2-3F93-4499-8901-D3385C3AEA5D}" destId="{477CECFB-3F37-4DD6-B172-88883A07004C}" srcOrd="0" destOrd="0" parTransId="{51F9E05E-48C6-49C9-84A6-27ED2199B621}" sibTransId="{EBB97ED9-F4F2-42BA-9B8E-A10B79D04F20}"/>
    <dgm:cxn modelId="{13054467-5AF0-4414-B5B9-D83EDB9D364A}" srcId="{77687FE2-3F93-4499-8901-D3385C3AEA5D}" destId="{5776DA73-F25E-44FA-886F-5055BC25FDFF}" srcOrd="2" destOrd="0" parTransId="{7F3C9FD9-1CD1-444C-9CCB-66889771D0D2}" sibTransId="{C11B50E7-C373-4444-AB73-048C610EF876}"/>
    <dgm:cxn modelId="{2796C970-1827-41C5-B70F-C7BC3A615F49}" type="presOf" srcId="{77687FE2-3F93-4499-8901-D3385C3AEA5D}" destId="{266C20E6-D984-4BD9-9572-F75DDABD242B}" srcOrd="0" destOrd="0" presId="urn:microsoft.com/office/officeart/2005/8/layout/default"/>
    <dgm:cxn modelId="{41D9F359-6F40-4D93-B512-335082734C6B}" type="presOf" srcId="{5776DA73-F25E-44FA-886F-5055BC25FDFF}" destId="{704469ED-15C6-4E4A-A4E6-61071C8FAA75}" srcOrd="0" destOrd="0" presId="urn:microsoft.com/office/officeart/2005/8/layout/default"/>
    <dgm:cxn modelId="{02CE2EAA-A16C-456F-B79E-F64744327CBD}" type="presOf" srcId="{5A795746-DFE8-44BA-980F-BC3137644DAA}" destId="{22B7D88F-78EB-41FC-9E0F-6298C82954CC}" srcOrd="0" destOrd="0" presId="urn:microsoft.com/office/officeart/2005/8/layout/default"/>
    <dgm:cxn modelId="{7A9C5DE4-18E7-4E29-89B5-903A0A444648}" srcId="{77687FE2-3F93-4499-8901-D3385C3AEA5D}" destId="{476EADEE-5E38-4342-8E2B-6469D5254428}" srcOrd="1" destOrd="0" parTransId="{2BD86D09-351F-44F5-88FD-AAD0F09021AD}" sibTransId="{7B28BB9F-7E3E-485C-A76E-2E0E966C2AA4}"/>
    <dgm:cxn modelId="{299661EB-B7B1-43D5-9258-F3822CB549A9}" type="presOf" srcId="{477CECFB-3F37-4DD6-B172-88883A07004C}" destId="{B4762720-B837-427A-A326-714E9FDEB525}" srcOrd="0" destOrd="0" presId="urn:microsoft.com/office/officeart/2005/8/layout/default"/>
    <dgm:cxn modelId="{3B038FEC-C45C-4731-A35D-54648C7FB098}" type="presOf" srcId="{476EADEE-5E38-4342-8E2B-6469D5254428}" destId="{A13F3590-10C3-42D1-84A7-721D5D9AA043}" srcOrd="0" destOrd="0" presId="urn:microsoft.com/office/officeart/2005/8/layout/default"/>
    <dgm:cxn modelId="{E8C866E9-F8E3-41E4-BB75-C52E43AD458F}" type="presParOf" srcId="{266C20E6-D984-4BD9-9572-F75DDABD242B}" destId="{B4762720-B837-427A-A326-714E9FDEB525}" srcOrd="0" destOrd="0" presId="urn:microsoft.com/office/officeart/2005/8/layout/default"/>
    <dgm:cxn modelId="{7E4D5E45-B9E4-4EF4-A5BC-34D7BEAB7FEC}" type="presParOf" srcId="{266C20E6-D984-4BD9-9572-F75DDABD242B}" destId="{FC4CAE93-0DC3-4EEF-A66C-82C810663297}" srcOrd="1" destOrd="0" presId="urn:microsoft.com/office/officeart/2005/8/layout/default"/>
    <dgm:cxn modelId="{3BB44E77-5310-4C14-835C-A4EFCED0A9D4}" type="presParOf" srcId="{266C20E6-D984-4BD9-9572-F75DDABD242B}" destId="{A13F3590-10C3-42D1-84A7-721D5D9AA043}" srcOrd="2" destOrd="0" presId="urn:microsoft.com/office/officeart/2005/8/layout/default"/>
    <dgm:cxn modelId="{51467FA5-CDA0-4EDE-939A-8003ED0406BE}" type="presParOf" srcId="{266C20E6-D984-4BD9-9572-F75DDABD242B}" destId="{5BC26EB9-33A1-45E8-8FCF-AE94B8C3BC0B}" srcOrd="3" destOrd="0" presId="urn:microsoft.com/office/officeart/2005/8/layout/default"/>
    <dgm:cxn modelId="{488DA931-9EC0-404E-BF64-BF78C55A7388}" type="presParOf" srcId="{266C20E6-D984-4BD9-9572-F75DDABD242B}" destId="{704469ED-15C6-4E4A-A4E6-61071C8FAA75}" srcOrd="4" destOrd="0" presId="urn:microsoft.com/office/officeart/2005/8/layout/default"/>
    <dgm:cxn modelId="{5BAD01AD-5E7A-427F-8858-3D64E6B1E9BD}" type="presParOf" srcId="{266C20E6-D984-4BD9-9572-F75DDABD242B}" destId="{F4A5EA6B-6FFA-4705-B43A-E1144BB1CB04}" srcOrd="5" destOrd="0" presId="urn:microsoft.com/office/officeart/2005/8/layout/default"/>
    <dgm:cxn modelId="{47364B32-1B67-41A1-97AC-B807C75DDFE5}" type="presParOf" srcId="{266C20E6-D984-4BD9-9572-F75DDABD242B}" destId="{22B7D88F-78EB-41FC-9E0F-6298C82954CC}"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687FE2-3F93-4499-8901-D3385C3AEA5D}"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US"/>
        </a:p>
      </dgm:t>
    </dgm:pt>
    <dgm:pt modelId="{477CECFB-3F37-4DD6-B172-88883A07004C}">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t>Grades K-3</a:t>
          </a:r>
        </a:p>
        <a:p>
          <a:r>
            <a:rPr lang="en-US" dirty="0"/>
            <a:t>$1,701</a:t>
          </a:r>
        </a:p>
      </dgm:t>
    </dgm:pt>
    <dgm:pt modelId="{51F9E05E-48C6-49C9-84A6-27ED2199B621}" type="parTrans" cxnId="{859D5866-DD42-4F91-8527-1156BBC46CAC}">
      <dgm:prSet/>
      <dgm:spPr/>
      <dgm:t>
        <a:bodyPr/>
        <a:lstStyle/>
        <a:p>
          <a:endParaRPr lang="en-US"/>
        </a:p>
      </dgm:t>
    </dgm:pt>
    <dgm:pt modelId="{EBB97ED9-F4F2-42BA-9B8E-A10B79D04F20}" type="sibTrans" cxnId="{859D5866-DD42-4F91-8527-1156BBC46CAC}">
      <dgm:prSet/>
      <dgm:spPr/>
      <dgm:t>
        <a:bodyPr/>
        <a:lstStyle/>
        <a:p>
          <a:endParaRPr lang="en-US"/>
        </a:p>
      </dgm:t>
    </dgm:pt>
    <dgm:pt modelId="{476EADEE-5E38-4342-8E2B-6469D5254428}">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t>Grades 9-12</a:t>
          </a:r>
        </a:p>
        <a:p>
          <a:r>
            <a:rPr lang="en-US" dirty="0"/>
            <a:t>$1,914</a:t>
          </a:r>
        </a:p>
      </dgm:t>
    </dgm:pt>
    <dgm:pt modelId="{2BD86D09-351F-44F5-88FD-AAD0F09021AD}" type="parTrans" cxnId="{7A9C5DE4-18E7-4E29-89B5-903A0A444648}">
      <dgm:prSet/>
      <dgm:spPr/>
      <dgm:t>
        <a:bodyPr/>
        <a:lstStyle/>
        <a:p>
          <a:endParaRPr lang="en-US"/>
        </a:p>
      </dgm:t>
    </dgm:pt>
    <dgm:pt modelId="{7B28BB9F-7E3E-485C-A76E-2E0E966C2AA4}" type="sibTrans" cxnId="{7A9C5DE4-18E7-4E29-89B5-903A0A444648}">
      <dgm:prSet/>
      <dgm:spPr/>
      <dgm:t>
        <a:bodyPr/>
        <a:lstStyle/>
        <a:p>
          <a:endParaRPr lang="en-US"/>
        </a:p>
      </dgm:t>
    </dgm:pt>
    <dgm:pt modelId="{5776DA73-F25E-44FA-886F-5055BC25FDFF}">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en-US" sz="3000" kern="1200" dirty="0"/>
            <a:t>Grades 4-6</a:t>
          </a:r>
        </a:p>
        <a:p>
          <a:r>
            <a:rPr lang="en-US" sz="3000" kern="1200" dirty="0"/>
            <a:t>$</a:t>
          </a:r>
          <a:r>
            <a:rPr lang="en-US" sz="3000" kern="1200" dirty="0">
              <a:solidFill>
                <a:srgbClr val="000000"/>
              </a:solidFill>
              <a:latin typeface="Arial Narrow"/>
              <a:ea typeface="ＭＳ Ｐゴシック"/>
              <a:cs typeface="+mn-cs"/>
            </a:rPr>
            <a:t>1,564</a:t>
          </a:r>
        </a:p>
      </dgm:t>
    </dgm:pt>
    <dgm:pt modelId="{7F3C9FD9-1CD1-444C-9CCB-66889771D0D2}" type="parTrans" cxnId="{13054467-5AF0-4414-B5B9-D83EDB9D364A}">
      <dgm:prSet/>
      <dgm:spPr/>
      <dgm:t>
        <a:bodyPr/>
        <a:lstStyle/>
        <a:p>
          <a:endParaRPr lang="en-US"/>
        </a:p>
      </dgm:t>
    </dgm:pt>
    <dgm:pt modelId="{C11B50E7-C373-4444-AB73-048C610EF876}" type="sibTrans" cxnId="{13054467-5AF0-4414-B5B9-D83EDB9D364A}">
      <dgm:prSet/>
      <dgm:spPr/>
      <dgm:t>
        <a:bodyPr/>
        <a:lstStyle/>
        <a:p>
          <a:endParaRPr lang="en-US"/>
        </a:p>
      </dgm:t>
    </dgm:pt>
    <dgm:pt modelId="{5A795746-DFE8-44BA-980F-BC3137644DA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t>Grades 7-8</a:t>
          </a:r>
        </a:p>
        <a:p>
          <a:r>
            <a:rPr lang="en-US" dirty="0"/>
            <a:t>$1,610</a:t>
          </a:r>
        </a:p>
      </dgm:t>
    </dgm:pt>
    <dgm:pt modelId="{309D0ABD-247E-4E26-9B5A-1EFF6D05B744}" type="parTrans" cxnId="{775FA211-960C-4583-B54E-65D6CAAFE891}">
      <dgm:prSet/>
      <dgm:spPr/>
      <dgm:t>
        <a:bodyPr/>
        <a:lstStyle/>
        <a:p>
          <a:endParaRPr lang="en-US"/>
        </a:p>
      </dgm:t>
    </dgm:pt>
    <dgm:pt modelId="{65D78D98-9705-4A30-80F6-9397B5D45D19}" type="sibTrans" cxnId="{775FA211-960C-4583-B54E-65D6CAAFE891}">
      <dgm:prSet/>
      <dgm:spPr/>
      <dgm:t>
        <a:bodyPr/>
        <a:lstStyle/>
        <a:p>
          <a:endParaRPr lang="en-US"/>
        </a:p>
      </dgm:t>
    </dgm:pt>
    <dgm:pt modelId="{266C20E6-D984-4BD9-9572-F75DDABD242B}" type="pres">
      <dgm:prSet presAssocID="{77687FE2-3F93-4499-8901-D3385C3AEA5D}" presName="diagram" presStyleCnt="0">
        <dgm:presLayoutVars>
          <dgm:dir/>
          <dgm:resizeHandles val="exact"/>
        </dgm:presLayoutVars>
      </dgm:prSet>
      <dgm:spPr/>
    </dgm:pt>
    <dgm:pt modelId="{B4762720-B837-427A-A326-714E9FDEB525}" type="pres">
      <dgm:prSet presAssocID="{477CECFB-3F37-4DD6-B172-88883A07004C}" presName="node" presStyleLbl="node1" presStyleIdx="0" presStyleCnt="4" custLinFactNeighborX="-173" custLinFactNeighborY="3193">
        <dgm:presLayoutVars>
          <dgm:bulletEnabled val="1"/>
        </dgm:presLayoutVars>
      </dgm:prSet>
      <dgm:spPr/>
    </dgm:pt>
    <dgm:pt modelId="{FC4CAE93-0DC3-4EEF-A66C-82C810663297}" type="pres">
      <dgm:prSet presAssocID="{EBB97ED9-F4F2-42BA-9B8E-A10B79D04F20}" presName="sibTrans" presStyleCnt="0"/>
      <dgm:spPr/>
    </dgm:pt>
    <dgm:pt modelId="{A13F3590-10C3-42D1-84A7-721D5D9AA043}" type="pres">
      <dgm:prSet presAssocID="{476EADEE-5E38-4342-8E2B-6469D5254428}" presName="node" presStyleLbl="node1" presStyleIdx="1" presStyleCnt="4" custLinFactY="14707" custLinFactNeighborX="9382" custLinFactNeighborY="100000">
        <dgm:presLayoutVars>
          <dgm:bulletEnabled val="1"/>
        </dgm:presLayoutVars>
      </dgm:prSet>
      <dgm:spPr/>
    </dgm:pt>
    <dgm:pt modelId="{5BC26EB9-33A1-45E8-8FCF-AE94B8C3BC0B}" type="pres">
      <dgm:prSet presAssocID="{7B28BB9F-7E3E-485C-A76E-2E0E966C2AA4}" presName="sibTrans" presStyleCnt="0"/>
      <dgm:spPr/>
    </dgm:pt>
    <dgm:pt modelId="{704469ED-15C6-4E4A-A4E6-61071C8FAA75}" type="pres">
      <dgm:prSet presAssocID="{5776DA73-F25E-44FA-886F-5055BC25FDFF}" presName="node" presStyleLbl="node1" presStyleIdx="2" presStyleCnt="4" custLinFactX="19382" custLinFactY="-12857" custLinFactNeighborX="100000" custLinFactNeighborY="-100000">
        <dgm:presLayoutVars>
          <dgm:bulletEnabled val="1"/>
        </dgm:presLayoutVars>
      </dgm:prSet>
      <dgm:spPr/>
    </dgm:pt>
    <dgm:pt modelId="{F4A5EA6B-6FFA-4705-B43A-E1144BB1CB04}" type="pres">
      <dgm:prSet presAssocID="{C11B50E7-C373-4444-AB73-048C610EF876}" presName="sibTrans" presStyleCnt="0"/>
      <dgm:spPr/>
    </dgm:pt>
    <dgm:pt modelId="{22B7D88F-78EB-41FC-9E0F-6298C82954CC}" type="pres">
      <dgm:prSet presAssocID="{5A795746-DFE8-44BA-980F-BC3137644DAA}" presName="node" presStyleLbl="node1" presStyleIdx="3" presStyleCnt="4" custLinFactX="-10173" custLinFactNeighborX="-100000" custLinFactNeighborY="-1959">
        <dgm:presLayoutVars>
          <dgm:bulletEnabled val="1"/>
        </dgm:presLayoutVars>
      </dgm:prSet>
      <dgm:spPr/>
    </dgm:pt>
  </dgm:ptLst>
  <dgm:cxnLst>
    <dgm:cxn modelId="{775FA211-960C-4583-B54E-65D6CAAFE891}" srcId="{77687FE2-3F93-4499-8901-D3385C3AEA5D}" destId="{5A795746-DFE8-44BA-980F-BC3137644DAA}" srcOrd="3" destOrd="0" parTransId="{309D0ABD-247E-4E26-9B5A-1EFF6D05B744}" sibTransId="{65D78D98-9705-4A30-80F6-9397B5D45D19}"/>
    <dgm:cxn modelId="{859D5866-DD42-4F91-8527-1156BBC46CAC}" srcId="{77687FE2-3F93-4499-8901-D3385C3AEA5D}" destId="{477CECFB-3F37-4DD6-B172-88883A07004C}" srcOrd="0" destOrd="0" parTransId="{51F9E05E-48C6-49C9-84A6-27ED2199B621}" sibTransId="{EBB97ED9-F4F2-42BA-9B8E-A10B79D04F20}"/>
    <dgm:cxn modelId="{13054467-5AF0-4414-B5B9-D83EDB9D364A}" srcId="{77687FE2-3F93-4499-8901-D3385C3AEA5D}" destId="{5776DA73-F25E-44FA-886F-5055BC25FDFF}" srcOrd="2" destOrd="0" parTransId="{7F3C9FD9-1CD1-444C-9CCB-66889771D0D2}" sibTransId="{C11B50E7-C373-4444-AB73-048C610EF876}"/>
    <dgm:cxn modelId="{2796C970-1827-41C5-B70F-C7BC3A615F49}" type="presOf" srcId="{77687FE2-3F93-4499-8901-D3385C3AEA5D}" destId="{266C20E6-D984-4BD9-9572-F75DDABD242B}" srcOrd="0" destOrd="0" presId="urn:microsoft.com/office/officeart/2005/8/layout/default"/>
    <dgm:cxn modelId="{41D9F359-6F40-4D93-B512-335082734C6B}" type="presOf" srcId="{5776DA73-F25E-44FA-886F-5055BC25FDFF}" destId="{704469ED-15C6-4E4A-A4E6-61071C8FAA75}" srcOrd="0" destOrd="0" presId="urn:microsoft.com/office/officeart/2005/8/layout/default"/>
    <dgm:cxn modelId="{02CE2EAA-A16C-456F-B79E-F64744327CBD}" type="presOf" srcId="{5A795746-DFE8-44BA-980F-BC3137644DAA}" destId="{22B7D88F-78EB-41FC-9E0F-6298C82954CC}" srcOrd="0" destOrd="0" presId="urn:microsoft.com/office/officeart/2005/8/layout/default"/>
    <dgm:cxn modelId="{7A9C5DE4-18E7-4E29-89B5-903A0A444648}" srcId="{77687FE2-3F93-4499-8901-D3385C3AEA5D}" destId="{476EADEE-5E38-4342-8E2B-6469D5254428}" srcOrd="1" destOrd="0" parTransId="{2BD86D09-351F-44F5-88FD-AAD0F09021AD}" sibTransId="{7B28BB9F-7E3E-485C-A76E-2E0E966C2AA4}"/>
    <dgm:cxn modelId="{299661EB-B7B1-43D5-9258-F3822CB549A9}" type="presOf" srcId="{477CECFB-3F37-4DD6-B172-88883A07004C}" destId="{B4762720-B837-427A-A326-714E9FDEB525}" srcOrd="0" destOrd="0" presId="urn:microsoft.com/office/officeart/2005/8/layout/default"/>
    <dgm:cxn modelId="{3B038FEC-C45C-4731-A35D-54648C7FB098}" type="presOf" srcId="{476EADEE-5E38-4342-8E2B-6469D5254428}" destId="{A13F3590-10C3-42D1-84A7-721D5D9AA043}" srcOrd="0" destOrd="0" presId="urn:microsoft.com/office/officeart/2005/8/layout/default"/>
    <dgm:cxn modelId="{E8C866E9-F8E3-41E4-BB75-C52E43AD458F}" type="presParOf" srcId="{266C20E6-D984-4BD9-9572-F75DDABD242B}" destId="{B4762720-B837-427A-A326-714E9FDEB525}" srcOrd="0" destOrd="0" presId="urn:microsoft.com/office/officeart/2005/8/layout/default"/>
    <dgm:cxn modelId="{7E4D5E45-B9E4-4EF4-A5BC-34D7BEAB7FEC}" type="presParOf" srcId="{266C20E6-D984-4BD9-9572-F75DDABD242B}" destId="{FC4CAE93-0DC3-4EEF-A66C-82C810663297}" srcOrd="1" destOrd="0" presId="urn:microsoft.com/office/officeart/2005/8/layout/default"/>
    <dgm:cxn modelId="{3BB44E77-5310-4C14-835C-A4EFCED0A9D4}" type="presParOf" srcId="{266C20E6-D984-4BD9-9572-F75DDABD242B}" destId="{A13F3590-10C3-42D1-84A7-721D5D9AA043}" srcOrd="2" destOrd="0" presId="urn:microsoft.com/office/officeart/2005/8/layout/default"/>
    <dgm:cxn modelId="{51467FA5-CDA0-4EDE-939A-8003ED0406BE}" type="presParOf" srcId="{266C20E6-D984-4BD9-9572-F75DDABD242B}" destId="{5BC26EB9-33A1-45E8-8FCF-AE94B8C3BC0B}" srcOrd="3" destOrd="0" presId="urn:microsoft.com/office/officeart/2005/8/layout/default"/>
    <dgm:cxn modelId="{488DA931-9EC0-404E-BF64-BF78C55A7388}" type="presParOf" srcId="{266C20E6-D984-4BD9-9572-F75DDABD242B}" destId="{704469ED-15C6-4E4A-A4E6-61071C8FAA75}" srcOrd="4" destOrd="0" presId="urn:microsoft.com/office/officeart/2005/8/layout/default"/>
    <dgm:cxn modelId="{5BAD01AD-5E7A-427F-8858-3D64E6B1E9BD}" type="presParOf" srcId="{266C20E6-D984-4BD9-9572-F75DDABD242B}" destId="{F4A5EA6B-6FFA-4705-B43A-E1144BB1CB04}" srcOrd="5" destOrd="0" presId="urn:microsoft.com/office/officeart/2005/8/layout/default"/>
    <dgm:cxn modelId="{47364B32-1B67-41A1-97AC-B807C75DDFE5}" type="presParOf" srcId="{266C20E6-D984-4BD9-9572-F75DDABD242B}" destId="{22B7D88F-78EB-41FC-9E0F-6298C82954CC}"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687FE2-3F93-4499-8901-D3385C3AEA5D}"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US"/>
        </a:p>
      </dgm:t>
    </dgm:pt>
    <dgm:pt modelId="{477CECFB-3F37-4DD6-B172-88883A07004C}">
      <dgm:prSet phldrT="[Text]">
        <dgm:style>
          <a:lnRef idx="1">
            <a:schemeClr val="dk1"/>
          </a:lnRef>
          <a:fillRef idx="2">
            <a:schemeClr val="dk1"/>
          </a:fillRef>
          <a:effectRef idx="1">
            <a:schemeClr val="dk1"/>
          </a:effectRef>
          <a:fontRef idx="minor">
            <a:schemeClr val="dk1"/>
          </a:fontRef>
        </dgm:style>
      </dgm:prSet>
      <dgm:spPr/>
      <dgm:t>
        <a:bodyPr/>
        <a:lstStyle/>
        <a:p>
          <a:r>
            <a:rPr lang="en-US" dirty="0"/>
            <a:t>Grades K-3</a:t>
          </a:r>
        </a:p>
        <a:p>
          <a:r>
            <a:rPr lang="en-US" dirty="0"/>
            <a:t>$4,252</a:t>
          </a:r>
        </a:p>
      </dgm:t>
    </dgm:pt>
    <dgm:pt modelId="{51F9E05E-48C6-49C9-84A6-27ED2199B621}" type="parTrans" cxnId="{859D5866-DD42-4F91-8527-1156BBC46CAC}">
      <dgm:prSet/>
      <dgm:spPr/>
      <dgm:t>
        <a:bodyPr/>
        <a:lstStyle/>
        <a:p>
          <a:endParaRPr lang="en-US"/>
        </a:p>
      </dgm:t>
    </dgm:pt>
    <dgm:pt modelId="{EBB97ED9-F4F2-42BA-9B8E-A10B79D04F20}" type="sibTrans" cxnId="{859D5866-DD42-4F91-8527-1156BBC46CAC}">
      <dgm:prSet/>
      <dgm:spPr/>
      <dgm:t>
        <a:bodyPr/>
        <a:lstStyle/>
        <a:p>
          <a:endParaRPr lang="en-US"/>
        </a:p>
      </dgm:t>
    </dgm:pt>
    <dgm:pt modelId="{476EADEE-5E38-4342-8E2B-6469D5254428}">
      <dgm:prSet phldrT="[Text]">
        <dgm:style>
          <a:lnRef idx="1">
            <a:schemeClr val="dk1"/>
          </a:lnRef>
          <a:fillRef idx="2">
            <a:schemeClr val="dk1"/>
          </a:fillRef>
          <a:effectRef idx="1">
            <a:schemeClr val="dk1"/>
          </a:effectRef>
          <a:fontRef idx="minor">
            <a:schemeClr val="dk1"/>
          </a:fontRef>
        </dgm:style>
      </dgm:prSet>
      <dgm:spPr/>
      <dgm:t>
        <a:bodyPr/>
        <a:lstStyle/>
        <a:p>
          <a:r>
            <a:rPr lang="en-US" dirty="0"/>
            <a:t>Grades 9-12</a:t>
          </a:r>
        </a:p>
        <a:p>
          <a:r>
            <a:rPr lang="en-US" dirty="0"/>
            <a:t>$4,786</a:t>
          </a:r>
        </a:p>
      </dgm:t>
    </dgm:pt>
    <dgm:pt modelId="{2BD86D09-351F-44F5-88FD-AAD0F09021AD}" type="parTrans" cxnId="{7A9C5DE4-18E7-4E29-89B5-903A0A444648}">
      <dgm:prSet/>
      <dgm:spPr/>
      <dgm:t>
        <a:bodyPr/>
        <a:lstStyle/>
        <a:p>
          <a:endParaRPr lang="en-US"/>
        </a:p>
      </dgm:t>
    </dgm:pt>
    <dgm:pt modelId="{7B28BB9F-7E3E-485C-A76E-2E0E966C2AA4}" type="sibTrans" cxnId="{7A9C5DE4-18E7-4E29-89B5-903A0A444648}">
      <dgm:prSet/>
      <dgm:spPr/>
      <dgm:t>
        <a:bodyPr/>
        <a:lstStyle/>
        <a:p>
          <a:endParaRPr lang="en-US"/>
        </a:p>
      </dgm:t>
    </dgm:pt>
    <dgm:pt modelId="{5776DA73-F25E-44FA-886F-5055BC25FDFF}">
      <dgm:prSet phldrT="[Text]">
        <dgm:style>
          <a:lnRef idx="1">
            <a:schemeClr val="dk1"/>
          </a:lnRef>
          <a:fillRef idx="2">
            <a:schemeClr val="dk1"/>
          </a:fillRef>
          <a:effectRef idx="1">
            <a:schemeClr val="dk1"/>
          </a:effectRef>
          <a:fontRef idx="minor">
            <a:schemeClr val="dk1"/>
          </a:fontRef>
        </dgm:style>
      </dgm:prSet>
      <dgm:spPr/>
      <dgm:t>
        <a:bodyPr/>
        <a:lstStyle/>
        <a:p>
          <a:r>
            <a:rPr lang="en-US" dirty="0"/>
            <a:t>Grades 4-6</a:t>
          </a:r>
        </a:p>
        <a:p>
          <a:r>
            <a:rPr lang="en-US" dirty="0"/>
            <a:t>$3,909</a:t>
          </a:r>
        </a:p>
      </dgm:t>
    </dgm:pt>
    <dgm:pt modelId="{7F3C9FD9-1CD1-444C-9CCB-66889771D0D2}" type="parTrans" cxnId="{13054467-5AF0-4414-B5B9-D83EDB9D364A}">
      <dgm:prSet/>
      <dgm:spPr/>
      <dgm:t>
        <a:bodyPr/>
        <a:lstStyle/>
        <a:p>
          <a:endParaRPr lang="en-US"/>
        </a:p>
      </dgm:t>
    </dgm:pt>
    <dgm:pt modelId="{C11B50E7-C373-4444-AB73-048C610EF876}" type="sibTrans" cxnId="{13054467-5AF0-4414-B5B9-D83EDB9D364A}">
      <dgm:prSet/>
      <dgm:spPr/>
      <dgm:t>
        <a:bodyPr/>
        <a:lstStyle/>
        <a:p>
          <a:endParaRPr lang="en-US"/>
        </a:p>
      </dgm:t>
    </dgm:pt>
    <dgm:pt modelId="{5A795746-DFE8-44BA-980F-BC3137644DAA}">
      <dgm:prSet phldrT="[Text]">
        <dgm:style>
          <a:lnRef idx="1">
            <a:schemeClr val="dk1"/>
          </a:lnRef>
          <a:fillRef idx="2">
            <a:schemeClr val="dk1"/>
          </a:fillRef>
          <a:effectRef idx="1">
            <a:schemeClr val="dk1"/>
          </a:effectRef>
          <a:fontRef idx="minor">
            <a:schemeClr val="dk1"/>
          </a:fontRef>
        </dgm:style>
      </dgm:prSet>
      <dgm:spPr/>
      <dgm:t>
        <a:bodyPr/>
        <a:lstStyle/>
        <a:p>
          <a:r>
            <a:rPr lang="en-US" dirty="0"/>
            <a:t>Grades 7-8</a:t>
          </a:r>
        </a:p>
        <a:p>
          <a:r>
            <a:rPr lang="en-US" dirty="0"/>
            <a:t>$4,025</a:t>
          </a:r>
        </a:p>
      </dgm:t>
    </dgm:pt>
    <dgm:pt modelId="{309D0ABD-247E-4E26-9B5A-1EFF6D05B744}" type="parTrans" cxnId="{775FA211-960C-4583-B54E-65D6CAAFE891}">
      <dgm:prSet/>
      <dgm:spPr/>
      <dgm:t>
        <a:bodyPr/>
        <a:lstStyle/>
        <a:p>
          <a:endParaRPr lang="en-US"/>
        </a:p>
      </dgm:t>
    </dgm:pt>
    <dgm:pt modelId="{65D78D98-9705-4A30-80F6-9397B5D45D19}" type="sibTrans" cxnId="{775FA211-960C-4583-B54E-65D6CAAFE891}">
      <dgm:prSet/>
      <dgm:spPr/>
      <dgm:t>
        <a:bodyPr/>
        <a:lstStyle/>
        <a:p>
          <a:endParaRPr lang="en-US"/>
        </a:p>
      </dgm:t>
    </dgm:pt>
    <dgm:pt modelId="{266C20E6-D984-4BD9-9572-F75DDABD242B}" type="pres">
      <dgm:prSet presAssocID="{77687FE2-3F93-4499-8901-D3385C3AEA5D}" presName="diagram" presStyleCnt="0">
        <dgm:presLayoutVars>
          <dgm:dir/>
          <dgm:resizeHandles val="exact"/>
        </dgm:presLayoutVars>
      </dgm:prSet>
      <dgm:spPr/>
    </dgm:pt>
    <dgm:pt modelId="{B4762720-B837-427A-A326-714E9FDEB525}" type="pres">
      <dgm:prSet presAssocID="{477CECFB-3F37-4DD6-B172-88883A07004C}" presName="node" presStyleLbl="node1" presStyleIdx="0" presStyleCnt="4" custLinFactNeighborX="-173" custLinFactNeighborY="3193">
        <dgm:presLayoutVars>
          <dgm:bulletEnabled val="1"/>
        </dgm:presLayoutVars>
      </dgm:prSet>
      <dgm:spPr/>
    </dgm:pt>
    <dgm:pt modelId="{FC4CAE93-0DC3-4EEF-A66C-82C810663297}" type="pres">
      <dgm:prSet presAssocID="{EBB97ED9-F4F2-42BA-9B8E-A10B79D04F20}" presName="sibTrans" presStyleCnt="0"/>
      <dgm:spPr/>
    </dgm:pt>
    <dgm:pt modelId="{A13F3590-10C3-42D1-84A7-721D5D9AA043}" type="pres">
      <dgm:prSet presAssocID="{476EADEE-5E38-4342-8E2B-6469D5254428}" presName="node" presStyleLbl="node1" presStyleIdx="1" presStyleCnt="4" custLinFactY="14707" custLinFactNeighborX="9382" custLinFactNeighborY="100000">
        <dgm:presLayoutVars>
          <dgm:bulletEnabled val="1"/>
        </dgm:presLayoutVars>
      </dgm:prSet>
      <dgm:spPr/>
    </dgm:pt>
    <dgm:pt modelId="{5BC26EB9-33A1-45E8-8FCF-AE94B8C3BC0B}" type="pres">
      <dgm:prSet presAssocID="{7B28BB9F-7E3E-485C-A76E-2E0E966C2AA4}" presName="sibTrans" presStyleCnt="0"/>
      <dgm:spPr/>
    </dgm:pt>
    <dgm:pt modelId="{704469ED-15C6-4E4A-A4E6-61071C8FAA75}" type="pres">
      <dgm:prSet presAssocID="{5776DA73-F25E-44FA-886F-5055BC25FDFF}" presName="node" presStyleLbl="node1" presStyleIdx="2" presStyleCnt="4" custLinFactX="19382" custLinFactY="-12857" custLinFactNeighborX="100000" custLinFactNeighborY="-100000">
        <dgm:presLayoutVars>
          <dgm:bulletEnabled val="1"/>
        </dgm:presLayoutVars>
      </dgm:prSet>
      <dgm:spPr/>
    </dgm:pt>
    <dgm:pt modelId="{F4A5EA6B-6FFA-4705-B43A-E1144BB1CB04}" type="pres">
      <dgm:prSet presAssocID="{C11B50E7-C373-4444-AB73-048C610EF876}" presName="sibTrans" presStyleCnt="0"/>
      <dgm:spPr/>
    </dgm:pt>
    <dgm:pt modelId="{22B7D88F-78EB-41FC-9E0F-6298C82954CC}" type="pres">
      <dgm:prSet presAssocID="{5A795746-DFE8-44BA-980F-BC3137644DAA}" presName="node" presStyleLbl="node1" presStyleIdx="3" presStyleCnt="4" custLinFactX="-10173" custLinFactNeighborX="-100000" custLinFactNeighborY="-1959">
        <dgm:presLayoutVars>
          <dgm:bulletEnabled val="1"/>
        </dgm:presLayoutVars>
      </dgm:prSet>
      <dgm:spPr/>
    </dgm:pt>
  </dgm:ptLst>
  <dgm:cxnLst>
    <dgm:cxn modelId="{775FA211-960C-4583-B54E-65D6CAAFE891}" srcId="{77687FE2-3F93-4499-8901-D3385C3AEA5D}" destId="{5A795746-DFE8-44BA-980F-BC3137644DAA}" srcOrd="3" destOrd="0" parTransId="{309D0ABD-247E-4E26-9B5A-1EFF6D05B744}" sibTransId="{65D78D98-9705-4A30-80F6-9397B5D45D19}"/>
    <dgm:cxn modelId="{859D5866-DD42-4F91-8527-1156BBC46CAC}" srcId="{77687FE2-3F93-4499-8901-D3385C3AEA5D}" destId="{477CECFB-3F37-4DD6-B172-88883A07004C}" srcOrd="0" destOrd="0" parTransId="{51F9E05E-48C6-49C9-84A6-27ED2199B621}" sibTransId="{EBB97ED9-F4F2-42BA-9B8E-A10B79D04F20}"/>
    <dgm:cxn modelId="{13054467-5AF0-4414-B5B9-D83EDB9D364A}" srcId="{77687FE2-3F93-4499-8901-D3385C3AEA5D}" destId="{5776DA73-F25E-44FA-886F-5055BC25FDFF}" srcOrd="2" destOrd="0" parTransId="{7F3C9FD9-1CD1-444C-9CCB-66889771D0D2}" sibTransId="{C11B50E7-C373-4444-AB73-048C610EF876}"/>
    <dgm:cxn modelId="{2796C970-1827-41C5-B70F-C7BC3A615F49}" type="presOf" srcId="{77687FE2-3F93-4499-8901-D3385C3AEA5D}" destId="{266C20E6-D984-4BD9-9572-F75DDABD242B}" srcOrd="0" destOrd="0" presId="urn:microsoft.com/office/officeart/2005/8/layout/default"/>
    <dgm:cxn modelId="{41D9F359-6F40-4D93-B512-335082734C6B}" type="presOf" srcId="{5776DA73-F25E-44FA-886F-5055BC25FDFF}" destId="{704469ED-15C6-4E4A-A4E6-61071C8FAA75}" srcOrd="0" destOrd="0" presId="urn:microsoft.com/office/officeart/2005/8/layout/default"/>
    <dgm:cxn modelId="{02CE2EAA-A16C-456F-B79E-F64744327CBD}" type="presOf" srcId="{5A795746-DFE8-44BA-980F-BC3137644DAA}" destId="{22B7D88F-78EB-41FC-9E0F-6298C82954CC}" srcOrd="0" destOrd="0" presId="urn:microsoft.com/office/officeart/2005/8/layout/default"/>
    <dgm:cxn modelId="{7A9C5DE4-18E7-4E29-89B5-903A0A444648}" srcId="{77687FE2-3F93-4499-8901-D3385C3AEA5D}" destId="{476EADEE-5E38-4342-8E2B-6469D5254428}" srcOrd="1" destOrd="0" parTransId="{2BD86D09-351F-44F5-88FD-AAD0F09021AD}" sibTransId="{7B28BB9F-7E3E-485C-A76E-2E0E966C2AA4}"/>
    <dgm:cxn modelId="{299661EB-B7B1-43D5-9258-F3822CB549A9}" type="presOf" srcId="{477CECFB-3F37-4DD6-B172-88883A07004C}" destId="{B4762720-B837-427A-A326-714E9FDEB525}" srcOrd="0" destOrd="0" presId="urn:microsoft.com/office/officeart/2005/8/layout/default"/>
    <dgm:cxn modelId="{3B038FEC-C45C-4731-A35D-54648C7FB098}" type="presOf" srcId="{476EADEE-5E38-4342-8E2B-6469D5254428}" destId="{A13F3590-10C3-42D1-84A7-721D5D9AA043}" srcOrd="0" destOrd="0" presId="urn:microsoft.com/office/officeart/2005/8/layout/default"/>
    <dgm:cxn modelId="{E8C866E9-F8E3-41E4-BB75-C52E43AD458F}" type="presParOf" srcId="{266C20E6-D984-4BD9-9572-F75DDABD242B}" destId="{B4762720-B837-427A-A326-714E9FDEB525}" srcOrd="0" destOrd="0" presId="urn:microsoft.com/office/officeart/2005/8/layout/default"/>
    <dgm:cxn modelId="{7E4D5E45-B9E4-4EF4-A5BC-34D7BEAB7FEC}" type="presParOf" srcId="{266C20E6-D984-4BD9-9572-F75DDABD242B}" destId="{FC4CAE93-0DC3-4EEF-A66C-82C810663297}" srcOrd="1" destOrd="0" presId="urn:microsoft.com/office/officeart/2005/8/layout/default"/>
    <dgm:cxn modelId="{3BB44E77-5310-4C14-835C-A4EFCED0A9D4}" type="presParOf" srcId="{266C20E6-D984-4BD9-9572-F75DDABD242B}" destId="{A13F3590-10C3-42D1-84A7-721D5D9AA043}" srcOrd="2" destOrd="0" presId="urn:microsoft.com/office/officeart/2005/8/layout/default"/>
    <dgm:cxn modelId="{51467FA5-CDA0-4EDE-939A-8003ED0406BE}" type="presParOf" srcId="{266C20E6-D984-4BD9-9572-F75DDABD242B}" destId="{5BC26EB9-33A1-45E8-8FCF-AE94B8C3BC0B}" srcOrd="3" destOrd="0" presId="urn:microsoft.com/office/officeart/2005/8/layout/default"/>
    <dgm:cxn modelId="{488DA931-9EC0-404E-BF64-BF78C55A7388}" type="presParOf" srcId="{266C20E6-D984-4BD9-9572-F75DDABD242B}" destId="{704469ED-15C6-4E4A-A4E6-61071C8FAA75}" srcOrd="4" destOrd="0" presId="urn:microsoft.com/office/officeart/2005/8/layout/default"/>
    <dgm:cxn modelId="{5BAD01AD-5E7A-427F-8858-3D64E6B1E9BD}" type="presParOf" srcId="{266C20E6-D984-4BD9-9572-F75DDABD242B}" destId="{F4A5EA6B-6FFA-4705-B43A-E1144BB1CB04}" srcOrd="5" destOrd="0" presId="urn:microsoft.com/office/officeart/2005/8/layout/default"/>
    <dgm:cxn modelId="{47364B32-1B67-41A1-97AC-B807C75DDFE5}" type="presParOf" srcId="{266C20E6-D984-4BD9-9572-F75DDABD242B}" destId="{22B7D88F-78EB-41FC-9E0F-6298C82954CC}"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687FE2-3F93-4499-8901-D3385C3AEA5D}"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US"/>
        </a:p>
      </dgm:t>
    </dgm:pt>
    <dgm:pt modelId="{477CECFB-3F37-4DD6-B172-88883A07004C}">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a:t>Grades K-3</a:t>
          </a:r>
        </a:p>
        <a:p>
          <a:r>
            <a:rPr lang="en-US" dirty="0"/>
            <a:t>$14,456</a:t>
          </a:r>
        </a:p>
      </dgm:t>
    </dgm:pt>
    <dgm:pt modelId="{51F9E05E-48C6-49C9-84A6-27ED2199B621}" type="parTrans" cxnId="{859D5866-DD42-4F91-8527-1156BBC46CAC}">
      <dgm:prSet/>
      <dgm:spPr/>
      <dgm:t>
        <a:bodyPr/>
        <a:lstStyle/>
        <a:p>
          <a:endParaRPr lang="en-US"/>
        </a:p>
      </dgm:t>
    </dgm:pt>
    <dgm:pt modelId="{EBB97ED9-F4F2-42BA-9B8E-A10B79D04F20}" type="sibTrans" cxnId="{859D5866-DD42-4F91-8527-1156BBC46CAC}">
      <dgm:prSet/>
      <dgm:spPr/>
      <dgm:t>
        <a:bodyPr/>
        <a:lstStyle/>
        <a:p>
          <a:endParaRPr lang="en-US"/>
        </a:p>
      </dgm:t>
    </dgm:pt>
    <dgm:pt modelId="{476EADEE-5E38-4342-8E2B-6469D5254428}">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a:t>Grades 9-12</a:t>
          </a:r>
        </a:p>
        <a:p>
          <a:r>
            <a:rPr lang="en-US" dirty="0"/>
            <a:t>$16,272</a:t>
          </a:r>
        </a:p>
      </dgm:t>
    </dgm:pt>
    <dgm:pt modelId="{2BD86D09-351F-44F5-88FD-AAD0F09021AD}" type="parTrans" cxnId="{7A9C5DE4-18E7-4E29-89B5-903A0A444648}">
      <dgm:prSet/>
      <dgm:spPr/>
      <dgm:t>
        <a:bodyPr/>
        <a:lstStyle/>
        <a:p>
          <a:endParaRPr lang="en-US"/>
        </a:p>
      </dgm:t>
    </dgm:pt>
    <dgm:pt modelId="{7B28BB9F-7E3E-485C-A76E-2E0E966C2AA4}" type="sibTrans" cxnId="{7A9C5DE4-18E7-4E29-89B5-903A0A444648}">
      <dgm:prSet/>
      <dgm:spPr/>
      <dgm:t>
        <a:bodyPr/>
        <a:lstStyle/>
        <a:p>
          <a:endParaRPr lang="en-US"/>
        </a:p>
      </dgm:t>
    </dgm:pt>
    <dgm:pt modelId="{5776DA73-F25E-44FA-886F-5055BC25FDFF}">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a:t>Grades 4-6</a:t>
          </a:r>
        </a:p>
        <a:p>
          <a:r>
            <a:rPr lang="en-US" dirty="0"/>
            <a:t>$13,291</a:t>
          </a:r>
        </a:p>
      </dgm:t>
    </dgm:pt>
    <dgm:pt modelId="{7F3C9FD9-1CD1-444C-9CCB-66889771D0D2}" type="parTrans" cxnId="{13054467-5AF0-4414-B5B9-D83EDB9D364A}">
      <dgm:prSet/>
      <dgm:spPr/>
      <dgm:t>
        <a:bodyPr/>
        <a:lstStyle/>
        <a:p>
          <a:endParaRPr lang="en-US"/>
        </a:p>
      </dgm:t>
    </dgm:pt>
    <dgm:pt modelId="{C11B50E7-C373-4444-AB73-048C610EF876}" type="sibTrans" cxnId="{13054467-5AF0-4414-B5B9-D83EDB9D364A}">
      <dgm:prSet/>
      <dgm:spPr/>
      <dgm:t>
        <a:bodyPr/>
        <a:lstStyle/>
        <a:p>
          <a:endParaRPr lang="en-US"/>
        </a:p>
      </dgm:t>
    </dgm:pt>
    <dgm:pt modelId="{5A795746-DFE8-44BA-980F-BC3137644DAA}">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a:t>Grades 7-8</a:t>
          </a:r>
        </a:p>
        <a:p>
          <a:r>
            <a:rPr lang="en-US" dirty="0"/>
            <a:t>$13,685</a:t>
          </a:r>
        </a:p>
      </dgm:t>
    </dgm:pt>
    <dgm:pt modelId="{309D0ABD-247E-4E26-9B5A-1EFF6D05B744}" type="parTrans" cxnId="{775FA211-960C-4583-B54E-65D6CAAFE891}">
      <dgm:prSet/>
      <dgm:spPr/>
      <dgm:t>
        <a:bodyPr/>
        <a:lstStyle/>
        <a:p>
          <a:endParaRPr lang="en-US"/>
        </a:p>
      </dgm:t>
    </dgm:pt>
    <dgm:pt modelId="{65D78D98-9705-4A30-80F6-9397B5D45D19}" type="sibTrans" cxnId="{775FA211-960C-4583-B54E-65D6CAAFE891}">
      <dgm:prSet/>
      <dgm:spPr/>
      <dgm:t>
        <a:bodyPr/>
        <a:lstStyle/>
        <a:p>
          <a:endParaRPr lang="en-US"/>
        </a:p>
      </dgm:t>
    </dgm:pt>
    <dgm:pt modelId="{266C20E6-D984-4BD9-9572-F75DDABD242B}" type="pres">
      <dgm:prSet presAssocID="{77687FE2-3F93-4499-8901-D3385C3AEA5D}" presName="diagram" presStyleCnt="0">
        <dgm:presLayoutVars>
          <dgm:dir/>
          <dgm:resizeHandles val="exact"/>
        </dgm:presLayoutVars>
      </dgm:prSet>
      <dgm:spPr/>
    </dgm:pt>
    <dgm:pt modelId="{B4762720-B837-427A-A326-714E9FDEB525}" type="pres">
      <dgm:prSet presAssocID="{477CECFB-3F37-4DD6-B172-88883A07004C}" presName="node" presStyleLbl="node1" presStyleIdx="0" presStyleCnt="4" custLinFactNeighborX="-173" custLinFactNeighborY="3193">
        <dgm:presLayoutVars>
          <dgm:bulletEnabled val="1"/>
        </dgm:presLayoutVars>
      </dgm:prSet>
      <dgm:spPr/>
    </dgm:pt>
    <dgm:pt modelId="{FC4CAE93-0DC3-4EEF-A66C-82C810663297}" type="pres">
      <dgm:prSet presAssocID="{EBB97ED9-F4F2-42BA-9B8E-A10B79D04F20}" presName="sibTrans" presStyleCnt="0"/>
      <dgm:spPr/>
    </dgm:pt>
    <dgm:pt modelId="{A13F3590-10C3-42D1-84A7-721D5D9AA043}" type="pres">
      <dgm:prSet presAssocID="{476EADEE-5E38-4342-8E2B-6469D5254428}" presName="node" presStyleLbl="node1" presStyleIdx="1" presStyleCnt="4" custLinFactY="14707" custLinFactNeighborX="9382" custLinFactNeighborY="100000">
        <dgm:presLayoutVars>
          <dgm:bulletEnabled val="1"/>
        </dgm:presLayoutVars>
      </dgm:prSet>
      <dgm:spPr/>
    </dgm:pt>
    <dgm:pt modelId="{5BC26EB9-33A1-45E8-8FCF-AE94B8C3BC0B}" type="pres">
      <dgm:prSet presAssocID="{7B28BB9F-7E3E-485C-A76E-2E0E966C2AA4}" presName="sibTrans" presStyleCnt="0"/>
      <dgm:spPr/>
    </dgm:pt>
    <dgm:pt modelId="{704469ED-15C6-4E4A-A4E6-61071C8FAA75}" type="pres">
      <dgm:prSet presAssocID="{5776DA73-F25E-44FA-886F-5055BC25FDFF}" presName="node" presStyleLbl="node1" presStyleIdx="2" presStyleCnt="4" custLinFactX="19382" custLinFactY="-12857" custLinFactNeighborX="100000" custLinFactNeighborY="-100000">
        <dgm:presLayoutVars>
          <dgm:bulletEnabled val="1"/>
        </dgm:presLayoutVars>
      </dgm:prSet>
      <dgm:spPr/>
    </dgm:pt>
    <dgm:pt modelId="{F4A5EA6B-6FFA-4705-B43A-E1144BB1CB04}" type="pres">
      <dgm:prSet presAssocID="{C11B50E7-C373-4444-AB73-048C610EF876}" presName="sibTrans" presStyleCnt="0"/>
      <dgm:spPr/>
    </dgm:pt>
    <dgm:pt modelId="{22B7D88F-78EB-41FC-9E0F-6298C82954CC}" type="pres">
      <dgm:prSet presAssocID="{5A795746-DFE8-44BA-980F-BC3137644DAA}" presName="node" presStyleLbl="node1" presStyleIdx="3" presStyleCnt="4" custLinFactX="-10173" custLinFactNeighborX="-100000" custLinFactNeighborY="-1959">
        <dgm:presLayoutVars>
          <dgm:bulletEnabled val="1"/>
        </dgm:presLayoutVars>
      </dgm:prSet>
      <dgm:spPr/>
    </dgm:pt>
  </dgm:ptLst>
  <dgm:cxnLst>
    <dgm:cxn modelId="{775FA211-960C-4583-B54E-65D6CAAFE891}" srcId="{77687FE2-3F93-4499-8901-D3385C3AEA5D}" destId="{5A795746-DFE8-44BA-980F-BC3137644DAA}" srcOrd="3" destOrd="0" parTransId="{309D0ABD-247E-4E26-9B5A-1EFF6D05B744}" sibTransId="{65D78D98-9705-4A30-80F6-9397B5D45D19}"/>
    <dgm:cxn modelId="{859D5866-DD42-4F91-8527-1156BBC46CAC}" srcId="{77687FE2-3F93-4499-8901-D3385C3AEA5D}" destId="{477CECFB-3F37-4DD6-B172-88883A07004C}" srcOrd="0" destOrd="0" parTransId="{51F9E05E-48C6-49C9-84A6-27ED2199B621}" sibTransId="{EBB97ED9-F4F2-42BA-9B8E-A10B79D04F20}"/>
    <dgm:cxn modelId="{13054467-5AF0-4414-B5B9-D83EDB9D364A}" srcId="{77687FE2-3F93-4499-8901-D3385C3AEA5D}" destId="{5776DA73-F25E-44FA-886F-5055BC25FDFF}" srcOrd="2" destOrd="0" parTransId="{7F3C9FD9-1CD1-444C-9CCB-66889771D0D2}" sibTransId="{C11B50E7-C373-4444-AB73-048C610EF876}"/>
    <dgm:cxn modelId="{2796C970-1827-41C5-B70F-C7BC3A615F49}" type="presOf" srcId="{77687FE2-3F93-4499-8901-D3385C3AEA5D}" destId="{266C20E6-D984-4BD9-9572-F75DDABD242B}" srcOrd="0" destOrd="0" presId="urn:microsoft.com/office/officeart/2005/8/layout/default"/>
    <dgm:cxn modelId="{41D9F359-6F40-4D93-B512-335082734C6B}" type="presOf" srcId="{5776DA73-F25E-44FA-886F-5055BC25FDFF}" destId="{704469ED-15C6-4E4A-A4E6-61071C8FAA75}" srcOrd="0" destOrd="0" presId="urn:microsoft.com/office/officeart/2005/8/layout/default"/>
    <dgm:cxn modelId="{02CE2EAA-A16C-456F-B79E-F64744327CBD}" type="presOf" srcId="{5A795746-DFE8-44BA-980F-BC3137644DAA}" destId="{22B7D88F-78EB-41FC-9E0F-6298C82954CC}" srcOrd="0" destOrd="0" presId="urn:microsoft.com/office/officeart/2005/8/layout/default"/>
    <dgm:cxn modelId="{7A9C5DE4-18E7-4E29-89B5-903A0A444648}" srcId="{77687FE2-3F93-4499-8901-D3385C3AEA5D}" destId="{476EADEE-5E38-4342-8E2B-6469D5254428}" srcOrd="1" destOrd="0" parTransId="{2BD86D09-351F-44F5-88FD-AAD0F09021AD}" sibTransId="{7B28BB9F-7E3E-485C-A76E-2E0E966C2AA4}"/>
    <dgm:cxn modelId="{299661EB-B7B1-43D5-9258-F3822CB549A9}" type="presOf" srcId="{477CECFB-3F37-4DD6-B172-88883A07004C}" destId="{B4762720-B837-427A-A326-714E9FDEB525}" srcOrd="0" destOrd="0" presId="urn:microsoft.com/office/officeart/2005/8/layout/default"/>
    <dgm:cxn modelId="{3B038FEC-C45C-4731-A35D-54648C7FB098}" type="presOf" srcId="{476EADEE-5E38-4342-8E2B-6469D5254428}" destId="{A13F3590-10C3-42D1-84A7-721D5D9AA043}" srcOrd="0" destOrd="0" presId="urn:microsoft.com/office/officeart/2005/8/layout/default"/>
    <dgm:cxn modelId="{E8C866E9-F8E3-41E4-BB75-C52E43AD458F}" type="presParOf" srcId="{266C20E6-D984-4BD9-9572-F75DDABD242B}" destId="{B4762720-B837-427A-A326-714E9FDEB525}" srcOrd="0" destOrd="0" presId="urn:microsoft.com/office/officeart/2005/8/layout/default"/>
    <dgm:cxn modelId="{7E4D5E45-B9E4-4EF4-A5BC-34D7BEAB7FEC}" type="presParOf" srcId="{266C20E6-D984-4BD9-9572-F75DDABD242B}" destId="{FC4CAE93-0DC3-4EEF-A66C-82C810663297}" srcOrd="1" destOrd="0" presId="urn:microsoft.com/office/officeart/2005/8/layout/default"/>
    <dgm:cxn modelId="{3BB44E77-5310-4C14-835C-A4EFCED0A9D4}" type="presParOf" srcId="{266C20E6-D984-4BD9-9572-F75DDABD242B}" destId="{A13F3590-10C3-42D1-84A7-721D5D9AA043}" srcOrd="2" destOrd="0" presId="urn:microsoft.com/office/officeart/2005/8/layout/default"/>
    <dgm:cxn modelId="{51467FA5-CDA0-4EDE-939A-8003ED0406BE}" type="presParOf" srcId="{266C20E6-D984-4BD9-9572-F75DDABD242B}" destId="{5BC26EB9-33A1-45E8-8FCF-AE94B8C3BC0B}" srcOrd="3" destOrd="0" presId="urn:microsoft.com/office/officeart/2005/8/layout/default"/>
    <dgm:cxn modelId="{488DA931-9EC0-404E-BF64-BF78C55A7388}" type="presParOf" srcId="{266C20E6-D984-4BD9-9572-F75DDABD242B}" destId="{704469ED-15C6-4E4A-A4E6-61071C8FAA75}" srcOrd="4" destOrd="0" presId="urn:microsoft.com/office/officeart/2005/8/layout/default"/>
    <dgm:cxn modelId="{5BAD01AD-5E7A-427F-8858-3D64E6B1E9BD}" type="presParOf" srcId="{266C20E6-D984-4BD9-9572-F75DDABD242B}" destId="{F4A5EA6B-6FFA-4705-B43A-E1144BB1CB04}" srcOrd="5" destOrd="0" presId="urn:microsoft.com/office/officeart/2005/8/layout/default"/>
    <dgm:cxn modelId="{47364B32-1B67-41A1-97AC-B807C75DDFE5}" type="presParOf" srcId="{266C20E6-D984-4BD9-9572-F75DDABD242B}" destId="{22B7D88F-78EB-41FC-9E0F-6298C82954CC}"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62720-B837-427A-A326-714E9FDEB525}">
      <dsp:nvSpPr>
        <dsp:cNvPr id="0" name=""/>
        <dsp:cNvSpPr/>
      </dsp:nvSpPr>
      <dsp:spPr>
        <a:xfrm>
          <a:off x="304794" y="38487"/>
          <a:ext cx="1992436" cy="1195461"/>
        </a:xfrm>
        <a:prstGeom prst="rect">
          <a:avLst/>
        </a:prstGeom>
        <a:gradFill rotWithShape="1">
          <a:gsLst>
            <a:gs pos="0">
              <a:schemeClr val="accent1">
                <a:tint val="65000"/>
                <a:lumMod val="110000"/>
              </a:schemeClr>
            </a:gs>
            <a:gs pos="88000">
              <a:schemeClr val="accent1">
                <a:tint val="90000"/>
              </a:schemeClr>
            </a:gs>
          </a:gsLst>
          <a:lin ang="5400000" scaled="0"/>
        </a:gradFill>
        <a:ln w="12700" cap="rnd" cmpd="sng" algn="ctr">
          <a:solidFill>
            <a:schemeClr val="accent1"/>
          </a:solidFill>
          <a:prstDash val="solid"/>
        </a:ln>
        <a:effectLst/>
        <a:scene3d>
          <a:camera prst="orthographicFront"/>
          <a:lightRig rig="flat" dir="t"/>
        </a:scene3d>
        <a:sp3d/>
      </dsp:spPr>
      <dsp:style>
        <a:lnRef idx="1">
          <a:schemeClr val="accent1"/>
        </a:lnRef>
        <a:fillRef idx="2">
          <a:schemeClr val="accent1"/>
        </a:fillRef>
        <a:effectRef idx="1">
          <a:schemeClr val="accent1"/>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K-3</a:t>
          </a:r>
        </a:p>
        <a:p>
          <a:pPr marL="0" lvl="0" indent="0" algn="ctr" defTabSz="1155700">
            <a:lnSpc>
              <a:spcPct val="90000"/>
            </a:lnSpc>
            <a:spcBef>
              <a:spcPct val="0"/>
            </a:spcBef>
            <a:spcAft>
              <a:spcPct val="35000"/>
            </a:spcAft>
            <a:buNone/>
          </a:pPr>
          <a:r>
            <a:rPr lang="en-US" sz="2600" kern="1200" dirty="0"/>
            <a:t>$8,503</a:t>
          </a:r>
        </a:p>
      </dsp:txBody>
      <dsp:txXfrm>
        <a:off x="304794" y="38487"/>
        <a:ext cx="1992436" cy="1195461"/>
      </dsp:txXfrm>
    </dsp:sp>
    <dsp:sp modelId="{A13F3590-10C3-42D1-84A7-721D5D9AA043}">
      <dsp:nvSpPr>
        <dsp:cNvPr id="0" name=""/>
        <dsp:cNvSpPr/>
      </dsp:nvSpPr>
      <dsp:spPr>
        <a:xfrm>
          <a:off x="2686852" y="1371594"/>
          <a:ext cx="1992436" cy="119546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9-12</a:t>
          </a:r>
        </a:p>
        <a:p>
          <a:pPr marL="0" lvl="0" indent="0" algn="ctr" defTabSz="1155700">
            <a:lnSpc>
              <a:spcPct val="90000"/>
            </a:lnSpc>
            <a:spcBef>
              <a:spcPct val="0"/>
            </a:spcBef>
            <a:spcAft>
              <a:spcPct val="35000"/>
            </a:spcAft>
            <a:buNone/>
          </a:pPr>
          <a:r>
            <a:rPr lang="en-US" sz="2600" kern="1200" dirty="0"/>
            <a:t>$9,572</a:t>
          </a:r>
        </a:p>
      </dsp:txBody>
      <dsp:txXfrm>
        <a:off x="2686852" y="1371594"/>
        <a:ext cx="1992436" cy="1195461"/>
      </dsp:txXfrm>
    </dsp:sp>
    <dsp:sp modelId="{704469ED-15C6-4E4A-A4E6-61071C8FAA75}">
      <dsp:nvSpPr>
        <dsp:cNvPr id="0" name=""/>
        <dsp:cNvSpPr/>
      </dsp:nvSpPr>
      <dsp:spPr>
        <a:xfrm>
          <a:off x="2686852" y="45859"/>
          <a:ext cx="1992436" cy="119546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4-6</a:t>
          </a:r>
        </a:p>
        <a:p>
          <a:pPr marL="0" lvl="0" indent="0" algn="ctr" defTabSz="1155700">
            <a:lnSpc>
              <a:spcPct val="90000"/>
            </a:lnSpc>
            <a:spcBef>
              <a:spcPct val="0"/>
            </a:spcBef>
            <a:spcAft>
              <a:spcPct val="35000"/>
            </a:spcAft>
            <a:buNone/>
          </a:pPr>
          <a:r>
            <a:rPr lang="en-US" sz="2600" kern="1200" dirty="0"/>
            <a:t>$7,818</a:t>
          </a:r>
        </a:p>
      </dsp:txBody>
      <dsp:txXfrm>
        <a:off x="2686852" y="45859"/>
        <a:ext cx="1992436" cy="1195461"/>
      </dsp:txXfrm>
    </dsp:sp>
    <dsp:sp modelId="{22B7D88F-78EB-41FC-9E0F-6298C82954CC}">
      <dsp:nvSpPr>
        <dsp:cNvPr id="0" name=""/>
        <dsp:cNvSpPr/>
      </dsp:nvSpPr>
      <dsp:spPr>
        <a:xfrm>
          <a:off x="304794" y="1371602"/>
          <a:ext cx="1992436" cy="1195461"/>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7-8</a:t>
          </a:r>
        </a:p>
        <a:p>
          <a:pPr marL="0" lvl="0" indent="0" algn="ctr" defTabSz="1155700">
            <a:lnSpc>
              <a:spcPct val="90000"/>
            </a:lnSpc>
            <a:spcBef>
              <a:spcPct val="0"/>
            </a:spcBef>
            <a:spcAft>
              <a:spcPct val="35000"/>
            </a:spcAft>
            <a:buNone/>
          </a:pPr>
          <a:r>
            <a:rPr lang="en-US" sz="2600" kern="1200" dirty="0"/>
            <a:t>$8,050</a:t>
          </a:r>
        </a:p>
      </dsp:txBody>
      <dsp:txXfrm>
        <a:off x="304794" y="1371602"/>
        <a:ext cx="1992436" cy="11954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62720-B837-427A-A326-714E9FDEB525}">
      <dsp:nvSpPr>
        <dsp:cNvPr id="0" name=""/>
        <dsp:cNvSpPr/>
      </dsp:nvSpPr>
      <dsp:spPr>
        <a:xfrm>
          <a:off x="304794" y="38487"/>
          <a:ext cx="1992436" cy="1195461"/>
        </a:xfrm>
        <a:prstGeom prst="rect">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K-3</a:t>
          </a:r>
        </a:p>
        <a:p>
          <a:pPr marL="0" lvl="0" indent="0" algn="ctr" defTabSz="1155700">
            <a:lnSpc>
              <a:spcPct val="90000"/>
            </a:lnSpc>
            <a:spcBef>
              <a:spcPct val="0"/>
            </a:spcBef>
            <a:spcAft>
              <a:spcPct val="35000"/>
            </a:spcAft>
            <a:buNone/>
          </a:pPr>
          <a:r>
            <a:rPr lang="en-US" sz="2600" kern="1200" dirty="0"/>
            <a:t>$1,701</a:t>
          </a:r>
        </a:p>
      </dsp:txBody>
      <dsp:txXfrm>
        <a:off x="304794" y="38487"/>
        <a:ext cx="1992436" cy="1195461"/>
      </dsp:txXfrm>
    </dsp:sp>
    <dsp:sp modelId="{A13F3590-10C3-42D1-84A7-721D5D9AA043}">
      <dsp:nvSpPr>
        <dsp:cNvPr id="0" name=""/>
        <dsp:cNvSpPr/>
      </dsp:nvSpPr>
      <dsp:spPr>
        <a:xfrm>
          <a:off x="2686852" y="1371594"/>
          <a:ext cx="1992436" cy="1195461"/>
        </a:xfrm>
        <a:prstGeom prst="rect">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9-12</a:t>
          </a:r>
        </a:p>
        <a:p>
          <a:pPr marL="0" lvl="0" indent="0" algn="ctr" defTabSz="1155700">
            <a:lnSpc>
              <a:spcPct val="90000"/>
            </a:lnSpc>
            <a:spcBef>
              <a:spcPct val="0"/>
            </a:spcBef>
            <a:spcAft>
              <a:spcPct val="35000"/>
            </a:spcAft>
            <a:buNone/>
          </a:pPr>
          <a:r>
            <a:rPr lang="en-US" sz="2600" kern="1200" dirty="0"/>
            <a:t>$1,914</a:t>
          </a:r>
        </a:p>
      </dsp:txBody>
      <dsp:txXfrm>
        <a:off x="2686852" y="1371594"/>
        <a:ext cx="1992436" cy="1195461"/>
      </dsp:txXfrm>
    </dsp:sp>
    <dsp:sp modelId="{704469ED-15C6-4E4A-A4E6-61071C8FAA75}">
      <dsp:nvSpPr>
        <dsp:cNvPr id="0" name=""/>
        <dsp:cNvSpPr/>
      </dsp:nvSpPr>
      <dsp:spPr>
        <a:xfrm>
          <a:off x="2686852" y="45859"/>
          <a:ext cx="1992436" cy="1195461"/>
        </a:xfrm>
        <a:prstGeom prst="rect">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Grades 4-6</a:t>
          </a:r>
        </a:p>
        <a:p>
          <a:pPr marL="0" lvl="0" indent="0" algn="ctr" defTabSz="1333500">
            <a:lnSpc>
              <a:spcPct val="90000"/>
            </a:lnSpc>
            <a:spcBef>
              <a:spcPct val="0"/>
            </a:spcBef>
            <a:spcAft>
              <a:spcPct val="35000"/>
            </a:spcAft>
            <a:buNone/>
          </a:pPr>
          <a:r>
            <a:rPr lang="en-US" sz="3000" kern="1200" dirty="0"/>
            <a:t>$</a:t>
          </a:r>
          <a:r>
            <a:rPr lang="en-US" sz="3000" kern="1200" dirty="0">
              <a:solidFill>
                <a:srgbClr val="000000"/>
              </a:solidFill>
              <a:latin typeface="Arial Narrow"/>
              <a:ea typeface="ＭＳ Ｐゴシック"/>
              <a:cs typeface="+mn-cs"/>
            </a:rPr>
            <a:t>1,564</a:t>
          </a:r>
        </a:p>
      </dsp:txBody>
      <dsp:txXfrm>
        <a:off x="2686852" y="45859"/>
        <a:ext cx="1992436" cy="1195461"/>
      </dsp:txXfrm>
    </dsp:sp>
    <dsp:sp modelId="{22B7D88F-78EB-41FC-9E0F-6298C82954CC}">
      <dsp:nvSpPr>
        <dsp:cNvPr id="0" name=""/>
        <dsp:cNvSpPr/>
      </dsp:nvSpPr>
      <dsp:spPr>
        <a:xfrm>
          <a:off x="304794" y="1371602"/>
          <a:ext cx="1992436" cy="1195461"/>
        </a:xfrm>
        <a:prstGeom prst="rect">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7-8</a:t>
          </a:r>
        </a:p>
        <a:p>
          <a:pPr marL="0" lvl="0" indent="0" algn="ctr" defTabSz="1155700">
            <a:lnSpc>
              <a:spcPct val="90000"/>
            </a:lnSpc>
            <a:spcBef>
              <a:spcPct val="0"/>
            </a:spcBef>
            <a:spcAft>
              <a:spcPct val="35000"/>
            </a:spcAft>
            <a:buNone/>
          </a:pPr>
          <a:r>
            <a:rPr lang="en-US" sz="2600" kern="1200" dirty="0"/>
            <a:t>$1,610</a:t>
          </a:r>
        </a:p>
      </dsp:txBody>
      <dsp:txXfrm>
        <a:off x="304794" y="1371602"/>
        <a:ext cx="1992436" cy="11954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62720-B837-427A-A326-714E9FDEB525}">
      <dsp:nvSpPr>
        <dsp:cNvPr id="0" name=""/>
        <dsp:cNvSpPr/>
      </dsp:nvSpPr>
      <dsp:spPr>
        <a:xfrm>
          <a:off x="304794" y="38487"/>
          <a:ext cx="1992436" cy="1195461"/>
        </a:xfrm>
        <a:prstGeom prst="rect">
          <a:avLst/>
        </a:prstGeom>
        <a:gradFill rotWithShape="1">
          <a:gsLst>
            <a:gs pos="0">
              <a:schemeClr val="dk1">
                <a:tint val="65000"/>
                <a:lumMod val="110000"/>
              </a:schemeClr>
            </a:gs>
            <a:gs pos="88000">
              <a:schemeClr val="dk1">
                <a:tint val="90000"/>
              </a:schemeClr>
            </a:gs>
          </a:gsLst>
          <a:lin ang="5400000" scaled="0"/>
        </a:gradFill>
        <a:ln w="12700" cap="rnd" cmpd="sng" algn="ctr">
          <a:solidFill>
            <a:schemeClr val="dk1"/>
          </a:solidFill>
          <a:prstDash val="solid"/>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K-3</a:t>
          </a:r>
        </a:p>
        <a:p>
          <a:pPr marL="0" lvl="0" indent="0" algn="ctr" defTabSz="1155700">
            <a:lnSpc>
              <a:spcPct val="90000"/>
            </a:lnSpc>
            <a:spcBef>
              <a:spcPct val="0"/>
            </a:spcBef>
            <a:spcAft>
              <a:spcPct val="35000"/>
            </a:spcAft>
            <a:buNone/>
          </a:pPr>
          <a:r>
            <a:rPr lang="en-US" sz="2600" kern="1200" dirty="0"/>
            <a:t>$4,252</a:t>
          </a:r>
        </a:p>
      </dsp:txBody>
      <dsp:txXfrm>
        <a:off x="304794" y="38487"/>
        <a:ext cx="1992436" cy="1195461"/>
      </dsp:txXfrm>
    </dsp:sp>
    <dsp:sp modelId="{A13F3590-10C3-42D1-84A7-721D5D9AA043}">
      <dsp:nvSpPr>
        <dsp:cNvPr id="0" name=""/>
        <dsp:cNvSpPr/>
      </dsp:nvSpPr>
      <dsp:spPr>
        <a:xfrm>
          <a:off x="2686852" y="1371594"/>
          <a:ext cx="1992436" cy="1195461"/>
        </a:xfrm>
        <a:prstGeom prst="rect">
          <a:avLst/>
        </a:prstGeom>
        <a:gradFill rotWithShape="1">
          <a:gsLst>
            <a:gs pos="0">
              <a:schemeClr val="dk1">
                <a:tint val="65000"/>
                <a:lumMod val="110000"/>
              </a:schemeClr>
            </a:gs>
            <a:gs pos="88000">
              <a:schemeClr val="dk1">
                <a:tint val="90000"/>
              </a:schemeClr>
            </a:gs>
          </a:gsLst>
          <a:lin ang="5400000" scaled="0"/>
        </a:gradFill>
        <a:ln w="12700" cap="rnd" cmpd="sng" algn="ctr">
          <a:solidFill>
            <a:schemeClr val="dk1"/>
          </a:solidFill>
          <a:prstDash val="solid"/>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9-12</a:t>
          </a:r>
        </a:p>
        <a:p>
          <a:pPr marL="0" lvl="0" indent="0" algn="ctr" defTabSz="1155700">
            <a:lnSpc>
              <a:spcPct val="90000"/>
            </a:lnSpc>
            <a:spcBef>
              <a:spcPct val="0"/>
            </a:spcBef>
            <a:spcAft>
              <a:spcPct val="35000"/>
            </a:spcAft>
            <a:buNone/>
          </a:pPr>
          <a:r>
            <a:rPr lang="en-US" sz="2600" kern="1200" dirty="0"/>
            <a:t>$4,786</a:t>
          </a:r>
        </a:p>
      </dsp:txBody>
      <dsp:txXfrm>
        <a:off x="2686852" y="1371594"/>
        <a:ext cx="1992436" cy="1195461"/>
      </dsp:txXfrm>
    </dsp:sp>
    <dsp:sp modelId="{704469ED-15C6-4E4A-A4E6-61071C8FAA75}">
      <dsp:nvSpPr>
        <dsp:cNvPr id="0" name=""/>
        <dsp:cNvSpPr/>
      </dsp:nvSpPr>
      <dsp:spPr>
        <a:xfrm>
          <a:off x="2686852" y="45859"/>
          <a:ext cx="1992436" cy="1195461"/>
        </a:xfrm>
        <a:prstGeom prst="rect">
          <a:avLst/>
        </a:prstGeom>
        <a:gradFill rotWithShape="1">
          <a:gsLst>
            <a:gs pos="0">
              <a:schemeClr val="dk1">
                <a:tint val="65000"/>
                <a:lumMod val="110000"/>
              </a:schemeClr>
            </a:gs>
            <a:gs pos="88000">
              <a:schemeClr val="dk1">
                <a:tint val="90000"/>
              </a:schemeClr>
            </a:gs>
          </a:gsLst>
          <a:lin ang="5400000" scaled="0"/>
        </a:gradFill>
        <a:ln w="12700" cap="rnd" cmpd="sng" algn="ctr">
          <a:solidFill>
            <a:schemeClr val="dk1"/>
          </a:solidFill>
          <a:prstDash val="solid"/>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4-6</a:t>
          </a:r>
        </a:p>
        <a:p>
          <a:pPr marL="0" lvl="0" indent="0" algn="ctr" defTabSz="1155700">
            <a:lnSpc>
              <a:spcPct val="90000"/>
            </a:lnSpc>
            <a:spcBef>
              <a:spcPct val="0"/>
            </a:spcBef>
            <a:spcAft>
              <a:spcPct val="35000"/>
            </a:spcAft>
            <a:buNone/>
          </a:pPr>
          <a:r>
            <a:rPr lang="en-US" sz="2600" kern="1200" dirty="0"/>
            <a:t>$3,909</a:t>
          </a:r>
        </a:p>
      </dsp:txBody>
      <dsp:txXfrm>
        <a:off x="2686852" y="45859"/>
        <a:ext cx="1992436" cy="1195461"/>
      </dsp:txXfrm>
    </dsp:sp>
    <dsp:sp modelId="{22B7D88F-78EB-41FC-9E0F-6298C82954CC}">
      <dsp:nvSpPr>
        <dsp:cNvPr id="0" name=""/>
        <dsp:cNvSpPr/>
      </dsp:nvSpPr>
      <dsp:spPr>
        <a:xfrm>
          <a:off x="304794" y="1371602"/>
          <a:ext cx="1992436" cy="1195461"/>
        </a:xfrm>
        <a:prstGeom prst="rect">
          <a:avLst/>
        </a:prstGeom>
        <a:gradFill rotWithShape="1">
          <a:gsLst>
            <a:gs pos="0">
              <a:schemeClr val="dk1">
                <a:tint val="65000"/>
                <a:lumMod val="110000"/>
              </a:schemeClr>
            </a:gs>
            <a:gs pos="88000">
              <a:schemeClr val="dk1">
                <a:tint val="90000"/>
              </a:schemeClr>
            </a:gs>
          </a:gsLst>
          <a:lin ang="5400000" scaled="0"/>
        </a:gradFill>
        <a:ln w="12700" cap="rnd" cmpd="sng" algn="ctr">
          <a:solidFill>
            <a:schemeClr val="dk1"/>
          </a:solidFill>
          <a:prstDash val="solid"/>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7-8</a:t>
          </a:r>
        </a:p>
        <a:p>
          <a:pPr marL="0" lvl="0" indent="0" algn="ctr" defTabSz="1155700">
            <a:lnSpc>
              <a:spcPct val="90000"/>
            </a:lnSpc>
            <a:spcBef>
              <a:spcPct val="0"/>
            </a:spcBef>
            <a:spcAft>
              <a:spcPct val="35000"/>
            </a:spcAft>
            <a:buNone/>
          </a:pPr>
          <a:r>
            <a:rPr lang="en-US" sz="2600" kern="1200" dirty="0"/>
            <a:t>$4,025</a:t>
          </a:r>
        </a:p>
      </dsp:txBody>
      <dsp:txXfrm>
        <a:off x="304794" y="1371602"/>
        <a:ext cx="1992436" cy="11954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62720-B837-427A-A326-714E9FDEB525}">
      <dsp:nvSpPr>
        <dsp:cNvPr id="0" name=""/>
        <dsp:cNvSpPr/>
      </dsp:nvSpPr>
      <dsp:spPr>
        <a:xfrm>
          <a:off x="304794" y="38487"/>
          <a:ext cx="1992436" cy="1195461"/>
        </a:xfrm>
        <a:prstGeom prst="rect">
          <a:avLst/>
        </a:prstGeom>
        <a:gradFill rotWithShape="1">
          <a:gsLst>
            <a:gs pos="0">
              <a:schemeClr val="accent6">
                <a:tint val="96000"/>
                <a:lumMod val="100000"/>
              </a:schemeClr>
            </a:gs>
            <a:gs pos="78000">
              <a:schemeClr val="accent6">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0" h="0"/>
        </a:sp3d>
      </dsp:spPr>
      <dsp:style>
        <a:lnRef idx="0">
          <a:schemeClr val="accent6"/>
        </a:lnRef>
        <a:fillRef idx="3">
          <a:schemeClr val="accent6"/>
        </a:fillRef>
        <a:effectRef idx="3">
          <a:schemeClr val="accent6"/>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K-3</a:t>
          </a:r>
        </a:p>
        <a:p>
          <a:pPr marL="0" lvl="0" indent="0" algn="ctr" defTabSz="1155700">
            <a:lnSpc>
              <a:spcPct val="90000"/>
            </a:lnSpc>
            <a:spcBef>
              <a:spcPct val="0"/>
            </a:spcBef>
            <a:spcAft>
              <a:spcPct val="35000"/>
            </a:spcAft>
            <a:buNone/>
          </a:pPr>
          <a:r>
            <a:rPr lang="en-US" sz="2600" kern="1200" dirty="0"/>
            <a:t>$14,456</a:t>
          </a:r>
        </a:p>
      </dsp:txBody>
      <dsp:txXfrm>
        <a:off x="304794" y="38487"/>
        <a:ext cx="1992436" cy="1195461"/>
      </dsp:txXfrm>
    </dsp:sp>
    <dsp:sp modelId="{A13F3590-10C3-42D1-84A7-721D5D9AA043}">
      <dsp:nvSpPr>
        <dsp:cNvPr id="0" name=""/>
        <dsp:cNvSpPr/>
      </dsp:nvSpPr>
      <dsp:spPr>
        <a:xfrm>
          <a:off x="2686852" y="1371594"/>
          <a:ext cx="1992436" cy="1195461"/>
        </a:xfrm>
        <a:prstGeom prst="rect">
          <a:avLst/>
        </a:prstGeom>
        <a:gradFill rotWithShape="1">
          <a:gsLst>
            <a:gs pos="0">
              <a:schemeClr val="accent6">
                <a:tint val="96000"/>
                <a:lumMod val="100000"/>
              </a:schemeClr>
            </a:gs>
            <a:gs pos="78000">
              <a:schemeClr val="accent6">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0" h="0"/>
        </a:sp3d>
      </dsp:spPr>
      <dsp:style>
        <a:lnRef idx="0">
          <a:schemeClr val="accent6"/>
        </a:lnRef>
        <a:fillRef idx="3">
          <a:schemeClr val="accent6"/>
        </a:fillRef>
        <a:effectRef idx="3">
          <a:schemeClr val="accent6"/>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9-12</a:t>
          </a:r>
        </a:p>
        <a:p>
          <a:pPr marL="0" lvl="0" indent="0" algn="ctr" defTabSz="1155700">
            <a:lnSpc>
              <a:spcPct val="90000"/>
            </a:lnSpc>
            <a:spcBef>
              <a:spcPct val="0"/>
            </a:spcBef>
            <a:spcAft>
              <a:spcPct val="35000"/>
            </a:spcAft>
            <a:buNone/>
          </a:pPr>
          <a:r>
            <a:rPr lang="en-US" sz="2600" kern="1200" dirty="0"/>
            <a:t>$16,272</a:t>
          </a:r>
        </a:p>
      </dsp:txBody>
      <dsp:txXfrm>
        <a:off x="2686852" y="1371594"/>
        <a:ext cx="1992436" cy="1195461"/>
      </dsp:txXfrm>
    </dsp:sp>
    <dsp:sp modelId="{704469ED-15C6-4E4A-A4E6-61071C8FAA75}">
      <dsp:nvSpPr>
        <dsp:cNvPr id="0" name=""/>
        <dsp:cNvSpPr/>
      </dsp:nvSpPr>
      <dsp:spPr>
        <a:xfrm>
          <a:off x="2686852" y="45859"/>
          <a:ext cx="1992436" cy="1195461"/>
        </a:xfrm>
        <a:prstGeom prst="rect">
          <a:avLst/>
        </a:prstGeom>
        <a:gradFill rotWithShape="1">
          <a:gsLst>
            <a:gs pos="0">
              <a:schemeClr val="accent6">
                <a:tint val="96000"/>
                <a:lumMod val="100000"/>
              </a:schemeClr>
            </a:gs>
            <a:gs pos="78000">
              <a:schemeClr val="accent6">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0" h="0"/>
        </a:sp3d>
      </dsp:spPr>
      <dsp:style>
        <a:lnRef idx="0">
          <a:schemeClr val="accent6"/>
        </a:lnRef>
        <a:fillRef idx="3">
          <a:schemeClr val="accent6"/>
        </a:fillRef>
        <a:effectRef idx="3">
          <a:schemeClr val="accent6"/>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4-6</a:t>
          </a:r>
        </a:p>
        <a:p>
          <a:pPr marL="0" lvl="0" indent="0" algn="ctr" defTabSz="1155700">
            <a:lnSpc>
              <a:spcPct val="90000"/>
            </a:lnSpc>
            <a:spcBef>
              <a:spcPct val="0"/>
            </a:spcBef>
            <a:spcAft>
              <a:spcPct val="35000"/>
            </a:spcAft>
            <a:buNone/>
          </a:pPr>
          <a:r>
            <a:rPr lang="en-US" sz="2600" kern="1200" dirty="0"/>
            <a:t>$13,291</a:t>
          </a:r>
        </a:p>
      </dsp:txBody>
      <dsp:txXfrm>
        <a:off x="2686852" y="45859"/>
        <a:ext cx="1992436" cy="1195461"/>
      </dsp:txXfrm>
    </dsp:sp>
    <dsp:sp modelId="{22B7D88F-78EB-41FC-9E0F-6298C82954CC}">
      <dsp:nvSpPr>
        <dsp:cNvPr id="0" name=""/>
        <dsp:cNvSpPr/>
      </dsp:nvSpPr>
      <dsp:spPr>
        <a:xfrm>
          <a:off x="304794" y="1371602"/>
          <a:ext cx="1992436" cy="1195461"/>
        </a:xfrm>
        <a:prstGeom prst="rect">
          <a:avLst/>
        </a:prstGeom>
        <a:gradFill rotWithShape="1">
          <a:gsLst>
            <a:gs pos="0">
              <a:schemeClr val="accent6">
                <a:tint val="96000"/>
                <a:lumMod val="100000"/>
              </a:schemeClr>
            </a:gs>
            <a:gs pos="78000">
              <a:schemeClr val="accent6">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0" h="0"/>
        </a:sp3d>
      </dsp:spPr>
      <dsp:style>
        <a:lnRef idx="0">
          <a:schemeClr val="accent6"/>
        </a:lnRef>
        <a:fillRef idx="3">
          <a:schemeClr val="accent6"/>
        </a:fillRef>
        <a:effectRef idx="3">
          <a:schemeClr val="accent6"/>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Grades 7-8</a:t>
          </a:r>
        </a:p>
        <a:p>
          <a:pPr marL="0" lvl="0" indent="0" algn="ctr" defTabSz="1155700">
            <a:lnSpc>
              <a:spcPct val="90000"/>
            </a:lnSpc>
            <a:spcBef>
              <a:spcPct val="0"/>
            </a:spcBef>
            <a:spcAft>
              <a:spcPct val="35000"/>
            </a:spcAft>
            <a:buNone/>
          </a:pPr>
          <a:r>
            <a:rPr lang="en-US" sz="2600" kern="1200" dirty="0"/>
            <a:t>$13,685</a:t>
          </a:r>
        </a:p>
      </dsp:txBody>
      <dsp:txXfrm>
        <a:off x="304794" y="1371602"/>
        <a:ext cx="1992436" cy="119546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smtClean="0"/>
            </a:lvl1pPr>
          </a:lstStyle>
          <a:p>
            <a:pPr>
              <a:defRPr/>
            </a:pPr>
            <a:fld id="{8CAC950B-7EB3-4310-B009-8AFFE304E14A}" type="datetimeFigureOut">
              <a:rPr lang="en-US"/>
              <a:pPr>
                <a:defRPr/>
              </a:pPr>
              <a:t>4/27/2020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smtClean="0"/>
            </a:lvl1pPr>
          </a:lstStyle>
          <a:p>
            <a:pPr>
              <a:defRPr/>
            </a:pPr>
            <a:fld id="{A4BCCB51-81DA-4B6F-BB8B-08E4F152A1F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3038475" cy="46355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2309" tIns="46154" rIns="92309" bIns="46154" numCol="1" anchor="t" anchorCtr="0" compatLnSpc="1">
            <a:prstTxWarp prst="textNoShape">
              <a:avLst/>
            </a:prstTxWarp>
          </a:bodyPr>
          <a:lstStyle>
            <a:lvl1pPr defTabSz="922338" eaLnBrk="1" hangingPunct="1">
              <a:defRPr sz="1200">
                <a:latin typeface="Times New Roman" charset="0"/>
                <a:ea typeface="ＭＳ Ｐゴシック" charset="0"/>
                <a:cs typeface="+mn-cs"/>
              </a:defRPr>
            </a:lvl1pPr>
          </a:lstStyle>
          <a:p>
            <a:pPr>
              <a:defRPr/>
            </a:pPr>
            <a:endParaRPr lang="en-US"/>
          </a:p>
        </p:txBody>
      </p:sp>
      <p:sp>
        <p:nvSpPr>
          <p:cNvPr id="99331" name="Rectangle 3"/>
          <p:cNvSpPr>
            <a:spLocks noGrp="1" noChangeArrowheads="1"/>
          </p:cNvSpPr>
          <p:nvPr>
            <p:ph type="dt" idx="1"/>
          </p:nvPr>
        </p:nvSpPr>
        <p:spPr bwMode="auto">
          <a:xfrm>
            <a:off x="3970338" y="0"/>
            <a:ext cx="3038475" cy="46355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2309" tIns="46154" rIns="92309" bIns="46154" numCol="1" anchor="t" anchorCtr="0" compatLnSpc="1">
            <a:prstTxWarp prst="textNoShape">
              <a:avLst/>
            </a:prstTxWarp>
          </a:bodyPr>
          <a:lstStyle>
            <a:lvl1pPr algn="r" defTabSz="922338" eaLnBrk="1" hangingPunct="1">
              <a:defRPr sz="1200">
                <a:latin typeface="Times New Roman" charset="0"/>
                <a:ea typeface="ＭＳ Ｐゴシック" charset="0"/>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3" name="Rectangle 5"/>
          <p:cNvSpPr>
            <a:spLocks noGrp="1" noChangeArrowheads="1"/>
          </p:cNvSpPr>
          <p:nvPr>
            <p:ph type="body" sz="quarter" idx="3"/>
          </p:nvPr>
        </p:nvSpPr>
        <p:spPr bwMode="auto">
          <a:xfrm>
            <a:off x="701675" y="4416425"/>
            <a:ext cx="5607050" cy="4181475"/>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2309" tIns="46154" rIns="92309" bIns="4615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9334" name="Rectangle 6"/>
          <p:cNvSpPr>
            <a:spLocks noGrp="1" noChangeArrowheads="1"/>
          </p:cNvSpPr>
          <p:nvPr>
            <p:ph type="ftr" sz="quarter" idx="4"/>
          </p:nvPr>
        </p:nvSpPr>
        <p:spPr bwMode="auto">
          <a:xfrm>
            <a:off x="0" y="8831263"/>
            <a:ext cx="3038475" cy="46355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2309" tIns="46154" rIns="92309" bIns="46154" numCol="1" anchor="b" anchorCtr="0" compatLnSpc="1">
            <a:prstTxWarp prst="textNoShape">
              <a:avLst/>
            </a:prstTxWarp>
          </a:bodyPr>
          <a:lstStyle>
            <a:lvl1pPr defTabSz="922338" eaLnBrk="1" hangingPunct="1">
              <a:defRPr sz="1200">
                <a:latin typeface="Times New Roman" charset="0"/>
                <a:ea typeface="ＭＳ Ｐゴシック" charset="0"/>
                <a:cs typeface="+mn-cs"/>
              </a:defRPr>
            </a:lvl1pPr>
          </a:lstStyle>
          <a:p>
            <a:pPr>
              <a:defRPr/>
            </a:pPr>
            <a:endParaRPr lang="en-US"/>
          </a:p>
        </p:txBody>
      </p:sp>
      <p:sp>
        <p:nvSpPr>
          <p:cNvPr id="99335" name="Rectangle 7"/>
          <p:cNvSpPr>
            <a:spLocks noGrp="1" noChangeArrowheads="1"/>
          </p:cNvSpPr>
          <p:nvPr>
            <p:ph type="sldNum" sz="quarter" idx="5"/>
          </p:nvPr>
        </p:nvSpPr>
        <p:spPr bwMode="auto">
          <a:xfrm>
            <a:off x="3970338" y="8831263"/>
            <a:ext cx="3038475" cy="46355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2309" tIns="46154" rIns="92309" bIns="46154" numCol="1" anchor="b" anchorCtr="0" compatLnSpc="1">
            <a:prstTxWarp prst="textNoShape">
              <a:avLst/>
            </a:prstTxWarp>
          </a:bodyPr>
          <a:lstStyle>
            <a:lvl1pPr algn="r" defTabSz="922338" eaLnBrk="1" hangingPunct="1">
              <a:defRPr sz="1200">
                <a:latin typeface="Times New Roman" panose="02020603050405020304" pitchFamily="18" charset="0"/>
              </a:defRPr>
            </a:lvl1pPr>
          </a:lstStyle>
          <a:p>
            <a:pPr>
              <a:defRPr/>
            </a:pPr>
            <a:fld id="{80B7983A-F91B-42CA-8B00-63C1A942953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81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17626C5-709E-4EAA-83A5-55C1B057516D}" type="slidenum">
              <a:rPr lang="en-US" altLang="en-US" smtClean="0">
                <a:latin typeface="Times New Roman" panose="02020603050405020304" pitchFamily="18" charset="0"/>
              </a:rPr>
              <a:pPr/>
              <a:t>1</a:t>
            </a:fld>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97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013D156-BB59-48B5-9365-AD78BB493F2A}" type="slidenum">
              <a:rPr lang="en-US" altLang="en-US" smtClean="0">
                <a:latin typeface="Times New Roman" panose="02020603050405020304" pitchFamily="18" charset="0"/>
              </a:rPr>
              <a:pPr/>
              <a:t>11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687787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97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013D156-BB59-48B5-9365-AD78BB493F2A}" type="slidenum">
              <a:rPr lang="en-US" altLang="en-US" smtClean="0">
                <a:latin typeface="Times New Roman" panose="02020603050405020304" pitchFamily="18" charset="0"/>
              </a:rPr>
              <a:pPr/>
              <a:t>12</a:t>
            </a:fld>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A6C9977-5A8D-4178-9210-248C3295EDD5}" type="slidenum">
              <a:rPr lang="en-US" altLang="en-US" smtClean="0">
                <a:latin typeface="Times New Roman" panose="02020603050405020304" pitchFamily="18" charset="0"/>
              </a:rPr>
              <a:pPr/>
              <a:t>13</a:t>
            </a:fld>
            <a:endParaRPr lang="en-US" altLang="en-US">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A6C9977-5A8D-4178-9210-248C3295EDD5}" type="slidenum">
              <a:rPr lang="en-US" altLang="en-US" smtClean="0">
                <a:latin typeface="Times New Roman" panose="02020603050405020304" pitchFamily="18" charset="0"/>
              </a:rPr>
              <a:pPr/>
              <a:t>14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169207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A6C9977-5A8D-4178-9210-248C3295EDD5}" type="slidenum">
              <a:rPr lang="en-US" altLang="en-US" smtClean="0">
                <a:latin typeface="Times New Roman" panose="02020603050405020304" pitchFamily="18" charset="0"/>
              </a:rPr>
              <a:pPr/>
              <a:t>15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9885673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A6C9977-5A8D-4178-9210-248C3295EDD5}" type="slidenum">
              <a:rPr lang="en-US" altLang="en-US" smtClean="0">
                <a:latin typeface="Times New Roman" panose="02020603050405020304" pitchFamily="18" charset="0"/>
              </a:rPr>
              <a:pPr/>
              <a:t>16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013832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17B91AF-A8B1-4BE3-B5A2-D31B9B02EFBB}" type="slidenum">
              <a:rPr lang="en-US" altLang="en-US" smtClean="0">
                <a:latin typeface="Times New Roman" panose="02020603050405020304" pitchFamily="18" charset="0"/>
              </a:rPr>
              <a:pPr/>
              <a:t>17</a:t>
            </a:fld>
            <a:endParaRPr lang="en-US" altLang="en-US">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58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B1C022F-6795-4F82-A6DE-93CCF9CD62DD}" type="slidenum">
              <a:rPr lang="en-US" altLang="en-US" smtClean="0">
                <a:latin typeface="Times New Roman" panose="02020603050405020304" pitchFamily="18" charset="0"/>
              </a:rPr>
              <a:pPr/>
              <a:t>18</a:t>
            </a:fld>
            <a:endParaRPr lang="en-US" altLang="en-US">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78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AC55B0C-1E0F-4E0C-9CB8-4CC0C02CA80F}" type="slidenum">
              <a:rPr lang="en-US" altLang="en-US" smtClean="0">
                <a:latin typeface="Times New Roman" panose="02020603050405020304" pitchFamily="18" charset="0"/>
              </a:rPr>
              <a:pPr/>
              <a:t>19</a:t>
            </a:fld>
            <a:endParaRPr lang="en-US" altLang="en-US">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99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ED10B23-DF03-43AA-A191-7F8B6DB65541}" type="slidenum">
              <a:rPr lang="en-US" altLang="en-US" smtClean="0">
                <a:latin typeface="Times New Roman" panose="02020603050405020304" pitchFamily="18" charset="0"/>
              </a:rPr>
              <a:pPr/>
              <a:t>20</a:t>
            </a:fld>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1126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93BEFAF-A602-4E69-A40D-A2FB847F1811}" type="slidenum">
              <a:rPr lang="en-US" altLang="en-US" smtClean="0">
                <a:latin typeface="Times New Roman" panose="02020603050405020304" pitchFamily="18" charset="0"/>
              </a:rPr>
              <a:pPr/>
              <a:t>3</a:t>
            </a:fld>
            <a:endParaRPr lang="en-US" altLang="en-US">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440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D8D7A56-3062-4AB8-9730-0642353FED34}" type="slidenum">
              <a:rPr lang="en-US" altLang="en-US" smtClean="0">
                <a:latin typeface="Times New Roman" panose="02020603050405020304" pitchFamily="18" charset="0"/>
              </a:rPr>
              <a:pPr/>
              <a:t>21</a:t>
            </a:fld>
            <a:endParaRPr lang="en-US" altLang="en-US">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4608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7CDC840-3097-4986-9CF1-BA3B8801548D}" type="slidenum">
              <a:rPr lang="en-US" altLang="en-US" smtClean="0">
                <a:latin typeface="Times New Roman" panose="02020603050405020304" pitchFamily="18" charset="0"/>
              </a:rPr>
              <a:pPr/>
              <a:t>22</a:t>
            </a:fld>
            <a:endParaRPr lang="en-US" altLang="en-US">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4813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DA936BF-7917-442F-AD5F-1D3BB09C21ED}" type="slidenum">
              <a:rPr lang="en-US" altLang="en-US" smtClean="0">
                <a:latin typeface="Times New Roman" panose="02020603050405020304" pitchFamily="18" charset="0"/>
              </a:rPr>
              <a:pPr/>
              <a:t>23</a:t>
            </a:fld>
            <a:endParaRPr lang="en-US" altLang="en-US">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5018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F4E60D1-A430-4337-A574-13A65180D8C9}" type="slidenum">
              <a:rPr lang="en-US" altLang="en-US" smtClean="0">
                <a:latin typeface="Times New Roman" panose="02020603050405020304" pitchFamily="18" charset="0"/>
              </a:rPr>
              <a:pPr/>
              <a:t>24</a:t>
            </a:fld>
            <a:endParaRPr lang="en-US" altLang="en-US">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5427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AE186EF-B549-41ED-9705-968D18346FB8}" type="slidenum">
              <a:rPr lang="en-US" altLang="en-US" smtClean="0">
                <a:latin typeface="Times New Roman" panose="02020603050405020304" pitchFamily="18" charset="0"/>
              </a:rPr>
              <a:pPr/>
              <a:t>25</a:t>
            </a:fld>
            <a:endParaRPr lang="en-US" altLang="en-US">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
        <p:nvSpPr>
          <p:cNvPr id="563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21D9050-D1F8-4969-B0F7-3F7E95A42993}" type="slidenum">
              <a:rPr lang="en-US" altLang="en-US" smtClean="0">
                <a:latin typeface="Times New Roman" panose="02020603050405020304" pitchFamily="18" charset="0"/>
              </a:rPr>
              <a:pPr/>
              <a:t>26</a:t>
            </a:fld>
            <a:endParaRPr lang="en-US" altLang="en-US">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04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7809034-07E9-4032-A85D-4D6CA813CC69}" type="slidenum">
              <a:rPr lang="en-US" altLang="en-US" smtClean="0">
                <a:latin typeface="Times New Roman" panose="02020603050405020304" pitchFamily="18" charset="0"/>
              </a:rPr>
              <a:pPr/>
              <a:t>27</a:t>
            </a:fld>
            <a:endParaRPr lang="en-US" altLang="en-US">
              <a:latin typeface="Times New Roman" panose="02020603050405020304"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246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97D3167-33CA-4E3F-AC28-9160AC3F065F}" type="slidenum">
              <a:rPr lang="en-US" altLang="en-US" smtClean="0">
                <a:latin typeface="Times New Roman" panose="02020603050405020304" pitchFamily="18" charset="0"/>
              </a:rPr>
              <a:pPr/>
              <a:t>28</a:t>
            </a:fld>
            <a:endParaRPr lang="en-US" altLang="en-US">
              <a:latin typeface="Times New Roman" panose="02020603050405020304"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45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7AD4591-8C3A-41C2-BF62-E9E5A3EBCCB2}" type="slidenum">
              <a:rPr lang="en-US" altLang="en-US" smtClean="0">
                <a:latin typeface="Times New Roman" panose="02020603050405020304" pitchFamily="18" charset="0"/>
              </a:rPr>
              <a:pPr/>
              <a:t>29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9738869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45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7AD4591-8C3A-41C2-BF62-E9E5A3EBCCB2}" type="slidenum">
              <a:rPr lang="en-US" altLang="en-US" smtClean="0">
                <a:latin typeface="Times New Roman" panose="02020603050405020304" pitchFamily="18" charset="0"/>
              </a:rPr>
              <a:pPr/>
              <a:t>30</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133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0414688-8FF6-402C-BCBA-99D5CF2EB60F}" type="slidenum">
              <a:rPr lang="en-US" altLang="en-US" smtClean="0">
                <a:latin typeface="Times New Roman" panose="02020603050405020304" pitchFamily="18" charset="0"/>
              </a:rPr>
              <a:pPr/>
              <a:t>4</a:t>
            </a:fld>
            <a:endParaRPr lang="en-US" altLang="en-US">
              <a:latin typeface="Times New Roman" panose="02020603050405020304"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656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3745531-8137-4058-84C2-FED912FB5A85}" type="slidenum">
              <a:rPr lang="en-US" altLang="en-US" smtClean="0">
                <a:latin typeface="Times New Roman" panose="02020603050405020304" pitchFamily="18" charset="0"/>
              </a:rPr>
              <a:pPr/>
              <a:t>31</a:t>
            </a:fld>
            <a:endParaRPr lang="en-US" altLang="en-US">
              <a:latin typeface="Times New Roman" panose="02020603050405020304"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861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8D72CF4-B9B3-452F-8340-3484923124A1}" type="slidenum">
              <a:rPr lang="en-US" altLang="en-US" smtClean="0">
                <a:latin typeface="Times New Roman" panose="02020603050405020304" pitchFamily="18" charset="0"/>
              </a:rPr>
              <a:pPr/>
              <a:t>32</a:t>
            </a:fld>
            <a:endParaRPr lang="en-US" altLang="en-US">
              <a:latin typeface="Times New Roman" panose="02020603050405020304"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706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98EF3DA-90AE-4CC5-BB5E-85C9FE8EE69A}" type="slidenum">
              <a:rPr lang="en-US" altLang="en-US" smtClean="0">
                <a:latin typeface="Times New Roman" panose="02020603050405020304" pitchFamily="18" charset="0"/>
              </a:rPr>
              <a:pPr/>
              <a:t>33</a:t>
            </a:fld>
            <a:endParaRPr lang="en-US" altLang="en-US">
              <a:latin typeface="Times New Roman" panose="02020603050405020304"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7270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F0CA5F0-69E5-459C-BDDE-F24D6B72BD8A}" type="slidenum">
              <a:rPr lang="en-US" altLang="en-US" smtClean="0">
                <a:latin typeface="Times New Roman" panose="02020603050405020304" pitchFamily="18" charset="0"/>
              </a:rPr>
              <a:pPr/>
              <a:t>34</a:t>
            </a:fld>
            <a:endParaRPr lang="en-US" altLang="en-US">
              <a:latin typeface="Times New Roman" panose="02020603050405020304"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7475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CD6DF07-5458-4042-81C9-ACDF260D849B}" type="slidenum">
              <a:rPr lang="en-US" altLang="en-US" smtClean="0">
                <a:latin typeface="Times New Roman" panose="02020603050405020304" pitchFamily="18" charset="0"/>
              </a:rPr>
              <a:pPr/>
              <a:t>35</a:t>
            </a:fld>
            <a:endParaRPr lang="en-US" altLang="en-US">
              <a:latin typeface="Times New Roman" panose="02020603050405020304"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
        <p:nvSpPr>
          <p:cNvPr id="768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CACDE57-4DBB-4D07-83A7-E237E1CEA6B4}" type="slidenum">
              <a:rPr lang="en-US" altLang="en-US" smtClean="0">
                <a:latin typeface="Times New Roman" panose="02020603050405020304" pitchFamily="18" charset="0"/>
              </a:rPr>
              <a:pPr/>
              <a:t>36</a:t>
            </a:fld>
            <a:endParaRPr lang="en-US" altLang="en-US">
              <a:latin typeface="Times New Roman" panose="02020603050405020304"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788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6DCE8E5-DCE2-4547-A38C-3FD44A507285}" type="slidenum">
              <a:rPr lang="en-US" altLang="en-US" smtClean="0">
                <a:latin typeface="Times New Roman" panose="02020603050405020304" pitchFamily="18" charset="0"/>
              </a:rPr>
              <a:pPr/>
              <a:t>37</a:t>
            </a:fld>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10D4CFB-C56C-416C-8321-074A607BC40D}" type="slidenum">
              <a:rPr lang="en-US" altLang="en-US" smtClean="0">
                <a:latin typeface="Times New Roman" panose="02020603050405020304" pitchFamily="18" charset="0"/>
              </a:rPr>
              <a:pPr/>
              <a:t>5</a:t>
            </a:fld>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1741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5266C4C-9B4D-438E-8C89-FB922F64A32D}" type="slidenum">
              <a:rPr lang="en-US" altLang="en-US" smtClean="0">
                <a:latin typeface="Times New Roman" panose="02020603050405020304" pitchFamily="18" charset="0"/>
              </a:rPr>
              <a:pPr/>
              <a:t>6</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194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8E4DBB8-0B9A-4D58-AA00-237671D927F1}" type="slidenum">
              <a:rPr lang="en-US" altLang="en-US" smtClean="0">
                <a:latin typeface="Times New Roman" panose="02020603050405020304" pitchFamily="18" charset="0"/>
              </a:rPr>
              <a:pPr/>
              <a:t>7</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56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9DA8838-CC42-445C-9512-235D852115FA}" type="slidenum">
              <a:rPr lang="en-US" altLang="en-US" smtClean="0">
                <a:latin typeface="Times New Roman" panose="02020603050405020304" pitchFamily="18" charset="0"/>
              </a:rPr>
              <a:pPr/>
              <a:t>8</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56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9DA8838-CC42-445C-9512-235D852115FA}" type="slidenum">
              <a:rPr lang="en-US" altLang="en-US" smtClean="0">
                <a:latin typeface="Times New Roman" panose="02020603050405020304" pitchFamily="18" charset="0"/>
              </a:rPr>
              <a:pPr/>
              <a:t>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704572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76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a:solidFill>
                  <a:schemeClr val="tx1"/>
                </a:solidFill>
                <a:latin typeface="Arial" panose="020B0604020202020204" pitchFamily="34" charset="0"/>
                <a:ea typeface="MS PGothic" panose="020B0600070205080204" pitchFamily="34" charset="-128"/>
              </a:defRPr>
            </a:lvl1pPr>
            <a:lvl2pPr marL="742950" indent="-285750" defTabSz="922338">
              <a:defRPr>
                <a:solidFill>
                  <a:schemeClr val="tx1"/>
                </a:solidFill>
                <a:latin typeface="Arial" panose="020B0604020202020204" pitchFamily="34" charset="0"/>
                <a:ea typeface="MS PGothic" panose="020B0600070205080204" pitchFamily="34" charset="-128"/>
              </a:defRPr>
            </a:lvl2pPr>
            <a:lvl3pPr marL="1143000" indent="-228600" defTabSz="922338">
              <a:defRPr>
                <a:solidFill>
                  <a:schemeClr val="tx1"/>
                </a:solidFill>
                <a:latin typeface="Arial" panose="020B0604020202020204" pitchFamily="34" charset="0"/>
                <a:ea typeface="MS PGothic" panose="020B0600070205080204" pitchFamily="34" charset="-128"/>
              </a:defRPr>
            </a:lvl3pPr>
            <a:lvl4pPr marL="1600200" indent="-228600" defTabSz="922338">
              <a:defRPr>
                <a:solidFill>
                  <a:schemeClr val="tx1"/>
                </a:solidFill>
                <a:latin typeface="Arial" panose="020B0604020202020204" pitchFamily="34" charset="0"/>
                <a:ea typeface="MS PGothic" panose="020B0600070205080204" pitchFamily="34" charset="-128"/>
              </a:defRPr>
            </a:lvl4pPr>
            <a:lvl5pPr marL="2057400" indent="-228600" defTabSz="922338">
              <a:defRPr>
                <a:solidFill>
                  <a:schemeClr val="tx1"/>
                </a:solidFill>
                <a:latin typeface="Arial" panose="020B0604020202020204" pitchFamily="34" charset="0"/>
                <a:ea typeface="MS PGothic" panose="020B0600070205080204" pitchFamily="34" charset="-128"/>
              </a:defRPr>
            </a:lvl5pPr>
            <a:lvl6pPr marL="25146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22338"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F749371-FAC4-4DCD-98AD-F32C0F02A575}" type="slidenum">
              <a:rPr lang="en-US" altLang="en-US" smtClean="0">
                <a:latin typeface="Times New Roman" panose="02020603050405020304" pitchFamily="18" charset="0"/>
              </a:rPr>
              <a:pPr/>
              <a:t>10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8604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162265662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26717930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316892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16869008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3057763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271235383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209817515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2220077354"/>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hasCustomPrompt="1"/>
          </p:nvPr>
        </p:nvSpPr>
        <p:spPr>
          <a:xfrm>
            <a:off x="721425" y="1524446"/>
            <a:ext cx="5216700" cy="1546500"/>
          </a:xfrm>
          <a:prstGeom prst="rect">
            <a:avLst/>
          </a:prstGeom>
        </p:spPr>
        <p:txBody>
          <a:bodyPr spcFirstLastPara="1" wrap="square" lIns="91425" tIns="91425" rIns="91425" bIns="91425" anchor="t" anchorCtr="0"/>
          <a:lstStyle>
            <a:lvl1pPr lvl="0">
              <a:spcBef>
                <a:spcPts val="0"/>
              </a:spcBef>
              <a:spcAft>
                <a:spcPts val="0"/>
              </a:spcAft>
              <a:buClr>
                <a:srgbClr val="2185C5"/>
              </a:buClr>
              <a:buSzPts val="4800"/>
              <a:buNone/>
              <a:defRPr sz="4800">
                <a:solidFill>
                  <a:schemeClr val="tx1"/>
                </a:solidFill>
                <a:latin typeface="+mj-lt"/>
                <a:ea typeface="Arial Unicode MS" panose="020B0604020202020204" pitchFamily="34" charset="-128"/>
                <a:cs typeface="Arial Unicode MS" panose="020B0604020202020204" pitchFamily="34" charset="-128"/>
              </a:defRPr>
            </a:lvl1pPr>
            <a:lvl2pPr lvl="1">
              <a:spcBef>
                <a:spcPts val="0"/>
              </a:spcBef>
              <a:spcAft>
                <a:spcPts val="0"/>
              </a:spcAft>
              <a:buClr>
                <a:srgbClr val="2185C5"/>
              </a:buClr>
              <a:buSzPts val="4800"/>
              <a:buNone/>
              <a:defRPr sz="4800">
                <a:solidFill>
                  <a:srgbClr val="2185C5"/>
                </a:solidFill>
              </a:defRPr>
            </a:lvl2pPr>
            <a:lvl3pPr lvl="2">
              <a:spcBef>
                <a:spcPts val="0"/>
              </a:spcBef>
              <a:spcAft>
                <a:spcPts val="0"/>
              </a:spcAft>
              <a:buClr>
                <a:srgbClr val="2185C5"/>
              </a:buClr>
              <a:buSzPts val="4800"/>
              <a:buNone/>
              <a:defRPr sz="4800">
                <a:solidFill>
                  <a:srgbClr val="2185C5"/>
                </a:solidFill>
              </a:defRPr>
            </a:lvl3pPr>
            <a:lvl4pPr lvl="3">
              <a:spcBef>
                <a:spcPts val="0"/>
              </a:spcBef>
              <a:spcAft>
                <a:spcPts val="0"/>
              </a:spcAft>
              <a:buClr>
                <a:srgbClr val="2185C5"/>
              </a:buClr>
              <a:buSzPts val="4800"/>
              <a:buNone/>
              <a:defRPr sz="4800">
                <a:solidFill>
                  <a:srgbClr val="2185C5"/>
                </a:solidFill>
              </a:defRPr>
            </a:lvl4pPr>
            <a:lvl5pPr lvl="4">
              <a:spcBef>
                <a:spcPts val="0"/>
              </a:spcBef>
              <a:spcAft>
                <a:spcPts val="0"/>
              </a:spcAft>
              <a:buClr>
                <a:srgbClr val="2185C5"/>
              </a:buClr>
              <a:buSzPts val="4800"/>
              <a:buNone/>
              <a:defRPr sz="4800">
                <a:solidFill>
                  <a:srgbClr val="2185C5"/>
                </a:solidFill>
              </a:defRPr>
            </a:lvl5pPr>
            <a:lvl6pPr lvl="5">
              <a:spcBef>
                <a:spcPts val="0"/>
              </a:spcBef>
              <a:spcAft>
                <a:spcPts val="0"/>
              </a:spcAft>
              <a:buClr>
                <a:srgbClr val="2185C5"/>
              </a:buClr>
              <a:buSzPts val="4800"/>
              <a:buNone/>
              <a:defRPr sz="4800">
                <a:solidFill>
                  <a:srgbClr val="2185C5"/>
                </a:solidFill>
              </a:defRPr>
            </a:lvl6pPr>
            <a:lvl7pPr lvl="6">
              <a:spcBef>
                <a:spcPts val="0"/>
              </a:spcBef>
              <a:spcAft>
                <a:spcPts val="0"/>
              </a:spcAft>
              <a:buClr>
                <a:srgbClr val="2185C5"/>
              </a:buClr>
              <a:buSzPts val="4800"/>
              <a:buNone/>
              <a:defRPr sz="4800">
                <a:solidFill>
                  <a:srgbClr val="2185C5"/>
                </a:solidFill>
              </a:defRPr>
            </a:lvl7pPr>
            <a:lvl8pPr lvl="7">
              <a:spcBef>
                <a:spcPts val="0"/>
              </a:spcBef>
              <a:spcAft>
                <a:spcPts val="0"/>
              </a:spcAft>
              <a:buClr>
                <a:srgbClr val="2185C5"/>
              </a:buClr>
              <a:buSzPts val="4800"/>
              <a:buNone/>
              <a:defRPr sz="4800">
                <a:solidFill>
                  <a:srgbClr val="2185C5"/>
                </a:solidFill>
              </a:defRPr>
            </a:lvl8pPr>
            <a:lvl9pPr lvl="8">
              <a:spcBef>
                <a:spcPts val="0"/>
              </a:spcBef>
              <a:spcAft>
                <a:spcPts val="0"/>
              </a:spcAft>
              <a:buClr>
                <a:srgbClr val="2185C5"/>
              </a:buClr>
              <a:buSzPts val="4800"/>
              <a:buNone/>
              <a:defRPr sz="4800">
                <a:solidFill>
                  <a:srgbClr val="2185C5"/>
                </a:solidFill>
              </a:defRPr>
            </a:lvl9pPr>
          </a:lstStyle>
          <a:p>
            <a:r>
              <a:rPr lang="en-US" dirty="0"/>
              <a:t>Title</a:t>
            </a:r>
            <a:endParaRPr dirty="0"/>
          </a:p>
        </p:txBody>
      </p:sp>
      <p:pic>
        <p:nvPicPr>
          <p:cNvPr id="1026" name="Picture 2" descr="CCA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00700" y="5748728"/>
            <a:ext cx="3441988" cy="868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713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CD5DC4-D69F-4D13-89A9-E65E3013E890}" type="datetimeFigureOut">
              <a:rPr lang="en-US" smtClean="0"/>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5464D6-CFA5-40C5-8637-92795DB8B365}" type="slidenum">
              <a:rPr lang="en-US" smtClean="0"/>
              <a:t>‹#›</a:t>
            </a:fld>
            <a:endParaRPr lang="en-US" dirty="0"/>
          </a:p>
        </p:txBody>
      </p:sp>
    </p:spTree>
    <p:extLst>
      <p:ext uri="{BB962C8B-B14F-4D97-AF65-F5344CB8AC3E}">
        <p14:creationId xmlns:p14="http://schemas.microsoft.com/office/powerpoint/2010/main" val="111667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224370389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203251983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157676957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163762171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3347346921"/>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DDF080-5E8C-48AD-84E5-6C08B304C14E}" type="datetimeFigureOut">
              <a:rPr lang="en-US" dirty="0"/>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36857235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 smtClean="0"/>
              <a:pPr/>
              <a:t>‹#›</a:t>
            </a:fld>
            <a:endParaRPr lang="en" dirty="0"/>
          </a:p>
        </p:txBody>
      </p:sp>
    </p:spTree>
    <p:extLst>
      <p:ext uri="{BB962C8B-B14F-4D97-AF65-F5344CB8AC3E}">
        <p14:creationId xmlns:p14="http://schemas.microsoft.com/office/powerpoint/2010/main" val="150345510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4/27/2020</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3190772514"/>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 id="2147483903" r:id="rId13"/>
    <p:sldLayoutId id="2147483904" r:id="rId14"/>
    <p:sldLayoutId id="2147483905" r:id="rId15"/>
    <p:sldLayoutId id="2147483906" r:id="rId16"/>
    <p:sldLayoutId id="2147483907" r:id="rId17"/>
  </p:sldLayoutIdLst>
  <p:transition>
    <p:fade thruBlk="1"/>
  </p:transition>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838200" y="676632"/>
            <a:ext cx="6324600" cy="1981200"/>
          </a:xfrm>
        </p:spPr>
        <p:txBody>
          <a:bodyPr/>
          <a:lstStyle/>
          <a:p>
            <a:pPr algn="ctr"/>
            <a:br>
              <a:rPr lang="en-US" sz="3600" b="1" dirty="0">
                <a:latin typeface="Calibri" panose="020F0502020204030204" pitchFamily="34" charset="0"/>
                <a:cs typeface="Calibri" panose="020F0502020204030204" pitchFamily="34" charset="0"/>
              </a:rPr>
            </a:br>
            <a:r>
              <a:rPr lang="en-US" sz="3600" b="1" dirty="0">
                <a:solidFill>
                  <a:schemeClr val="tx1"/>
                </a:solidFill>
                <a:latin typeface="Calibri" panose="020F0502020204030204" pitchFamily="34" charset="0"/>
                <a:cs typeface="Calibri" panose="020F0502020204030204" pitchFamily="34" charset="0"/>
              </a:rPr>
              <a:t>CCAP Special Training Event </a:t>
            </a:r>
            <a:br>
              <a:rPr lang="en-US" sz="3600" b="1" dirty="0">
                <a:solidFill>
                  <a:schemeClr val="tx1"/>
                </a:solidFill>
                <a:latin typeface="Calibri" panose="020F0502020204030204" pitchFamily="34" charset="0"/>
                <a:cs typeface="Calibri" panose="020F0502020204030204" pitchFamily="34" charset="0"/>
              </a:rPr>
            </a:br>
            <a:r>
              <a:rPr lang="en-US" sz="3600" b="1" dirty="0">
                <a:solidFill>
                  <a:schemeClr val="tx1"/>
                </a:solidFill>
                <a:latin typeface="Calibri" panose="020F0502020204030204" pitchFamily="34" charset="0"/>
                <a:cs typeface="Calibri" panose="020F0502020204030204" pitchFamily="34" charset="0"/>
              </a:rPr>
              <a:t>Cash Flow Management</a:t>
            </a:r>
            <a:br>
              <a:rPr lang="en-US" sz="3600" b="1" dirty="0">
                <a:solidFill>
                  <a:schemeClr val="tx1"/>
                </a:solidFill>
                <a:latin typeface="Calibri" panose="020F0502020204030204" pitchFamily="34" charset="0"/>
                <a:cs typeface="Calibri" panose="020F0502020204030204" pitchFamily="34" charset="0"/>
              </a:rPr>
            </a:br>
            <a:r>
              <a:rPr lang="en-US" sz="3600" b="1" dirty="0">
                <a:solidFill>
                  <a:schemeClr val="tx1"/>
                </a:solidFill>
                <a:latin typeface="Calibri" panose="020F0502020204030204" pitchFamily="34" charset="0"/>
                <a:cs typeface="Calibri" panose="020F0502020204030204" pitchFamily="34" charset="0"/>
              </a:rPr>
              <a:t>April 27, 2020</a:t>
            </a:r>
            <a:endParaRPr lang="en-US" altLang="en-US" sz="3600" b="1" dirty="0">
              <a:solidFill>
                <a:schemeClr val="tx1"/>
              </a:solidFill>
              <a:latin typeface="Calibri" panose="020F0502020204030204" pitchFamily="34" charset="0"/>
              <a:cs typeface="Calibri" panose="020F0502020204030204" pitchFamily="34" charset="0"/>
            </a:endParaRPr>
          </a:p>
        </p:txBody>
      </p:sp>
      <p:sp>
        <p:nvSpPr>
          <p:cNvPr id="6148" name="TextBox 3"/>
          <p:cNvSpPr txBox="1">
            <a:spLocks noChangeArrowheads="1"/>
          </p:cNvSpPr>
          <p:nvPr/>
        </p:nvSpPr>
        <p:spPr bwMode="auto">
          <a:xfrm>
            <a:off x="609600" y="3657600"/>
            <a:ext cx="4724400" cy="252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defRPr/>
            </a:pPr>
            <a:r>
              <a:rPr lang="en-US" altLang="en-US" sz="2400" dirty="0">
                <a:latin typeface="Calibri" panose="020F0502020204030204" pitchFamily="34" charset="0"/>
                <a:cs typeface="Calibri" panose="020F0502020204030204" pitchFamily="34" charset="0"/>
              </a:rPr>
              <a:t>Presented By:</a:t>
            </a:r>
          </a:p>
          <a:p>
            <a:pPr>
              <a:spcBef>
                <a:spcPct val="0"/>
              </a:spcBef>
              <a:buFontTx/>
              <a:buNone/>
              <a:defRPr/>
            </a:pPr>
            <a:endParaRPr lang="en-US" altLang="en-US" sz="2400" dirty="0">
              <a:latin typeface="Calibri" panose="020F0502020204030204" pitchFamily="34" charset="0"/>
              <a:cs typeface="Calibri" panose="020F0502020204030204" pitchFamily="34" charset="0"/>
            </a:endParaRPr>
          </a:p>
          <a:p>
            <a:pPr>
              <a:spcBef>
                <a:spcPct val="0"/>
              </a:spcBef>
              <a:buFontTx/>
              <a:buNone/>
              <a:defRPr/>
            </a:pPr>
            <a:r>
              <a:rPr lang="en-US" altLang="en-US" sz="2400" dirty="0">
                <a:latin typeface="Calibri" panose="020F0502020204030204" pitchFamily="34" charset="0"/>
                <a:cs typeface="Calibri" panose="020F0502020204030204" pitchFamily="34" charset="0"/>
              </a:rPr>
              <a:t>Debi Deal, CFE, CICA</a:t>
            </a:r>
          </a:p>
          <a:p>
            <a:pPr>
              <a:spcBef>
                <a:spcPct val="0"/>
              </a:spcBef>
              <a:buFontTx/>
              <a:buNone/>
              <a:defRPr/>
            </a:pPr>
            <a:r>
              <a:rPr lang="en-US" altLang="en-US" sz="2400" dirty="0">
                <a:latin typeface="Calibri" panose="020F0502020204030204" pitchFamily="34" charset="0"/>
                <a:cs typeface="Calibri" panose="020F0502020204030204" pitchFamily="34" charset="0"/>
              </a:rPr>
              <a:t>CCAP Treasurer, </a:t>
            </a:r>
          </a:p>
          <a:p>
            <a:pPr>
              <a:spcBef>
                <a:spcPct val="0"/>
              </a:spcBef>
              <a:buFontTx/>
              <a:buNone/>
              <a:defRPr/>
            </a:pPr>
            <a:r>
              <a:rPr lang="en-US" altLang="en-US" sz="2400" dirty="0">
                <a:latin typeface="Calibri" panose="020F0502020204030204" pitchFamily="34" charset="0"/>
                <a:cs typeface="Calibri" panose="020F0502020204030204" pitchFamily="34" charset="0"/>
              </a:rPr>
              <a:t>Retired FCMAT Intervention Specialist</a:t>
            </a:r>
          </a:p>
          <a:p>
            <a:pPr>
              <a:spcBef>
                <a:spcPct val="0"/>
              </a:spcBef>
              <a:buFontTx/>
              <a:buNone/>
              <a:defRPr/>
            </a:pPr>
            <a:endParaRPr lang="en-US" altLang="en-US" sz="1400" dirty="0">
              <a:latin typeface="Arial" panose="020B0604020202020204" pitchFamily="34" charset="0"/>
            </a:endParaRPr>
          </a:p>
        </p:txBody>
      </p:sp>
      <p:pic>
        <p:nvPicPr>
          <p:cNvPr id="7" name="Picture 2">
            <a:extLst>
              <a:ext uri="{FF2B5EF4-FFF2-40B4-BE49-F238E27FC236}">
                <a16:creationId xmlns:a16="http://schemas.microsoft.com/office/drawing/2014/main" id="{8CF60620-A9CE-446B-A2A5-813CF4772C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8184" y="5949270"/>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222250" y="82112"/>
            <a:ext cx="67881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The 2019-20 Budget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26627" name="Content Placeholder 2"/>
          <p:cNvSpPr txBox="1">
            <a:spLocks/>
          </p:cNvSpPr>
          <p:nvPr/>
        </p:nvSpPr>
        <p:spPr bwMode="auto">
          <a:xfrm>
            <a:off x="457200" y="1905000"/>
            <a:ext cx="63246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lvl="2" algn="ctr">
              <a:spcAft>
                <a:spcPct val="100000"/>
              </a:spcAft>
              <a:buNone/>
            </a:pPr>
            <a:r>
              <a:rPr lang="en-US" kern="0" dirty="0">
                <a:latin typeface="Calibri" panose="020F0502020204030204" pitchFamily="34" charset="0"/>
                <a:cs typeface="Calibri" panose="020F0502020204030204" pitchFamily="34" charset="0"/>
              </a:rPr>
              <a:t>LCFF funding levels are now at 100% for school districts and charter schools. </a:t>
            </a:r>
          </a:p>
          <a:p>
            <a:pPr lvl="2" algn="ctr">
              <a:spcAft>
                <a:spcPct val="100000"/>
              </a:spcAft>
              <a:buNone/>
            </a:pPr>
            <a:r>
              <a:rPr lang="en-US" kern="0" dirty="0">
                <a:latin typeface="Calibri" panose="020F0502020204030204" pitchFamily="34" charset="0"/>
                <a:cs typeface="Calibri" panose="020F0502020204030204" pitchFamily="34" charset="0"/>
              </a:rPr>
              <a:t>This </a:t>
            </a:r>
            <a:r>
              <a:rPr lang="en-US" b="1" kern="0" dirty="0">
                <a:solidFill>
                  <a:schemeClr val="accent6"/>
                </a:solidFill>
                <a:latin typeface="Calibri" panose="020F0502020204030204" pitchFamily="34" charset="0"/>
                <a:cs typeface="Calibri" panose="020F0502020204030204" pitchFamily="34" charset="0"/>
              </a:rPr>
              <a:t>may not hold true </a:t>
            </a:r>
            <a:r>
              <a:rPr lang="en-US" kern="0" dirty="0">
                <a:latin typeface="Calibri" panose="020F0502020204030204" pitchFamily="34" charset="0"/>
                <a:cs typeface="Calibri" panose="020F0502020204030204" pitchFamily="34" charset="0"/>
              </a:rPr>
              <a:t>for 2020-21.</a:t>
            </a:r>
            <a:endParaRPr lang="en-US" dirty="0">
              <a:latin typeface="Calibri" panose="020F0502020204030204" pitchFamily="34" charset="0"/>
              <a:cs typeface="Calibri" panose="020F0502020204030204" pitchFamily="34" charset="0"/>
            </a:endParaRPr>
          </a:p>
          <a:p>
            <a:pPr lvl="2" algn="ctr">
              <a:spcAft>
                <a:spcPct val="100000"/>
              </a:spcAft>
              <a:buNone/>
            </a:pPr>
            <a:r>
              <a:rPr lang="en-US" b="1" dirty="0">
                <a:solidFill>
                  <a:schemeClr val="accent6"/>
                </a:solidFill>
                <a:latin typeface="Calibri" panose="020F0502020204030204" pitchFamily="34" charset="0"/>
                <a:cs typeface="Calibri" panose="020F0502020204030204" pitchFamily="34" charset="0"/>
              </a:rPr>
              <a:t>COLA</a:t>
            </a:r>
            <a:r>
              <a:rPr lang="en-US" dirty="0">
                <a:latin typeface="Calibri" panose="020F0502020204030204" pitchFamily="34" charset="0"/>
                <a:cs typeface="Calibri" panose="020F0502020204030204" pitchFamily="34" charset="0"/>
              </a:rPr>
              <a:t> projections come out in </a:t>
            </a:r>
            <a:r>
              <a:rPr lang="en-US" b="1" dirty="0">
                <a:solidFill>
                  <a:schemeClr val="accent6"/>
                </a:solidFill>
                <a:latin typeface="Calibri" panose="020F0502020204030204" pitchFamily="34" charset="0"/>
                <a:cs typeface="Calibri" panose="020F0502020204030204" pitchFamily="34" charset="0"/>
              </a:rPr>
              <a:t>May</a:t>
            </a:r>
            <a:r>
              <a:rPr lang="en-US" dirty="0">
                <a:latin typeface="Calibri" panose="020F0502020204030204" pitchFamily="34" charset="0"/>
                <a:cs typeface="Calibri" panose="020F0502020204030204" pitchFamily="34" charset="0"/>
              </a:rPr>
              <a:t> of each year. Even if COLA is positive, the state </a:t>
            </a:r>
            <a:r>
              <a:rPr lang="en-US" b="1" dirty="0">
                <a:solidFill>
                  <a:schemeClr val="accent6"/>
                </a:solidFill>
                <a:latin typeface="Calibri" panose="020F0502020204030204" pitchFamily="34" charset="0"/>
                <a:cs typeface="Calibri" panose="020F0502020204030204" pitchFamily="34" charset="0"/>
              </a:rPr>
              <a:t>may institute deferrals</a:t>
            </a:r>
            <a:r>
              <a:rPr lang="en-US" sz="3600" dirty="0"/>
              <a:t>.</a:t>
            </a:r>
          </a:p>
        </p:txBody>
      </p:sp>
      <p:sp>
        <p:nvSpPr>
          <p:cNvPr id="26628"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CF970871-16BA-44F1-9AC0-6DFE731A2AAC}" type="slidenum">
              <a:rPr lang="en-US" altLang="en-US" sz="1800">
                <a:latin typeface="Arial" panose="020B0604020202020204" pitchFamily="34" charset="0"/>
              </a:rPr>
              <a:pPr>
                <a:spcBef>
                  <a:spcPct val="0"/>
                </a:spcBef>
                <a:buFontTx/>
                <a:buNone/>
              </a:pPr>
              <a:t>10</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2EA9DADD-D3C0-4157-AED9-565E01774C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1658" y="6155731"/>
            <a:ext cx="2212828" cy="73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390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128588" y="0"/>
            <a:ext cx="876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endParaRPr lang="en-US" altLang="en-US" kern="0" dirty="0"/>
          </a:p>
        </p:txBody>
      </p:sp>
      <p:sp>
        <p:nvSpPr>
          <p:cNvPr id="28676" name="Content Placeholder 2"/>
          <p:cNvSpPr txBox="1">
            <a:spLocks/>
          </p:cNvSpPr>
          <p:nvPr/>
        </p:nvSpPr>
        <p:spPr bwMode="auto">
          <a:xfrm>
            <a:off x="838200" y="2347544"/>
            <a:ext cx="4495800" cy="293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lvl="2" algn="ctr">
              <a:spcAft>
                <a:spcPct val="100000"/>
              </a:spcAft>
              <a:buNone/>
            </a:pPr>
            <a:r>
              <a:rPr lang="en-US" b="1" dirty="0">
                <a:solidFill>
                  <a:schemeClr val="accent2"/>
                </a:solidFill>
                <a:latin typeface="Calibri" panose="020F0502020204030204" pitchFamily="34" charset="0"/>
                <a:cs typeface="Calibri" panose="020F0502020204030204" pitchFamily="34" charset="0"/>
              </a:rPr>
              <a:t>Spend one-time money on one-time things!</a:t>
            </a:r>
          </a:p>
          <a:p>
            <a:pPr lvl="2" algn="ctr">
              <a:spcAft>
                <a:spcPct val="100000"/>
              </a:spcAft>
              <a:buNone/>
            </a:pPr>
            <a:r>
              <a:rPr lang="en-US" b="1" dirty="0">
                <a:solidFill>
                  <a:srgbClr val="3333FF"/>
                </a:solidFill>
                <a:latin typeface="Calibri" panose="020F0502020204030204" pitchFamily="34" charset="0"/>
                <a:cs typeface="Calibri" panose="020F0502020204030204" pitchFamily="34" charset="0"/>
              </a:rPr>
              <a:t>Isolate one-time money </a:t>
            </a:r>
            <a:r>
              <a:rPr lang="en-US" dirty="0">
                <a:latin typeface="Calibri" panose="020F0502020204030204" pitchFamily="34" charset="0"/>
                <a:cs typeface="Calibri" panose="020F0502020204030204" pitchFamily="34" charset="0"/>
              </a:rPr>
              <a:t>from on-going money especially for negotiations!!!!</a:t>
            </a:r>
          </a:p>
          <a:p>
            <a:pPr lvl="2" algn="ctr">
              <a:spcAft>
                <a:spcPct val="100000"/>
              </a:spcAft>
              <a:buNone/>
            </a:pPr>
            <a:r>
              <a:rPr lang="en-US" sz="5200" dirty="0"/>
              <a:t> </a:t>
            </a:r>
            <a:br>
              <a:rPr lang="en-US" sz="3600" dirty="0"/>
            </a:br>
            <a:endParaRPr lang="en-US" sz="3600" dirty="0"/>
          </a:p>
        </p:txBody>
      </p:sp>
      <p:sp>
        <p:nvSpPr>
          <p:cNvPr id="7" name="Title 1"/>
          <p:cNvSpPr txBox="1">
            <a:spLocks/>
          </p:cNvSpPr>
          <p:nvPr/>
        </p:nvSpPr>
        <p:spPr bwMode="auto">
          <a:xfrm>
            <a:off x="219555" y="164710"/>
            <a:ext cx="69580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The 2019-20 Budget, cont.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28678" name="TextBox 7"/>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54994619-7354-43A7-932F-5BB86EEFBA7C}" type="slidenum">
              <a:rPr lang="en-US" altLang="en-US" sz="1800">
                <a:latin typeface="Arial" panose="020B0604020202020204" pitchFamily="34" charset="0"/>
              </a:rPr>
              <a:pPr>
                <a:spcBef>
                  <a:spcPct val="0"/>
                </a:spcBef>
                <a:buFontTx/>
                <a:buNone/>
              </a:pPr>
              <a:t>11</a:t>
            </a:fld>
            <a:endParaRPr lang="en-US" altLang="en-US" sz="1800">
              <a:latin typeface="Arial" panose="020B0604020202020204" pitchFamily="34" charset="0"/>
            </a:endParaRPr>
          </a:p>
        </p:txBody>
      </p:sp>
      <p:pic>
        <p:nvPicPr>
          <p:cNvPr id="13" name="Picture 2">
            <a:extLst>
              <a:ext uri="{FF2B5EF4-FFF2-40B4-BE49-F238E27FC236}">
                <a16:creationId xmlns:a16="http://schemas.microsoft.com/office/drawing/2014/main" id="{5C8B9A9C-271A-4A6D-BA4F-3A3E694336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7148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128588" y="0"/>
            <a:ext cx="876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endParaRPr lang="en-US" altLang="en-US" kern="0" dirty="0"/>
          </a:p>
        </p:txBody>
      </p:sp>
      <p:sp>
        <p:nvSpPr>
          <p:cNvPr id="6" name="Content Placeholder 2"/>
          <p:cNvSpPr txBox="1">
            <a:spLocks/>
          </p:cNvSpPr>
          <p:nvPr/>
        </p:nvSpPr>
        <p:spPr bwMode="auto">
          <a:xfrm>
            <a:off x="280988" y="1295400"/>
            <a:ext cx="8610600" cy="3810000"/>
          </a:xfrm>
          <a:prstGeom prst="rect">
            <a:avLst/>
          </a:prstGeom>
          <a:noFill/>
          <a:ln w="571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defRPr/>
            </a:pPr>
            <a:endParaRPr lang="en-US" altLang="en-US" kern="0" dirty="0"/>
          </a:p>
        </p:txBody>
      </p:sp>
      <p:sp>
        <p:nvSpPr>
          <p:cNvPr id="28676" name="Content Placeholder 2"/>
          <p:cNvSpPr txBox="1">
            <a:spLocks/>
          </p:cNvSpPr>
          <p:nvPr/>
        </p:nvSpPr>
        <p:spPr bwMode="auto">
          <a:xfrm>
            <a:off x="457200" y="1689538"/>
            <a:ext cx="6858000" cy="374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lvl="2" algn="ctr">
              <a:spcAft>
                <a:spcPct val="100000"/>
              </a:spcAft>
              <a:buNone/>
            </a:pPr>
            <a:br>
              <a:rPr lang="en-US" sz="3600" dirty="0"/>
            </a:br>
            <a:endParaRPr lang="en-US" sz="3600" dirty="0"/>
          </a:p>
        </p:txBody>
      </p:sp>
      <p:sp>
        <p:nvSpPr>
          <p:cNvPr id="7" name="Title 1"/>
          <p:cNvSpPr txBox="1">
            <a:spLocks/>
          </p:cNvSpPr>
          <p:nvPr/>
        </p:nvSpPr>
        <p:spPr bwMode="auto">
          <a:xfrm>
            <a:off x="990600" y="120650"/>
            <a:ext cx="6096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t>The 2019-20 Budget, cont.</a:t>
            </a:r>
            <a:endParaRPr lang="en-US" altLang="en-US" sz="3600" kern="0" dirty="0"/>
          </a:p>
        </p:txBody>
      </p:sp>
      <p:sp>
        <p:nvSpPr>
          <p:cNvPr id="28678" name="TextBox 7"/>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54994619-7354-43A7-932F-5BB86EEFBA7C}" type="slidenum">
              <a:rPr lang="en-US" altLang="en-US" sz="1800">
                <a:latin typeface="Arial" panose="020B0604020202020204" pitchFamily="34" charset="0"/>
              </a:rPr>
              <a:pPr>
                <a:spcBef>
                  <a:spcPct val="0"/>
                </a:spcBef>
                <a:buFontTx/>
                <a:buNone/>
              </a:pPr>
              <a:t>12</a:t>
            </a:fld>
            <a:endParaRPr lang="en-US" altLang="en-US" sz="1800">
              <a:latin typeface="Arial" panose="020B0604020202020204" pitchFamily="34" charset="0"/>
            </a:endParaRPr>
          </a:p>
        </p:txBody>
      </p:sp>
      <p:sp>
        <p:nvSpPr>
          <p:cNvPr id="8" name="Rectangle 3"/>
          <p:cNvSpPr txBox="1">
            <a:spLocks/>
          </p:cNvSpPr>
          <p:nvPr/>
        </p:nvSpPr>
        <p:spPr bwMode="auto">
          <a:xfrm>
            <a:off x="838201" y="1689538"/>
            <a:ext cx="5638799" cy="463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25000" lnSpcReduction="20000"/>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lvl="2" algn="ctr">
              <a:spcAft>
                <a:spcPct val="100000"/>
              </a:spcAft>
              <a:buFontTx/>
              <a:buNone/>
            </a:pPr>
            <a:r>
              <a:rPr lang="en-US" sz="9600" kern="0" dirty="0"/>
              <a:t>This is the </a:t>
            </a:r>
            <a:r>
              <a:rPr lang="en-US" sz="9600" kern="0" dirty="0">
                <a:solidFill>
                  <a:schemeClr val="accent2"/>
                </a:solidFill>
              </a:rPr>
              <a:t>fifth time </a:t>
            </a:r>
            <a:r>
              <a:rPr lang="en-US" sz="9600" kern="0" dirty="0"/>
              <a:t>the State is set to pay all  K-14 payments </a:t>
            </a:r>
            <a:r>
              <a:rPr lang="en-US" sz="9600" kern="0" dirty="0">
                <a:solidFill>
                  <a:schemeClr val="accent2"/>
                </a:solidFill>
              </a:rPr>
              <a:t>on time </a:t>
            </a:r>
            <a:r>
              <a:rPr lang="en-US" sz="9600" kern="0" dirty="0"/>
              <a:t>since 2000-01.</a:t>
            </a:r>
          </a:p>
          <a:p>
            <a:pPr lvl="2" algn="ctr">
              <a:spcAft>
                <a:spcPct val="100000"/>
              </a:spcAft>
              <a:buFontTx/>
              <a:buNone/>
            </a:pPr>
            <a:r>
              <a:rPr lang="en-US" sz="9600" kern="0" dirty="0"/>
              <a:t> </a:t>
            </a:r>
            <a:r>
              <a:rPr lang="en-US" sz="9600" kern="0" dirty="0">
                <a:solidFill>
                  <a:schemeClr val="accent2"/>
                </a:solidFill>
              </a:rPr>
              <a:t>Don’t count on this in 2020-21</a:t>
            </a:r>
            <a:r>
              <a:rPr lang="en-US" sz="9600" kern="0" dirty="0"/>
              <a:t>!</a:t>
            </a:r>
          </a:p>
          <a:p>
            <a:pPr lvl="2" algn="ctr">
              <a:spcAft>
                <a:spcPct val="100000"/>
              </a:spcAft>
              <a:buFontTx/>
              <a:buNone/>
            </a:pPr>
            <a:r>
              <a:rPr lang="en-US" sz="9600" kern="0" dirty="0"/>
              <a:t>The state is experiencing an economic slowdown – possible recession.</a:t>
            </a:r>
          </a:p>
          <a:p>
            <a:pPr lvl="2" algn="ctr">
              <a:spcAft>
                <a:spcPct val="100000"/>
              </a:spcAft>
              <a:buFontTx/>
              <a:buNone/>
            </a:pPr>
            <a:endParaRPr lang="en-US" sz="3600" kern="0" dirty="0"/>
          </a:p>
          <a:p>
            <a:pPr lvl="2" algn="ctr">
              <a:spcAft>
                <a:spcPct val="100000"/>
              </a:spcAft>
              <a:buFontTx/>
              <a:buNone/>
            </a:pPr>
            <a:endParaRPr lang="en-US" sz="3600" kern="0" dirty="0"/>
          </a:p>
          <a:p>
            <a:endParaRPr lang="en-US" kern="0" dirty="0"/>
          </a:p>
        </p:txBody>
      </p:sp>
      <p:pic>
        <p:nvPicPr>
          <p:cNvPr id="14" name="Picture 2">
            <a:extLst>
              <a:ext uri="{FF2B5EF4-FFF2-40B4-BE49-F238E27FC236}">
                <a16:creationId xmlns:a16="http://schemas.microsoft.com/office/drawing/2014/main" id="{EBFA0D1D-25A9-4F61-859C-A156A6E4F6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55731"/>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strips(downLeft)">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strips(downLeft)">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128588" y="0"/>
            <a:ext cx="876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endParaRPr lang="en-US" altLang="en-US" kern="0" dirty="0"/>
          </a:p>
        </p:txBody>
      </p:sp>
      <p:sp>
        <p:nvSpPr>
          <p:cNvPr id="6" name="Content Placeholder 2"/>
          <p:cNvSpPr txBox="1">
            <a:spLocks/>
          </p:cNvSpPr>
          <p:nvPr/>
        </p:nvSpPr>
        <p:spPr bwMode="auto">
          <a:xfrm>
            <a:off x="280988" y="1589088"/>
            <a:ext cx="8610600" cy="3852862"/>
          </a:xfrm>
          <a:prstGeom prst="rect">
            <a:avLst/>
          </a:prstGeom>
          <a:noFill/>
          <a:ln w="571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defRPr/>
            </a:pPr>
            <a:endParaRPr lang="en-US" altLang="en-US" kern="0" dirty="0"/>
          </a:p>
        </p:txBody>
      </p:sp>
      <p:sp>
        <p:nvSpPr>
          <p:cNvPr id="30724" name="Content Placeholder 2"/>
          <p:cNvSpPr txBox="1">
            <a:spLocks/>
          </p:cNvSpPr>
          <p:nvPr/>
        </p:nvSpPr>
        <p:spPr bwMode="auto">
          <a:xfrm>
            <a:off x="305200" y="1860550"/>
            <a:ext cx="837565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endParaRPr lang="en-US" altLang="en-US" dirty="0"/>
          </a:p>
        </p:txBody>
      </p:sp>
      <p:sp>
        <p:nvSpPr>
          <p:cNvPr id="7" name="Title 1"/>
          <p:cNvSpPr txBox="1">
            <a:spLocks/>
          </p:cNvSpPr>
          <p:nvPr/>
        </p:nvSpPr>
        <p:spPr bwMode="auto">
          <a:xfrm>
            <a:off x="204788" y="446088"/>
            <a:ext cx="69580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The 2019-20 Budget, cont.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30726" name="TextBox 7"/>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53F41794-5E47-4098-A7BC-C292126537AE}" type="slidenum">
              <a:rPr lang="en-US" altLang="en-US" sz="1800">
                <a:latin typeface="Arial" panose="020B0604020202020204" pitchFamily="34" charset="0"/>
              </a:rPr>
              <a:pPr>
                <a:spcBef>
                  <a:spcPct val="0"/>
                </a:spcBef>
                <a:buFontTx/>
                <a:buNone/>
              </a:pPr>
              <a:t>13</a:t>
            </a:fld>
            <a:endParaRPr lang="en-US" altLang="en-US" sz="1800">
              <a:latin typeface="Arial" panose="020B0604020202020204" pitchFamily="34" charset="0"/>
            </a:endParaRPr>
          </a:p>
        </p:txBody>
      </p:sp>
      <p:sp>
        <p:nvSpPr>
          <p:cNvPr id="8" name="Rectangle 3"/>
          <p:cNvSpPr txBox="1">
            <a:spLocks/>
          </p:cNvSpPr>
          <p:nvPr/>
        </p:nvSpPr>
        <p:spPr bwMode="auto">
          <a:xfrm>
            <a:off x="1600200" y="946150"/>
            <a:ext cx="4343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endParaRPr lang="en-US" sz="2800" kern="0" dirty="0"/>
          </a:p>
          <a:p>
            <a:r>
              <a:rPr lang="en-US" kern="0" dirty="0"/>
              <a:t>K-12 per student increased over the prior year with </a:t>
            </a:r>
            <a:r>
              <a:rPr lang="en-US" kern="0" dirty="0">
                <a:solidFill>
                  <a:schemeClr val="accent2"/>
                </a:solidFill>
              </a:rPr>
              <a:t>3.26% COLA </a:t>
            </a:r>
            <a:r>
              <a:rPr lang="en-US" kern="0" dirty="0"/>
              <a:t>– </a:t>
            </a:r>
            <a:r>
              <a:rPr lang="en-US" u="sng" kern="0" dirty="0"/>
              <a:t>including Grade Span Adjustments</a:t>
            </a:r>
            <a:r>
              <a:rPr lang="en-US" kern="0" dirty="0"/>
              <a:t>. </a:t>
            </a:r>
          </a:p>
          <a:p>
            <a:endParaRPr lang="en-US" sz="2800" kern="0" dirty="0"/>
          </a:p>
          <a:p>
            <a:endParaRPr lang="en-US" sz="2800" kern="0" dirty="0"/>
          </a:p>
          <a:p>
            <a:endParaRPr lang="en-US" kern="0" dirty="0"/>
          </a:p>
          <a:p>
            <a:endParaRPr lang="en-US" kern="0" dirty="0"/>
          </a:p>
        </p:txBody>
      </p:sp>
      <p:graphicFrame>
        <p:nvGraphicFramePr>
          <p:cNvPr id="9" name="Diagram 8"/>
          <p:cNvGraphicFramePr/>
          <p:nvPr>
            <p:extLst>
              <p:ext uri="{D42A27DB-BD31-4B8C-83A1-F6EECF244321}">
                <p14:modId xmlns:p14="http://schemas.microsoft.com/office/powerpoint/2010/main" val="1984359740"/>
              </p:ext>
            </p:extLst>
          </p:nvPr>
        </p:nvGraphicFramePr>
        <p:xfrm>
          <a:off x="1283494" y="3390900"/>
          <a:ext cx="4800600"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Picture 2">
            <a:extLst>
              <a:ext uri="{FF2B5EF4-FFF2-40B4-BE49-F238E27FC236}">
                <a16:creationId xmlns:a16="http://schemas.microsoft.com/office/drawing/2014/main" id="{140E11E5-B800-49D3-B05A-181935BE9B8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31172" y="6170612"/>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128588" y="0"/>
            <a:ext cx="87630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endParaRPr lang="en-US" altLang="en-US" kern="0" dirty="0"/>
          </a:p>
        </p:txBody>
      </p:sp>
      <p:sp>
        <p:nvSpPr>
          <p:cNvPr id="6" name="Content Placeholder 2"/>
          <p:cNvSpPr txBox="1">
            <a:spLocks/>
          </p:cNvSpPr>
          <p:nvPr/>
        </p:nvSpPr>
        <p:spPr bwMode="auto">
          <a:xfrm>
            <a:off x="280988" y="1589088"/>
            <a:ext cx="8610600" cy="3852862"/>
          </a:xfrm>
          <a:prstGeom prst="rect">
            <a:avLst/>
          </a:prstGeom>
          <a:noFill/>
          <a:ln w="571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defRPr/>
            </a:pPr>
            <a:endParaRPr lang="en-US" altLang="en-US" kern="0" dirty="0"/>
          </a:p>
        </p:txBody>
      </p:sp>
      <p:sp>
        <p:nvSpPr>
          <p:cNvPr id="30724" name="Content Placeholder 2"/>
          <p:cNvSpPr txBox="1">
            <a:spLocks/>
          </p:cNvSpPr>
          <p:nvPr/>
        </p:nvSpPr>
        <p:spPr bwMode="auto">
          <a:xfrm>
            <a:off x="280988" y="1857375"/>
            <a:ext cx="837565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endParaRPr lang="en-US" altLang="en-US" dirty="0"/>
          </a:p>
        </p:txBody>
      </p:sp>
      <p:sp>
        <p:nvSpPr>
          <p:cNvPr id="7" name="Title 1"/>
          <p:cNvSpPr txBox="1">
            <a:spLocks/>
          </p:cNvSpPr>
          <p:nvPr/>
        </p:nvSpPr>
        <p:spPr bwMode="auto">
          <a:xfrm>
            <a:off x="204788" y="446088"/>
            <a:ext cx="68818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The 2019-20 Budget, cont.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30726" name="TextBox 7"/>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53F41794-5E47-4098-A7BC-C292126537AE}" type="slidenum">
              <a:rPr lang="en-US" altLang="en-US" sz="1800">
                <a:latin typeface="Arial" panose="020B0604020202020204" pitchFamily="34" charset="0"/>
              </a:rPr>
              <a:pPr>
                <a:spcBef>
                  <a:spcPct val="0"/>
                </a:spcBef>
                <a:buFontTx/>
                <a:buNone/>
              </a:pPr>
              <a:t>14</a:t>
            </a:fld>
            <a:endParaRPr lang="en-US" altLang="en-US" sz="1800">
              <a:latin typeface="Arial" panose="020B0604020202020204" pitchFamily="34" charset="0"/>
            </a:endParaRPr>
          </a:p>
        </p:txBody>
      </p:sp>
      <p:sp>
        <p:nvSpPr>
          <p:cNvPr id="8" name="Rectangle 3"/>
          <p:cNvSpPr txBox="1">
            <a:spLocks/>
          </p:cNvSpPr>
          <p:nvPr/>
        </p:nvSpPr>
        <p:spPr bwMode="auto">
          <a:xfrm>
            <a:off x="1524000" y="1378745"/>
            <a:ext cx="4419600" cy="1926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endParaRPr lang="en-US" sz="2800" kern="0" dirty="0"/>
          </a:p>
          <a:p>
            <a:r>
              <a:rPr lang="en-US" sz="2600" kern="0" dirty="0">
                <a:latin typeface="Calibri" panose="020F0502020204030204" pitchFamily="34" charset="0"/>
                <a:cs typeface="Calibri" panose="020F0502020204030204" pitchFamily="34" charset="0"/>
              </a:rPr>
              <a:t>Supplemental Grants 20% of base – </a:t>
            </a:r>
            <a:r>
              <a:rPr lang="en-US" sz="2600" kern="0" dirty="0">
                <a:solidFill>
                  <a:schemeClr val="accent2"/>
                </a:solidFill>
                <a:latin typeface="Calibri" panose="020F0502020204030204" pitchFamily="34" charset="0"/>
                <a:cs typeface="Calibri" panose="020F0502020204030204" pitchFamily="34" charset="0"/>
              </a:rPr>
              <a:t>no restrictions/no limits</a:t>
            </a:r>
          </a:p>
          <a:p>
            <a:endParaRPr lang="en-US" kern="0" dirty="0"/>
          </a:p>
        </p:txBody>
      </p:sp>
      <p:graphicFrame>
        <p:nvGraphicFramePr>
          <p:cNvPr id="9" name="Diagram 8"/>
          <p:cNvGraphicFramePr/>
          <p:nvPr>
            <p:extLst>
              <p:ext uri="{D42A27DB-BD31-4B8C-83A1-F6EECF244321}">
                <p14:modId xmlns:p14="http://schemas.microsoft.com/office/powerpoint/2010/main" val="2277289271"/>
              </p:ext>
            </p:extLst>
          </p:nvPr>
        </p:nvGraphicFramePr>
        <p:xfrm>
          <a:off x="1219200" y="3515519"/>
          <a:ext cx="4800600"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Picture 2">
            <a:extLst>
              <a:ext uri="{FF2B5EF4-FFF2-40B4-BE49-F238E27FC236}">
                <a16:creationId xmlns:a16="http://schemas.microsoft.com/office/drawing/2014/main" id="{B793A668-6A65-4B21-9FDD-710B8CE05CF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56339" y="6142642"/>
            <a:ext cx="2212828" cy="73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6459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128588" y="0"/>
            <a:ext cx="876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endParaRPr lang="en-US" altLang="en-US" kern="0" dirty="0"/>
          </a:p>
        </p:txBody>
      </p:sp>
      <p:sp>
        <p:nvSpPr>
          <p:cNvPr id="6" name="Content Placeholder 2"/>
          <p:cNvSpPr txBox="1">
            <a:spLocks/>
          </p:cNvSpPr>
          <p:nvPr/>
        </p:nvSpPr>
        <p:spPr bwMode="auto">
          <a:xfrm>
            <a:off x="370412" y="1092201"/>
            <a:ext cx="8610600" cy="3852862"/>
          </a:xfrm>
          <a:prstGeom prst="rect">
            <a:avLst/>
          </a:prstGeom>
          <a:noFill/>
          <a:ln w="571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defRPr/>
            </a:pPr>
            <a:endParaRPr lang="en-US" altLang="en-US" kern="0" dirty="0"/>
          </a:p>
        </p:txBody>
      </p:sp>
      <p:sp>
        <p:nvSpPr>
          <p:cNvPr id="30724" name="Content Placeholder 2"/>
          <p:cNvSpPr txBox="1">
            <a:spLocks/>
          </p:cNvSpPr>
          <p:nvPr/>
        </p:nvSpPr>
        <p:spPr bwMode="auto">
          <a:xfrm>
            <a:off x="280988" y="1857375"/>
            <a:ext cx="837565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endParaRPr lang="en-US" altLang="en-US" dirty="0"/>
          </a:p>
        </p:txBody>
      </p:sp>
      <p:sp>
        <p:nvSpPr>
          <p:cNvPr id="7" name="Title 1"/>
          <p:cNvSpPr txBox="1">
            <a:spLocks/>
          </p:cNvSpPr>
          <p:nvPr/>
        </p:nvSpPr>
        <p:spPr bwMode="auto">
          <a:xfrm>
            <a:off x="204788" y="446088"/>
            <a:ext cx="68818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The 2019-20 Budget, cont.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30726" name="TextBox 7"/>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53F41794-5E47-4098-A7BC-C292126537AE}" type="slidenum">
              <a:rPr lang="en-US" altLang="en-US" sz="1800">
                <a:latin typeface="Arial" panose="020B0604020202020204" pitchFamily="34" charset="0"/>
              </a:rPr>
              <a:pPr>
                <a:spcBef>
                  <a:spcPct val="0"/>
                </a:spcBef>
                <a:buFontTx/>
                <a:buNone/>
              </a:pPr>
              <a:t>15</a:t>
            </a:fld>
            <a:endParaRPr lang="en-US" altLang="en-US" sz="1800">
              <a:latin typeface="Arial" panose="020B0604020202020204" pitchFamily="34" charset="0"/>
            </a:endParaRPr>
          </a:p>
        </p:txBody>
      </p:sp>
      <p:sp>
        <p:nvSpPr>
          <p:cNvPr id="8" name="Rectangle 3"/>
          <p:cNvSpPr txBox="1">
            <a:spLocks/>
          </p:cNvSpPr>
          <p:nvPr/>
        </p:nvSpPr>
        <p:spPr bwMode="auto">
          <a:xfrm>
            <a:off x="297317" y="1857374"/>
            <a:ext cx="6941683" cy="1658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endParaRPr lang="en-US" sz="2800" kern="0" dirty="0"/>
          </a:p>
          <a:p>
            <a:r>
              <a:rPr lang="en-US" kern="0" dirty="0">
                <a:latin typeface="Calibri" panose="020F0502020204030204" pitchFamily="34" charset="0"/>
                <a:cs typeface="Calibri" panose="020F0502020204030204" pitchFamily="34" charset="0"/>
              </a:rPr>
              <a:t>Concentration Grants 50% of base with </a:t>
            </a:r>
            <a:r>
              <a:rPr lang="en-US" kern="0" dirty="0">
                <a:solidFill>
                  <a:schemeClr val="accent2"/>
                </a:solidFill>
                <a:latin typeface="Calibri" panose="020F0502020204030204" pitchFamily="34" charset="0"/>
                <a:cs typeface="Calibri" panose="020F0502020204030204" pitchFamily="34" charset="0"/>
              </a:rPr>
              <a:t>some restrictions that apply for charter schools -</a:t>
            </a:r>
            <a:r>
              <a:rPr lang="en-US" kern="0" dirty="0">
                <a:latin typeface="Calibri" panose="020F0502020204030204" pitchFamily="34" charset="0"/>
                <a:cs typeface="Calibri" panose="020F0502020204030204" pitchFamily="34" charset="0"/>
              </a:rPr>
              <a:t> UPP Above 55%</a:t>
            </a:r>
          </a:p>
          <a:p>
            <a:endParaRPr lang="en-US" kern="0" dirty="0"/>
          </a:p>
        </p:txBody>
      </p:sp>
      <p:graphicFrame>
        <p:nvGraphicFramePr>
          <p:cNvPr id="9" name="Diagram 8"/>
          <p:cNvGraphicFramePr/>
          <p:nvPr>
            <p:extLst>
              <p:ext uri="{D42A27DB-BD31-4B8C-83A1-F6EECF244321}">
                <p14:modId xmlns:p14="http://schemas.microsoft.com/office/powerpoint/2010/main" val="171778923"/>
              </p:ext>
            </p:extLst>
          </p:nvPr>
        </p:nvGraphicFramePr>
        <p:xfrm>
          <a:off x="1066800" y="3515519"/>
          <a:ext cx="4800600"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Picture 2">
            <a:extLst>
              <a:ext uri="{FF2B5EF4-FFF2-40B4-BE49-F238E27FC236}">
                <a16:creationId xmlns:a16="http://schemas.microsoft.com/office/drawing/2014/main" id="{4AFA7923-E9FE-4871-963F-0FBC24090CD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31172"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8360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128588" y="0"/>
            <a:ext cx="876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endParaRPr lang="en-US" altLang="en-US" kern="0" dirty="0"/>
          </a:p>
        </p:txBody>
      </p:sp>
      <p:sp>
        <p:nvSpPr>
          <p:cNvPr id="6" name="Content Placeholder 2"/>
          <p:cNvSpPr txBox="1">
            <a:spLocks/>
          </p:cNvSpPr>
          <p:nvPr/>
        </p:nvSpPr>
        <p:spPr bwMode="auto">
          <a:xfrm>
            <a:off x="280988" y="1589088"/>
            <a:ext cx="8610600" cy="3852862"/>
          </a:xfrm>
          <a:prstGeom prst="rect">
            <a:avLst/>
          </a:prstGeom>
          <a:noFill/>
          <a:ln w="5715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defRPr/>
            </a:pPr>
            <a:endParaRPr lang="en-US" altLang="en-US" kern="0" dirty="0"/>
          </a:p>
        </p:txBody>
      </p:sp>
      <p:sp>
        <p:nvSpPr>
          <p:cNvPr id="30724" name="Content Placeholder 2"/>
          <p:cNvSpPr txBox="1">
            <a:spLocks/>
          </p:cNvSpPr>
          <p:nvPr/>
        </p:nvSpPr>
        <p:spPr bwMode="auto">
          <a:xfrm>
            <a:off x="280988" y="1857375"/>
            <a:ext cx="837565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endParaRPr lang="en-US" altLang="en-US" dirty="0"/>
          </a:p>
        </p:txBody>
      </p:sp>
      <p:sp>
        <p:nvSpPr>
          <p:cNvPr id="7" name="Title 1"/>
          <p:cNvSpPr txBox="1">
            <a:spLocks/>
          </p:cNvSpPr>
          <p:nvPr/>
        </p:nvSpPr>
        <p:spPr bwMode="auto">
          <a:xfrm>
            <a:off x="204788" y="201613"/>
            <a:ext cx="68818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latin typeface="Calibri" panose="020F0502020204030204" pitchFamily="34" charset="0"/>
                <a:cs typeface="Calibri" panose="020F0502020204030204" pitchFamily="34" charset="0"/>
              </a:rPr>
              <a:t>The 2019-20 Budget, cont.</a:t>
            </a:r>
            <a:endParaRPr lang="en-US" altLang="en-US" sz="3600" kern="0" dirty="0">
              <a:latin typeface="Calibri" panose="020F0502020204030204" pitchFamily="34" charset="0"/>
              <a:cs typeface="Calibri" panose="020F0502020204030204" pitchFamily="34" charset="0"/>
            </a:endParaRPr>
          </a:p>
        </p:txBody>
      </p:sp>
      <p:sp>
        <p:nvSpPr>
          <p:cNvPr id="30726" name="TextBox 7"/>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53F41794-5E47-4098-A7BC-C292126537AE}" type="slidenum">
              <a:rPr lang="en-US" altLang="en-US" sz="1800">
                <a:latin typeface="Arial" panose="020B0604020202020204" pitchFamily="34" charset="0"/>
              </a:rPr>
              <a:pPr>
                <a:spcBef>
                  <a:spcPct val="0"/>
                </a:spcBef>
                <a:buFontTx/>
                <a:buNone/>
              </a:pPr>
              <a:t>16</a:t>
            </a:fld>
            <a:endParaRPr lang="en-US" altLang="en-US" sz="1800">
              <a:latin typeface="Arial" panose="020B0604020202020204" pitchFamily="34" charset="0"/>
            </a:endParaRPr>
          </a:p>
        </p:txBody>
      </p:sp>
      <p:sp>
        <p:nvSpPr>
          <p:cNvPr id="8" name="Rectangle 3"/>
          <p:cNvSpPr txBox="1">
            <a:spLocks/>
          </p:cNvSpPr>
          <p:nvPr/>
        </p:nvSpPr>
        <p:spPr bwMode="auto">
          <a:xfrm>
            <a:off x="914400" y="1589088"/>
            <a:ext cx="5334000" cy="4735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b="1" kern="0" dirty="0">
                <a:solidFill>
                  <a:schemeClr val="accent5">
                    <a:lumMod val="50000"/>
                  </a:schemeClr>
                </a:solidFill>
                <a:latin typeface="Calibri" panose="020F0502020204030204" pitchFamily="34" charset="0"/>
                <a:cs typeface="Calibri" panose="020F0502020204030204" pitchFamily="34" charset="0"/>
              </a:rPr>
              <a:t>Show Me The Money!</a:t>
            </a:r>
          </a:p>
          <a:p>
            <a:r>
              <a:rPr lang="en-US" b="1" kern="0" dirty="0">
                <a:latin typeface="Calibri" panose="020F0502020204030204" pitchFamily="34" charset="0"/>
                <a:cs typeface="Calibri" panose="020F0502020204030204" pitchFamily="34" charset="0"/>
              </a:rPr>
              <a:t>Total:  </a:t>
            </a:r>
            <a:r>
              <a:rPr lang="en-US" kern="0" dirty="0">
                <a:latin typeface="Calibri" panose="020F0502020204030204" pitchFamily="34" charset="0"/>
                <a:cs typeface="Calibri" panose="020F0502020204030204" pitchFamily="34" charset="0"/>
              </a:rPr>
              <a:t>Base, Supplemental &amp; Concentration</a:t>
            </a:r>
          </a:p>
          <a:p>
            <a:endParaRPr lang="en-US" kern="0" dirty="0"/>
          </a:p>
        </p:txBody>
      </p:sp>
      <p:graphicFrame>
        <p:nvGraphicFramePr>
          <p:cNvPr id="9" name="Diagram 8"/>
          <p:cNvGraphicFramePr/>
          <p:nvPr>
            <p:extLst>
              <p:ext uri="{D42A27DB-BD31-4B8C-83A1-F6EECF244321}">
                <p14:modId xmlns:p14="http://schemas.microsoft.com/office/powerpoint/2010/main" val="661499663"/>
              </p:ext>
            </p:extLst>
          </p:nvPr>
        </p:nvGraphicFramePr>
        <p:xfrm>
          <a:off x="1066800" y="3305175"/>
          <a:ext cx="4800600"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Picture 2">
            <a:extLst>
              <a:ext uri="{FF2B5EF4-FFF2-40B4-BE49-F238E27FC236}">
                <a16:creationId xmlns:a16="http://schemas.microsoft.com/office/drawing/2014/main" id="{56EADBBD-B5D0-4A64-91E1-0BC7814517F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31172" y="6148796"/>
            <a:ext cx="2212828" cy="73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3015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0" y="358775"/>
            <a:ext cx="8691563" cy="154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endParaRPr lang="en-US" altLang="en-US" kern="0" dirty="0"/>
          </a:p>
        </p:txBody>
      </p:sp>
      <p:sp>
        <p:nvSpPr>
          <p:cNvPr id="23555" name="Content Placeholder 2"/>
          <p:cNvSpPr txBox="1">
            <a:spLocks/>
          </p:cNvSpPr>
          <p:nvPr/>
        </p:nvSpPr>
        <p:spPr bwMode="auto">
          <a:xfrm>
            <a:off x="609601" y="353332"/>
            <a:ext cx="64770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marL="0" indent="0">
              <a:lnSpc>
                <a:spcPct val="125000"/>
              </a:lnSpc>
              <a:spcBef>
                <a:spcPct val="0"/>
              </a:spcBef>
              <a:buFontTx/>
              <a:buNone/>
              <a:defRPr/>
            </a:pPr>
            <a:endParaRPr lang="en-US" altLang="en-US" sz="3200" dirty="0">
              <a:solidFill>
                <a:srgbClr val="3333FF"/>
              </a:solidFill>
            </a:endParaRPr>
          </a:p>
          <a:p>
            <a:pPr marL="0" indent="0">
              <a:lnSpc>
                <a:spcPct val="125000"/>
              </a:lnSpc>
              <a:spcBef>
                <a:spcPct val="0"/>
              </a:spcBef>
              <a:buFontTx/>
              <a:buNone/>
              <a:defRPr/>
            </a:pPr>
            <a:endParaRPr lang="en-US" altLang="en-US" dirty="0"/>
          </a:p>
          <a:p>
            <a:pPr marL="0" indent="0" algn="ctr">
              <a:buNone/>
              <a:defRPr/>
            </a:pPr>
            <a:r>
              <a:rPr lang="en-US" sz="5400" b="1" dirty="0">
                <a:latin typeface="Arial Black" pitchFamily="34" charset="0"/>
              </a:rPr>
              <a:t>Projecting</a:t>
            </a:r>
          </a:p>
          <a:p>
            <a:pPr marL="0" indent="0" algn="ctr">
              <a:buNone/>
              <a:defRPr/>
            </a:pPr>
            <a:r>
              <a:rPr lang="en-US" sz="5400" b="1" dirty="0">
                <a:latin typeface="Arial Black" pitchFamily="34" charset="0"/>
              </a:rPr>
              <a:t>Cash</a:t>
            </a:r>
          </a:p>
          <a:p>
            <a:pPr marL="0" indent="0" algn="ctr">
              <a:buNone/>
              <a:defRPr/>
            </a:pPr>
            <a:r>
              <a:rPr lang="en-US" sz="5400" b="1" dirty="0">
                <a:latin typeface="Arial Black" pitchFamily="34" charset="0"/>
              </a:rPr>
              <a:t>Flow</a:t>
            </a:r>
          </a:p>
          <a:p>
            <a:pPr algn="ctr">
              <a:buFontTx/>
              <a:buNone/>
              <a:defRPr/>
            </a:pPr>
            <a:endParaRPr lang="en-US" altLang="en-US" sz="2400" dirty="0"/>
          </a:p>
        </p:txBody>
      </p:sp>
      <p:sp>
        <p:nvSpPr>
          <p:cNvPr id="32772"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164BA6AF-CC21-493B-9D92-2323F50195BC}" type="slidenum">
              <a:rPr lang="en-US" altLang="en-US" sz="1800">
                <a:latin typeface="Arial" panose="020B0604020202020204" pitchFamily="34" charset="0"/>
              </a:rPr>
              <a:pPr>
                <a:spcBef>
                  <a:spcPct val="0"/>
                </a:spcBef>
                <a:buFontTx/>
                <a:buNone/>
              </a:pPr>
              <a:t>17</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4128A028-77B3-4077-B141-E6E36B432E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8184" y="5949270"/>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152400" y="76200"/>
            <a:ext cx="6858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Flow Projecting is Critical</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23555" name="Content Placeholder 2"/>
          <p:cNvSpPr txBox="1">
            <a:spLocks/>
          </p:cNvSpPr>
          <p:nvPr/>
        </p:nvSpPr>
        <p:spPr bwMode="auto">
          <a:xfrm>
            <a:off x="573087" y="1676400"/>
            <a:ext cx="6665913" cy="4876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Aft>
                <a:spcPct val="70000"/>
              </a:spcAft>
            </a:pPr>
            <a:r>
              <a:rPr lang="en-US" sz="2400" dirty="0"/>
              <a:t>Projections must be </a:t>
            </a:r>
            <a:r>
              <a:rPr lang="en-US" sz="2400" b="1" dirty="0">
                <a:solidFill>
                  <a:srgbClr val="3333FF"/>
                </a:solidFill>
              </a:rPr>
              <a:t>timely</a:t>
            </a:r>
            <a:r>
              <a:rPr lang="en-US" sz="2400" dirty="0"/>
              <a:t> and </a:t>
            </a:r>
            <a:r>
              <a:rPr lang="en-US" sz="2400" b="1" dirty="0">
                <a:solidFill>
                  <a:srgbClr val="3333FF"/>
                </a:solidFill>
              </a:rPr>
              <a:t>accurate</a:t>
            </a:r>
            <a:r>
              <a:rPr lang="en-US" sz="2400" dirty="0"/>
              <a:t> to know </a:t>
            </a:r>
            <a:r>
              <a:rPr lang="en-US" sz="2400" b="1" dirty="0">
                <a:solidFill>
                  <a:srgbClr val="3333FF"/>
                </a:solidFill>
              </a:rPr>
              <a:t>when</a:t>
            </a:r>
            <a:r>
              <a:rPr lang="en-US" sz="2400" dirty="0"/>
              <a:t> and </a:t>
            </a:r>
            <a:r>
              <a:rPr lang="en-US" sz="2400" b="1" dirty="0">
                <a:solidFill>
                  <a:srgbClr val="3333FF"/>
                </a:solidFill>
              </a:rPr>
              <a:t>how much </a:t>
            </a:r>
            <a:r>
              <a:rPr lang="en-US" sz="2400" dirty="0"/>
              <a:t>your agency may need to borrow.</a:t>
            </a:r>
          </a:p>
          <a:p>
            <a:pPr>
              <a:spcAft>
                <a:spcPct val="70000"/>
              </a:spcAft>
            </a:pPr>
            <a:r>
              <a:rPr lang="en-US" sz="2400" dirty="0"/>
              <a:t>In addition to the normal revenue and expenditure flows plan for:</a:t>
            </a:r>
          </a:p>
          <a:p>
            <a:pPr lvl="1" algn="ctr">
              <a:spcAft>
                <a:spcPct val="70000"/>
              </a:spcAft>
              <a:buNone/>
            </a:pPr>
            <a:r>
              <a:rPr lang="en-US" sz="2400" b="1" dirty="0">
                <a:solidFill>
                  <a:schemeClr val="accent6"/>
                </a:solidFill>
              </a:rPr>
              <a:t>Budget cuts	   Deferrals		     </a:t>
            </a:r>
          </a:p>
          <a:p>
            <a:pPr lvl="1" algn="ctr">
              <a:spcAft>
                <a:spcPct val="70000"/>
              </a:spcAft>
              <a:buNone/>
            </a:pPr>
            <a:r>
              <a:rPr lang="en-US" sz="2400" b="1" dirty="0">
                <a:solidFill>
                  <a:schemeClr val="accent6"/>
                </a:solidFill>
              </a:rPr>
              <a:t>Enrollment</a:t>
            </a:r>
          </a:p>
          <a:p>
            <a:pPr lvl="1" algn="ctr">
              <a:spcAft>
                <a:spcPct val="70000"/>
              </a:spcAft>
              <a:buNone/>
            </a:pPr>
            <a:r>
              <a:rPr lang="en-US" sz="2400" b="1" dirty="0">
                <a:solidFill>
                  <a:schemeClr val="accent6"/>
                </a:solidFill>
              </a:rPr>
              <a:t>	      Unduplicated Counts</a:t>
            </a:r>
          </a:p>
        </p:txBody>
      </p:sp>
      <p:sp>
        <p:nvSpPr>
          <p:cNvPr id="34820"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6A02AE21-839F-4B55-A569-CBD356013CD8}" type="slidenum">
              <a:rPr lang="en-US" altLang="en-US" sz="1800">
                <a:latin typeface="Arial" panose="020B0604020202020204" pitchFamily="34" charset="0"/>
              </a:rPr>
              <a:pPr>
                <a:spcBef>
                  <a:spcPct val="0"/>
                </a:spcBef>
                <a:buFontTx/>
                <a:buNone/>
              </a:pPr>
              <a:t>18</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2FB5FB7F-7E2E-4CED-B88C-2D80EED923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55731"/>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52400" y="76200"/>
            <a:ext cx="6858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Projecting Cash Flow</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5" name="Content Placeholder 2"/>
          <p:cNvSpPr txBox="1">
            <a:spLocks/>
          </p:cNvSpPr>
          <p:nvPr/>
        </p:nvSpPr>
        <p:spPr bwMode="auto">
          <a:xfrm>
            <a:off x="533400" y="1676400"/>
            <a:ext cx="670560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274320" lvl="2" indent="-274320">
              <a:buClr>
                <a:schemeClr val="accent3"/>
              </a:buClr>
              <a:buSzPct val="95000"/>
              <a:buNone/>
            </a:pPr>
            <a:r>
              <a:rPr lang="en-US" sz="3600" dirty="0">
                <a:solidFill>
                  <a:srgbClr val="3333FF"/>
                </a:solidFill>
              </a:rPr>
              <a:t>Local considerations:</a:t>
            </a:r>
          </a:p>
          <a:p>
            <a:pPr marL="274320" lvl="2" indent="-274320">
              <a:buClr>
                <a:schemeClr val="accent3"/>
              </a:buClr>
              <a:buSzPct val="95000"/>
              <a:buNone/>
            </a:pPr>
            <a:endParaRPr lang="en-US" sz="1100" dirty="0"/>
          </a:p>
          <a:p>
            <a:pPr marL="548640" lvl="3" indent="-274320">
              <a:buSzPct val="95000"/>
              <a:buFont typeface="Wingdings" pitchFamily="2" charset="2"/>
              <a:buChar char="Ø"/>
            </a:pPr>
            <a:r>
              <a:rPr lang="en-US" sz="2400" dirty="0">
                <a:latin typeface="Calibri" panose="020F0502020204030204" pitchFamily="34" charset="0"/>
                <a:cs typeface="Calibri" panose="020F0502020204030204" pitchFamily="34" charset="0"/>
              </a:rPr>
              <a:t>Property tax fluctuations.</a:t>
            </a:r>
          </a:p>
          <a:p>
            <a:pPr marL="274320" lvl="3" indent="0">
              <a:buSzPct val="95000"/>
              <a:buNone/>
            </a:pPr>
            <a:endParaRPr lang="en-US" sz="2400" dirty="0">
              <a:latin typeface="Calibri" panose="020F0502020204030204" pitchFamily="34" charset="0"/>
              <a:cs typeface="Calibri" panose="020F0502020204030204" pitchFamily="34" charset="0"/>
            </a:endParaRPr>
          </a:p>
          <a:p>
            <a:pPr marL="548640" lvl="3" indent="-274320">
              <a:buSzPct val="95000"/>
              <a:buFont typeface="Wingdings" pitchFamily="2" charset="2"/>
              <a:buChar char="Ø"/>
            </a:pPr>
            <a:r>
              <a:rPr lang="en-US" sz="2400" dirty="0">
                <a:latin typeface="Calibri" panose="020F0502020204030204" pitchFamily="34" charset="0"/>
                <a:cs typeface="Calibri" panose="020F0502020204030204" pitchFamily="34" charset="0"/>
              </a:rPr>
              <a:t>Parcel tax.</a:t>
            </a:r>
          </a:p>
          <a:p>
            <a:pPr marL="548640" lvl="3" indent="-274320">
              <a:buSzPct val="95000"/>
              <a:buNone/>
            </a:pPr>
            <a:endParaRPr lang="en-US" sz="2400" dirty="0">
              <a:latin typeface="Calibri" panose="020F0502020204030204" pitchFamily="34" charset="0"/>
              <a:cs typeface="Calibri" panose="020F0502020204030204" pitchFamily="34" charset="0"/>
            </a:endParaRPr>
          </a:p>
          <a:p>
            <a:pPr marL="548640" lvl="3" indent="-274320">
              <a:buSzPct val="95000"/>
              <a:buFont typeface="Wingdings" pitchFamily="2" charset="2"/>
              <a:buChar char="Ø"/>
            </a:pPr>
            <a:r>
              <a:rPr lang="en-US" sz="2400" dirty="0">
                <a:latin typeface="Calibri" panose="020F0502020204030204" pitchFamily="34" charset="0"/>
                <a:cs typeface="Calibri" panose="020F0502020204030204" pitchFamily="34" charset="0"/>
              </a:rPr>
              <a:t>Charter school enrollment changes.</a:t>
            </a:r>
          </a:p>
          <a:p>
            <a:pPr marL="548640" lvl="3" indent="-274320">
              <a:buSzPct val="95000"/>
              <a:buNone/>
            </a:pPr>
            <a:endParaRPr lang="en-US" sz="2400" dirty="0">
              <a:latin typeface="Calibri" panose="020F0502020204030204" pitchFamily="34" charset="0"/>
              <a:cs typeface="Calibri" panose="020F0502020204030204" pitchFamily="34" charset="0"/>
            </a:endParaRPr>
          </a:p>
          <a:p>
            <a:pPr marL="548640" lvl="3" indent="-274320">
              <a:buSzPct val="95000"/>
              <a:buFont typeface="Wingdings" pitchFamily="2" charset="2"/>
              <a:buChar char="Ø"/>
            </a:pPr>
            <a:r>
              <a:rPr lang="en-US" sz="2400" dirty="0">
                <a:latin typeface="Calibri" panose="020F0502020204030204" pitchFamily="34" charset="0"/>
                <a:cs typeface="Calibri" panose="020F0502020204030204" pitchFamily="34" charset="0"/>
              </a:rPr>
              <a:t>New/closed charter schools.</a:t>
            </a:r>
          </a:p>
          <a:p>
            <a:pPr marL="548640" lvl="3" indent="-274320">
              <a:buSzPct val="95000"/>
              <a:buNone/>
            </a:pPr>
            <a:endParaRPr lang="en-US" sz="2400" dirty="0">
              <a:latin typeface="Calibri" panose="020F0502020204030204" pitchFamily="34" charset="0"/>
              <a:cs typeface="Calibri" panose="020F0502020204030204" pitchFamily="34" charset="0"/>
            </a:endParaRPr>
          </a:p>
          <a:p>
            <a:pPr marL="548640" lvl="3" indent="-274320">
              <a:buSzPct val="95000"/>
              <a:buFont typeface="Wingdings" pitchFamily="2" charset="2"/>
              <a:buChar char="Ø"/>
            </a:pPr>
            <a:r>
              <a:rPr lang="en-US" sz="2400" dirty="0">
                <a:latin typeface="Calibri" panose="020F0502020204030204" pitchFamily="34" charset="0"/>
                <a:cs typeface="Calibri" panose="020F0502020204030204" pitchFamily="34" charset="0"/>
              </a:rPr>
              <a:t>Level of interest earnings (this won’t be much!)</a:t>
            </a:r>
          </a:p>
        </p:txBody>
      </p:sp>
      <p:sp>
        <p:nvSpPr>
          <p:cNvPr id="36868" name="TextBox 5"/>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4432DAAF-7F1A-4630-B413-32B82493A949}" type="slidenum">
              <a:rPr lang="en-US" altLang="en-US" sz="1800">
                <a:latin typeface="Arial" panose="020B0604020202020204" pitchFamily="34" charset="0"/>
              </a:rPr>
              <a:pPr>
                <a:spcBef>
                  <a:spcPct val="0"/>
                </a:spcBef>
                <a:buFontTx/>
                <a:buNone/>
              </a:pPr>
              <a:t>19</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3951A2EA-5781-40A4-B8BD-DC5231B417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838200" y="152400"/>
            <a:ext cx="6248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Today’s Topics</a:t>
            </a:r>
            <a:endParaRPr lang="en-US" sz="3600" kern="0" dirty="0">
              <a:solidFill>
                <a:schemeClr val="tx1"/>
              </a:solidFill>
              <a:latin typeface="Calibri" panose="020F0502020204030204" pitchFamily="34" charset="0"/>
              <a:ea typeface="+mj-ea"/>
              <a:cs typeface="Calibri" panose="020F0502020204030204" pitchFamily="34" charset="0"/>
            </a:endParaRPr>
          </a:p>
        </p:txBody>
      </p:sp>
      <p:sp>
        <p:nvSpPr>
          <p:cNvPr id="9219" name="Content Placeholder 2"/>
          <p:cNvSpPr txBox="1">
            <a:spLocks/>
          </p:cNvSpPr>
          <p:nvPr/>
        </p:nvSpPr>
        <p:spPr bwMode="auto">
          <a:xfrm>
            <a:off x="609600" y="1219200"/>
            <a:ext cx="6629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lvl="1">
              <a:spcAft>
                <a:spcPts val="1000"/>
              </a:spcAft>
            </a:pPr>
            <a:endParaRPr lang="en-US" altLang="en-US" sz="2400" dirty="0">
              <a:solidFill>
                <a:srgbClr val="3333FF"/>
              </a:solidFill>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Cash Flow Management</a:t>
            </a:r>
          </a:p>
          <a:p>
            <a:pPr>
              <a:buNone/>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Projecting Cash Flow</a:t>
            </a:r>
          </a:p>
          <a:p>
            <a:pPr>
              <a:buNone/>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Cash Borrowing Options – Restrictions/Timelines </a:t>
            </a:r>
          </a:p>
        </p:txBody>
      </p:sp>
      <p:sp>
        <p:nvSpPr>
          <p:cNvPr id="9220" name="TextBox 2"/>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049714B4-A2D2-4765-8F95-5958C7242573}" type="slidenum">
              <a:rPr lang="en-US" altLang="en-US" sz="1800">
                <a:latin typeface="Arial" panose="020B0604020202020204" pitchFamily="34" charset="0"/>
              </a:rPr>
              <a:pPr>
                <a:spcBef>
                  <a:spcPct val="0"/>
                </a:spcBef>
                <a:buFontTx/>
                <a:buNone/>
              </a:pPr>
              <a:t>2</a:t>
            </a:fld>
            <a:endParaRPr lang="en-US" altLang="en-US" sz="1800" dirty="0">
              <a:latin typeface="Arial" panose="020B0604020202020204" pitchFamily="34" charset="0"/>
            </a:endParaRPr>
          </a:p>
        </p:txBody>
      </p:sp>
      <p:pic>
        <p:nvPicPr>
          <p:cNvPr id="7" name="Picture 2">
            <a:extLst>
              <a:ext uri="{FF2B5EF4-FFF2-40B4-BE49-F238E27FC236}">
                <a16:creationId xmlns:a16="http://schemas.microsoft.com/office/drawing/2014/main" id="{5FDC83B3-68E5-4C40-952A-0FEEB9EC1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1172"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71450" y="228600"/>
            <a:ext cx="68961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Projecting Cash Flow, cont.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3" name="Content Placeholder 2"/>
          <p:cNvSpPr txBox="1">
            <a:spLocks/>
          </p:cNvSpPr>
          <p:nvPr/>
        </p:nvSpPr>
        <p:spPr bwMode="auto">
          <a:xfrm>
            <a:off x="762000" y="1981200"/>
            <a:ext cx="584835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274320" lvl="2" indent="-274320">
              <a:buClr>
                <a:schemeClr val="accent3"/>
              </a:buClr>
              <a:buSzPct val="95000"/>
              <a:buNone/>
            </a:pPr>
            <a:r>
              <a:rPr lang="en-US" dirty="0">
                <a:solidFill>
                  <a:srgbClr val="3333FF"/>
                </a:solidFill>
                <a:latin typeface="Calibri" panose="020F0502020204030204" pitchFamily="34" charset="0"/>
                <a:cs typeface="Calibri" panose="020F0502020204030204" pitchFamily="34" charset="0"/>
              </a:rPr>
              <a:t>Local considerations:</a:t>
            </a:r>
          </a:p>
          <a:p>
            <a:pPr marL="548640" lvl="3" indent="-274320">
              <a:buSzPct val="95000"/>
              <a:buFont typeface="Wingdings" pitchFamily="2" charset="2"/>
              <a:buChar char="Ø"/>
            </a:pPr>
            <a:r>
              <a:rPr lang="en-US" sz="2400" b="1" u="sng" dirty="0">
                <a:latin typeface="Calibri" panose="020F0502020204030204" pitchFamily="34" charset="0"/>
                <a:cs typeface="Calibri" panose="020F0502020204030204" pitchFamily="34" charset="0"/>
              </a:rPr>
              <a:t>Student management system</a:t>
            </a:r>
          </a:p>
          <a:p>
            <a:pPr marL="822960" lvl="4" indent="-274320">
              <a:buSzPct val="95000"/>
              <a:buFont typeface="Wingdings" pitchFamily="2" charset="2"/>
              <a:buChar char="Ø"/>
            </a:pPr>
            <a:r>
              <a:rPr lang="en-US" sz="2400" b="1" dirty="0">
                <a:latin typeface="Calibri" panose="020F0502020204030204" pitchFamily="34" charset="0"/>
                <a:cs typeface="Calibri" panose="020F0502020204030204" pitchFamily="34" charset="0"/>
              </a:rPr>
              <a:t>CalPADS</a:t>
            </a:r>
          </a:p>
          <a:p>
            <a:pPr marL="822960" lvl="4" indent="-274320">
              <a:buSzPct val="95000"/>
              <a:buFont typeface="Wingdings" pitchFamily="2" charset="2"/>
              <a:buChar char="Ø"/>
            </a:pPr>
            <a:r>
              <a:rPr lang="en-US" sz="2400" b="1" dirty="0">
                <a:latin typeface="Calibri" panose="020F0502020204030204" pitchFamily="34" charset="0"/>
                <a:cs typeface="Calibri" panose="020F0502020204030204" pitchFamily="34" charset="0"/>
              </a:rPr>
              <a:t>Data collection efforts</a:t>
            </a:r>
          </a:p>
          <a:p>
            <a:pPr marL="822960" lvl="4" indent="-274320">
              <a:buSzPct val="95000"/>
              <a:buFont typeface="Wingdings" pitchFamily="2" charset="2"/>
              <a:buChar char="Ø"/>
            </a:pPr>
            <a:r>
              <a:rPr lang="en-US" sz="2400" b="1" dirty="0">
                <a:latin typeface="Calibri" panose="020F0502020204030204" pitchFamily="34" charset="0"/>
                <a:cs typeface="Calibri" panose="020F0502020204030204" pitchFamily="34" charset="0"/>
              </a:rPr>
              <a:t>Management support</a:t>
            </a:r>
          </a:p>
          <a:p>
            <a:pPr marL="548640" lvl="4" indent="0">
              <a:buSzPct val="95000"/>
              <a:buNone/>
            </a:pPr>
            <a:endParaRPr lang="en-US" sz="2400" b="1" dirty="0">
              <a:latin typeface="Calibri" panose="020F0502020204030204" pitchFamily="34" charset="0"/>
              <a:cs typeface="Calibri" panose="020F0502020204030204" pitchFamily="34" charset="0"/>
            </a:endParaRPr>
          </a:p>
          <a:p>
            <a:pPr marL="548640" lvl="3" indent="-274320">
              <a:buSzPct val="95000"/>
              <a:buFont typeface="Wingdings" pitchFamily="2" charset="2"/>
              <a:buChar char="Ø"/>
            </a:pPr>
            <a:r>
              <a:rPr lang="en-US" sz="2400" b="1" u="sng" dirty="0">
                <a:latin typeface="Calibri" panose="020F0502020204030204" pitchFamily="34" charset="0"/>
                <a:cs typeface="Calibri" panose="020F0502020204030204" pitchFamily="34" charset="0"/>
              </a:rPr>
              <a:t>Unduplicated pupil counts</a:t>
            </a:r>
          </a:p>
          <a:p>
            <a:pPr marL="822960" lvl="4" indent="-274320">
              <a:buSzPct val="95000"/>
              <a:buFont typeface="Wingdings" pitchFamily="2" charset="2"/>
              <a:buChar char="Ø"/>
            </a:pPr>
            <a:r>
              <a:rPr lang="en-US" sz="2400" b="1" dirty="0">
                <a:latin typeface="Calibri" panose="020F0502020204030204" pitchFamily="34" charset="0"/>
                <a:cs typeface="Calibri" panose="020F0502020204030204" pitchFamily="34" charset="0"/>
              </a:rPr>
              <a:t>English Learners</a:t>
            </a:r>
          </a:p>
          <a:p>
            <a:pPr marL="822960" lvl="4" indent="-274320">
              <a:buSzPct val="95000"/>
              <a:buFont typeface="Wingdings" pitchFamily="2" charset="2"/>
              <a:buChar char="Ø"/>
            </a:pPr>
            <a:r>
              <a:rPr lang="en-US" sz="2400" b="1" dirty="0">
                <a:latin typeface="Calibri" panose="020F0502020204030204" pitchFamily="34" charset="0"/>
                <a:cs typeface="Calibri" panose="020F0502020204030204" pitchFamily="34" charset="0"/>
              </a:rPr>
              <a:t>Free and/or reduced</a:t>
            </a:r>
          </a:p>
          <a:p>
            <a:pPr marL="822960" lvl="4" indent="-274320">
              <a:buSzPct val="95000"/>
              <a:buFont typeface="Wingdings" pitchFamily="2" charset="2"/>
              <a:buChar char="Ø"/>
            </a:pPr>
            <a:r>
              <a:rPr lang="en-US" sz="2400" b="1" dirty="0">
                <a:latin typeface="Calibri" panose="020F0502020204030204" pitchFamily="34" charset="0"/>
                <a:cs typeface="Calibri" panose="020F0502020204030204" pitchFamily="34" charset="0"/>
              </a:rPr>
              <a:t>Foster youth</a:t>
            </a:r>
          </a:p>
        </p:txBody>
      </p:sp>
      <p:sp>
        <p:nvSpPr>
          <p:cNvPr id="38916"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E6F41B61-F1AE-4406-ABEF-0ED52896A598}" type="slidenum">
              <a:rPr lang="en-US" altLang="en-US" sz="1800">
                <a:latin typeface="Arial" panose="020B0604020202020204" pitchFamily="34" charset="0"/>
              </a:rPr>
              <a:pPr>
                <a:spcBef>
                  <a:spcPct val="0"/>
                </a:spcBef>
                <a:buFontTx/>
                <a:buNone/>
              </a:pPr>
              <a:t>20</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755B4BF0-3D06-4938-B401-B08A01F713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649"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69863" y="381000"/>
            <a:ext cx="691673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Projecting Cash Flow, cont.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3" name="Content Placeholder 2"/>
          <p:cNvSpPr txBox="1">
            <a:spLocks/>
          </p:cNvSpPr>
          <p:nvPr/>
        </p:nvSpPr>
        <p:spPr bwMode="auto">
          <a:xfrm>
            <a:off x="381000" y="1905000"/>
            <a:ext cx="68770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Aft>
                <a:spcPct val="100000"/>
              </a:spcAft>
            </a:pPr>
            <a:r>
              <a:rPr lang="en-US" sz="2600" b="1" dirty="0">
                <a:solidFill>
                  <a:srgbClr val="0070C0"/>
                </a:solidFill>
                <a:latin typeface="Calibri" panose="020F0502020204030204" pitchFamily="34" charset="0"/>
                <a:cs typeface="Calibri" panose="020F0502020204030204" pitchFamily="34" charset="0"/>
              </a:rPr>
              <a:t>Based upon the cash projection:            </a:t>
            </a:r>
          </a:p>
          <a:p>
            <a:pPr>
              <a:spcAft>
                <a:spcPct val="100000"/>
              </a:spcAft>
            </a:pPr>
            <a:r>
              <a:rPr lang="en-US" sz="2600" dirty="0">
                <a:latin typeface="Calibri" panose="020F0502020204030204" pitchFamily="34" charset="0"/>
                <a:cs typeface="Calibri" panose="020F0502020204030204" pitchFamily="34" charset="0"/>
              </a:rPr>
              <a:t>If cash is </a:t>
            </a:r>
            <a:r>
              <a:rPr lang="en-US" sz="2600" b="1" dirty="0">
                <a:solidFill>
                  <a:srgbClr val="0070C0"/>
                </a:solidFill>
                <a:latin typeface="Calibri" panose="020F0502020204030204" pitchFamily="34" charset="0"/>
                <a:cs typeface="Calibri" panose="020F0502020204030204" pitchFamily="34" charset="0"/>
              </a:rPr>
              <a:t>negative at any time</a:t>
            </a:r>
            <a:r>
              <a:rPr lang="en-US" sz="2600" dirty="0">
                <a:latin typeface="Calibri" panose="020F0502020204030204" pitchFamily="34" charset="0"/>
                <a:cs typeface="Calibri" panose="020F0502020204030204" pitchFamily="34" charset="0"/>
              </a:rPr>
              <a:t>, then examine internal and external cash </a:t>
            </a:r>
            <a:r>
              <a:rPr lang="en-US" sz="2600" b="1" dirty="0">
                <a:solidFill>
                  <a:srgbClr val="0070C0"/>
                </a:solidFill>
                <a:latin typeface="Calibri" panose="020F0502020204030204" pitchFamily="34" charset="0"/>
                <a:cs typeface="Calibri" panose="020F0502020204030204" pitchFamily="34" charset="0"/>
              </a:rPr>
              <a:t>borrowing options</a:t>
            </a:r>
            <a:r>
              <a:rPr lang="en-US" sz="2600" dirty="0">
                <a:latin typeface="Calibri" panose="020F0502020204030204" pitchFamily="34" charset="0"/>
                <a:cs typeface="Calibri" panose="020F0502020204030204" pitchFamily="34" charset="0"/>
              </a:rPr>
              <a:t>.</a:t>
            </a:r>
          </a:p>
        </p:txBody>
      </p:sp>
      <p:sp>
        <p:nvSpPr>
          <p:cNvPr id="43012"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AE0C2187-4D8D-45F6-8D6A-CD5ABB0B982E}" type="slidenum">
              <a:rPr lang="en-US" altLang="en-US" sz="1800">
                <a:latin typeface="Arial" panose="020B0604020202020204" pitchFamily="34" charset="0"/>
              </a:rPr>
              <a:pPr>
                <a:spcBef>
                  <a:spcPct val="0"/>
                </a:spcBef>
                <a:buFontTx/>
                <a:buNone/>
              </a:pPr>
              <a:t>21</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A5835941-DE2E-4658-B692-B283DBE4F4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80975" y="381000"/>
            <a:ext cx="69056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Projecting Cash Flow – </a:t>
            </a:r>
          </a:p>
          <a:p>
            <a:pPr>
              <a:defRPr/>
            </a:pPr>
            <a:r>
              <a:rPr lang="en-US" sz="3600" dirty="0">
                <a:solidFill>
                  <a:schemeClr val="tx1"/>
                </a:solidFill>
                <a:latin typeface="Calibri" panose="020F0502020204030204" pitchFamily="34" charset="0"/>
                <a:cs typeface="Calibri" panose="020F0502020204030204" pitchFamily="34" charset="0"/>
              </a:rPr>
              <a:t>Subsequent Fiscal Years</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3" name="Content Placeholder 2"/>
          <p:cNvSpPr txBox="1">
            <a:spLocks/>
          </p:cNvSpPr>
          <p:nvPr/>
        </p:nvSpPr>
        <p:spPr bwMode="auto">
          <a:xfrm>
            <a:off x="473869" y="1981200"/>
            <a:ext cx="6905625"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Aft>
                <a:spcPct val="65000"/>
              </a:spcAft>
              <a:defRPr/>
            </a:pPr>
            <a:r>
              <a:rPr lang="en-US" dirty="0">
                <a:latin typeface="Calibri" panose="020F0502020204030204" pitchFamily="34" charset="0"/>
                <a:cs typeface="Calibri" panose="020F0502020204030204" pitchFamily="34" charset="0"/>
              </a:rPr>
              <a:t>CCAP recommends that agencies prepare cash flow projections for </a:t>
            </a:r>
            <a:r>
              <a:rPr lang="en-US" b="1" i="1" dirty="0">
                <a:solidFill>
                  <a:srgbClr val="3333FF"/>
                </a:solidFill>
                <a:latin typeface="Calibri" panose="020F0502020204030204" pitchFamily="34" charset="0"/>
                <a:cs typeface="Calibri" panose="020F0502020204030204" pitchFamily="34" charset="0"/>
              </a:rPr>
              <a:t>at least</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the </a:t>
            </a:r>
            <a:r>
              <a:rPr lang="en-US" b="1" u="sng" dirty="0">
                <a:latin typeface="Calibri" panose="020F0502020204030204" pitchFamily="34" charset="0"/>
                <a:cs typeface="Calibri" panose="020F0502020204030204" pitchFamily="34" charset="0"/>
              </a:rPr>
              <a:t>current</a:t>
            </a:r>
            <a:r>
              <a:rPr lang="en-US" u="sng"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and </a:t>
            </a:r>
            <a:r>
              <a:rPr lang="en-US" b="1" u="sng" dirty="0">
                <a:latin typeface="Calibri" panose="020F0502020204030204" pitchFamily="34" charset="0"/>
                <a:cs typeface="Calibri" panose="020F0502020204030204" pitchFamily="34" charset="0"/>
              </a:rPr>
              <a:t>one subsequent</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fiscal year.</a:t>
            </a:r>
          </a:p>
          <a:p>
            <a:pPr>
              <a:spcAft>
                <a:spcPct val="65000"/>
              </a:spcAft>
              <a:defRPr/>
            </a:pPr>
            <a:r>
              <a:rPr lang="en-US" dirty="0">
                <a:latin typeface="Calibri" panose="020F0502020204030204" pitchFamily="34" charset="0"/>
                <a:cs typeface="Calibri" panose="020F0502020204030204" pitchFamily="34" charset="0"/>
              </a:rPr>
              <a:t>Update actual revenues and expenditures </a:t>
            </a:r>
            <a:r>
              <a:rPr lang="en-US" dirty="0">
                <a:solidFill>
                  <a:schemeClr val="accent2"/>
                </a:solidFill>
                <a:latin typeface="Calibri" panose="020F0502020204030204" pitchFamily="34" charset="0"/>
                <a:cs typeface="Calibri" panose="020F0502020204030204" pitchFamily="34" charset="0"/>
              </a:rPr>
              <a:t>each month </a:t>
            </a:r>
            <a:r>
              <a:rPr lang="en-US" dirty="0">
                <a:latin typeface="Calibri" panose="020F0502020204030204" pitchFamily="34" charset="0"/>
                <a:cs typeface="Calibri" panose="020F0502020204030204" pitchFamily="34" charset="0"/>
              </a:rPr>
              <a:t>and continue to evaluate your assumptions </a:t>
            </a:r>
            <a:r>
              <a:rPr lang="en-US" b="1" dirty="0">
                <a:solidFill>
                  <a:srgbClr val="3333FF"/>
                </a:solidFill>
                <a:latin typeface="Calibri" panose="020F0502020204030204" pitchFamily="34" charset="0"/>
                <a:cs typeface="Calibri" panose="020F0502020204030204" pitchFamily="34" charset="0"/>
              </a:rPr>
              <a:t>often</a:t>
            </a:r>
            <a:r>
              <a:rPr lang="en-US" dirty="0">
                <a:latin typeface="Calibri" panose="020F0502020204030204" pitchFamily="34" charset="0"/>
                <a:cs typeface="Calibri" panose="020F0502020204030204" pitchFamily="34" charset="0"/>
              </a:rPr>
              <a:t>.</a:t>
            </a:r>
          </a:p>
        </p:txBody>
      </p:sp>
      <p:sp>
        <p:nvSpPr>
          <p:cNvPr id="45060"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23DF9E7C-6CA4-419F-AA19-3052970374D8}" type="slidenum">
              <a:rPr lang="en-US" altLang="en-US" sz="1800">
                <a:latin typeface="Arial" panose="020B0604020202020204" pitchFamily="34" charset="0"/>
              </a:rPr>
              <a:pPr>
                <a:spcBef>
                  <a:spcPct val="0"/>
                </a:spcBef>
                <a:buFontTx/>
                <a:buNone/>
              </a:pPr>
              <a:t>22</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177FD837-EEB8-4832-8DFD-87C34D3BEF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55731"/>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52400" y="174625"/>
            <a:ext cx="6934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Overall Considerations</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3" name="Content Placeholder 2"/>
          <p:cNvSpPr txBox="1">
            <a:spLocks/>
          </p:cNvSpPr>
          <p:nvPr/>
        </p:nvSpPr>
        <p:spPr bwMode="auto">
          <a:xfrm>
            <a:off x="152400" y="1012825"/>
            <a:ext cx="830262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857250" indent="-45720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Aft>
                <a:spcPct val="60000"/>
              </a:spcAft>
            </a:pPr>
            <a:endParaRPr lang="en-US" sz="2400" dirty="0"/>
          </a:p>
        </p:txBody>
      </p:sp>
      <p:sp>
        <p:nvSpPr>
          <p:cNvPr id="47108"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ED04A28C-3006-4037-AAC4-622AEBEFD2F9}" type="slidenum">
              <a:rPr lang="en-US" altLang="en-US" sz="1800">
                <a:latin typeface="Arial" panose="020B0604020202020204" pitchFamily="34" charset="0"/>
              </a:rPr>
              <a:pPr>
                <a:spcBef>
                  <a:spcPct val="0"/>
                </a:spcBef>
                <a:buFontTx/>
                <a:buNone/>
              </a:pPr>
              <a:t>23</a:t>
            </a:fld>
            <a:endParaRPr lang="en-US" altLang="en-US" sz="1800">
              <a:latin typeface="Arial" panose="020B0604020202020204" pitchFamily="34" charset="0"/>
            </a:endParaRPr>
          </a:p>
        </p:txBody>
      </p:sp>
      <p:sp>
        <p:nvSpPr>
          <p:cNvPr id="5" name="Rectangle 8"/>
          <p:cNvSpPr txBox="1">
            <a:spLocks/>
          </p:cNvSpPr>
          <p:nvPr/>
        </p:nvSpPr>
        <p:spPr bwMode="auto">
          <a:xfrm>
            <a:off x="457200" y="1524000"/>
            <a:ext cx="6858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Aft>
                <a:spcPct val="60000"/>
              </a:spcAft>
            </a:pPr>
            <a:r>
              <a:rPr lang="en-US" sz="2200" kern="0" dirty="0">
                <a:latin typeface="Calibri" panose="020F0502020204030204" pitchFamily="34" charset="0"/>
                <a:cs typeface="Calibri" panose="020F0502020204030204" pitchFamily="34" charset="0"/>
              </a:rPr>
              <a:t>By </a:t>
            </a:r>
            <a:r>
              <a:rPr lang="en-US" sz="2200" b="1" kern="0" dirty="0">
                <a:solidFill>
                  <a:schemeClr val="accent2"/>
                </a:solidFill>
                <a:latin typeface="Calibri" panose="020F0502020204030204" pitchFamily="34" charset="0"/>
                <a:cs typeface="Calibri" panose="020F0502020204030204" pitchFamily="34" charset="0"/>
              </a:rPr>
              <a:t>First Interim</a:t>
            </a:r>
            <a:r>
              <a:rPr lang="en-US" sz="2200" kern="0" dirty="0">
                <a:latin typeface="Calibri" panose="020F0502020204030204" pitchFamily="34" charset="0"/>
                <a:cs typeface="Calibri" panose="020F0502020204030204" pitchFamily="34" charset="0"/>
              </a:rPr>
              <a:t>, most Accounts Receivable and Payables from the prior year should be clear.  If not, investigate.</a:t>
            </a:r>
          </a:p>
          <a:p>
            <a:pPr>
              <a:spcAft>
                <a:spcPct val="60000"/>
              </a:spcAft>
            </a:pPr>
            <a:r>
              <a:rPr lang="en-US" sz="2200" kern="0" dirty="0">
                <a:latin typeface="Calibri" panose="020F0502020204030204" pitchFamily="34" charset="0"/>
                <a:cs typeface="Calibri" panose="020F0502020204030204" pitchFamily="34" charset="0"/>
              </a:rPr>
              <a:t>Are </a:t>
            </a:r>
            <a:r>
              <a:rPr lang="en-US" sz="2200" b="1" kern="0" dirty="0">
                <a:solidFill>
                  <a:schemeClr val="accent2"/>
                </a:solidFill>
                <a:latin typeface="Calibri" panose="020F0502020204030204" pitchFamily="34" charset="0"/>
                <a:cs typeface="Calibri" panose="020F0502020204030204" pitchFamily="34" charset="0"/>
              </a:rPr>
              <a:t>borrowings between funds </a:t>
            </a:r>
            <a:r>
              <a:rPr lang="en-US" sz="2200" kern="0" dirty="0">
                <a:latin typeface="Calibri" panose="020F0502020204030204" pitchFamily="34" charset="0"/>
                <a:cs typeface="Calibri" panose="020F0502020204030204" pitchFamily="34" charset="0"/>
              </a:rPr>
              <a:t>accounted for?</a:t>
            </a:r>
          </a:p>
          <a:p>
            <a:pPr>
              <a:spcAft>
                <a:spcPct val="60000"/>
              </a:spcAft>
            </a:pPr>
            <a:r>
              <a:rPr lang="en-US" sz="2200" kern="0" dirty="0">
                <a:latin typeface="Calibri" panose="020F0502020204030204" pitchFamily="34" charset="0"/>
                <a:cs typeface="Calibri" panose="020F0502020204030204" pitchFamily="34" charset="0"/>
              </a:rPr>
              <a:t>Are </a:t>
            </a:r>
            <a:r>
              <a:rPr lang="en-US" sz="2200" b="1" kern="0" dirty="0">
                <a:solidFill>
                  <a:schemeClr val="accent2"/>
                </a:solidFill>
                <a:latin typeface="Calibri" panose="020F0502020204030204" pitchFamily="34" charset="0"/>
                <a:cs typeface="Calibri" panose="020F0502020204030204" pitchFamily="34" charset="0"/>
              </a:rPr>
              <a:t>TRANS</a:t>
            </a:r>
            <a:r>
              <a:rPr lang="en-US" sz="2200" kern="0" dirty="0">
                <a:latin typeface="Calibri" panose="020F0502020204030204" pitchFamily="34" charset="0"/>
                <a:cs typeface="Calibri" panose="020F0502020204030204" pitchFamily="34" charset="0"/>
              </a:rPr>
              <a:t> issuances and repayments accounted for?</a:t>
            </a:r>
          </a:p>
          <a:p>
            <a:pPr>
              <a:spcAft>
                <a:spcPct val="60000"/>
              </a:spcAft>
            </a:pPr>
            <a:r>
              <a:rPr lang="en-US" sz="2200" kern="0" dirty="0">
                <a:latin typeface="Calibri" panose="020F0502020204030204" pitchFamily="34" charset="0"/>
                <a:cs typeface="Calibri" panose="020F0502020204030204" pitchFamily="34" charset="0"/>
              </a:rPr>
              <a:t>Ensure that </a:t>
            </a:r>
            <a:r>
              <a:rPr lang="en-US" sz="2200" b="1" kern="0" dirty="0">
                <a:solidFill>
                  <a:schemeClr val="accent2"/>
                </a:solidFill>
                <a:latin typeface="Calibri" panose="020F0502020204030204" pitchFamily="34" charset="0"/>
                <a:cs typeface="Calibri" panose="020F0502020204030204" pitchFamily="34" charset="0"/>
              </a:rPr>
              <a:t>bargaining agreements </a:t>
            </a:r>
            <a:r>
              <a:rPr lang="en-US" sz="2200" kern="0" dirty="0">
                <a:latin typeface="Calibri" panose="020F0502020204030204" pitchFamily="34" charset="0"/>
                <a:cs typeface="Calibri" panose="020F0502020204030204" pitchFamily="34" charset="0"/>
              </a:rPr>
              <a:t>are accounted for in multiple years.</a:t>
            </a:r>
          </a:p>
          <a:p>
            <a:pPr>
              <a:spcAft>
                <a:spcPct val="60000"/>
              </a:spcAft>
            </a:pPr>
            <a:r>
              <a:rPr lang="en-US" sz="2200" kern="0" dirty="0">
                <a:latin typeface="Calibri" panose="020F0502020204030204" pitchFamily="34" charset="0"/>
                <a:cs typeface="Calibri" panose="020F0502020204030204" pitchFamily="34" charset="0"/>
              </a:rPr>
              <a:t>Does the </a:t>
            </a:r>
            <a:r>
              <a:rPr lang="en-US" sz="2200" b="1" kern="0" dirty="0">
                <a:solidFill>
                  <a:schemeClr val="accent2"/>
                </a:solidFill>
                <a:latin typeface="Calibri" panose="020F0502020204030204" pitchFamily="34" charset="0"/>
                <a:cs typeface="Calibri" panose="020F0502020204030204" pitchFamily="34" charset="0"/>
              </a:rPr>
              <a:t>Budget tie </a:t>
            </a:r>
            <a:r>
              <a:rPr lang="en-US" sz="2200" kern="0" dirty="0">
                <a:latin typeface="Calibri" panose="020F0502020204030204" pitchFamily="34" charset="0"/>
                <a:cs typeface="Calibri" panose="020F0502020204030204" pitchFamily="34" charset="0"/>
              </a:rPr>
              <a:t>in with the </a:t>
            </a:r>
            <a:r>
              <a:rPr lang="en-US" sz="2200" b="1" kern="0" dirty="0">
                <a:solidFill>
                  <a:schemeClr val="accent2"/>
                </a:solidFill>
                <a:latin typeface="Calibri" panose="020F0502020204030204" pitchFamily="34" charset="0"/>
                <a:cs typeface="Calibri" panose="020F0502020204030204" pitchFamily="34" charset="0"/>
              </a:rPr>
              <a:t>Cash Flow </a:t>
            </a:r>
            <a:r>
              <a:rPr lang="en-US" sz="2200" kern="0" dirty="0">
                <a:latin typeface="Calibri" panose="020F0502020204030204" pitchFamily="34" charset="0"/>
                <a:cs typeface="Calibri" panose="020F0502020204030204" pitchFamily="34" charset="0"/>
              </a:rPr>
              <a:t>totals?</a:t>
            </a:r>
          </a:p>
          <a:p>
            <a:pPr>
              <a:spcAft>
                <a:spcPct val="60000"/>
              </a:spcAft>
            </a:pPr>
            <a:r>
              <a:rPr lang="en-US" sz="2200" kern="0" dirty="0">
                <a:latin typeface="Calibri" panose="020F0502020204030204" pitchFamily="34" charset="0"/>
                <a:cs typeface="Calibri" panose="020F0502020204030204" pitchFamily="34" charset="0"/>
              </a:rPr>
              <a:t>Are the </a:t>
            </a:r>
            <a:r>
              <a:rPr lang="en-US" sz="2200" b="1" kern="0" dirty="0">
                <a:solidFill>
                  <a:schemeClr val="accent2"/>
                </a:solidFill>
                <a:latin typeface="Calibri" panose="020F0502020204030204" pitchFamily="34" charset="0"/>
                <a:cs typeface="Calibri" panose="020F0502020204030204" pitchFamily="34" charset="0"/>
              </a:rPr>
              <a:t>assumption</a:t>
            </a:r>
            <a:r>
              <a:rPr lang="en-US" sz="2200" kern="0" dirty="0">
                <a:latin typeface="Calibri" panose="020F0502020204030204" pitchFamily="34" charset="0"/>
                <a:cs typeface="Calibri" panose="020F0502020204030204" pitchFamily="34" charset="0"/>
              </a:rPr>
              <a:t> patterns for Payroll</a:t>
            </a:r>
            <a:r>
              <a:rPr lang="en-US" sz="2200" b="1" kern="0" dirty="0">
                <a:solidFill>
                  <a:schemeClr val="accent2"/>
                </a:solidFill>
                <a:latin typeface="Calibri" panose="020F0502020204030204" pitchFamily="34" charset="0"/>
                <a:cs typeface="Calibri" panose="020F0502020204030204" pitchFamily="34" charset="0"/>
              </a:rPr>
              <a:t> reasonable</a:t>
            </a:r>
            <a:r>
              <a:rPr lang="en-US" sz="2200" kern="0" dirty="0">
                <a:latin typeface="Calibri" panose="020F0502020204030204" pitchFamily="34" charset="0"/>
                <a:cs typeface="Calibri" panose="020F0502020204030204" pitchFamily="34" charset="0"/>
              </a:rPr>
              <a:t>?</a:t>
            </a:r>
          </a:p>
        </p:txBody>
      </p:sp>
      <p:pic>
        <p:nvPicPr>
          <p:cNvPr id="12" name="Picture 2">
            <a:extLst>
              <a:ext uri="{FF2B5EF4-FFF2-40B4-BE49-F238E27FC236}">
                <a16:creationId xmlns:a16="http://schemas.microsoft.com/office/drawing/2014/main" id="{40C6B2F2-51FC-4D34-B763-24BB99BC21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8163"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52400" y="119063"/>
            <a:ext cx="6858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Expenditures</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3" name="Content Placeholder 2"/>
          <p:cNvSpPr txBox="1">
            <a:spLocks/>
          </p:cNvSpPr>
          <p:nvPr/>
        </p:nvSpPr>
        <p:spPr bwMode="auto">
          <a:xfrm>
            <a:off x="38100" y="1676400"/>
            <a:ext cx="7086600" cy="4637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Aft>
                <a:spcPct val="70000"/>
              </a:spcAft>
            </a:pPr>
            <a:r>
              <a:rPr lang="en-US" sz="2200" dirty="0">
                <a:latin typeface="Calibri" panose="020F0502020204030204" pitchFamily="34" charset="0"/>
                <a:cs typeface="Calibri" panose="020F0502020204030204" pitchFamily="34" charset="0"/>
              </a:rPr>
              <a:t>Analyze expenditure patterns in other categories.</a:t>
            </a:r>
          </a:p>
          <a:p>
            <a:pPr>
              <a:spcAft>
                <a:spcPct val="70000"/>
              </a:spcAft>
            </a:pPr>
            <a:r>
              <a:rPr lang="en-US" sz="2200" b="1" dirty="0">
                <a:latin typeface="Calibri" panose="020F0502020204030204" pitchFamily="34" charset="0"/>
                <a:cs typeface="Calibri" panose="020F0502020204030204" pitchFamily="34" charset="0"/>
              </a:rPr>
              <a:t>How are periodic payments accounted for in the projection?  Such as</a:t>
            </a:r>
            <a:r>
              <a:rPr lang="en-US" sz="2200" dirty="0">
                <a:latin typeface="Calibri" panose="020F0502020204030204" pitchFamily="34" charset="0"/>
                <a:cs typeface="Calibri" panose="020F0502020204030204" pitchFamily="34" charset="0"/>
              </a:rPr>
              <a:t>:</a:t>
            </a:r>
          </a:p>
          <a:p>
            <a:pPr lvl="1">
              <a:spcAft>
                <a:spcPct val="70000"/>
              </a:spcAft>
            </a:pPr>
            <a:r>
              <a:rPr lang="en-US" sz="2200" dirty="0">
                <a:latin typeface="Calibri" panose="020F0502020204030204" pitchFamily="34" charset="0"/>
                <a:cs typeface="Calibri" panose="020F0502020204030204" pitchFamily="34" charset="0"/>
              </a:rPr>
              <a:t>Increases for </a:t>
            </a:r>
            <a:r>
              <a:rPr lang="en-US" sz="2200" b="1" kern="0" dirty="0">
                <a:solidFill>
                  <a:schemeClr val="accent2"/>
                </a:solidFill>
                <a:latin typeface="Calibri" panose="020F0502020204030204" pitchFamily="34" charset="0"/>
                <a:cs typeface="Calibri" panose="020F0502020204030204" pitchFamily="34" charset="0"/>
              </a:rPr>
              <a:t>health insurance rates </a:t>
            </a:r>
            <a:r>
              <a:rPr lang="en-US" sz="2200" dirty="0">
                <a:latin typeface="Calibri" panose="020F0502020204030204" pitchFamily="34" charset="0"/>
                <a:cs typeface="Calibri" panose="020F0502020204030204" pitchFamily="34" charset="0"/>
              </a:rPr>
              <a:t>that may occur after the beginning of the year.</a:t>
            </a:r>
          </a:p>
          <a:p>
            <a:pPr lvl="1">
              <a:spcAft>
                <a:spcPct val="70000"/>
              </a:spcAft>
            </a:pPr>
            <a:r>
              <a:rPr lang="en-US" sz="2200" b="1" kern="0" dirty="0">
                <a:solidFill>
                  <a:schemeClr val="accent2"/>
                </a:solidFill>
                <a:latin typeface="Calibri" panose="020F0502020204030204" pitchFamily="34" charset="0"/>
                <a:cs typeface="Calibri" panose="020F0502020204030204" pitchFamily="34" charset="0"/>
              </a:rPr>
              <a:t>Utility patterns</a:t>
            </a:r>
            <a:r>
              <a:rPr lang="en-US" sz="2200" dirty="0">
                <a:latin typeface="Calibri" panose="020F0502020204030204" pitchFamily="34" charset="0"/>
                <a:cs typeface="Calibri" panose="020F0502020204030204" pitchFamily="34" charset="0"/>
              </a:rPr>
              <a:t>:  Water, gas and electricity usage.</a:t>
            </a:r>
          </a:p>
          <a:p>
            <a:pPr lvl="1">
              <a:spcAft>
                <a:spcPct val="70000"/>
              </a:spcAft>
            </a:pPr>
            <a:r>
              <a:rPr lang="en-US" sz="2200" b="1" kern="0" dirty="0">
                <a:solidFill>
                  <a:schemeClr val="accent2"/>
                </a:solidFill>
                <a:latin typeface="Calibri" panose="020F0502020204030204" pitchFamily="34" charset="0"/>
                <a:cs typeface="Calibri" panose="020F0502020204030204" pitchFamily="34" charset="0"/>
              </a:rPr>
              <a:t>Long-term debt payments</a:t>
            </a:r>
            <a:r>
              <a:rPr lang="en-US" sz="2200" dirty="0">
                <a:latin typeface="Calibri" panose="020F0502020204030204" pitchFamily="34" charset="0"/>
                <a:cs typeface="Calibri" panose="020F0502020204030204" pitchFamily="34" charset="0"/>
              </a:rPr>
              <a:t>:  Annually, semi-annually or quarterly.</a:t>
            </a:r>
          </a:p>
          <a:p>
            <a:pPr lvl="1">
              <a:spcAft>
                <a:spcPct val="70000"/>
              </a:spcAft>
            </a:pPr>
            <a:r>
              <a:rPr lang="en-US" sz="2200" b="1" dirty="0">
                <a:solidFill>
                  <a:schemeClr val="accent2"/>
                </a:solidFill>
                <a:latin typeface="Calibri" panose="020F0502020204030204" pitchFamily="34" charset="0"/>
                <a:cs typeface="Calibri" panose="020F0502020204030204" pitchFamily="34" charset="0"/>
              </a:rPr>
              <a:t>S</a:t>
            </a:r>
            <a:r>
              <a:rPr lang="en-US" sz="2200" b="1" kern="0" dirty="0">
                <a:solidFill>
                  <a:schemeClr val="accent2"/>
                </a:solidFill>
                <a:latin typeface="Calibri" panose="020F0502020204030204" pitchFamily="34" charset="0"/>
                <a:cs typeface="Calibri" panose="020F0502020204030204" pitchFamily="34" charset="0"/>
              </a:rPr>
              <a:t>tipends/Coaching/Bonuses/TSAs/Summer Pay</a:t>
            </a:r>
            <a:r>
              <a:rPr lang="en-US" sz="2200" dirty="0">
                <a:latin typeface="Calibri" panose="020F0502020204030204" pitchFamily="34" charset="0"/>
                <a:cs typeface="Calibri" panose="020F0502020204030204" pitchFamily="34" charset="0"/>
              </a:rPr>
              <a:t>.</a:t>
            </a:r>
          </a:p>
        </p:txBody>
      </p:sp>
      <p:sp>
        <p:nvSpPr>
          <p:cNvPr id="49156"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229744B6-E6CE-4EFC-837D-6475E7929F93}" type="slidenum">
              <a:rPr lang="en-US" altLang="en-US" sz="1800">
                <a:latin typeface="Arial" panose="020B0604020202020204" pitchFamily="34" charset="0"/>
              </a:rPr>
              <a:pPr>
                <a:spcBef>
                  <a:spcPct val="0"/>
                </a:spcBef>
                <a:buFontTx/>
                <a:buNone/>
              </a:pPr>
              <a:t>24</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29B0911B-CF5D-4E53-BC87-CFAEE2818F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381000" y="990600"/>
            <a:ext cx="6858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Borrowing Options</a:t>
            </a:r>
          </a:p>
        </p:txBody>
      </p:sp>
      <p:sp>
        <p:nvSpPr>
          <p:cNvPr id="53252"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9AADA5AD-A271-48AC-94BD-C02707E72860}" type="slidenum">
              <a:rPr lang="en-US" altLang="en-US" sz="1800">
                <a:latin typeface="Arial" panose="020B0604020202020204" pitchFamily="34" charset="0"/>
              </a:rPr>
              <a:pPr>
                <a:spcBef>
                  <a:spcPct val="0"/>
                </a:spcBef>
                <a:buFontTx/>
                <a:buNone/>
              </a:pPr>
              <a:t>25</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EC848466-391D-42C5-9F0E-B4DFF63910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55731"/>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52400" y="381000"/>
            <a:ext cx="6934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Borrowing Options</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55299" name="Content Placeholder 2"/>
          <p:cNvSpPr txBox="1">
            <a:spLocks/>
          </p:cNvSpPr>
          <p:nvPr/>
        </p:nvSpPr>
        <p:spPr bwMode="auto">
          <a:xfrm>
            <a:off x="76200" y="1905000"/>
            <a:ext cx="7239000" cy="351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lvl="1"/>
            <a:r>
              <a:rPr lang="en-US" sz="2400" dirty="0">
                <a:latin typeface="Calibri" panose="020F0502020204030204" pitchFamily="34" charset="0"/>
                <a:cs typeface="Calibri" panose="020F0502020204030204" pitchFamily="34" charset="0"/>
              </a:rPr>
              <a:t>School agencies are allowed to borrow cash to meet cash flow demands.</a:t>
            </a:r>
          </a:p>
          <a:p>
            <a:endParaRPr lang="en-US" sz="2400" dirty="0">
              <a:latin typeface="Calibri" panose="020F0502020204030204" pitchFamily="34" charset="0"/>
              <a:cs typeface="Calibri" panose="020F0502020204030204" pitchFamily="34" charset="0"/>
            </a:endParaRPr>
          </a:p>
          <a:p>
            <a:pPr lvl="2"/>
            <a:r>
              <a:rPr lang="en-US" dirty="0">
                <a:latin typeface="Calibri" panose="020F0502020204030204" pitchFamily="34" charset="0"/>
                <a:cs typeface="Calibri" panose="020F0502020204030204" pitchFamily="34" charset="0"/>
              </a:rPr>
              <a:t>There are </a:t>
            </a:r>
            <a:r>
              <a:rPr lang="en-US" dirty="0">
                <a:solidFill>
                  <a:schemeClr val="accent2"/>
                </a:solidFill>
                <a:latin typeface="Calibri" panose="020F0502020204030204" pitchFamily="34" charset="0"/>
                <a:cs typeface="Calibri" panose="020F0502020204030204" pitchFamily="34" charset="0"/>
              </a:rPr>
              <a:t>internal and external borrowing options </a:t>
            </a:r>
            <a:r>
              <a:rPr lang="en-US" dirty="0">
                <a:latin typeface="Calibri" panose="020F0502020204030204" pitchFamily="34" charset="0"/>
                <a:cs typeface="Calibri" panose="020F0502020204030204" pitchFamily="34" charset="0"/>
              </a:rPr>
              <a:t>available.</a:t>
            </a:r>
          </a:p>
          <a:p>
            <a:pPr lvl="1"/>
            <a:endParaRPr lang="en-US" sz="2400" dirty="0">
              <a:latin typeface="Calibri" panose="020F0502020204030204" pitchFamily="34" charset="0"/>
              <a:cs typeface="Calibri" panose="020F0502020204030204" pitchFamily="34" charset="0"/>
            </a:endParaRPr>
          </a:p>
          <a:p>
            <a:pPr lvl="2"/>
            <a:r>
              <a:rPr lang="en-US" dirty="0">
                <a:latin typeface="Calibri" panose="020F0502020204030204" pitchFamily="34" charset="0"/>
                <a:cs typeface="Calibri" panose="020F0502020204030204" pitchFamily="34" charset="0"/>
              </a:rPr>
              <a:t>For </a:t>
            </a:r>
            <a:r>
              <a:rPr lang="en-US" u="sng" dirty="0">
                <a:latin typeface="Calibri" panose="020F0502020204030204" pitchFamily="34" charset="0"/>
                <a:cs typeface="Calibri" panose="020F0502020204030204" pitchFamily="34" charset="0"/>
              </a:rPr>
              <a:t>all</a:t>
            </a:r>
            <a:r>
              <a:rPr lang="en-US" dirty="0">
                <a:latin typeface="Calibri" panose="020F0502020204030204" pitchFamily="34" charset="0"/>
                <a:cs typeface="Calibri" panose="020F0502020204030204" pitchFamily="34" charset="0"/>
              </a:rPr>
              <a:t> options </a:t>
            </a:r>
            <a:r>
              <a:rPr lang="en-US" dirty="0">
                <a:solidFill>
                  <a:schemeClr val="accent2"/>
                </a:solidFill>
                <a:latin typeface="Calibri" panose="020F0502020204030204" pitchFamily="34" charset="0"/>
                <a:cs typeface="Calibri" panose="020F0502020204030204" pitchFamily="34" charset="0"/>
              </a:rPr>
              <a:t>know the rules</a:t>
            </a:r>
            <a:r>
              <a:rPr lang="en-US" dirty="0">
                <a:latin typeface="Calibri" panose="020F0502020204030204" pitchFamily="34" charset="0"/>
                <a:cs typeface="Calibri" panose="020F0502020204030204" pitchFamily="34" charset="0"/>
              </a:rPr>
              <a:t>, </a:t>
            </a:r>
            <a:r>
              <a:rPr lang="en-US" dirty="0">
                <a:solidFill>
                  <a:schemeClr val="accent2"/>
                </a:solidFill>
                <a:latin typeface="Calibri" panose="020F0502020204030204" pitchFamily="34" charset="0"/>
                <a:cs typeface="Calibri" panose="020F0502020204030204" pitchFamily="34" charset="0"/>
              </a:rPr>
              <a:t>requirements</a:t>
            </a:r>
            <a:r>
              <a:rPr lang="en-US" dirty="0">
                <a:latin typeface="Calibri" panose="020F0502020204030204" pitchFamily="34" charset="0"/>
                <a:cs typeface="Calibri" panose="020F0502020204030204" pitchFamily="34" charset="0"/>
              </a:rPr>
              <a:t> and </a:t>
            </a:r>
            <a:r>
              <a:rPr lang="en-US" dirty="0">
                <a:solidFill>
                  <a:schemeClr val="accent2"/>
                </a:solidFill>
                <a:latin typeface="Calibri" panose="020F0502020204030204" pitchFamily="34" charset="0"/>
                <a:cs typeface="Calibri" panose="020F0502020204030204" pitchFamily="34" charset="0"/>
              </a:rPr>
              <a:t>timelines</a:t>
            </a:r>
            <a:r>
              <a:rPr lang="en-US" dirty="0">
                <a:latin typeface="Calibri" panose="020F0502020204030204" pitchFamily="34" charset="0"/>
                <a:cs typeface="Calibri" panose="020F0502020204030204" pitchFamily="34" charset="0"/>
              </a:rPr>
              <a:t>.</a:t>
            </a:r>
          </a:p>
          <a:p>
            <a:pPr algn="ctr">
              <a:buFontTx/>
              <a:buNone/>
            </a:pPr>
            <a:endParaRPr lang="en-US" altLang="en-US" sz="2400" dirty="0"/>
          </a:p>
          <a:p>
            <a:pPr algn="ctr">
              <a:buFontTx/>
              <a:buNone/>
            </a:pPr>
            <a:endParaRPr lang="en-US" altLang="en-US" sz="2400" dirty="0"/>
          </a:p>
        </p:txBody>
      </p:sp>
      <p:sp>
        <p:nvSpPr>
          <p:cNvPr id="55300"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0A4CD505-880C-40E7-9A38-C3DD19B7CFB5}" type="slidenum">
              <a:rPr lang="en-US" altLang="en-US" sz="1800">
                <a:latin typeface="Arial" panose="020B0604020202020204" pitchFamily="34" charset="0"/>
              </a:rPr>
              <a:pPr>
                <a:spcBef>
                  <a:spcPct val="0"/>
                </a:spcBef>
                <a:buFontTx/>
                <a:buNone/>
              </a:pPr>
              <a:t>26</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1A6E4552-9EAD-4F65-A0F3-1A6992D33E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59420"/>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52400" y="292100"/>
            <a:ext cx="6934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Borrowing Options, cont.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59395" name="Content Placeholder 2"/>
          <p:cNvSpPr txBox="1">
            <a:spLocks/>
          </p:cNvSpPr>
          <p:nvPr/>
        </p:nvSpPr>
        <p:spPr bwMode="auto">
          <a:xfrm>
            <a:off x="609600" y="2362200"/>
            <a:ext cx="67056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r>
              <a:rPr lang="en-US" sz="2400" dirty="0">
                <a:latin typeface="Calibri" panose="020F0502020204030204" pitchFamily="34" charset="0"/>
                <a:cs typeface="Calibri" panose="020F0502020204030204" pitchFamily="34" charset="0"/>
              </a:rPr>
              <a:t>Borrowing is </a:t>
            </a:r>
            <a:r>
              <a:rPr lang="en-US" sz="2400" dirty="0">
                <a:solidFill>
                  <a:srgbClr val="FF0000"/>
                </a:solidFill>
                <a:latin typeface="Calibri" panose="020F0502020204030204" pitchFamily="34" charset="0"/>
                <a:cs typeface="Calibri" panose="020F0502020204030204" pitchFamily="34" charset="0"/>
              </a:rPr>
              <a:t>not a financial bailout</a:t>
            </a:r>
            <a:r>
              <a:rPr lang="en-US" sz="2400" dirty="0">
                <a:latin typeface="Calibri" panose="020F0502020204030204" pitchFamily="34" charset="0"/>
                <a:cs typeface="Calibri" panose="020F0502020204030204" pitchFamily="34" charset="0"/>
              </a:rPr>
              <a:t>.</a:t>
            </a:r>
          </a:p>
          <a:p>
            <a:pPr>
              <a:buNone/>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This is short-term borrowing and must be paid back.</a:t>
            </a:r>
          </a:p>
        </p:txBody>
      </p:sp>
      <p:sp>
        <p:nvSpPr>
          <p:cNvPr id="59396"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1BB9CCC8-C87C-4572-A659-76668C212C9E}" type="slidenum">
              <a:rPr lang="en-US" altLang="en-US" sz="1800">
                <a:latin typeface="Arial" panose="020B0604020202020204" pitchFamily="34" charset="0"/>
              </a:rPr>
              <a:pPr>
                <a:spcBef>
                  <a:spcPct val="0"/>
                </a:spcBef>
                <a:buFontTx/>
                <a:buNone/>
              </a:pPr>
              <a:t>27</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822731DC-CB38-46C9-A770-A5D5654C4F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02552" y="457200"/>
            <a:ext cx="696024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Borrowing - Internal Borrowing  E.C. 42603</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78851" name="Content Placeholder 2"/>
          <p:cNvSpPr txBox="1">
            <a:spLocks/>
          </p:cNvSpPr>
          <p:nvPr/>
        </p:nvSpPr>
        <p:spPr bwMode="auto">
          <a:xfrm>
            <a:off x="351453" y="1828800"/>
            <a:ext cx="6960248"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indent="-45720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4572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lvl="1"/>
            <a:r>
              <a:rPr lang="en-US" sz="2200" dirty="0">
                <a:latin typeface="Calibri" panose="020F0502020204030204" pitchFamily="34" charset="0"/>
                <a:cs typeface="Calibri" panose="020F0502020204030204" pitchFamily="34" charset="0"/>
              </a:rPr>
              <a:t>Provides that money in other funds may be temporarily transferred to another fund for payment obligations.</a:t>
            </a:r>
          </a:p>
          <a:p>
            <a:pPr lvl="1"/>
            <a:r>
              <a:rPr lang="en-US" sz="2200" dirty="0">
                <a:latin typeface="Calibri" panose="020F0502020204030204" pitchFamily="34" charset="0"/>
                <a:cs typeface="Calibri" panose="020F0502020204030204" pitchFamily="34" charset="0"/>
              </a:rPr>
              <a:t>Limitations:</a:t>
            </a:r>
          </a:p>
          <a:p>
            <a:pPr lvl="2"/>
            <a:r>
              <a:rPr lang="en-US" sz="2200" dirty="0">
                <a:latin typeface="Calibri" panose="020F0502020204030204" pitchFamily="34" charset="0"/>
                <a:cs typeface="Calibri" panose="020F0502020204030204" pitchFamily="34" charset="0"/>
              </a:rPr>
              <a:t>Shall be repaid in the same year, </a:t>
            </a:r>
            <a:r>
              <a:rPr lang="en-US" sz="2200" i="1" dirty="0">
                <a:latin typeface="Calibri" panose="020F0502020204030204" pitchFamily="34" charset="0"/>
                <a:cs typeface="Calibri" panose="020F0502020204030204" pitchFamily="34" charset="0"/>
              </a:rPr>
              <a:t>or </a:t>
            </a:r>
            <a:r>
              <a:rPr lang="en-US" sz="2200" dirty="0">
                <a:latin typeface="Calibri" panose="020F0502020204030204" pitchFamily="34" charset="0"/>
                <a:cs typeface="Calibri" panose="020F0502020204030204" pitchFamily="34" charset="0"/>
              </a:rPr>
              <a:t>following year if borrowing takes place within </a:t>
            </a:r>
            <a:r>
              <a:rPr lang="en-US" sz="2200" b="1" dirty="0">
                <a:solidFill>
                  <a:schemeClr val="accent2"/>
                </a:solidFill>
                <a:latin typeface="Calibri" panose="020F0502020204030204" pitchFamily="34" charset="0"/>
                <a:cs typeface="Calibri" panose="020F0502020204030204" pitchFamily="34" charset="0"/>
              </a:rPr>
              <a:t>120 days </a:t>
            </a:r>
            <a:r>
              <a:rPr lang="en-US" sz="2200" dirty="0">
                <a:latin typeface="Calibri" panose="020F0502020204030204" pitchFamily="34" charset="0"/>
                <a:cs typeface="Calibri" panose="020F0502020204030204" pitchFamily="34" charset="0"/>
              </a:rPr>
              <a:t>of fiscal year end.</a:t>
            </a:r>
          </a:p>
          <a:p>
            <a:pPr lvl="2"/>
            <a:r>
              <a:rPr lang="en-US" sz="2200" b="1" dirty="0">
                <a:solidFill>
                  <a:schemeClr val="accent2"/>
                </a:solidFill>
                <a:latin typeface="Calibri" panose="020F0502020204030204" pitchFamily="34" charset="0"/>
                <a:cs typeface="Calibri" panose="020F0502020204030204" pitchFamily="34" charset="0"/>
              </a:rPr>
              <a:t>No more than 75% </a:t>
            </a:r>
            <a:r>
              <a:rPr lang="en-US" sz="2200" dirty="0">
                <a:latin typeface="Calibri" panose="020F0502020204030204" pitchFamily="34" charset="0"/>
                <a:cs typeface="Calibri" panose="020F0502020204030204" pitchFamily="34" charset="0"/>
              </a:rPr>
              <a:t>of money held in any fund during the current fiscal year may be transferred.</a:t>
            </a:r>
          </a:p>
          <a:p>
            <a:pPr lvl="2"/>
            <a:r>
              <a:rPr lang="en-US" sz="2200" dirty="0">
                <a:latin typeface="Calibri" panose="020F0502020204030204" pitchFamily="34" charset="0"/>
                <a:cs typeface="Calibri" panose="020F0502020204030204" pitchFamily="34" charset="0"/>
              </a:rPr>
              <a:t>Borrowing fund must earn enough income during the current fiscal year to repay the amount transferred.</a:t>
            </a:r>
          </a:p>
          <a:p>
            <a:pPr lvl="3">
              <a:buFont typeface="Arial Narrow" panose="020B0606020202030204" pitchFamily="34" charset="0"/>
              <a:buNone/>
              <a:defRPr/>
            </a:pPr>
            <a:endParaRPr lang="en-US" altLang="en-US" sz="3000" dirty="0"/>
          </a:p>
          <a:p>
            <a:pPr algn="ctr">
              <a:buFontTx/>
              <a:buNone/>
              <a:defRPr/>
            </a:pPr>
            <a:endParaRPr lang="en-US" altLang="en-US" sz="2400" dirty="0"/>
          </a:p>
        </p:txBody>
      </p:sp>
      <p:sp>
        <p:nvSpPr>
          <p:cNvPr id="61444"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034D5BEF-CE78-45F8-BA18-14DA3ADEEE27}" type="slidenum">
              <a:rPr lang="en-US" altLang="en-US" sz="1800">
                <a:latin typeface="Arial" panose="020B0604020202020204" pitchFamily="34" charset="0"/>
              </a:rPr>
              <a:pPr>
                <a:spcBef>
                  <a:spcPct val="0"/>
                </a:spcBef>
                <a:buFontTx/>
                <a:buNone/>
              </a:pPr>
              <a:t>28</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C3EA4C55-1016-4661-BA58-865BBC2BC3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24466"/>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85737" y="336550"/>
            <a:ext cx="690086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Borrowing - External Options</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3" name="Content Placeholder 2"/>
          <p:cNvSpPr txBox="1">
            <a:spLocks/>
          </p:cNvSpPr>
          <p:nvPr/>
        </p:nvSpPr>
        <p:spPr bwMode="auto">
          <a:xfrm>
            <a:off x="762001" y="1828800"/>
            <a:ext cx="6629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lgn="l">
              <a:spcAft>
                <a:spcPct val="65000"/>
              </a:spcAft>
            </a:pPr>
            <a:r>
              <a:rPr lang="en-US" dirty="0">
                <a:latin typeface="Calibri" panose="020F0502020204030204" pitchFamily="34" charset="0"/>
                <a:cs typeface="Calibri" panose="020F0502020204030204" pitchFamily="34" charset="0"/>
              </a:rPr>
              <a:t>External borrowing for agencies. Three options – </a:t>
            </a:r>
            <a:r>
              <a:rPr lang="en-US" dirty="0">
                <a:solidFill>
                  <a:schemeClr val="accent6"/>
                </a:solidFill>
                <a:latin typeface="Calibri" panose="020F0502020204030204" pitchFamily="34" charset="0"/>
                <a:cs typeface="Calibri" panose="020F0502020204030204" pitchFamily="34" charset="0"/>
              </a:rPr>
              <a:t>for school districts:</a:t>
            </a:r>
          </a:p>
          <a:p>
            <a:pPr marL="850392" lvl="1" indent="-457200">
              <a:spcAft>
                <a:spcPct val="65000"/>
              </a:spcAft>
              <a:buFont typeface="+mj-lt"/>
              <a:buAutoNum type="arabicPeriod"/>
            </a:pPr>
            <a:r>
              <a:rPr lang="en-US" sz="2400" dirty="0">
                <a:latin typeface="Calibri" panose="020F0502020204030204" pitchFamily="34" charset="0"/>
                <a:cs typeface="Calibri" panose="020F0502020204030204" pitchFamily="34" charset="0"/>
              </a:rPr>
              <a:t>Using Tax and Revenue Anticipation Notes (</a:t>
            </a:r>
            <a:r>
              <a:rPr lang="en-US" sz="2400" dirty="0">
                <a:solidFill>
                  <a:srgbClr val="0070C0"/>
                </a:solidFill>
                <a:latin typeface="Calibri" panose="020F0502020204030204" pitchFamily="34" charset="0"/>
                <a:cs typeface="Calibri" panose="020F0502020204030204" pitchFamily="34" charset="0"/>
              </a:rPr>
              <a:t>TRANs</a:t>
            </a:r>
            <a:r>
              <a:rPr lang="en-US" sz="2400" dirty="0">
                <a:latin typeface="Calibri" panose="020F0502020204030204" pitchFamily="34" charset="0"/>
                <a:cs typeface="Calibri" panose="020F0502020204030204" pitchFamily="34" charset="0"/>
              </a:rPr>
              <a:t>).</a:t>
            </a:r>
          </a:p>
          <a:p>
            <a:pPr marL="850392" lvl="1" indent="-457200">
              <a:spcAft>
                <a:spcPct val="65000"/>
              </a:spcAft>
              <a:buFont typeface="+mj-lt"/>
              <a:buAutoNum type="arabicPeriod"/>
            </a:pPr>
            <a:r>
              <a:rPr lang="en-US" sz="2400" dirty="0">
                <a:latin typeface="Calibri" panose="020F0502020204030204" pitchFamily="34" charset="0"/>
                <a:cs typeface="Calibri" panose="020F0502020204030204" pitchFamily="34" charset="0"/>
              </a:rPr>
              <a:t>Borrowing from the county office of education (</a:t>
            </a:r>
            <a:r>
              <a:rPr lang="en-US" sz="2400" dirty="0">
                <a:solidFill>
                  <a:srgbClr val="0070C0"/>
                </a:solidFill>
                <a:latin typeface="Calibri" panose="020F0502020204030204" pitchFamily="34" charset="0"/>
                <a:cs typeface="Calibri" panose="020F0502020204030204" pitchFamily="34" charset="0"/>
              </a:rPr>
              <a:t>COE</a:t>
            </a:r>
            <a:r>
              <a:rPr lang="en-US" sz="2400" dirty="0">
                <a:latin typeface="Calibri" panose="020F0502020204030204" pitchFamily="34" charset="0"/>
                <a:cs typeface="Calibri" panose="020F0502020204030204" pitchFamily="34" charset="0"/>
              </a:rPr>
              <a:t>.)</a:t>
            </a:r>
          </a:p>
          <a:p>
            <a:pPr marL="850392" lvl="1" indent="-457200">
              <a:spcAft>
                <a:spcPct val="65000"/>
              </a:spcAft>
              <a:buFont typeface="+mj-lt"/>
              <a:buAutoNum type="arabicPeriod"/>
            </a:pPr>
            <a:r>
              <a:rPr lang="en-US" sz="2400" dirty="0">
                <a:latin typeface="Calibri" panose="020F0502020204030204" pitchFamily="34" charset="0"/>
                <a:cs typeface="Calibri" panose="020F0502020204030204" pitchFamily="34" charset="0"/>
              </a:rPr>
              <a:t>Borrowing from the </a:t>
            </a:r>
            <a:r>
              <a:rPr lang="en-US" sz="2400" dirty="0">
                <a:solidFill>
                  <a:srgbClr val="0070C0"/>
                </a:solidFill>
                <a:latin typeface="Calibri" panose="020F0502020204030204" pitchFamily="34" charset="0"/>
                <a:cs typeface="Calibri" panose="020F0502020204030204" pitchFamily="34" charset="0"/>
              </a:rPr>
              <a:t>county treasurer</a:t>
            </a:r>
            <a:r>
              <a:rPr lang="en-US" sz="2400" dirty="0">
                <a:latin typeface="Calibri" panose="020F0502020204030204" pitchFamily="34" charset="0"/>
                <a:cs typeface="Calibri" panose="020F0502020204030204" pitchFamily="34" charset="0"/>
              </a:rPr>
              <a:t>.</a:t>
            </a:r>
          </a:p>
        </p:txBody>
      </p:sp>
      <p:sp>
        <p:nvSpPr>
          <p:cNvPr id="63492"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A1254040-4043-415B-B640-B182D100FF7D}" type="slidenum">
              <a:rPr lang="en-US" altLang="en-US" sz="1800">
                <a:latin typeface="Arial" panose="020B0604020202020204" pitchFamily="34" charset="0"/>
              </a:rPr>
              <a:pPr>
                <a:spcBef>
                  <a:spcPct val="0"/>
                </a:spcBef>
                <a:buFontTx/>
                <a:buNone/>
              </a:pPr>
              <a:t>29</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5E123B58-788D-44C4-9BE9-94F60493D8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1080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113251" y="533400"/>
            <a:ext cx="6858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Three Key Things to Remember</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9219" name="Content Placeholder 2"/>
          <p:cNvSpPr txBox="1">
            <a:spLocks/>
          </p:cNvSpPr>
          <p:nvPr/>
        </p:nvSpPr>
        <p:spPr bwMode="auto">
          <a:xfrm>
            <a:off x="723900" y="1600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marL="514350" indent="-514350">
              <a:buFont typeface="+mj-lt"/>
              <a:buAutoNum type="arabicPeriod"/>
            </a:pPr>
            <a:endParaRPr lang="en-US" sz="2400" dirty="0"/>
          </a:p>
        </p:txBody>
      </p:sp>
      <p:sp>
        <p:nvSpPr>
          <p:cNvPr id="10244"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06474CCC-E2BB-4715-8F4F-DA7C692D62DF}" type="slidenum">
              <a:rPr lang="en-US" altLang="en-US" sz="1800">
                <a:latin typeface="Arial" panose="020B0604020202020204" pitchFamily="34" charset="0"/>
              </a:rPr>
              <a:pPr>
                <a:spcBef>
                  <a:spcPct val="0"/>
                </a:spcBef>
                <a:buFontTx/>
                <a:buNone/>
              </a:pPr>
              <a:t>3</a:t>
            </a:fld>
            <a:endParaRPr lang="en-US" altLang="en-US" sz="1800">
              <a:latin typeface="Arial" panose="020B0604020202020204" pitchFamily="34" charset="0"/>
            </a:endParaRPr>
          </a:p>
        </p:txBody>
      </p:sp>
      <p:sp>
        <p:nvSpPr>
          <p:cNvPr id="6" name="Rectangle 7"/>
          <p:cNvSpPr txBox="1">
            <a:spLocks/>
          </p:cNvSpPr>
          <p:nvPr/>
        </p:nvSpPr>
        <p:spPr bwMode="auto">
          <a:xfrm>
            <a:off x="418051" y="2057400"/>
            <a:ext cx="65532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514350" indent="-514350" algn="l">
              <a:buFont typeface="+mj-lt"/>
              <a:buAutoNum type="arabicPeriod"/>
            </a:pPr>
            <a:r>
              <a:rPr lang="en-US" kern="0" dirty="0">
                <a:latin typeface="Calibri" panose="020F0502020204030204" pitchFamily="34" charset="0"/>
                <a:cs typeface="Calibri" panose="020F0502020204030204" pitchFamily="34" charset="0"/>
              </a:rPr>
              <a:t>Ensure the agency's projections are </a:t>
            </a:r>
            <a:r>
              <a:rPr lang="en-US" b="1" kern="0" dirty="0">
                <a:solidFill>
                  <a:srgbClr val="0070C0"/>
                </a:solidFill>
                <a:latin typeface="Calibri" panose="020F0502020204030204" pitchFamily="34" charset="0"/>
                <a:cs typeface="Calibri" panose="020F0502020204030204" pitchFamily="34" charset="0"/>
              </a:rPr>
              <a:t>timely</a:t>
            </a:r>
            <a:r>
              <a:rPr lang="en-US" kern="0" dirty="0">
                <a:latin typeface="Calibri" panose="020F0502020204030204" pitchFamily="34" charset="0"/>
                <a:cs typeface="Calibri" panose="020F0502020204030204" pitchFamily="34" charset="0"/>
              </a:rPr>
              <a:t> and </a:t>
            </a:r>
            <a:r>
              <a:rPr lang="en-US" b="1" kern="0" dirty="0">
                <a:solidFill>
                  <a:srgbClr val="0070C0"/>
                </a:solidFill>
                <a:latin typeface="Calibri" panose="020F0502020204030204" pitchFamily="34" charset="0"/>
                <a:cs typeface="Calibri" panose="020F0502020204030204" pitchFamily="34" charset="0"/>
              </a:rPr>
              <a:t>accurate</a:t>
            </a:r>
            <a:r>
              <a:rPr lang="en-US" kern="0" dirty="0">
                <a:latin typeface="Calibri" panose="020F0502020204030204" pitchFamily="34" charset="0"/>
                <a:cs typeface="Calibri" panose="020F0502020204030204" pitchFamily="34" charset="0"/>
              </a:rPr>
              <a:t>.</a:t>
            </a:r>
          </a:p>
          <a:p>
            <a:pPr marL="514350" indent="-514350" algn="l">
              <a:buFont typeface="+mj-lt"/>
              <a:buAutoNum type="arabicPeriod"/>
            </a:pPr>
            <a:r>
              <a:rPr lang="en-US" kern="0" dirty="0">
                <a:latin typeface="Calibri" panose="020F0502020204030204" pitchFamily="34" charset="0"/>
                <a:cs typeface="Calibri" panose="020F0502020204030204" pitchFamily="34" charset="0"/>
              </a:rPr>
              <a:t>Know </a:t>
            </a:r>
            <a:r>
              <a:rPr lang="en-US" b="1" kern="0" dirty="0">
                <a:solidFill>
                  <a:srgbClr val="0070C0"/>
                </a:solidFill>
                <a:latin typeface="Calibri" panose="020F0502020204030204" pitchFamily="34" charset="0"/>
                <a:cs typeface="Calibri" panose="020F0502020204030204" pitchFamily="34" charset="0"/>
              </a:rPr>
              <a:t>how much </a:t>
            </a:r>
            <a:r>
              <a:rPr lang="en-US" kern="0" dirty="0">
                <a:latin typeface="Calibri" panose="020F0502020204030204" pitchFamily="34" charset="0"/>
                <a:cs typeface="Calibri" panose="020F0502020204030204" pitchFamily="34" charset="0"/>
              </a:rPr>
              <a:t>the agency needs and when it is needed.</a:t>
            </a:r>
          </a:p>
          <a:p>
            <a:pPr marL="514350" indent="-514350" algn="l">
              <a:buFont typeface="+mj-lt"/>
              <a:buAutoNum type="arabicPeriod"/>
            </a:pPr>
            <a:r>
              <a:rPr lang="en-US" kern="0" dirty="0">
                <a:latin typeface="Calibri" panose="020F0502020204030204" pitchFamily="34" charset="0"/>
                <a:cs typeface="Calibri" panose="020F0502020204030204" pitchFamily="34" charset="0"/>
              </a:rPr>
              <a:t>Know the </a:t>
            </a:r>
            <a:r>
              <a:rPr lang="en-US" b="1" kern="0" dirty="0">
                <a:solidFill>
                  <a:srgbClr val="0070C0"/>
                </a:solidFill>
                <a:latin typeface="Calibri" panose="020F0502020204030204" pitchFamily="34" charset="0"/>
                <a:cs typeface="Calibri" panose="020F0502020204030204" pitchFamily="34" charset="0"/>
              </a:rPr>
              <a:t>internal and external </a:t>
            </a:r>
            <a:r>
              <a:rPr lang="en-US" kern="0" dirty="0">
                <a:latin typeface="Calibri" panose="020F0502020204030204" pitchFamily="34" charset="0"/>
                <a:cs typeface="Calibri" panose="020F0502020204030204" pitchFamily="34" charset="0"/>
              </a:rPr>
              <a:t>borrowing options available along with any restrictions and/or timelines associated with each one.</a:t>
            </a:r>
          </a:p>
          <a:p>
            <a:endParaRPr lang="en-US" sz="2800" kern="0" dirty="0"/>
          </a:p>
        </p:txBody>
      </p:sp>
      <p:pic>
        <p:nvPicPr>
          <p:cNvPr id="12" name="Picture 2">
            <a:extLst>
              <a:ext uri="{FF2B5EF4-FFF2-40B4-BE49-F238E27FC236}">
                <a16:creationId xmlns:a16="http://schemas.microsoft.com/office/drawing/2014/main" id="{10921593-7FB8-421B-9097-9DA074BB2A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1251"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trips(down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strips(downLeft)">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85737" y="336550"/>
            <a:ext cx="690086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Borrowing - External Options</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3" name="Content Placeholder 2"/>
          <p:cNvSpPr txBox="1">
            <a:spLocks/>
          </p:cNvSpPr>
          <p:nvPr/>
        </p:nvSpPr>
        <p:spPr bwMode="auto">
          <a:xfrm>
            <a:off x="457200" y="1828800"/>
            <a:ext cx="6858001"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lgn="l">
              <a:spcAft>
                <a:spcPct val="65000"/>
              </a:spcAft>
            </a:pPr>
            <a:r>
              <a:rPr lang="en-US" dirty="0"/>
              <a:t>External borrowing for agencies. Some options for </a:t>
            </a:r>
            <a:r>
              <a:rPr lang="en-US" dirty="0">
                <a:solidFill>
                  <a:schemeClr val="accent6"/>
                </a:solidFill>
              </a:rPr>
              <a:t>charter schools:</a:t>
            </a:r>
          </a:p>
          <a:p>
            <a:pPr marL="850392" lvl="1" indent="-457200">
              <a:spcAft>
                <a:spcPct val="65000"/>
              </a:spcAft>
              <a:buFont typeface="+mj-lt"/>
              <a:buAutoNum type="arabicPeriod"/>
            </a:pPr>
            <a:r>
              <a:rPr lang="en-US" sz="2400" dirty="0"/>
              <a:t>Using Tax and Revenue Anticipation Notes (</a:t>
            </a:r>
            <a:r>
              <a:rPr lang="en-US" sz="2400" dirty="0">
                <a:solidFill>
                  <a:schemeClr val="accent6"/>
                </a:solidFill>
              </a:rPr>
              <a:t>TRANs</a:t>
            </a:r>
            <a:r>
              <a:rPr lang="en-US" sz="2400" dirty="0"/>
              <a:t>).</a:t>
            </a:r>
          </a:p>
          <a:p>
            <a:pPr marL="850392" lvl="1" indent="-457200">
              <a:spcAft>
                <a:spcPct val="65000"/>
              </a:spcAft>
              <a:buFont typeface="+mj-lt"/>
              <a:buAutoNum type="arabicPeriod"/>
            </a:pPr>
            <a:r>
              <a:rPr lang="en-US" sz="2400" dirty="0"/>
              <a:t>Factoring accounts receivables with </a:t>
            </a:r>
            <a:r>
              <a:rPr lang="en-US" sz="2400" dirty="0">
                <a:solidFill>
                  <a:schemeClr val="accent6"/>
                </a:solidFill>
              </a:rPr>
              <a:t>collateral</a:t>
            </a:r>
            <a:r>
              <a:rPr lang="en-US" sz="2400" dirty="0"/>
              <a:t>. </a:t>
            </a:r>
          </a:p>
          <a:p>
            <a:pPr marL="850392" lvl="1" indent="-457200">
              <a:spcAft>
                <a:spcPct val="65000"/>
              </a:spcAft>
              <a:buFont typeface="+mj-lt"/>
              <a:buAutoNum type="arabicPeriod"/>
            </a:pPr>
            <a:r>
              <a:rPr lang="en-US" sz="2400" dirty="0"/>
              <a:t>Bank loan with </a:t>
            </a:r>
            <a:r>
              <a:rPr lang="en-US" sz="2400" dirty="0">
                <a:solidFill>
                  <a:schemeClr val="accent6"/>
                </a:solidFill>
              </a:rPr>
              <a:t>collateral</a:t>
            </a:r>
            <a:r>
              <a:rPr lang="en-US" sz="2400" dirty="0"/>
              <a:t>.</a:t>
            </a:r>
          </a:p>
          <a:p>
            <a:pPr marL="393192" lvl="1" indent="0">
              <a:spcAft>
                <a:spcPct val="65000"/>
              </a:spcAft>
              <a:buNone/>
            </a:pPr>
            <a:endParaRPr lang="en-US" dirty="0"/>
          </a:p>
          <a:p>
            <a:pPr marL="850392" lvl="1" indent="-457200">
              <a:spcAft>
                <a:spcPct val="65000"/>
              </a:spcAft>
              <a:buFont typeface="+mj-lt"/>
              <a:buAutoNum type="arabicPeriod"/>
            </a:pPr>
            <a:endParaRPr lang="en-US" dirty="0"/>
          </a:p>
        </p:txBody>
      </p:sp>
      <p:sp>
        <p:nvSpPr>
          <p:cNvPr id="63492"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A1254040-4043-415B-B640-B182D100FF7D}" type="slidenum">
              <a:rPr lang="en-US" altLang="en-US" sz="1800">
                <a:latin typeface="Arial" panose="020B0604020202020204" pitchFamily="34" charset="0"/>
              </a:rPr>
              <a:pPr>
                <a:spcBef>
                  <a:spcPct val="0"/>
                </a:spcBef>
                <a:buFontTx/>
                <a:buNone/>
              </a:pPr>
              <a:t>30</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6AFCB096-33D7-458B-BFCF-EFD93DC9C8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6978"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152400" y="387868"/>
            <a:ext cx="6934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Borrowing – TRANS  </a:t>
            </a:r>
            <a:br>
              <a:rPr lang="en-US" sz="3600" dirty="0">
                <a:solidFill>
                  <a:schemeClr val="tx1"/>
                </a:solidFill>
                <a:latin typeface="Calibri" panose="020F0502020204030204" pitchFamily="34" charset="0"/>
                <a:cs typeface="Calibri" panose="020F0502020204030204" pitchFamily="34" charset="0"/>
              </a:rPr>
            </a:br>
            <a:r>
              <a:rPr lang="en-US" sz="3600" dirty="0">
                <a:solidFill>
                  <a:schemeClr val="tx1"/>
                </a:solidFill>
                <a:latin typeface="Calibri" panose="020F0502020204030204" pitchFamily="34" charset="0"/>
                <a:cs typeface="Calibri" panose="020F0502020204030204" pitchFamily="34" charset="0"/>
              </a:rPr>
              <a:t>G.C. 53854</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7" name="Content Placeholder 2"/>
          <p:cNvSpPr txBox="1">
            <a:spLocks/>
          </p:cNvSpPr>
          <p:nvPr/>
        </p:nvSpPr>
        <p:spPr bwMode="auto">
          <a:xfrm>
            <a:off x="609600" y="2201819"/>
            <a:ext cx="6705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lgn="l">
              <a:spcAft>
                <a:spcPct val="50000"/>
              </a:spcAft>
            </a:pPr>
            <a:r>
              <a:rPr lang="en-US" dirty="0"/>
              <a:t>TRANs documents </a:t>
            </a:r>
            <a:r>
              <a:rPr lang="en-US" dirty="0">
                <a:solidFill>
                  <a:schemeClr val="accent2"/>
                </a:solidFill>
              </a:rPr>
              <a:t>must be approved </a:t>
            </a:r>
            <a:r>
              <a:rPr lang="en-US" dirty="0"/>
              <a:t>by the LEAs </a:t>
            </a:r>
            <a:r>
              <a:rPr lang="en-US" dirty="0">
                <a:solidFill>
                  <a:schemeClr val="accent2"/>
                </a:solidFill>
              </a:rPr>
              <a:t>Board</a:t>
            </a:r>
            <a:r>
              <a:rPr lang="en-US" dirty="0"/>
              <a:t>.</a:t>
            </a:r>
          </a:p>
          <a:p>
            <a:pPr algn="l">
              <a:spcAft>
                <a:spcPct val="50000"/>
              </a:spcAft>
            </a:pPr>
            <a:r>
              <a:rPr lang="en-US" dirty="0"/>
              <a:t>Documents include:</a:t>
            </a:r>
          </a:p>
          <a:p>
            <a:pPr lvl="1">
              <a:spcAft>
                <a:spcPct val="50000"/>
              </a:spcAft>
            </a:pPr>
            <a:r>
              <a:rPr lang="en-US" dirty="0">
                <a:solidFill>
                  <a:schemeClr val="accent2"/>
                </a:solidFill>
              </a:rPr>
              <a:t>Resolution </a:t>
            </a:r>
            <a:r>
              <a:rPr lang="en-US" dirty="0"/>
              <a:t>to authorize borrowing.</a:t>
            </a:r>
          </a:p>
          <a:p>
            <a:pPr lvl="1">
              <a:spcAft>
                <a:spcPct val="50000"/>
              </a:spcAft>
            </a:pPr>
            <a:r>
              <a:rPr lang="en-US" dirty="0">
                <a:solidFill>
                  <a:schemeClr val="accent2"/>
                </a:solidFill>
              </a:rPr>
              <a:t>Promissory note</a:t>
            </a:r>
            <a:r>
              <a:rPr lang="en-US" dirty="0"/>
              <a:t>.</a:t>
            </a:r>
          </a:p>
          <a:p>
            <a:pPr lvl="1">
              <a:spcAft>
                <a:spcPct val="50000"/>
              </a:spcAft>
            </a:pPr>
            <a:r>
              <a:rPr lang="en-US" dirty="0">
                <a:solidFill>
                  <a:schemeClr val="accent2"/>
                </a:solidFill>
              </a:rPr>
              <a:t>Other documents </a:t>
            </a:r>
            <a:r>
              <a:rPr lang="en-US" dirty="0"/>
              <a:t>as required by the outside experts.</a:t>
            </a:r>
          </a:p>
        </p:txBody>
      </p:sp>
      <p:sp>
        <p:nvSpPr>
          <p:cNvPr id="65540"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F9DD465B-469B-4E31-B5B8-99E5F001B0F6}" type="slidenum">
              <a:rPr lang="en-US" altLang="en-US" sz="1800">
                <a:latin typeface="Arial" panose="020B0604020202020204" pitchFamily="34" charset="0"/>
              </a:rPr>
              <a:pPr>
                <a:spcBef>
                  <a:spcPct val="0"/>
                </a:spcBef>
                <a:buFontTx/>
                <a:buNone/>
              </a:pPr>
              <a:t>31</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0B2E86D4-BFC9-4DF6-9B9F-BCE91C5020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103981" y="381000"/>
            <a:ext cx="7058819"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Borrowing – County Office Loan</a:t>
            </a:r>
          </a:p>
          <a:p>
            <a:pPr>
              <a:defRPr/>
            </a:pPr>
            <a:r>
              <a:rPr lang="en-US" sz="3600" dirty="0">
                <a:solidFill>
                  <a:schemeClr val="accent6"/>
                </a:solidFill>
                <a:latin typeface="Calibri" panose="020F0502020204030204" pitchFamily="34" charset="0"/>
                <a:cs typeface="Calibri" panose="020F0502020204030204" pitchFamily="34" charset="0"/>
              </a:rPr>
              <a:t>School Districts ONLY  </a:t>
            </a:r>
          </a:p>
          <a:p>
            <a:pPr>
              <a:defRPr/>
            </a:pPr>
            <a:r>
              <a:rPr lang="en-US" sz="3600" dirty="0">
                <a:latin typeface="Calibri" panose="020F0502020204030204" pitchFamily="34" charset="0"/>
                <a:cs typeface="Calibri" panose="020F0502020204030204" pitchFamily="34" charset="0"/>
              </a:rPr>
              <a:t>E.C. 42621 &amp; 42622</a:t>
            </a:r>
            <a:endParaRPr lang="en-US" altLang="en-US" sz="3600" kern="0" dirty="0">
              <a:latin typeface="Calibri" panose="020F0502020204030204" pitchFamily="34" charset="0"/>
              <a:cs typeface="Calibri" panose="020F0502020204030204" pitchFamily="34" charset="0"/>
            </a:endParaRPr>
          </a:p>
        </p:txBody>
      </p:sp>
      <p:sp>
        <p:nvSpPr>
          <p:cNvPr id="7" name="Content Placeholder 2"/>
          <p:cNvSpPr txBox="1">
            <a:spLocks/>
          </p:cNvSpPr>
          <p:nvPr/>
        </p:nvSpPr>
        <p:spPr bwMode="auto">
          <a:xfrm>
            <a:off x="277018" y="2807924"/>
            <a:ext cx="7086601" cy="3700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b="1" dirty="0">
                <a:latin typeface="Calibri" panose="020F0502020204030204" pitchFamily="34" charset="0"/>
                <a:cs typeface="Calibri" panose="020F0502020204030204" pitchFamily="34" charset="0"/>
              </a:rPr>
              <a:t>Another source of external borrowing is from the (COE).</a:t>
            </a:r>
          </a:p>
          <a:p>
            <a:endParaRPr lang="en-US" b="1"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This is </a:t>
            </a:r>
            <a:r>
              <a:rPr lang="en-US" b="1" u="sng" dirty="0">
                <a:solidFill>
                  <a:schemeClr val="accent2"/>
                </a:solidFill>
                <a:latin typeface="Calibri" panose="020F0502020204030204" pitchFamily="34" charset="0"/>
                <a:cs typeface="Calibri" panose="020F0502020204030204" pitchFamily="34" charset="0"/>
              </a:rPr>
              <a:t>subject to the availability of funds</a:t>
            </a:r>
            <a:r>
              <a:rPr lang="en-US" b="1" dirty="0">
                <a:solidFill>
                  <a:schemeClr val="accent2"/>
                </a:solidFill>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at the COE.</a:t>
            </a:r>
          </a:p>
          <a:p>
            <a:r>
              <a:rPr lang="en-US" dirty="0">
                <a:latin typeface="Calibri" panose="020F0502020204030204" pitchFamily="34" charset="0"/>
                <a:cs typeface="Calibri" panose="020F0502020204030204" pitchFamily="34" charset="0"/>
              </a:rPr>
              <a:t>The current cuts in funding hurt county offices as well.</a:t>
            </a:r>
          </a:p>
          <a:p>
            <a:r>
              <a:rPr lang="en-US" dirty="0">
                <a:latin typeface="Calibri" panose="020F0502020204030204" pitchFamily="34" charset="0"/>
                <a:cs typeface="Calibri" panose="020F0502020204030204" pitchFamily="34" charset="0"/>
              </a:rPr>
              <a:t>Will your COE have the cash when you need it?</a:t>
            </a:r>
          </a:p>
          <a:p>
            <a:r>
              <a:rPr lang="en-US" dirty="0">
                <a:latin typeface="Calibri" panose="020F0502020204030204" pitchFamily="34" charset="0"/>
                <a:cs typeface="Calibri" panose="020F0502020204030204" pitchFamily="34" charset="0"/>
              </a:rPr>
              <a:t>Would require Board resolutions </a:t>
            </a:r>
            <a:r>
              <a:rPr lang="en-US" b="1" i="1" u="sng" dirty="0">
                <a:solidFill>
                  <a:schemeClr val="accent2"/>
                </a:solidFill>
                <a:latin typeface="Calibri" panose="020F0502020204030204" pitchFamily="34" charset="0"/>
                <a:cs typeface="Calibri" panose="020F0502020204030204" pitchFamily="34" charset="0"/>
              </a:rPr>
              <a:t>by both</a:t>
            </a:r>
            <a:r>
              <a:rPr lang="en-US" b="1" i="1" dirty="0">
                <a:solidFill>
                  <a:schemeClr val="accent2"/>
                </a:solidFill>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the LEA and the COE.</a:t>
            </a:r>
          </a:p>
        </p:txBody>
      </p:sp>
      <p:sp>
        <p:nvSpPr>
          <p:cNvPr id="67588"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D6662579-CF45-44DB-957E-A83BAF4F5974}" type="slidenum">
              <a:rPr lang="en-US" altLang="en-US" sz="1800">
                <a:latin typeface="Arial" panose="020B0604020202020204" pitchFamily="34" charset="0"/>
              </a:rPr>
              <a:pPr>
                <a:spcBef>
                  <a:spcPct val="0"/>
                </a:spcBef>
                <a:buFontTx/>
                <a:buNone/>
              </a:pPr>
              <a:t>32</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08DE8063-95E6-4687-84C2-465D72BBD7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2144" y="6155731"/>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52400" y="304800"/>
            <a:ext cx="6934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latin typeface="Calibri" panose="020F0502020204030204" pitchFamily="34" charset="0"/>
                <a:cs typeface="Calibri" panose="020F0502020204030204" pitchFamily="34" charset="0"/>
              </a:rPr>
              <a:t>Cash Borrowing – County Treasurer </a:t>
            </a:r>
            <a:r>
              <a:rPr lang="en-US" sz="3600" dirty="0">
                <a:solidFill>
                  <a:schemeClr val="accent6"/>
                </a:solidFill>
                <a:latin typeface="Calibri" panose="020F0502020204030204" pitchFamily="34" charset="0"/>
                <a:cs typeface="Calibri" panose="020F0502020204030204" pitchFamily="34" charset="0"/>
              </a:rPr>
              <a:t>School Districts ONLY </a:t>
            </a:r>
            <a:r>
              <a:rPr lang="en-US" sz="3600" dirty="0">
                <a:latin typeface="Calibri" panose="020F0502020204030204" pitchFamily="34" charset="0"/>
                <a:cs typeface="Calibri" panose="020F0502020204030204" pitchFamily="34" charset="0"/>
              </a:rPr>
              <a:t>E.C. 42620</a:t>
            </a:r>
            <a:endParaRPr lang="en-US" altLang="en-US" sz="3600" kern="0" dirty="0">
              <a:latin typeface="Calibri" panose="020F0502020204030204" pitchFamily="34" charset="0"/>
              <a:cs typeface="Calibri" panose="020F0502020204030204" pitchFamily="34" charset="0"/>
            </a:endParaRPr>
          </a:p>
        </p:txBody>
      </p:sp>
      <p:sp>
        <p:nvSpPr>
          <p:cNvPr id="3" name="Content Placeholder 2"/>
          <p:cNvSpPr txBox="1">
            <a:spLocks/>
          </p:cNvSpPr>
          <p:nvPr/>
        </p:nvSpPr>
        <p:spPr bwMode="auto">
          <a:xfrm>
            <a:off x="457200" y="2101850"/>
            <a:ext cx="6827837"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dirty="0"/>
              <a:t>This education code section requires the county treasurer to loan money to a school agency that needs it.</a:t>
            </a:r>
          </a:p>
          <a:p>
            <a:pPr lvl="1"/>
            <a:r>
              <a:rPr lang="en-US" sz="2400" dirty="0"/>
              <a:t>Agency must be lacking sufficient funds to meet current expenses.</a:t>
            </a:r>
          </a:p>
          <a:p>
            <a:pPr lvl="1"/>
            <a:r>
              <a:rPr lang="en-US" sz="2400" dirty="0"/>
              <a:t>Amount transferred </a:t>
            </a:r>
            <a:r>
              <a:rPr lang="en-US" sz="2400" b="1" u="sng" dirty="0">
                <a:solidFill>
                  <a:schemeClr val="accent2"/>
                </a:solidFill>
              </a:rPr>
              <a:t>shall not exceed 85% </a:t>
            </a:r>
            <a:r>
              <a:rPr lang="en-US" sz="2400" u="sng" dirty="0">
                <a:solidFill>
                  <a:schemeClr val="accent2"/>
                </a:solidFill>
              </a:rPr>
              <a:t>of fiscal year revenues levied on behalf of the agency</a:t>
            </a:r>
            <a:r>
              <a:rPr lang="en-US" sz="2400" u="sng" dirty="0"/>
              <a:t>.</a:t>
            </a:r>
          </a:p>
          <a:p>
            <a:pPr lvl="1"/>
            <a:r>
              <a:rPr lang="en-US" sz="2400" dirty="0"/>
              <a:t>Repayment must be made from the first monies received by the agency before any other obligation is paid.</a:t>
            </a:r>
          </a:p>
        </p:txBody>
      </p:sp>
      <p:sp>
        <p:nvSpPr>
          <p:cNvPr id="69636"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1BE8EF2A-16CC-45CB-8C3A-8D12AADAAC91}" type="slidenum">
              <a:rPr lang="en-US" altLang="en-US" sz="1800">
                <a:latin typeface="Arial" panose="020B0604020202020204" pitchFamily="34" charset="0"/>
              </a:rPr>
              <a:pPr>
                <a:spcBef>
                  <a:spcPct val="0"/>
                </a:spcBef>
                <a:buFontTx/>
                <a:buNone/>
              </a:pPr>
              <a:t>33</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636F0248-C54F-4B08-8D53-55382DEFA8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b="1" dirty="0">
                <a:solidFill>
                  <a:schemeClr val="tx2"/>
                </a:solidFill>
                <a:latin typeface="Calibri" panose="020F0502020204030204" pitchFamily="34" charset="0"/>
                <a:ea typeface="MS PGothic" panose="020B0600070205080204" pitchFamily="34" charset="-128"/>
                <a:cs typeface="Calibri" panose="020F0502020204030204" pitchFamily="34" charset="0"/>
              </a:rPr>
              <a:t>Cash Borrowing – County Treasurer, cont.</a:t>
            </a:r>
            <a:endParaRPr lang="en-US" altLang="en-US" b="1" dirty="0">
              <a:solidFill>
                <a:schemeClr val="tx2"/>
              </a:solidFill>
              <a:latin typeface="Calibri" panose="020F0502020204030204" pitchFamily="34" charset="0"/>
              <a:ea typeface="MS PGothic" panose="020B0600070205080204" pitchFamily="34" charset="-128"/>
              <a:cs typeface="Calibri" panose="020F0502020204030204" pitchFamily="34" charset="0"/>
            </a:endParaRPr>
          </a:p>
        </p:txBody>
      </p:sp>
      <p:sp>
        <p:nvSpPr>
          <p:cNvPr id="71683" name="Subtitle 2"/>
          <p:cNvSpPr>
            <a:spLocks noGrp="1"/>
          </p:cNvSpPr>
          <p:nvPr>
            <p:ph idx="1"/>
          </p:nvPr>
        </p:nvSpPr>
        <p:spPr/>
        <p:txBody>
          <a:bodyPr/>
          <a:lstStyle/>
          <a:p>
            <a:pPr lvl="1"/>
            <a:r>
              <a:rPr lang="en-US" dirty="0">
                <a:solidFill>
                  <a:srgbClr val="FF0000"/>
                </a:solidFill>
              </a:rPr>
              <a:t>State Constitution </a:t>
            </a:r>
            <a:r>
              <a:rPr lang="en-US" b="1" u="sng" dirty="0"/>
              <a:t>requires</a:t>
            </a:r>
            <a:r>
              <a:rPr lang="en-US" dirty="0"/>
              <a:t> that the loan from the county treasurer must be made prior to the </a:t>
            </a:r>
            <a:r>
              <a:rPr lang="en-US" b="1" dirty="0">
                <a:solidFill>
                  <a:schemeClr val="accent2"/>
                </a:solidFill>
              </a:rPr>
              <a:t>last Monday in April </a:t>
            </a:r>
            <a:r>
              <a:rPr lang="en-US" dirty="0"/>
              <a:t>of the current fiscal year.*</a:t>
            </a:r>
          </a:p>
          <a:p>
            <a:pPr lvl="1">
              <a:buNone/>
            </a:pPr>
            <a:endParaRPr lang="en-US" sz="1800" dirty="0"/>
          </a:p>
          <a:p>
            <a:pPr lvl="1"/>
            <a:r>
              <a:rPr lang="en-US" dirty="0"/>
              <a:t>Requires a resolution approved by the Board.</a:t>
            </a:r>
          </a:p>
          <a:p>
            <a:pPr lvl="1">
              <a:buNone/>
            </a:pPr>
            <a:endParaRPr lang="en-US" sz="1800" dirty="0"/>
          </a:p>
          <a:p>
            <a:pPr lvl="1"/>
            <a:r>
              <a:rPr lang="en-US" dirty="0"/>
              <a:t>Check with your county treasurer on the timeline, process, and additional requirements if you need to exercise this option long before your projected need because of the lead time for paperwork and approvals.</a:t>
            </a:r>
          </a:p>
        </p:txBody>
      </p:sp>
      <p:sp>
        <p:nvSpPr>
          <p:cNvPr id="71684" name="TextBox 6"/>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F362CF56-3229-4EA5-AC5D-5B27DB059743}" type="slidenum">
              <a:rPr lang="en-US" altLang="en-US" sz="1800">
                <a:latin typeface="Arial" panose="020B0604020202020204" pitchFamily="34" charset="0"/>
              </a:rPr>
              <a:pPr>
                <a:spcBef>
                  <a:spcPct val="0"/>
                </a:spcBef>
                <a:buFontTx/>
                <a:buNone/>
              </a:pPr>
              <a:t>34</a:t>
            </a:fld>
            <a:endParaRPr lang="en-US" altLang="en-US" sz="1800">
              <a:latin typeface="Arial" panose="020B0604020202020204" pitchFamily="34" charset="0"/>
            </a:endParaRPr>
          </a:p>
        </p:txBody>
      </p:sp>
      <p:sp>
        <p:nvSpPr>
          <p:cNvPr id="2" name="Rectangle 1"/>
          <p:cNvSpPr/>
          <p:nvPr/>
        </p:nvSpPr>
        <p:spPr>
          <a:xfrm>
            <a:off x="304800" y="5486400"/>
            <a:ext cx="5791200" cy="646331"/>
          </a:xfrm>
          <a:prstGeom prst="rect">
            <a:avLst/>
          </a:prstGeom>
        </p:spPr>
        <p:txBody>
          <a:bodyPr wrap="square">
            <a:spAutoFit/>
          </a:bodyPr>
          <a:lstStyle/>
          <a:p>
            <a:pPr>
              <a:spcBef>
                <a:spcPct val="50000"/>
              </a:spcBef>
            </a:pPr>
            <a:r>
              <a:rPr lang="en-US" b="1" dirty="0">
                <a:solidFill>
                  <a:schemeClr val="accent2"/>
                </a:solidFill>
                <a:cs typeface="Arial" charset="0"/>
              </a:rPr>
              <a:t>* Section 6 of Article XVI of the California      Constitution</a:t>
            </a:r>
          </a:p>
        </p:txBody>
      </p:sp>
      <p:pic>
        <p:nvPicPr>
          <p:cNvPr id="6" name="Picture 2">
            <a:extLst>
              <a:ext uri="{FF2B5EF4-FFF2-40B4-BE49-F238E27FC236}">
                <a16:creationId xmlns:a16="http://schemas.microsoft.com/office/drawing/2014/main" id="{32C02352-5CC1-4FFE-966F-4657AD972F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55731"/>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39700" y="76200"/>
            <a:ext cx="69469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Borrowing Options, cont.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73731" name="Content Placeholder 2"/>
          <p:cNvSpPr txBox="1">
            <a:spLocks/>
          </p:cNvSpPr>
          <p:nvPr/>
        </p:nvSpPr>
        <p:spPr bwMode="auto">
          <a:xfrm>
            <a:off x="383012" y="1524000"/>
            <a:ext cx="6855988"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r>
              <a:rPr lang="en-US" sz="2400" dirty="0">
                <a:latin typeface="Calibri" panose="020F0502020204030204" pitchFamily="34" charset="0"/>
                <a:cs typeface="Calibri" panose="020F0502020204030204" pitchFamily="34" charset="0"/>
              </a:rPr>
              <a:t>Remember that all of these options require that the district be able to pay back the borrowing within a year </a:t>
            </a:r>
            <a:r>
              <a:rPr lang="en-US" sz="2400" i="1" dirty="0">
                <a:latin typeface="Calibri" panose="020F0502020204030204" pitchFamily="34" charset="0"/>
                <a:cs typeface="Calibri" panose="020F0502020204030204" pitchFamily="34" charset="0"/>
              </a:rPr>
              <a:t>at most</a:t>
            </a:r>
            <a:r>
              <a:rPr lang="en-US" sz="2400" dirty="0">
                <a:latin typeface="Calibri" panose="020F0502020204030204" pitchFamily="34" charset="0"/>
                <a:cs typeface="Calibri" panose="020F0502020204030204" pitchFamily="34" charset="0"/>
              </a:rPr>
              <a:t> </a:t>
            </a:r>
            <a:r>
              <a:rPr lang="en-US" sz="2400" u="sng" dirty="0">
                <a:latin typeface="Calibri" panose="020F0502020204030204" pitchFamily="34" charset="0"/>
                <a:cs typeface="Calibri" panose="020F0502020204030204" pitchFamily="34" charset="0"/>
              </a:rPr>
              <a:t>unless</a:t>
            </a:r>
            <a:r>
              <a:rPr lang="en-US" sz="2400" dirty="0">
                <a:latin typeface="Calibri" panose="020F0502020204030204" pitchFamily="34" charset="0"/>
                <a:cs typeface="Calibri" panose="020F0502020204030204" pitchFamily="34" charset="0"/>
              </a:rPr>
              <a:t> you borrow internally within 120 days before the end of the fiscal year.</a:t>
            </a:r>
            <a:endParaRPr lang="en-US" sz="2400" i="1" dirty="0">
              <a:latin typeface="Calibri" panose="020F0502020204030204" pitchFamily="34" charset="0"/>
              <a:cs typeface="Calibri" panose="020F0502020204030204" pitchFamily="34" charset="0"/>
            </a:endParaRPr>
          </a:p>
          <a:p>
            <a:pPr>
              <a:buNone/>
            </a:pPr>
            <a:endParaRPr lang="en-US" sz="2400" i="1"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What happens if you can’t ?</a:t>
            </a:r>
          </a:p>
          <a:p>
            <a:pPr lvl="1"/>
            <a:r>
              <a:rPr lang="en-US" sz="2400" dirty="0">
                <a:latin typeface="Calibri" panose="020F0502020204030204" pitchFamily="34" charset="0"/>
                <a:cs typeface="Calibri" panose="020F0502020204030204" pitchFamily="34" charset="0"/>
              </a:rPr>
              <a:t>A </a:t>
            </a:r>
            <a:r>
              <a:rPr lang="en-US" sz="2400" b="1" dirty="0">
                <a:latin typeface="Calibri" panose="020F0502020204030204" pitchFamily="34" charset="0"/>
                <a:cs typeface="Calibri" panose="020F0502020204030204" pitchFamily="34" charset="0"/>
              </a:rPr>
              <a:t>state emergency loan is needed </a:t>
            </a:r>
            <a:r>
              <a:rPr lang="en-US" sz="2400" dirty="0">
                <a:latin typeface="Calibri" panose="020F0502020204030204" pitchFamily="34" charset="0"/>
                <a:cs typeface="Calibri" panose="020F0502020204030204" pitchFamily="34" charset="0"/>
              </a:rPr>
              <a:t>which mandates state intervention, </a:t>
            </a:r>
            <a:r>
              <a:rPr lang="en-US" sz="2400" i="1" dirty="0">
                <a:latin typeface="Calibri" panose="020F0502020204030204" pitchFamily="34" charset="0"/>
                <a:cs typeface="Calibri" panose="020F0502020204030204" pitchFamily="34" charset="0"/>
              </a:rPr>
              <a:t>but</a:t>
            </a:r>
            <a:r>
              <a:rPr lang="en-US" sz="2400" dirty="0">
                <a:latin typeface="Calibri" panose="020F0502020204030204" pitchFamily="34" charset="0"/>
                <a:cs typeface="Calibri" panose="020F0502020204030204" pitchFamily="34" charset="0"/>
              </a:rPr>
              <a:t> this </a:t>
            </a:r>
            <a:r>
              <a:rPr lang="en-US" sz="2400" b="1" dirty="0">
                <a:solidFill>
                  <a:schemeClr val="accent6"/>
                </a:solidFill>
                <a:latin typeface="Calibri" panose="020F0502020204030204" pitchFamily="34" charset="0"/>
                <a:cs typeface="Calibri" panose="020F0502020204030204" pitchFamily="34" charset="0"/>
              </a:rPr>
              <a:t>only applied to school districts </a:t>
            </a:r>
            <a:r>
              <a:rPr lang="en-US" sz="2400" b="1" dirty="0">
                <a:solidFill>
                  <a:srgbClr val="FF0000"/>
                </a:solidFill>
                <a:latin typeface="Calibri" panose="020F0502020204030204" pitchFamily="34" charset="0"/>
                <a:cs typeface="Calibri" panose="020F0502020204030204" pitchFamily="34" charset="0"/>
              </a:rPr>
              <a:t>not charters.</a:t>
            </a:r>
          </a:p>
          <a:p>
            <a:pPr lvl="1">
              <a:buNone/>
            </a:pPr>
            <a:endParaRPr lang="en-US" sz="2400" dirty="0">
              <a:solidFill>
                <a:schemeClr val="accent6"/>
              </a:solidFill>
              <a:latin typeface="Calibri" panose="020F0502020204030204" pitchFamily="34" charset="0"/>
              <a:cs typeface="Calibri" panose="020F0502020204030204" pitchFamily="34" charset="0"/>
            </a:endParaRPr>
          </a:p>
          <a:p>
            <a:r>
              <a:rPr lang="en-US" sz="2400" b="1" i="1" dirty="0">
                <a:solidFill>
                  <a:schemeClr val="accent6"/>
                </a:solidFill>
                <a:latin typeface="Calibri" panose="020F0502020204030204" pitchFamily="34" charset="0"/>
                <a:cs typeface="Calibri" panose="020F0502020204030204" pitchFamily="34" charset="0"/>
              </a:rPr>
              <a:t>Fund balance can</a:t>
            </a:r>
            <a:r>
              <a:rPr lang="en-US" sz="2400" dirty="0">
                <a:solidFill>
                  <a:schemeClr val="accent6"/>
                </a:solidFill>
                <a:latin typeface="Calibri" panose="020F0502020204030204" pitchFamily="34" charset="0"/>
                <a:cs typeface="Calibri" panose="020F0502020204030204" pitchFamily="34" charset="0"/>
              </a:rPr>
              <a:t> be low or negative, but </a:t>
            </a:r>
            <a:r>
              <a:rPr lang="en-US" sz="2400" b="1" i="1" dirty="0">
                <a:solidFill>
                  <a:schemeClr val="accent6"/>
                </a:solidFill>
                <a:latin typeface="Calibri" panose="020F0502020204030204" pitchFamily="34" charset="0"/>
                <a:cs typeface="Calibri" panose="020F0502020204030204" pitchFamily="34" charset="0"/>
              </a:rPr>
              <a:t>cash cannot</a:t>
            </a:r>
            <a:r>
              <a:rPr lang="en-US" sz="2400" b="1" i="1" dirty="0"/>
              <a:t>.</a:t>
            </a:r>
          </a:p>
        </p:txBody>
      </p:sp>
      <p:sp>
        <p:nvSpPr>
          <p:cNvPr id="73732"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DE5DA5AE-CAB6-45A5-B759-D1E191928482}" type="slidenum">
              <a:rPr lang="en-US" altLang="en-US" sz="1800">
                <a:latin typeface="Arial" panose="020B0604020202020204" pitchFamily="34" charset="0"/>
              </a:rPr>
              <a:pPr>
                <a:spcBef>
                  <a:spcPct val="0"/>
                </a:spcBef>
                <a:buFontTx/>
                <a:buNone/>
              </a:pPr>
              <a:t>35</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F03FD922-D4A9-40CF-A3BE-C4AB1CA06F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55731"/>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233136" y="155204"/>
            <a:ext cx="6777264"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Summary and Conclusions</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75779" name="Content Placeholder 2"/>
          <p:cNvSpPr txBox="1">
            <a:spLocks/>
          </p:cNvSpPr>
          <p:nvPr/>
        </p:nvSpPr>
        <p:spPr bwMode="auto">
          <a:xfrm>
            <a:off x="347436" y="1245160"/>
            <a:ext cx="6891564" cy="5029200"/>
          </a:xfrm>
          <a:prstGeom prst="rect">
            <a:avLst/>
          </a:prstGeom>
          <a:noFill/>
          <a:ln>
            <a:noFill/>
          </a:ln>
          <a:effectLst>
            <a:reflection blurRad="6350" stA="52000" endA="300" endPos="35000" dir="5400000" sy="-100000" algn="bl" rotWithShape="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lgn="ctr">
              <a:buNone/>
            </a:pPr>
            <a:r>
              <a:rPr lang="en-US" sz="2400" b="1" dirty="0">
                <a:solidFill>
                  <a:schemeClr val="accent2"/>
                </a:solidFill>
                <a:latin typeface="Calibri" panose="020F0502020204030204" pitchFamily="34" charset="0"/>
                <a:cs typeface="Calibri" panose="020F0502020204030204" pitchFamily="34" charset="0"/>
              </a:rPr>
              <a:t>Successful Cash Management Involves:</a:t>
            </a:r>
          </a:p>
          <a:p>
            <a:pPr algn="ctr">
              <a:buNone/>
            </a:pPr>
            <a:endParaRPr lang="en-US" sz="1200" b="1" dirty="0">
              <a:solidFill>
                <a:schemeClr val="accent2"/>
              </a:solidFill>
              <a:latin typeface="Calibri" panose="020F0502020204030204" pitchFamily="34" charset="0"/>
              <a:cs typeface="Calibri" panose="020F0502020204030204" pitchFamily="34" charset="0"/>
            </a:endParaRPr>
          </a:p>
          <a:p>
            <a:pPr lvl="1">
              <a:buNone/>
            </a:pPr>
            <a:r>
              <a:rPr lang="en-US" sz="2400" dirty="0">
                <a:latin typeface="Calibri" panose="020F0502020204030204" pitchFamily="34" charset="0"/>
                <a:cs typeface="Calibri" panose="020F0502020204030204" pitchFamily="34" charset="0"/>
              </a:rPr>
              <a:t>Understanding the principles of cash transactions.</a:t>
            </a:r>
          </a:p>
          <a:p>
            <a:pPr lvl="2">
              <a:buNone/>
            </a:pPr>
            <a:r>
              <a:rPr lang="en-US" dirty="0">
                <a:solidFill>
                  <a:schemeClr val="accent2"/>
                </a:solidFill>
                <a:latin typeface="Calibri" panose="020F0502020204030204" pitchFamily="34" charset="0"/>
                <a:cs typeface="Calibri" panose="020F0502020204030204" pitchFamily="34" charset="0"/>
              </a:rPr>
              <a:t>Verifying cash reconciliations</a:t>
            </a:r>
            <a:r>
              <a:rPr lang="en-US" dirty="0">
                <a:latin typeface="Calibri" panose="020F0502020204030204" pitchFamily="34" charset="0"/>
                <a:cs typeface="Calibri" panose="020F0502020204030204" pitchFamily="34" charset="0"/>
              </a:rPr>
              <a:t>.</a:t>
            </a:r>
          </a:p>
          <a:p>
            <a:pPr lvl="3">
              <a:buNone/>
            </a:pPr>
            <a:r>
              <a:rPr lang="en-US" sz="2400" dirty="0">
                <a:latin typeface="Calibri" panose="020F0502020204030204" pitchFamily="34" charset="0"/>
                <a:cs typeface="Calibri" panose="020F0502020204030204" pitchFamily="34" charset="0"/>
              </a:rPr>
              <a:t>Preparing monthly cash flow updates.</a:t>
            </a:r>
          </a:p>
          <a:p>
            <a:pPr lvl="4">
              <a:buNone/>
            </a:pPr>
            <a:r>
              <a:rPr lang="en-US" sz="2400" dirty="0">
                <a:solidFill>
                  <a:schemeClr val="accent2"/>
                </a:solidFill>
                <a:latin typeface="Calibri" panose="020F0502020204030204" pitchFamily="34" charset="0"/>
                <a:cs typeface="Calibri" panose="020F0502020204030204" pitchFamily="34" charset="0"/>
              </a:rPr>
              <a:t>Managing cash in all programs and funds.</a:t>
            </a:r>
          </a:p>
          <a:p>
            <a:pPr lvl="5">
              <a:buNone/>
            </a:pPr>
            <a:r>
              <a:rPr lang="en-US" sz="2400" dirty="0">
                <a:latin typeface="Calibri" panose="020F0502020204030204" pitchFamily="34" charset="0"/>
                <a:cs typeface="Calibri" panose="020F0502020204030204" pitchFamily="34" charset="0"/>
              </a:rPr>
              <a:t>Preparing for borrowing, if necessary.</a:t>
            </a:r>
          </a:p>
          <a:p>
            <a:pPr lvl="6">
              <a:buNone/>
            </a:pPr>
            <a:r>
              <a:rPr lang="en-US" sz="2400" dirty="0">
                <a:solidFill>
                  <a:schemeClr val="accent2"/>
                </a:solidFill>
                <a:latin typeface="Calibri" panose="020F0502020204030204" pitchFamily="34" charset="0"/>
                <a:cs typeface="Calibri" panose="020F0502020204030204" pitchFamily="34" charset="0"/>
              </a:rPr>
              <a:t>Watching, listening and planning</a:t>
            </a:r>
            <a:r>
              <a:rPr lang="en-US" sz="2400" dirty="0">
                <a:solidFill>
                  <a:schemeClr val="accent2"/>
                </a:solidFill>
              </a:rPr>
              <a:t>.</a:t>
            </a:r>
          </a:p>
        </p:txBody>
      </p:sp>
      <p:sp>
        <p:nvSpPr>
          <p:cNvPr id="75780"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FE0EE147-8E23-4C5D-B5A1-CDC79826A1CC}" type="slidenum">
              <a:rPr lang="en-US" altLang="en-US" sz="1800">
                <a:latin typeface="Arial" panose="020B0604020202020204" pitchFamily="34" charset="0"/>
              </a:rPr>
              <a:pPr>
                <a:spcBef>
                  <a:spcPct val="0"/>
                </a:spcBef>
                <a:buFontTx/>
                <a:buNone/>
              </a:pPr>
              <a:t>36</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98F7B923-0474-477C-8D87-4EB601A1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09481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Content Placeholder 2"/>
          <p:cNvSpPr txBox="1">
            <a:spLocks/>
          </p:cNvSpPr>
          <p:nvPr/>
        </p:nvSpPr>
        <p:spPr bwMode="auto">
          <a:xfrm>
            <a:off x="152400" y="1828800"/>
            <a:ext cx="8686800"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marL="0" indent="0" algn="ctr">
              <a:buNone/>
              <a:defRPr/>
            </a:pPr>
            <a:r>
              <a:rPr lang="en-US" sz="5400" b="1" dirty="0">
                <a:latin typeface="Arial Black" pitchFamily="34" charset="0"/>
              </a:rPr>
              <a:t>Thank You !</a:t>
            </a:r>
          </a:p>
        </p:txBody>
      </p:sp>
      <p:sp>
        <p:nvSpPr>
          <p:cNvPr id="77828"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F583EB9A-7D47-4CE6-8739-AEA3B359294A}" type="slidenum">
              <a:rPr lang="en-US" altLang="en-US" sz="1800">
                <a:latin typeface="Arial" panose="020B0604020202020204" pitchFamily="34" charset="0"/>
              </a:rPr>
              <a:pPr>
                <a:spcBef>
                  <a:spcPct val="0"/>
                </a:spcBef>
                <a:buFontTx/>
                <a:buNone/>
              </a:pPr>
              <a:t>37</a:t>
            </a:fld>
            <a:endParaRPr lang="en-US" altLang="en-US" sz="1800">
              <a:latin typeface="Arial" panose="020B0604020202020204" pitchFamily="34" charset="0"/>
            </a:endParaRPr>
          </a:p>
        </p:txBody>
      </p:sp>
      <p:pic>
        <p:nvPicPr>
          <p:cNvPr id="10" name="Picture 2">
            <a:extLst>
              <a:ext uri="{FF2B5EF4-FFF2-40B4-BE49-F238E27FC236}">
                <a16:creationId xmlns:a16="http://schemas.microsoft.com/office/drawing/2014/main" id="{6CF8D211-8146-412D-B251-FB1491B827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2357"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190500" y="77788"/>
            <a:ext cx="60579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The Importance of Cash Flow</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9219" name="Content Placeholder 2"/>
          <p:cNvSpPr txBox="1">
            <a:spLocks/>
          </p:cNvSpPr>
          <p:nvPr/>
        </p:nvSpPr>
        <p:spPr bwMode="auto">
          <a:xfrm>
            <a:off x="533400" y="1600200"/>
            <a:ext cx="67818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Aft>
                <a:spcPct val="70000"/>
              </a:spcAft>
            </a:pPr>
            <a:endParaRPr lang="en-US" dirty="0"/>
          </a:p>
        </p:txBody>
      </p:sp>
      <p:sp>
        <p:nvSpPr>
          <p:cNvPr id="12292" name="TextBox 3"/>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EC7D8994-F2F1-4F31-ADF0-94161380DAB7}" type="slidenum">
              <a:rPr lang="en-US" altLang="en-US" sz="1800">
                <a:latin typeface="Arial" panose="020B0604020202020204" pitchFamily="34" charset="0"/>
              </a:rPr>
              <a:pPr>
                <a:spcBef>
                  <a:spcPct val="0"/>
                </a:spcBef>
                <a:buFontTx/>
                <a:buNone/>
              </a:pPr>
              <a:t>4</a:t>
            </a:fld>
            <a:endParaRPr lang="en-US" altLang="en-US" sz="1800">
              <a:latin typeface="Arial" panose="020B0604020202020204" pitchFamily="34" charset="0"/>
            </a:endParaRPr>
          </a:p>
        </p:txBody>
      </p:sp>
      <p:sp>
        <p:nvSpPr>
          <p:cNvPr id="5" name="Rectangle 7"/>
          <p:cNvSpPr txBox="1">
            <a:spLocks/>
          </p:cNvSpPr>
          <p:nvPr/>
        </p:nvSpPr>
        <p:spPr bwMode="auto">
          <a:xfrm>
            <a:off x="190500" y="1611385"/>
            <a:ext cx="7124700" cy="4785360"/>
          </a:xfrm>
          <a:prstGeom prst="rect">
            <a:avLst/>
          </a:prstGeom>
          <a:noFill/>
          <a:ln>
            <a:noFill/>
          </a:ln>
          <a:effectLst>
            <a:innerShdw blurRad="63500" dist="50800" dir="10800000">
              <a:prstClr val="black">
                <a:alpha val="50000"/>
              </a:prstClr>
            </a:inn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Aft>
                <a:spcPct val="70000"/>
              </a:spcAft>
            </a:pPr>
            <a:r>
              <a:rPr lang="en-US" kern="0" dirty="0">
                <a:latin typeface="Calibri" panose="020F0502020204030204" pitchFamily="34" charset="0"/>
                <a:cs typeface="Calibri" panose="020F0502020204030204" pitchFamily="34" charset="0"/>
              </a:rPr>
              <a:t>Cash flow is an important factor in determining the fiscal health of the local educational agency under county office oversight.</a:t>
            </a:r>
          </a:p>
          <a:p>
            <a:pPr lvl="1" algn="ctr">
              <a:spcAft>
                <a:spcPct val="70000"/>
              </a:spcAft>
              <a:buFontTx/>
              <a:buNone/>
            </a:pPr>
            <a:r>
              <a:rPr lang="en-US" sz="2400" b="1" kern="0" dirty="0">
                <a:solidFill>
                  <a:srgbClr val="0070C0"/>
                </a:solidFill>
                <a:latin typeface="Calibri" panose="020F0502020204030204" pitchFamily="34" charset="0"/>
                <a:cs typeface="Calibri" panose="020F0502020204030204" pitchFamily="34" charset="0"/>
              </a:rPr>
              <a:t>No cash for Districts = State Takeover</a:t>
            </a:r>
          </a:p>
          <a:p>
            <a:pPr lvl="1" algn="ctr">
              <a:spcAft>
                <a:spcPct val="70000"/>
              </a:spcAft>
              <a:buFontTx/>
              <a:buNone/>
            </a:pPr>
            <a:r>
              <a:rPr lang="en-US" sz="2400" b="1" kern="0" dirty="0">
                <a:solidFill>
                  <a:srgbClr val="0070C0"/>
                </a:solidFill>
                <a:latin typeface="Calibri" panose="020F0502020204030204" pitchFamily="34" charset="0"/>
                <a:cs typeface="Calibri" panose="020F0502020204030204" pitchFamily="34" charset="0"/>
              </a:rPr>
              <a:t>No cash for Charters = Bankruptcy </a:t>
            </a:r>
          </a:p>
          <a:p>
            <a:pPr>
              <a:spcAft>
                <a:spcPct val="70000"/>
              </a:spcAft>
            </a:pPr>
            <a:r>
              <a:rPr lang="en-US" kern="0" dirty="0">
                <a:latin typeface="Calibri" panose="020F0502020204030204" pitchFamily="34" charset="0"/>
                <a:cs typeface="Calibri" panose="020F0502020204030204" pitchFamily="34" charset="0"/>
              </a:rPr>
              <a:t>Agencies can have the required level of economic reserves and yet be out of cash or can be cash poor.</a:t>
            </a:r>
          </a:p>
          <a:p>
            <a:pPr lvl="1" algn="ctr">
              <a:spcAft>
                <a:spcPct val="70000"/>
              </a:spcAft>
              <a:buFontTx/>
              <a:buNone/>
            </a:pPr>
            <a:r>
              <a:rPr lang="en-US" sz="2400" b="1" kern="0" dirty="0">
                <a:solidFill>
                  <a:srgbClr val="0070C0"/>
                </a:solidFill>
                <a:latin typeface="Calibri" panose="020F0502020204030204" pitchFamily="34" charset="0"/>
                <a:cs typeface="Calibri" panose="020F0502020204030204" pitchFamily="34" charset="0"/>
              </a:rPr>
              <a:t>Cash shows no mercy – you either </a:t>
            </a:r>
            <a:br>
              <a:rPr lang="en-US" sz="2400" b="1" kern="0" dirty="0">
                <a:solidFill>
                  <a:srgbClr val="0070C0"/>
                </a:solidFill>
                <a:latin typeface="Calibri" panose="020F0502020204030204" pitchFamily="34" charset="0"/>
                <a:cs typeface="Calibri" panose="020F0502020204030204" pitchFamily="34" charset="0"/>
              </a:rPr>
            </a:br>
            <a:r>
              <a:rPr lang="en-US" sz="2400" b="1" kern="0" dirty="0">
                <a:solidFill>
                  <a:srgbClr val="0070C0"/>
                </a:solidFill>
                <a:latin typeface="Calibri" panose="020F0502020204030204" pitchFamily="34" charset="0"/>
                <a:cs typeface="Calibri" panose="020F0502020204030204" pitchFamily="34" charset="0"/>
              </a:rPr>
              <a:t>have it or you don’t.   </a:t>
            </a:r>
          </a:p>
        </p:txBody>
      </p:sp>
      <p:pic>
        <p:nvPicPr>
          <p:cNvPr id="12" name="Picture 2">
            <a:extLst>
              <a:ext uri="{FF2B5EF4-FFF2-40B4-BE49-F238E27FC236}">
                <a16:creationId xmlns:a16="http://schemas.microsoft.com/office/drawing/2014/main" id="{87F02FC8-C1B6-4F9E-8325-F35E2878AB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39286"/>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mph" presetSubtype="0" fill="hold" nodeType="clickEffect">
                                  <p:stCondLst>
                                    <p:cond delay="0"/>
                                  </p:stCondLst>
                                  <p:iterate type="lt">
                                    <p:tmPct val="10000"/>
                                  </p:iterate>
                                  <p:childTnLst>
                                    <p:set>
                                      <p:cBhvr override="childStyle">
                                        <p:cTn id="11" dur="500" autoRev="1" fill="hold"/>
                                        <p:tgtEl>
                                          <p:spTgt spid="5">
                                            <p:txEl>
                                              <p:pRg st="1" end="1"/>
                                            </p:txEl>
                                          </p:spTgt>
                                        </p:tgtEl>
                                        <p:attrNameLst>
                                          <p:attrName>style.color</p:attrName>
                                        </p:attrNameLst>
                                      </p:cBhvr>
                                      <p:to>
                                        <p:clrVal>
                                          <a:schemeClr val="accent2"/>
                                        </p:clrVal>
                                      </p:to>
                                    </p:set>
                                    <p:set>
                                      <p:cBhvr>
                                        <p:cTn id="12" dur="500" autoRev="1" fill="hold"/>
                                        <p:tgtEl>
                                          <p:spTgt spid="5">
                                            <p:txEl>
                                              <p:pRg st="1" end="1"/>
                                            </p:txEl>
                                          </p:spTgt>
                                        </p:tgtEl>
                                        <p:attrNameLst>
                                          <p:attrName>fillcolor</p:attrName>
                                        </p:attrNameLst>
                                      </p:cBhvr>
                                      <p:to>
                                        <p:clrVal>
                                          <a:schemeClr val="accent2"/>
                                        </p:clrVal>
                                      </p:to>
                                    </p:set>
                                    <p:set>
                                      <p:cBhvr>
                                        <p:cTn id="13" dur="500" autoRev="1" fill="hold"/>
                                        <p:tgtEl>
                                          <p:spTgt spid="5">
                                            <p:txEl>
                                              <p:pRg st="1" end="1"/>
                                            </p:txEl>
                                          </p:spTgt>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20" presetClass="emph" presetSubtype="0" fill="hold" nodeType="clickEffect">
                                  <p:stCondLst>
                                    <p:cond delay="0"/>
                                  </p:stCondLst>
                                  <p:iterate type="lt">
                                    <p:tmPct val="10000"/>
                                  </p:iterate>
                                  <p:childTnLst>
                                    <p:set>
                                      <p:cBhvr override="childStyle">
                                        <p:cTn id="17" dur="500" autoRev="1" fill="hold"/>
                                        <p:tgtEl>
                                          <p:spTgt spid="5">
                                            <p:txEl>
                                              <p:pRg st="2" end="2"/>
                                            </p:txEl>
                                          </p:spTgt>
                                        </p:tgtEl>
                                        <p:attrNameLst>
                                          <p:attrName>style.color</p:attrName>
                                        </p:attrNameLst>
                                      </p:cBhvr>
                                      <p:to>
                                        <p:clrVal>
                                          <a:schemeClr val="accent2"/>
                                        </p:clrVal>
                                      </p:to>
                                    </p:set>
                                    <p:set>
                                      <p:cBhvr>
                                        <p:cTn id="18" dur="500" autoRev="1" fill="hold"/>
                                        <p:tgtEl>
                                          <p:spTgt spid="5">
                                            <p:txEl>
                                              <p:pRg st="2" end="2"/>
                                            </p:txEl>
                                          </p:spTgt>
                                        </p:tgtEl>
                                        <p:attrNameLst>
                                          <p:attrName>fillcolor</p:attrName>
                                        </p:attrNameLst>
                                      </p:cBhvr>
                                      <p:to>
                                        <p:clrVal>
                                          <a:schemeClr val="accent2"/>
                                        </p:clrVal>
                                      </p:to>
                                    </p:set>
                                    <p:set>
                                      <p:cBhvr>
                                        <p:cTn id="19" dur="500" autoRev="1" fill="hold"/>
                                        <p:tgtEl>
                                          <p:spTgt spid="5">
                                            <p:txEl>
                                              <p:pRg st="2" end="2"/>
                                            </p:txEl>
                                          </p:spTgt>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fade">
                                      <p:cBhvr>
                                        <p:cTn id="24" dur="2000"/>
                                        <p:tgtEl>
                                          <p:spTgt spid="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fade">
                                      <p:cBhvr>
                                        <p:cTn id="29"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52400" y="152400"/>
            <a:ext cx="876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endParaRPr lang="en-US" altLang="en-US" kern="0" dirty="0"/>
          </a:p>
        </p:txBody>
      </p:sp>
      <p:sp>
        <p:nvSpPr>
          <p:cNvPr id="14339" name="Content Placeholder 2"/>
          <p:cNvSpPr txBox="1">
            <a:spLocks/>
          </p:cNvSpPr>
          <p:nvPr/>
        </p:nvSpPr>
        <p:spPr bwMode="auto">
          <a:xfrm>
            <a:off x="381000" y="1600200"/>
            <a:ext cx="6858000"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marL="0" indent="0" algn="ctr">
              <a:buNone/>
              <a:defRPr/>
            </a:pPr>
            <a:r>
              <a:rPr lang="en-US" sz="5400" b="1" dirty="0">
                <a:latin typeface="Calibri" panose="020F0502020204030204" pitchFamily="34" charset="0"/>
                <a:cs typeface="Calibri" panose="020F0502020204030204" pitchFamily="34" charset="0"/>
              </a:rPr>
              <a:t>Cash Flow Management</a:t>
            </a:r>
          </a:p>
        </p:txBody>
      </p:sp>
      <p:sp>
        <p:nvSpPr>
          <p:cNvPr id="14340" name="TextBox 5"/>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3B1DB6DA-F12C-47CD-8A18-2BF15ACD4560}" type="slidenum">
              <a:rPr lang="en-US" altLang="en-US" sz="1800">
                <a:latin typeface="Arial" panose="020B0604020202020204" pitchFamily="34" charset="0"/>
              </a:rPr>
              <a:pPr>
                <a:spcBef>
                  <a:spcPct val="0"/>
                </a:spcBef>
                <a:buFontTx/>
                <a:buNone/>
              </a:pPr>
              <a:t>5</a:t>
            </a:fld>
            <a:endParaRPr lang="en-US" altLang="en-US" sz="1800">
              <a:latin typeface="Arial" panose="020B0604020202020204" pitchFamily="34" charset="0"/>
            </a:endParaRPr>
          </a:p>
        </p:txBody>
      </p:sp>
      <p:pic>
        <p:nvPicPr>
          <p:cNvPr id="11" name="Picture 2">
            <a:extLst>
              <a:ext uri="{FF2B5EF4-FFF2-40B4-BE49-F238E27FC236}">
                <a16:creationId xmlns:a16="http://schemas.microsoft.com/office/drawing/2014/main" id="{5E1EDC0A-5F14-4E71-80C7-88694772C5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33554"/>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52400" y="152400"/>
            <a:ext cx="6934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Flow Management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11267" name="Content Placeholder 2"/>
          <p:cNvSpPr txBox="1">
            <a:spLocks/>
          </p:cNvSpPr>
          <p:nvPr/>
        </p:nvSpPr>
        <p:spPr bwMode="auto">
          <a:xfrm>
            <a:off x="257503" y="958850"/>
            <a:ext cx="8686800"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endParaRPr lang="en-US" dirty="0"/>
          </a:p>
        </p:txBody>
      </p:sp>
      <p:sp>
        <p:nvSpPr>
          <p:cNvPr id="16388" name="TextBox 5"/>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B7519B1F-716B-4D9F-A94A-4FE457120254}" type="slidenum">
              <a:rPr lang="en-US" altLang="en-US" sz="1800">
                <a:latin typeface="Arial" panose="020B0604020202020204" pitchFamily="34" charset="0"/>
              </a:rPr>
              <a:pPr>
                <a:spcBef>
                  <a:spcPct val="0"/>
                </a:spcBef>
                <a:buFontTx/>
                <a:buNone/>
              </a:pPr>
              <a:t>6</a:t>
            </a:fld>
            <a:endParaRPr lang="en-US" altLang="en-US" sz="1800">
              <a:latin typeface="Arial" panose="020B0604020202020204" pitchFamily="34" charset="0"/>
            </a:endParaRPr>
          </a:p>
        </p:txBody>
      </p:sp>
      <p:sp>
        <p:nvSpPr>
          <p:cNvPr id="6" name="Rectangle 9"/>
          <p:cNvSpPr txBox="1">
            <a:spLocks/>
          </p:cNvSpPr>
          <p:nvPr/>
        </p:nvSpPr>
        <p:spPr bwMode="auto">
          <a:xfrm>
            <a:off x="457200" y="1810053"/>
            <a:ext cx="6819900" cy="4693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endParaRPr lang="en-US" kern="0" dirty="0"/>
          </a:p>
          <a:p>
            <a:r>
              <a:rPr lang="en-US" sz="2800" kern="0" dirty="0">
                <a:latin typeface="Calibri" panose="020F0502020204030204" pitchFamily="34" charset="0"/>
                <a:cs typeface="Calibri" panose="020F0502020204030204" pitchFamily="34" charset="0"/>
              </a:rPr>
              <a:t>So, </a:t>
            </a:r>
            <a:r>
              <a:rPr lang="en-US" sz="2800" kern="0" dirty="0">
                <a:solidFill>
                  <a:schemeClr val="accent2"/>
                </a:solidFill>
                <a:latin typeface="Calibri" panose="020F0502020204030204" pitchFamily="34" charset="0"/>
                <a:cs typeface="Calibri" panose="020F0502020204030204" pitchFamily="34" charset="0"/>
              </a:rPr>
              <a:t>what’s the big deal </a:t>
            </a:r>
            <a:r>
              <a:rPr lang="en-US" sz="2800" kern="0" dirty="0">
                <a:latin typeface="Calibri" panose="020F0502020204030204" pitchFamily="34" charset="0"/>
                <a:cs typeface="Calibri" panose="020F0502020204030204" pitchFamily="34" charset="0"/>
              </a:rPr>
              <a:t>– we have cash coming in on schedule now?</a:t>
            </a:r>
          </a:p>
          <a:p>
            <a:endParaRPr lang="en-US" sz="2800" kern="0" dirty="0">
              <a:latin typeface="Calibri" panose="020F0502020204030204" pitchFamily="34" charset="0"/>
              <a:cs typeface="Calibri" panose="020F0502020204030204" pitchFamily="34" charset="0"/>
            </a:endParaRPr>
          </a:p>
          <a:p>
            <a:r>
              <a:rPr lang="en-US" sz="2800" kern="0" dirty="0">
                <a:solidFill>
                  <a:schemeClr val="accent2"/>
                </a:solidFill>
                <a:latin typeface="Calibri" panose="020F0502020204030204" pitchFamily="34" charset="0"/>
                <a:cs typeface="Calibri" panose="020F0502020204030204" pitchFamily="34" charset="0"/>
              </a:rPr>
              <a:t>What happened </a:t>
            </a:r>
            <a:r>
              <a:rPr lang="en-US" sz="2800" kern="0" dirty="0">
                <a:latin typeface="Calibri" panose="020F0502020204030204" pitchFamily="34" charset="0"/>
                <a:cs typeface="Calibri" panose="020F0502020204030204" pitchFamily="34" charset="0"/>
              </a:rPr>
              <a:t>statewide to cause cash flow to be so important during the Great Recession, and how will that impact us now?</a:t>
            </a:r>
          </a:p>
          <a:p>
            <a:endParaRPr lang="en-US" sz="2800" kern="0" dirty="0">
              <a:latin typeface="Calibri" panose="020F0502020204030204" pitchFamily="34" charset="0"/>
              <a:cs typeface="Calibri" panose="020F0502020204030204" pitchFamily="34" charset="0"/>
            </a:endParaRPr>
          </a:p>
          <a:p>
            <a:r>
              <a:rPr lang="en-US" sz="2800" kern="0" dirty="0">
                <a:latin typeface="Calibri" panose="020F0502020204030204" pitchFamily="34" charset="0"/>
                <a:cs typeface="Calibri" panose="020F0502020204030204" pitchFamily="34" charset="0"/>
              </a:rPr>
              <a:t>The state has traditionally borrowed cash to smooth out its cash deficit periods caused by uneven revenue flows – primarily from </a:t>
            </a:r>
            <a:r>
              <a:rPr lang="en-US" sz="2800" kern="0" dirty="0">
                <a:solidFill>
                  <a:schemeClr val="accent2"/>
                </a:solidFill>
                <a:latin typeface="Calibri" panose="020F0502020204030204" pitchFamily="34" charset="0"/>
                <a:cs typeface="Calibri" panose="020F0502020204030204" pitchFamily="34" charset="0"/>
              </a:rPr>
              <a:t>personal, corporate and other taxes</a:t>
            </a:r>
            <a:r>
              <a:rPr lang="en-US" sz="2800" kern="0" dirty="0">
                <a:latin typeface="Calibri" panose="020F0502020204030204" pitchFamily="34" charset="0"/>
                <a:cs typeface="Calibri" panose="020F0502020204030204" pitchFamily="34" charset="0"/>
              </a:rPr>
              <a:t>.</a:t>
            </a:r>
          </a:p>
        </p:txBody>
      </p:sp>
      <p:pic>
        <p:nvPicPr>
          <p:cNvPr id="12" name="Picture 2">
            <a:extLst>
              <a:ext uri="{FF2B5EF4-FFF2-40B4-BE49-F238E27FC236}">
                <a16:creationId xmlns:a16="http://schemas.microsoft.com/office/drawing/2014/main" id="{3C5D47FF-976C-472F-8559-13DF9BABCC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2631" y="6138254"/>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52400" y="347415"/>
            <a:ext cx="6934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rPr>
              <a:t>Cash Flow Management, cont.</a:t>
            </a:r>
            <a:endParaRPr lang="en-US" altLang="en-US" sz="3600" kern="0" dirty="0">
              <a:solidFill>
                <a:schemeClr val="tx1"/>
              </a:solidFill>
            </a:endParaRPr>
          </a:p>
        </p:txBody>
      </p:sp>
      <p:sp>
        <p:nvSpPr>
          <p:cNvPr id="11267" name="Content Placeholder 2"/>
          <p:cNvSpPr txBox="1">
            <a:spLocks/>
          </p:cNvSpPr>
          <p:nvPr/>
        </p:nvSpPr>
        <p:spPr bwMode="auto">
          <a:xfrm>
            <a:off x="631371" y="1835150"/>
            <a:ext cx="7848600" cy="368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endParaRPr lang="en-US" dirty="0"/>
          </a:p>
        </p:txBody>
      </p:sp>
      <p:sp>
        <p:nvSpPr>
          <p:cNvPr id="18436" name="TextBox 5"/>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9CC1CA28-6115-48B5-AAAA-D2430821C0FD}" type="slidenum">
              <a:rPr lang="en-US" altLang="en-US" sz="1800">
                <a:latin typeface="Arial" panose="020B0604020202020204" pitchFamily="34" charset="0"/>
              </a:rPr>
              <a:pPr>
                <a:spcBef>
                  <a:spcPct val="0"/>
                </a:spcBef>
                <a:buFontTx/>
                <a:buNone/>
              </a:pPr>
              <a:t>7</a:t>
            </a:fld>
            <a:endParaRPr lang="en-US" altLang="en-US" sz="1800">
              <a:latin typeface="Arial" panose="020B0604020202020204" pitchFamily="34" charset="0"/>
            </a:endParaRPr>
          </a:p>
        </p:txBody>
      </p:sp>
      <p:sp>
        <p:nvSpPr>
          <p:cNvPr id="6" name="Rectangle 9"/>
          <p:cNvSpPr txBox="1">
            <a:spLocks/>
          </p:cNvSpPr>
          <p:nvPr/>
        </p:nvSpPr>
        <p:spPr bwMode="auto">
          <a:xfrm>
            <a:off x="457200" y="1524000"/>
            <a:ext cx="6705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kern="0" dirty="0"/>
              <a:t>Just a little history – things you need to know!</a:t>
            </a:r>
          </a:p>
          <a:p>
            <a:endParaRPr lang="en-US" kern="0" dirty="0"/>
          </a:p>
          <a:p>
            <a:r>
              <a:rPr lang="en-US" kern="0" dirty="0"/>
              <a:t>Beginning in 2002-03, the state borrowed (deferred) from school agencies the June apportionment - called the </a:t>
            </a:r>
            <a:r>
              <a:rPr lang="en-US" b="1" kern="0" dirty="0">
                <a:solidFill>
                  <a:schemeClr val="accent2"/>
                </a:solidFill>
              </a:rPr>
              <a:t>“P2 Shift.”</a:t>
            </a:r>
          </a:p>
          <a:p>
            <a:endParaRPr lang="en-US" kern="0" dirty="0"/>
          </a:p>
          <a:p>
            <a:r>
              <a:rPr lang="en-US" kern="0" dirty="0"/>
              <a:t>During the </a:t>
            </a:r>
            <a:r>
              <a:rPr lang="en-US" b="1" kern="0" dirty="0">
                <a:solidFill>
                  <a:schemeClr val="accent2"/>
                </a:solidFill>
              </a:rPr>
              <a:t>Great Recession, </a:t>
            </a:r>
            <a:r>
              <a:rPr lang="en-US" kern="0" dirty="0"/>
              <a:t>the state increased the number of deferrals to solve its own cash flow troubles.</a:t>
            </a:r>
          </a:p>
          <a:p>
            <a:endParaRPr lang="en-US" kern="0" dirty="0"/>
          </a:p>
          <a:p>
            <a:r>
              <a:rPr lang="en-US" kern="0" dirty="0"/>
              <a:t>This is </a:t>
            </a:r>
            <a:r>
              <a:rPr lang="en-US" b="1" kern="0" dirty="0">
                <a:solidFill>
                  <a:schemeClr val="accent2"/>
                </a:solidFill>
              </a:rPr>
              <a:t>cyclic</a:t>
            </a:r>
            <a:r>
              <a:rPr lang="en-US" kern="0" dirty="0"/>
              <a:t> – </a:t>
            </a:r>
            <a:r>
              <a:rPr lang="en-US" b="1" kern="0" dirty="0">
                <a:solidFill>
                  <a:schemeClr val="accent6"/>
                </a:solidFill>
              </a:rPr>
              <a:t>cashflow management </a:t>
            </a:r>
            <a:r>
              <a:rPr lang="en-US" kern="0" dirty="0"/>
              <a:t>will be </a:t>
            </a:r>
            <a:r>
              <a:rPr lang="en-US" b="1" kern="0" dirty="0">
                <a:solidFill>
                  <a:schemeClr val="accent6"/>
                </a:solidFill>
              </a:rPr>
              <a:t>the key </a:t>
            </a:r>
            <a:r>
              <a:rPr lang="en-US" kern="0" dirty="0"/>
              <a:t>to successful LEAs.</a:t>
            </a:r>
          </a:p>
        </p:txBody>
      </p:sp>
      <p:pic>
        <p:nvPicPr>
          <p:cNvPr id="12" name="Picture 2">
            <a:extLst>
              <a:ext uri="{FF2B5EF4-FFF2-40B4-BE49-F238E27FC236}">
                <a16:creationId xmlns:a16="http://schemas.microsoft.com/office/drawing/2014/main" id="{F44E1AD5-3DAE-40DB-9E0B-D545E635FF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1172" y="6133554"/>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290514" y="381000"/>
            <a:ext cx="69580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Flow Management, cont.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24579" name="Content Placeholder 2"/>
          <p:cNvSpPr txBox="1">
            <a:spLocks/>
          </p:cNvSpPr>
          <p:nvPr/>
        </p:nvSpPr>
        <p:spPr bwMode="auto">
          <a:xfrm>
            <a:off x="523875" y="2362200"/>
            <a:ext cx="672465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endParaRPr lang="en-US" sz="2400" dirty="0"/>
          </a:p>
        </p:txBody>
      </p:sp>
      <p:sp>
        <p:nvSpPr>
          <p:cNvPr id="24580" name="TextBox 4"/>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51BD657C-12FA-47D9-A67F-EED467C76ABD}" type="slidenum">
              <a:rPr lang="en-US" altLang="en-US" sz="1800">
                <a:latin typeface="Arial" panose="020B0604020202020204" pitchFamily="34" charset="0"/>
              </a:rPr>
              <a:pPr>
                <a:spcBef>
                  <a:spcPct val="0"/>
                </a:spcBef>
                <a:buFontTx/>
                <a:buNone/>
              </a:pPr>
              <a:t>8</a:t>
            </a:fld>
            <a:endParaRPr lang="en-US" altLang="en-US" sz="1800">
              <a:latin typeface="Arial" panose="020B0604020202020204" pitchFamily="34" charset="0"/>
            </a:endParaRPr>
          </a:p>
        </p:txBody>
      </p:sp>
      <p:sp>
        <p:nvSpPr>
          <p:cNvPr id="5" name="Rectangle 9"/>
          <p:cNvSpPr txBox="1">
            <a:spLocks/>
          </p:cNvSpPr>
          <p:nvPr/>
        </p:nvSpPr>
        <p:spPr bwMode="auto">
          <a:xfrm>
            <a:off x="259754" y="1905000"/>
            <a:ext cx="7019926" cy="2743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kern="0" dirty="0"/>
              <a:t>During the Great Recession, shortfalls in state revenues and the cost of borrowing contributed to more deferrals.</a:t>
            </a:r>
          </a:p>
          <a:p>
            <a:endParaRPr lang="en-US" kern="0" dirty="0"/>
          </a:p>
          <a:p>
            <a:endParaRPr lang="en-US" kern="0" dirty="0"/>
          </a:p>
          <a:p>
            <a:r>
              <a:rPr lang="en-US" b="1" kern="0" dirty="0">
                <a:solidFill>
                  <a:schemeClr val="accent2"/>
                </a:solidFill>
              </a:rPr>
              <a:t>Deferrals to school agencies </a:t>
            </a:r>
            <a:r>
              <a:rPr lang="en-US" kern="0" dirty="0"/>
              <a:t>became part of the state’s cash flow </a:t>
            </a:r>
            <a:r>
              <a:rPr lang="en-US" b="1" kern="0" dirty="0">
                <a:solidFill>
                  <a:schemeClr val="accent2"/>
                </a:solidFill>
              </a:rPr>
              <a:t>solution</a:t>
            </a:r>
            <a:r>
              <a:rPr lang="en-US" kern="0" dirty="0"/>
              <a:t>.</a:t>
            </a:r>
          </a:p>
          <a:p>
            <a:endParaRPr lang="en-US" kern="0" dirty="0"/>
          </a:p>
          <a:p>
            <a:endParaRPr lang="en-US" kern="0" dirty="0"/>
          </a:p>
          <a:p>
            <a:endParaRPr lang="en-US" kern="0" dirty="0"/>
          </a:p>
        </p:txBody>
      </p:sp>
      <p:pic>
        <p:nvPicPr>
          <p:cNvPr id="12" name="Picture 2">
            <a:extLst>
              <a:ext uri="{FF2B5EF4-FFF2-40B4-BE49-F238E27FC236}">
                <a16:creationId xmlns:a16="http://schemas.microsoft.com/office/drawing/2014/main" id="{2DE84BBC-5413-4C79-8020-4EB9AC6394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3968" y="6126563"/>
            <a:ext cx="2212828" cy="731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strips(down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strips(downLeft)">
                                      <p:cBhvr>
                                        <p:cTn id="1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304800" y="152400"/>
            <a:ext cx="69580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baseline="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2pPr>
            <a:lvl3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3pPr>
            <a:lvl4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4pPr>
            <a:lvl5pPr algn="ctr" rtl="0" eaLnBrk="0" fontAlgn="base" hangingPunct="0">
              <a:spcBef>
                <a:spcPct val="0"/>
              </a:spcBef>
              <a:spcAft>
                <a:spcPct val="0"/>
              </a:spcAft>
              <a:defRPr sz="3600" b="1">
                <a:solidFill>
                  <a:schemeClr val="tx2"/>
                </a:solidFill>
                <a:latin typeface="Arial Narrow"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2"/>
                </a:solidFill>
                <a:latin typeface="Arial Narrow" charset="0"/>
                <a:ea typeface="ＭＳ Ｐゴシック" charset="0"/>
              </a:defRPr>
            </a:lvl6pPr>
            <a:lvl7pPr marL="914400" algn="ctr" rtl="0" fontAlgn="base">
              <a:spcBef>
                <a:spcPct val="0"/>
              </a:spcBef>
              <a:spcAft>
                <a:spcPct val="0"/>
              </a:spcAft>
              <a:defRPr sz="3600" b="1">
                <a:solidFill>
                  <a:schemeClr val="tx2"/>
                </a:solidFill>
                <a:latin typeface="Arial Narrow" charset="0"/>
                <a:ea typeface="ＭＳ Ｐゴシック" charset="0"/>
              </a:defRPr>
            </a:lvl7pPr>
            <a:lvl8pPr marL="1371600" algn="ctr" rtl="0" fontAlgn="base">
              <a:spcBef>
                <a:spcPct val="0"/>
              </a:spcBef>
              <a:spcAft>
                <a:spcPct val="0"/>
              </a:spcAft>
              <a:defRPr sz="3600" b="1">
                <a:solidFill>
                  <a:schemeClr val="tx2"/>
                </a:solidFill>
                <a:latin typeface="Arial Narrow" charset="0"/>
                <a:ea typeface="ＭＳ Ｐゴシック" charset="0"/>
              </a:defRPr>
            </a:lvl8pPr>
            <a:lvl9pPr marL="1828800" algn="ctr" rtl="0" fontAlgn="base">
              <a:spcBef>
                <a:spcPct val="0"/>
              </a:spcBef>
              <a:spcAft>
                <a:spcPct val="0"/>
              </a:spcAft>
              <a:defRPr sz="3600" b="1">
                <a:solidFill>
                  <a:schemeClr val="tx2"/>
                </a:solidFill>
                <a:latin typeface="Arial Narrow" charset="0"/>
                <a:ea typeface="ＭＳ Ｐゴシック" charset="0"/>
              </a:defRPr>
            </a:lvl9pPr>
          </a:lstStyle>
          <a:p>
            <a:pPr>
              <a:defRPr/>
            </a:pPr>
            <a:r>
              <a:rPr lang="en-US" sz="3600" dirty="0">
                <a:solidFill>
                  <a:schemeClr val="tx1"/>
                </a:solidFill>
                <a:latin typeface="Calibri" panose="020F0502020204030204" pitchFamily="34" charset="0"/>
                <a:cs typeface="Calibri" panose="020F0502020204030204" pitchFamily="34" charset="0"/>
              </a:rPr>
              <a:t>Cash Flow Management, cont.</a:t>
            </a:r>
            <a:endParaRPr lang="en-US" altLang="en-US" sz="3600" kern="0" dirty="0">
              <a:solidFill>
                <a:schemeClr val="tx1"/>
              </a:solidFill>
              <a:latin typeface="Calibri" panose="020F0502020204030204" pitchFamily="34" charset="0"/>
              <a:cs typeface="Calibri" panose="020F0502020204030204" pitchFamily="34" charset="0"/>
            </a:endParaRPr>
          </a:p>
        </p:txBody>
      </p:sp>
      <p:sp>
        <p:nvSpPr>
          <p:cNvPr id="24579" name="Content Placeholder 2"/>
          <p:cNvSpPr txBox="1">
            <a:spLocks/>
          </p:cNvSpPr>
          <p:nvPr/>
        </p:nvSpPr>
        <p:spPr bwMode="auto">
          <a:xfrm>
            <a:off x="523875" y="1295400"/>
            <a:ext cx="86106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endParaRPr lang="en-US" sz="2400" dirty="0"/>
          </a:p>
        </p:txBody>
      </p:sp>
      <p:sp>
        <p:nvSpPr>
          <p:cNvPr id="24580" name="TextBox 4"/>
          <p:cNvSpPr txBox="1">
            <a:spLocks noChangeArrowheads="1"/>
          </p:cNvSpPr>
          <p:nvPr/>
        </p:nvSpPr>
        <p:spPr bwMode="auto">
          <a:xfrm>
            <a:off x="8229600" y="652145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MS PGothic" panose="020B0600070205080204" pitchFamily="34" charset="-128"/>
              </a:defRPr>
            </a:lvl1pPr>
            <a:lvl2pPr marL="742950" indent="-285750">
              <a:spcBef>
                <a:spcPct val="20000"/>
              </a:spcBef>
              <a:buChar char="•"/>
              <a:defRPr sz="2600">
                <a:solidFill>
                  <a:schemeClr val="tx1"/>
                </a:solidFill>
                <a:latin typeface="Arial Narrow" panose="020B0606020202030204" pitchFamily="34" charset="0"/>
                <a:ea typeface="MS PGothic" panose="020B0600070205080204" pitchFamily="34" charset="-128"/>
              </a:defRPr>
            </a:lvl2pPr>
            <a:lvl3pPr marL="1143000" indent="-228600">
              <a:spcBef>
                <a:spcPct val="20000"/>
              </a:spcBef>
              <a:buChar char="•"/>
              <a:defRPr sz="2400">
                <a:solidFill>
                  <a:schemeClr val="tx1"/>
                </a:solidFill>
                <a:latin typeface="Arial Narrow" panose="020B0606020202030204" pitchFamily="34" charset="0"/>
                <a:ea typeface="MS PGothic" panose="020B0600070205080204" pitchFamily="34" charset="-128"/>
              </a:defRPr>
            </a:lvl3pPr>
            <a:lvl4pPr marL="1600200" indent="-228600">
              <a:spcBef>
                <a:spcPct val="20000"/>
              </a:spcBef>
              <a:buChar char="•"/>
              <a:defRPr sz="2200">
                <a:solidFill>
                  <a:schemeClr val="tx1"/>
                </a:solidFill>
                <a:latin typeface="Arial Narrow" panose="020B0606020202030204" pitchFamily="34" charset="0"/>
                <a:ea typeface="MS PGothic" panose="020B0600070205080204" pitchFamily="34" charset="-128"/>
              </a:defRPr>
            </a:lvl4pPr>
            <a:lvl5pPr marL="2057400" indent="-228600">
              <a:spcBef>
                <a:spcPct val="20000"/>
              </a:spcBef>
              <a:buChar char="•"/>
              <a:defRPr sz="2000">
                <a:solidFill>
                  <a:schemeClr val="tx1"/>
                </a:solidFill>
                <a:latin typeface="Arial Narrow" panose="020B0606020202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Narrow" panose="020B0606020202030204" pitchFamily="34" charset="0"/>
                <a:ea typeface="MS PGothic" panose="020B0600070205080204" pitchFamily="34" charset="-128"/>
              </a:defRPr>
            </a:lvl9pPr>
          </a:lstStyle>
          <a:p>
            <a:pPr>
              <a:spcBef>
                <a:spcPct val="0"/>
              </a:spcBef>
              <a:buFontTx/>
              <a:buNone/>
            </a:pPr>
            <a:fld id="{51BD657C-12FA-47D9-A67F-EED467C76ABD}" type="slidenum">
              <a:rPr lang="en-US" altLang="en-US" sz="1800">
                <a:latin typeface="Arial" panose="020B0604020202020204" pitchFamily="34" charset="0"/>
              </a:rPr>
              <a:pPr>
                <a:spcBef>
                  <a:spcPct val="0"/>
                </a:spcBef>
                <a:buFontTx/>
                <a:buNone/>
              </a:pPr>
              <a:t>9</a:t>
            </a:fld>
            <a:endParaRPr lang="en-US" altLang="en-US" sz="1800">
              <a:latin typeface="Arial" panose="020B0604020202020204" pitchFamily="34" charset="0"/>
            </a:endParaRPr>
          </a:p>
        </p:txBody>
      </p:sp>
      <p:sp>
        <p:nvSpPr>
          <p:cNvPr id="5" name="Rectangle 9"/>
          <p:cNvSpPr txBox="1">
            <a:spLocks/>
          </p:cNvSpPr>
          <p:nvPr/>
        </p:nvSpPr>
        <p:spPr bwMode="auto">
          <a:xfrm>
            <a:off x="523875" y="990600"/>
            <a:ext cx="6738937" cy="4419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rtl="0" eaLnBrk="0" fontAlgn="base" hangingPunct="0">
              <a:spcBef>
                <a:spcPct val="20000"/>
              </a:spcBef>
              <a:spcAft>
                <a:spcPct val="0"/>
              </a:spcAft>
              <a:buFontTx/>
              <a:buNone/>
              <a:defRPr sz="24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2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endParaRPr lang="en-US" kern="0" dirty="0"/>
          </a:p>
          <a:p>
            <a:pPr algn="l"/>
            <a:r>
              <a:rPr lang="en-US" kern="0" dirty="0">
                <a:latin typeface="Calibri" panose="020F0502020204030204" pitchFamily="34" charset="0"/>
                <a:cs typeface="Calibri" panose="020F0502020204030204" pitchFamily="34" charset="0"/>
              </a:rPr>
              <a:t>The deferrals starting five years ago: </a:t>
            </a:r>
          </a:p>
          <a:p>
            <a:pPr marL="342900" indent="-342900" algn="l">
              <a:buFont typeface="Wingdings" panose="05000000000000000000" pitchFamily="2" charset="2"/>
              <a:buChar char="Ø"/>
            </a:pPr>
            <a:r>
              <a:rPr lang="en-US" b="1" kern="0" dirty="0">
                <a:solidFill>
                  <a:schemeClr val="accent2"/>
                </a:solidFill>
                <a:latin typeface="Calibri" panose="020F0502020204030204" pitchFamily="34" charset="0"/>
                <a:cs typeface="Calibri" panose="020F0502020204030204" pitchFamily="34" charset="0"/>
              </a:rPr>
              <a:t>Decreased in amount</a:t>
            </a:r>
            <a:r>
              <a:rPr lang="en-US" kern="0" dirty="0">
                <a:solidFill>
                  <a:schemeClr val="accent6"/>
                </a:solidFill>
                <a:latin typeface="Calibri" panose="020F0502020204030204" pitchFamily="34" charset="0"/>
                <a:cs typeface="Calibri" panose="020F0502020204030204" pitchFamily="34" charset="0"/>
              </a:rPr>
              <a:t>, </a:t>
            </a:r>
          </a:p>
          <a:p>
            <a:pPr marL="1085850" lvl="1" indent="-342900">
              <a:buFont typeface="Wingdings" panose="05000000000000000000" pitchFamily="2" charset="2"/>
              <a:buChar char="Ø"/>
            </a:pPr>
            <a:r>
              <a:rPr lang="en-US" sz="2400" b="1" kern="0" dirty="0">
                <a:solidFill>
                  <a:schemeClr val="accent6"/>
                </a:solidFill>
                <a:latin typeface="Calibri" panose="020F0502020204030204" pitchFamily="34" charset="0"/>
                <a:cs typeface="Calibri" panose="020F0502020204030204" pitchFamily="34" charset="0"/>
              </a:rPr>
              <a:t>Reduced in number, </a:t>
            </a:r>
          </a:p>
          <a:p>
            <a:pPr marL="1485900" lvl="2" indent="-342900">
              <a:buFont typeface="Wingdings" panose="05000000000000000000" pitchFamily="2" charset="2"/>
              <a:buChar char="Ø"/>
            </a:pPr>
            <a:r>
              <a:rPr lang="en-US" b="1" kern="0" dirty="0">
                <a:solidFill>
                  <a:schemeClr val="accent6"/>
                </a:solidFill>
                <a:latin typeface="Calibri" panose="020F0502020204030204" pitchFamily="34" charset="0"/>
                <a:cs typeface="Calibri" panose="020F0502020204030204" pitchFamily="34" charset="0"/>
              </a:rPr>
              <a:t>Shortened in time, and </a:t>
            </a:r>
          </a:p>
          <a:p>
            <a:pPr marL="1943100" lvl="3" indent="-342900">
              <a:buFont typeface="Wingdings" panose="05000000000000000000" pitchFamily="2" charset="2"/>
              <a:buChar char="Ø"/>
            </a:pPr>
            <a:r>
              <a:rPr lang="en-US" sz="2400" b="1" kern="0" dirty="0">
                <a:solidFill>
                  <a:schemeClr val="accent6"/>
                </a:solidFill>
                <a:latin typeface="Calibri" panose="020F0502020204030204" pitchFamily="34" charset="0"/>
                <a:cs typeface="Calibri" panose="020F0502020204030204" pitchFamily="34" charset="0"/>
              </a:rPr>
              <a:t>Were finally eliminated.</a:t>
            </a:r>
          </a:p>
          <a:p>
            <a:pPr lvl="2" indent="0">
              <a:buNone/>
            </a:pPr>
            <a:endParaRPr lang="en-US" b="1" kern="0" dirty="0">
              <a:solidFill>
                <a:schemeClr val="accent6"/>
              </a:solidFill>
              <a:latin typeface="Calibri" panose="020F0502020204030204" pitchFamily="34" charset="0"/>
              <a:cs typeface="Calibri" panose="020F0502020204030204" pitchFamily="34" charset="0"/>
            </a:endParaRPr>
          </a:p>
          <a:p>
            <a:pPr lvl="2" indent="0">
              <a:buNone/>
            </a:pPr>
            <a:endParaRPr lang="en-US" b="1" kern="0" dirty="0">
              <a:solidFill>
                <a:schemeClr val="accent6"/>
              </a:solidFill>
              <a:latin typeface="Calibri" panose="020F0502020204030204" pitchFamily="34" charset="0"/>
              <a:cs typeface="Calibri" panose="020F0502020204030204" pitchFamily="34" charset="0"/>
            </a:endParaRPr>
          </a:p>
          <a:p>
            <a:pPr lvl="2" indent="0">
              <a:buNone/>
            </a:pPr>
            <a:r>
              <a:rPr lang="en-US" b="1" kern="0" dirty="0">
                <a:solidFill>
                  <a:schemeClr val="accent6"/>
                </a:solidFill>
                <a:latin typeface="Calibri" panose="020F0502020204030204" pitchFamily="34" charset="0"/>
                <a:cs typeface="Calibri" panose="020F0502020204030204" pitchFamily="34" charset="0"/>
              </a:rPr>
              <a:t>But it looks like they will make a comeback in 2020-21.</a:t>
            </a:r>
          </a:p>
          <a:p>
            <a:endParaRPr lang="en-US" kern="0" dirty="0"/>
          </a:p>
          <a:p>
            <a:endParaRPr lang="en-US" kern="0" dirty="0"/>
          </a:p>
        </p:txBody>
      </p:sp>
      <p:pic>
        <p:nvPicPr>
          <p:cNvPr id="12" name="Picture 2">
            <a:extLst>
              <a:ext uri="{FF2B5EF4-FFF2-40B4-BE49-F238E27FC236}">
                <a16:creationId xmlns:a16="http://schemas.microsoft.com/office/drawing/2014/main" id="{CE6A3B7F-1D0D-4923-8E89-1DA44359A8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1647" y="6155731"/>
            <a:ext cx="2212828" cy="73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337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strips(down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strips(down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strips(downLeft)">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strips(downLeft)">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strips(downLeft)">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strips(downLeft)">
                                      <p:cBhvr>
                                        <p:cTn id="3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 of bad news</Template>
  <TotalTime>6086</TotalTime>
  <Words>1696</Words>
  <Application>Microsoft Office PowerPoint</Application>
  <PresentationFormat>On-screen Show (4:3)</PresentationFormat>
  <Paragraphs>313</Paragraphs>
  <Slides>37</Slides>
  <Notes>36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Arial</vt:lpstr>
      <vt:lpstr>Arial Black</vt:lpstr>
      <vt:lpstr>Arial Narrow</vt:lpstr>
      <vt:lpstr>Calibri</vt:lpstr>
      <vt:lpstr>Times New Roman</vt:lpstr>
      <vt:lpstr>Trebuchet MS</vt:lpstr>
      <vt:lpstr>Wingdings</vt:lpstr>
      <vt:lpstr>Wingdings 3</vt:lpstr>
      <vt:lpstr>Facet</vt:lpstr>
      <vt:lpstr> CCAP Special Training Event  Cash Flow Management April 27, 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Cash Borrowing – County Treasurer, cont.</vt:lpstr>
      <vt:lpstr>PowerPoint Presentation</vt:lpstr>
      <vt:lpstr>PowerPoint Presentation</vt:lpstr>
      <vt:lpstr>PowerPoint Presentation</vt:lpstr>
    </vt:vector>
  </TitlesOfParts>
  <Manager/>
  <Company>FCMAT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Help Establish Successful Relationships with Charter Schools</dc:title>
  <dc:subject/>
  <dc:creator>Debi Deal</dc:creator>
  <cp:keywords/>
  <dc:description/>
  <cp:lastModifiedBy>Kimberly Waite-Cooper</cp:lastModifiedBy>
  <cp:revision>381</cp:revision>
  <cp:lastPrinted>2016-11-14T19:32:16Z</cp:lastPrinted>
  <dcterms:created xsi:type="dcterms:W3CDTF">2007-03-29T22:23:20Z</dcterms:created>
  <dcterms:modified xsi:type="dcterms:W3CDTF">2020-04-27T15:57:14Z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TC062560581033</vt:lpwstr>
  </property>
</Properties>
</file>