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0"/>
  </p:notesMasterIdLst>
  <p:sldIdLst>
    <p:sldId id="256" r:id="rId2"/>
    <p:sldId id="261" r:id="rId3"/>
    <p:sldId id="262" r:id="rId4"/>
    <p:sldId id="259" r:id="rId5"/>
    <p:sldId id="257" r:id="rId6"/>
    <p:sldId id="320" r:id="rId7"/>
    <p:sldId id="291" r:id="rId8"/>
    <p:sldId id="292" r:id="rId9"/>
    <p:sldId id="293" r:id="rId10"/>
    <p:sldId id="324" r:id="rId11"/>
    <p:sldId id="321" r:id="rId12"/>
    <p:sldId id="322" r:id="rId13"/>
    <p:sldId id="323" r:id="rId14"/>
    <p:sldId id="271" r:id="rId15"/>
    <p:sldId id="272" r:id="rId16"/>
    <p:sldId id="315" r:id="rId17"/>
    <p:sldId id="316" r:id="rId18"/>
    <p:sldId id="308" r:id="rId19"/>
    <p:sldId id="309" r:id="rId20"/>
    <p:sldId id="312" r:id="rId21"/>
    <p:sldId id="266" r:id="rId22"/>
    <p:sldId id="313" r:id="rId23"/>
    <p:sldId id="284" r:id="rId24"/>
    <p:sldId id="310" r:id="rId25"/>
    <p:sldId id="288" r:id="rId26"/>
    <p:sldId id="290" r:id="rId27"/>
    <p:sldId id="317" r:id="rId28"/>
    <p:sldId id="289" r:id="rId29"/>
    <p:sldId id="311" r:id="rId30"/>
    <p:sldId id="314" r:id="rId31"/>
    <p:sldId id="319" r:id="rId32"/>
    <p:sldId id="318" r:id="rId33"/>
    <p:sldId id="307" r:id="rId34"/>
    <p:sldId id="294" r:id="rId35"/>
    <p:sldId id="300" r:id="rId36"/>
    <p:sldId id="301" r:id="rId37"/>
    <p:sldId id="282" r:id="rId38"/>
    <p:sldId id="302" r:id="rId39"/>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hI/TWH8V1qrBtS3KiZFRdgWtXB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81" autoAdjust="0"/>
    <p:restoredTop sz="94660"/>
  </p:normalViewPr>
  <p:slideViewPr>
    <p:cSldViewPr snapToGrid="0">
      <p:cViewPr varScale="1">
        <p:scale>
          <a:sx n="120" d="100"/>
          <a:sy n="120" d="100"/>
        </p:scale>
        <p:origin x="94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63"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6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2578B9-DE39-4668-A3F0-D0BCB81D0C1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1C2F339-E91D-4842-AE11-E8D05DDCEFB8}">
      <dgm:prSet phldrT="[Text]"/>
      <dgm:spPr/>
      <dgm:t>
        <a:bodyPr/>
        <a:lstStyle/>
        <a:p>
          <a:r>
            <a:rPr lang="en-US" dirty="0">
              <a:latin typeface="Calibri" panose="020F0502020204030204" pitchFamily="34" charset="0"/>
              <a:cs typeface="Calibri" panose="020F0502020204030204" pitchFamily="34" charset="0"/>
            </a:rPr>
            <a:t>Federal/National  Perspective</a:t>
          </a:r>
        </a:p>
      </dgm:t>
    </dgm:pt>
    <dgm:pt modelId="{35FD0CF9-F421-44F6-AC86-1BEFC7A4E21C}" type="parTrans" cxnId="{C5DB94A5-1ED4-4A4C-AF37-99478BF42A30}">
      <dgm:prSet/>
      <dgm:spPr/>
      <dgm:t>
        <a:bodyPr/>
        <a:lstStyle/>
        <a:p>
          <a:endParaRPr lang="en-US"/>
        </a:p>
      </dgm:t>
    </dgm:pt>
    <dgm:pt modelId="{A9929D38-953E-404D-AE31-278804986D26}" type="sibTrans" cxnId="{C5DB94A5-1ED4-4A4C-AF37-99478BF42A30}">
      <dgm:prSet/>
      <dgm:spPr/>
      <dgm:t>
        <a:bodyPr/>
        <a:lstStyle/>
        <a:p>
          <a:endParaRPr lang="en-US"/>
        </a:p>
      </dgm:t>
    </dgm:pt>
    <dgm:pt modelId="{EACCC5EA-C164-4A7A-B4DA-80226C5CBC09}">
      <dgm:prSet phldrT="[Text]"/>
      <dgm:spPr/>
      <dgm:t>
        <a:bodyPr/>
        <a:lstStyle/>
        <a:p>
          <a:r>
            <a:rPr lang="en-US" dirty="0">
              <a:latin typeface="Calibri" panose="020F0502020204030204" pitchFamily="34" charset="0"/>
              <a:cs typeface="Calibri" panose="020F0502020204030204" pitchFamily="34" charset="0"/>
            </a:rPr>
            <a:t>California Focus</a:t>
          </a:r>
        </a:p>
      </dgm:t>
    </dgm:pt>
    <dgm:pt modelId="{89E007A6-36CB-4516-8450-AFC7E75E566E}" type="parTrans" cxnId="{C7103325-D7D0-442B-9063-20F45CB18330}">
      <dgm:prSet/>
      <dgm:spPr/>
      <dgm:t>
        <a:bodyPr/>
        <a:lstStyle/>
        <a:p>
          <a:endParaRPr lang="en-US"/>
        </a:p>
      </dgm:t>
    </dgm:pt>
    <dgm:pt modelId="{6E4BA45A-063C-44C4-92B4-E30DAE965BC6}" type="sibTrans" cxnId="{C7103325-D7D0-442B-9063-20F45CB18330}">
      <dgm:prSet/>
      <dgm:spPr/>
      <dgm:t>
        <a:bodyPr/>
        <a:lstStyle/>
        <a:p>
          <a:endParaRPr lang="en-US"/>
        </a:p>
      </dgm:t>
    </dgm:pt>
    <dgm:pt modelId="{45DAFC64-4B4E-4C91-A5D5-55E567C905D2}" type="pres">
      <dgm:prSet presAssocID="{912578B9-DE39-4668-A3F0-D0BCB81D0C1C}" presName="Name0" presStyleCnt="0">
        <dgm:presLayoutVars>
          <dgm:dir/>
          <dgm:animLvl val="lvl"/>
          <dgm:resizeHandles/>
        </dgm:presLayoutVars>
      </dgm:prSet>
      <dgm:spPr/>
    </dgm:pt>
    <dgm:pt modelId="{0F9AB359-2D8C-4436-9116-EED83A7B4245}" type="pres">
      <dgm:prSet presAssocID="{11C2F339-E91D-4842-AE11-E8D05DDCEFB8}" presName="linNode" presStyleCnt="0"/>
      <dgm:spPr/>
    </dgm:pt>
    <dgm:pt modelId="{5FBE23B1-2E63-42A3-A9F1-C0852570C341}" type="pres">
      <dgm:prSet presAssocID="{11C2F339-E91D-4842-AE11-E8D05DDCEFB8}" presName="parentShp" presStyleLbl="node1" presStyleIdx="0" presStyleCnt="2" custLinFactNeighborX="-515" custLinFactNeighborY="426">
        <dgm:presLayoutVars>
          <dgm:bulletEnabled val="1"/>
        </dgm:presLayoutVars>
      </dgm:prSet>
      <dgm:spPr/>
    </dgm:pt>
    <dgm:pt modelId="{1D8FE539-DDE5-4461-953F-9FCBD98217A6}" type="pres">
      <dgm:prSet presAssocID="{11C2F339-E91D-4842-AE11-E8D05DDCEFB8}" presName="childShp" presStyleLbl="bgAccFollowNode1" presStyleIdx="0" presStyleCnt="2">
        <dgm:presLayoutVars>
          <dgm:bulletEnabled val="1"/>
        </dgm:presLayoutVars>
      </dgm:prSet>
      <dgm:spPr/>
    </dgm:pt>
    <dgm:pt modelId="{8886C7AD-5FC4-48AD-8103-FC35F3749949}" type="pres">
      <dgm:prSet presAssocID="{A9929D38-953E-404D-AE31-278804986D26}" presName="spacing" presStyleCnt="0"/>
      <dgm:spPr/>
    </dgm:pt>
    <dgm:pt modelId="{A8FBD6F7-34E4-4111-8BBC-2F42C7DA20EA}" type="pres">
      <dgm:prSet presAssocID="{EACCC5EA-C164-4A7A-B4DA-80226C5CBC09}" presName="linNode" presStyleCnt="0"/>
      <dgm:spPr/>
    </dgm:pt>
    <dgm:pt modelId="{876DCFB2-AD63-4DFB-A251-9569D3877350}" type="pres">
      <dgm:prSet presAssocID="{EACCC5EA-C164-4A7A-B4DA-80226C5CBC09}" presName="parentShp" presStyleLbl="node1" presStyleIdx="1" presStyleCnt="2">
        <dgm:presLayoutVars>
          <dgm:bulletEnabled val="1"/>
        </dgm:presLayoutVars>
      </dgm:prSet>
      <dgm:spPr/>
    </dgm:pt>
    <dgm:pt modelId="{B29D26D8-A62E-4ACC-8DC5-90DC211DC979}" type="pres">
      <dgm:prSet presAssocID="{EACCC5EA-C164-4A7A-B4DA-80226C5CBC09}" presName="childShp" presStyleLbl="bgAccFollowNode1" presStyleIdx="1" presStyleCnt="2">
        <dgm:presLayoutVars>
          <dgm:bulletEnabled val="1"/>
        </dgm:presLayoutVars>
      </dgm:prSet>
      <dgm:spPr/>
    </dgm:pt>
  </dgm:ptLst>
  <dgm:cxnLst>
    <dgm:cxn modelId="{C7103325-D7D0-442B-9063-20F45CB18330}" srcId="{912578B9-DE39-4668-A3F0-D0BCB81D0C1C}" destId="{EACCC5EA-C164-4A7A-B4DA-80226C5CBC09}" srcOrd="1" destOrd="0" parTransId="{89E007A6-36CB-4516-8450-AFC7E75E566E}" sibTransId="{6E4BA45A-063C-44C4-92B4-E30DAE965BC6}"/>
    <dgm:cxn modelId="{7BD4185D-FA51-4489-8A67-B19560F8BB39}" type="presOf" srcId="{EACCC5EA-C164-4A7A-B4DA-80226C5CBC09}" destId="{876DCFB2-AD63-4DFB-A251-9569D3877350}" srcOrd="0" destOrd="0" presId="urn:microsoft.com/office/officeart/2005/8/layout/vList6"/>
    <dgm:cxn modelId="{20D4286B-928D-463D-8AF6-6C83BD7C2D42}" type="presOf" srcId="{912578B9-DE39-4668-A3F0-D0BCB81D0C1C}" destId="{45DAFC64-4B4E-4C91-A5D5-55E567C905D2}" srcOrd="0" destOrd="0" presId="urn:microsoft.com/office/officeart/2005/8/layout/vList6"/>
    <dgm:cxn modelId="{C5DB94A5-1ED4-4A4C-AF37-99478BF42A30}" srcId="{912578B9-DE39-4668-A3F0-D0BCB81D0C1C}" destId="{11C2F339-E91D-4842-AE11-E8D05DDCEFB8}" srcOrd="0" destOrd="0" parTransId="{35FD0CF9-F421-44F6-AC86-1BEFC7A4E21C}" sibTransId="{A9929D38-953E-404D-AE31-278804986D26}"/>
    <dgm:cxn modelId="{FD1F96AD-4FA9-4DE8-ABE1-D65326D05797}" type="presOf" srcId="{11C2F339-E91D-4842-AE11-E8D05DDCEFB8}" destId="{5FBE23B1-2E63-42A3-A9F1-C0852570C341}" srcOrd="0" destOrd="0" presId="urn:microsoft.com/office/officeart/2005/8/layout/vList6"/>
    <dgm:cxn modelId="{2583A7CD-E325-48F2-A0B4-3C32AFB23D04}" type="presParOf" srcId="{45DAFC64-4B4E-4C91-A5D5-55E567C905D2}" destId="{0F9AB359-2D8C-4436-9116-EED83A7B4245}" srcOrd="0" destOrd="0" presId="urn:microsoft.com/office/officeart/2005/8/layout/vList6"/>
    <dgm:cxn modelId="{56F116F8-212D-4DF6-BA75-ADFC86BDDAC7}" type="presParOf" srcId="{0F9AB359-2D8C-4436-9116-EED83A7B4245}" destId="{5FBE23B1-2E63-42A3-A9F1-C0852570C341}" srcOrd="0" destOrd="0" presId="urn:microsoft.com/office/officeart/2005/8/layout/vList6"/>
    <dgm:cxn modelId="{F8351CD9-7F8E-4D0A-8C6F-0D7ED0DCEBE3}" type="presParOf" srcId="{0F9AB359-2D8C-4436-9116-EED83A7B4245}" destId="{1D8FE539-DDE5-4461-953F-9FCBD98217A6}" srcOrd="1" destOrd="0" presId="urn:microsoft.com/office/officeart/2005/8/layout/vList6"/>
    <dgm:cxn modelId="{B1422A1D-69C9-404B-9A9F-552567087E66}" type="presParOf" srcId="{45DAFC64-4B4E-4C91-A5D5-55E567C905D2}" destId="{8886C7AD-5FC4-48AD-8103-FC35F3749949}" srcOrd="1" destOrd="0" presId="urn:microsoft.com/office/officeart/2005/8/layout/vList6"/>
    <dgm:cxn modelId="{ECB9A966-6E4C-4249-8789-3829B3E1CD94}" type="presParOf" srcId="{45DAFC64-4B4E-4C91-A5D5-55E567C905D2}" destId="{A8FBD6F7-34E4-4111-8BBC-2F42C7DA20EA}" srcOrd="2" destOrd="0" presId="urn:microsoft.com/office/officeart/2005/8/layout/vList6"/>
    <dgm:cxn modelId="{83F5DAED-BCAC-4775-8279-9155BA6DB406}" type="presParOf" srcId="{A8FBD6F7-34E4-4111-8BBC-2F42C7DA20EA}" destId="{876DCFB2-AD63-4DFB-A251-9569D3877350}" srcOrd="0" destOrd="0" presId="urn:microsoft.com/office/officeart/2005/8/layout/vList6"/>
    <dgm:cxn modelId="{3BA1B7F0-2664-4762-81CF-6C84D2D3D207}" type="presParOf" srcId="{A8FBD6F7-34E4-4111-8BBC-2F42C7DA20EA}" destId="{B29D26D8-A62E-4ACC-8DC5-90DC211DC979}"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EE33FA-D99D-4B31-8ED0-711D59039ACF}" type="doc">
      <dgm:prSet loTypeId="urn:microsoft.com/office/officeart/2005/8/layout/default" loCatId="list" qsTypeId="urn:microsoft.com/office/officeart/2005/8/quickstyle/3d3" qsCatId="3D" csTypeId="urn:microsoft.com/office/officeart/2005/8/colors/accent3_4" csCatId="accent3" phldr="1"/>
      <dgm:spPr/>
      <dgm:t>
        <a:bodyPr/>
        <a:lstStyle/>
        <a:p>
          <a:endParaRPr lang="en-US"/>
        </a:p>
      </dgm:t>
    </dgm:pt>
    <dgm:pt modelId="{A9B4286E-AB1B-4720-9DBE-B2537E298381}">
      <dgm:prSet phldrT="[Text]"/>
      <dgm:spPr/>
      <dgm:t>
        <a:bodyPr/>
        <a:lstStyle/>
        <a:p>
          <a:r>
            <a:rPr lang="en-US" dirty="0"/>
            <a:t>History</a:t>
          </a:r>
        </a:p>
      </dgm:t>
    </dgm:pt>
    <dgm:pt modelId="{790575BD-D667-4B2D-B40B-BB0A708479DE}" type="parTrans" cxnId="{4EB7DE69-F010-4E58-A4D4-CBBA349DF932}">
      <dgm:prSet/>
      <dgm:spPr/>
      <dgm:t>
        <a:bodyPr/>
        <a:lstStyle/>
        <a:p>
          <a:endParaRPr lang="en-US"/>
        </a:p>
      </dgm:t>
    </dgm:pt>
    <dgm:pt modelId="{D841B52B-23E1-4172-B38B-5DBD738D291B}" type="sibTrans" cxnId="{4EB7DE69-F010-4E58-A4D4-CBBA349DF932}">
      <dgm:prSet/>
      <dgm:spPr/>
      <dgm:t>
        <a:bodyPr/>
        <a:lstStyle/>
        <a:p>
          <a:endParaRPr lang="en-US"/>
        </a:p>
      </dgm:t>
    </dgm:pt>
    <dgm:pt modelId="{42F69671-DA54-4BBD-A6B2-70DCE5842FF9}">
      <dgm:prSet phldrT="[Text]"/>
      <dgm:spPr/>
      <dgm:t>
        <a:bodyPr/>
        <a:lstStyle/>
        <a:p>
          <a:r>
            <a:rPr lang="en-US" dirty="0"/>
            <a:t>Today</a:t>
          </a:r>
        </a:p>
      </dgm:t>
    </dgm:pt>
    <dgm:pt modelId="{F248CB69-F3A2-4151-8FAC-450CB5B6E31C}" type="parTrans" cxnId="{A1B5613C-D9F1-4C2C-B2E8-C019A7A41E9F}">
      <dgm:prSet/>
      <dgm:spPr/>
      <dgm:t>
        <a:bodyPr/>
        <a:lstStyle/>
        <a:p>
          <a:endParaRPr lang="en-US"/>
        </a:p>
      </dgm:t>
    </dgm:pt>
    <dgm:pt modelId="{0961152F-B32B-40C9-911A-8D279EFDF602}" type="sibTrans" cxnId="{A1B5613C-D9F1-4C2C-B2E8-C019A7A41E9F}">
      <dgm:prSet/>
      <dgm:spPr/>
      <dgm:t>
        <a:bodyPr/>
        <a:lstStyle/>
        <a:p>
          <a:endParaRPr lang="en-US"/>
        </a:p>
      </dgm:t>
    </dgm:pt>
    <dgm:pt modelId="{286D8E5E-80FB-49D7-8B8B-A8E0FA88480E}">
      <dgm:prSet phldrT="[Text]"/>
      <dgm:spPr/>
      <dgm:t>
        <a:bodyPr/>
        <a:lstStyle/>
        <a:p>
          <a:r>
            <a:rPr lang="en-US" dirty="0"/>
            <a:t>Future</a:t>
          </a:r>
        </a:p>
      </dgm:t>
    </dgm:pt>
    <dgm:pt modelId="{38AE0B3B-100C-4EED-B5F7-5780D8D27F66}" type="parTrans" cxnId="{03AC7F0C-8AAD-41BF-A812-615A1498F415}">
      <dgm:prSet/>
      <dgm:spPr/>
      <dgm:t>
        <a:bodyPr/>
        <a:lstStyle/>
        <a:p>
          <a:endParaRPr lang="en-US"/>
        </a:p>
      </dgm:t>
    </dgm:pt>
    <dgm:pt modelId="{175F9A32-C180-4E82-A262-EBCAB8C5544A}" type="sibTrans" cxnId="{03AC7F0C-8AAD-41BF-A812-615A1498F415}">
      <dgm:prSet/>
      <dgm:spPr/>
      <dgm:t>
        <a:bodyPr/>
        <a:lstStyle/>
        <a:p>
          <a:endParaRPr lang="en-US"/>
        </a:p>
      </dgm:t>
    </dgm:pt>
    <dgm:pt modelId="{EAF7D31D-10EA-421A-B4C0-B31886318ECA}" type="pres">
      <dgm:prSet presAssocID="{B9EE33FA-D99D-4B31-8ED0-711D59039ACF}" presName="diagram" presStyleCnt="0">
        <dgm:presLayoutVars>
          <dgm:dir/>
          <dgm:resizeHandles val="exact"/>
        </dgm:presLayoutVars>
      </dgm:prSet>
      <dgm:spPr/>
    </dgm:pt>
    <dgm:pt modelId="{E3667306-A9D8-4D67-B696-3CBEF140BF20}" type="pres">
      <dgm:prSet presAssocID="{A9B4286E-AB1B-4720-9DBE-B2537E298381}" presName="node" presStyleLbl="node1" presStyleIdx="0" presStyleCnt="3">
        <dgm:presLayoutVars>
          <dgm:bulletEnabled val="1"/>
        </dgm:presLayoutVars>
      </dgm:prSet>
      <dgm:spPr/>
    </dgm:pt>
    <dgm:pt modelId="{E258DA70-EE45-4638-A49A-4442580F582B}" type="pres">
      <dgm:prSet presAssocID="{D841B52B-23E1-4172-B38B-5DBD738D291B}" presName="sibTrans" presStyleCnt="0"/>
      <dgm:spPr/>
    </dgm:pt>
    <dgm:pt modelId="{E98ECAF6-B033-44C0-B7B0-4173029102B5}" type="pres">
      <dgm:prSet presAssocID="{42F69671-DA54-4BBD-A6B2-70DCE5842FF9}" presName="node" presStyleLbl="node1" presStyleIdx="1" presStyleCnt="3">
        <dgm:presLayoutVars>
          <dgm:bulletEnabled val="1"/>
        </dgm:presLayoutVars>
      </dgm:prSet>
      <dgm:spPr/>
    </dgm:pt>
    <dgm:pt modelId="{F5AAA736-89C1-4F29-A53E-69C7BE744BBD}" type="pres">
      <dgm:prSet presAssocID="{0961152F-B32B-40C9-911A-8D279EFDF602}" presName="sibTrans" presStyleCnt="0"/>
      <dgm:spPr/>
    </dgm:pt>
    <dgm:pt modelId="{F4EB31F4-DE1A-408D-B961-78D126020B5F}" type="pres">
      <dgm:prSet presAssocID="{286D8E5E-80FB-49D7-8B8B-A8E0FA88480E}" presName="node" presStyleLbl="node1" presStyleIdx="2" presStyleCnt="3">
        <dgm:presLayoutVars>
          <dgm:bulletEnabled val="1"/>
        </dgm:presLayoutVars>
      </dgm:prSet>
      <dgm:spPr/>
    </dgm:pt>
  </dgm:ptLst>
  <dgm:cxnLst>
    <dgm:cxn modelId="{03AC7F0C-8AAD-41BF-A812-615A1498F415}" srcId="{B9EE33FA-D99D-4B31-8ED0-711D59039ACF}" destId="{286D8E5E-80FB-49D7-8B8B-A8E0FA88480E}" srcOrd="2" destOrd="0" parTransId="{38AE0B3B-100C-4EED-B5F7-5780D8D27F66}" sibTransId="{175F9A32-C180-4E82-A262-EBCAB8C5544A}"/>
    <dgm:cxn modelId="{A1B5613C-D9F1-4C2C-B2E8-C019A7A41E9F}" srcId="{B9EE33FA-D99D-4B31-8ED0-711D59039ACF}" destId="{42F69671-DA54-4BBD-A6B2-70DCE5842FF9}" srcOrd="1" destOrd="0" parTransId="{F248CB69-F3A2-4151-8FAC-450CB5B6E31C}" sibTransId="{0961152F-B32B-40C9-911A-8D279EFDF602}"/>
    <dgm:cxn modelId="{377AF13E-6E0B-43E5-ADE6-45DD3A1756F9}" type="presOf" srcId="{B9EE33FA-D99D-4B31-8ED0-711D59039ACF}" destId="{EAF7D31D-10EA-421A-B4C0-B31886318ECA}" srcOrd="0" destOrd="0" presId="urn:microsoft.com/office/officeart/2005/8/layout/default"/>
    <dgm:cxn modelId="{4EB7DE69-F010-4E58-A4D4-CBBA349DF932}" srcId="{B9EE33FA-D99D-4B31-8ED0-711D59039ACF}" destId="{A9B4286E-AB1B-4720-9DBE-B2537E298381}" srcOrd="0" destOrd="0" parTransId="{790575BD-D667-4B2D-B40B-BB0A708479DE}" sibTransId="{D841B52B-23E1-4172-B38B-5DBD738D291B}"/>
    <dgm:cxn modelId="{251F3192-69E0-443A-84C7-2F6AA8EEBBAF}" type="presOf" srcId="{42F69671-DA54-4BBD-A6B2-70DCE5842FF9}" destId="{E98ECAF6-B033-44C0-B7B0-4173029102B5}" srcOrd="0" destOrd="0" presId="urn:microsoft.com/office/officeart/2005/8/layout/default"/>
    <dgm:cxn modelId="{1277A8D1-2839-4D83-BD87-4A89B7B6F688}" type="presOf" srcId="{286D8E5E-80FB-49D7-8B8B-A8E0FA88480E}" destId="{F4EB31F4-DE1A-408D-B961-78D126020B5F}" srcOrd="0" destOrd="0" presId="urn:microsoft.com/office/officeart/2005/8/layout/default"/>
    <dgm:cxn modelId="{FF3E41D3-2A29-41BB-8DFD-9F0C91C6CB84}" type="presOf" srcId="{A9B4286E-AB1B-4720-9DBE-B2537E298381}" destId="{E3667306-A9D8-4D67-B696-3CBEF140BF20}" srcOrd="0" destOrd="0" presId="urn:microsoft.com/office/officeart/2005/8/layout/default"/>
    <dgm:cxn modelId="{9049DED7-E4DC-49DE-AFF0-E96AB309D67F}" type="presParOf" srcId="{EAF7D31D-10EA-421A-B4C0-B31886318ECA}" destId="{E3667306-A9D8-4D67-B696-3CBEF140BF20}" srcOrd="0" destOrd="0" presId="urn:microsoft.com/office/officeart/2005/8/layout/default"/>
    <dgm:cxn modelId="{CE5037B9-7D6A-4663-A5C0-F1DDEDFB54EC}" type="presParOf" srcId="{EAF7D31D-10EA-421A-B4C0-B31886318ECA}" destId="{E258DA70-EE45-4638-A49A-4442580F582B}" srcOrd="1" destOrd="0" presId="urn:microsoft.com/office/officeart/2005/8/layout/default"/>
    <dgm:cxn modelId="{CB697D39-2675-4C1C-BE7E-88061BA137AE}" type="presParOf" srcId="{EAF7D31D-10EA-421A-B4C0-B31886318ECA}" destId="{E98ECAF6-B033-44C0-B7B0-4173029102B5}" srcOrd="2" destOrd="0" presId="urn:microsoft.com/office/officeart/2005/8/layout/default"/>
    <dgm:cxn modelId="{1BF19F5A-547C-42EF-ADBE-0A3271CD186F}" type="presParOf" srcId="{EAF7D31D-10EA-421A-B4C0-B31886318ECA}" destId="{F5AAA736-89C1-4F29-A53E-69C7BE744BBD}" srcOrd="3" destOrd="0" presId="urn:microsoft.com/office/officeart/2005/8/layout/default"/>
    <dgm:cxn modelId="{B7ACF8CF-8CA2-4451-B93F-A4BA3F09BBD2}" type="presParOf" srcId="{EAF7D31D-10EA-421A-B4C0-B31886318ECA}" destId="{F4EB31F4-DE1A-408D-B961-78D126020B5F}"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1D0461-BD0B-401F-A58B-78C0B238FA9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96F41F9F-BA02-49B5-AA9A-89468A220EFE}">
      <dgm:prSet phldrT="[Text]"/>
      <dgm:spPr/>
      <dgm:t>
        <a:bodyPr/>
        <a:lstStyle/>
        <a:p>
          <a:r>
            <a:rPr lang="en-US" dirty="0"/>
            <a:t>CA State Budget</a:t>
          </a:r>
        </a:p>
      </dgm:t>
    </dgm:pt>
    <dgm:pt modelId="{627FE76C-CA90-4F38-8EC5-86078C0918B7}" type="parTrans" cxnId="{F0384554-B371-49D8-B337-D2FFC2C3750A}">
      <dgm:prSet/>
      <dgm:spPr/>
      <dgm:t>
        <a:bodyPr/>
        <a:lstStyle/>
        <a:p>
          <a:endParaRPr lang="en-US"/>
        </a:p>
      </dgm:t>
    </dgm:pt>
    <dgm:pt modelId="{66A92888-FC30-4CC0-A3CD-B22E6F9FA39C}" type="sibTrans" cxnId="{F0384554-B371-49D8-B337-D2FFC2C3750A}">
      <dgm:prSet/>
      <dgm:spPr/>
      <dgm:t>
        <a:bodyPr/>
        <a:lstStyle/>
        <a:p>
          <a:endParaRPr lang="en-US"/>
        </a:p>
      </dgm:t>
    </dgm:pt>
    <dgm:pt modelId="{A521419B-9779-466E-92E1-570FF3B32774}">
      <dgm:prSet phldrT="[Text]"/>
      <dgm:spPr/>
      <dgm:t>
        <a:bodyPr/>
        <a:lstStyle/>
        <a:p>
          <a:r>
            <a:rPr lang="en-US" dirty="0"/>
            <a:t>Personal Income Tax</a:t>
          </a:r>
        </a:p>
      </dgm:t>
    </dgm:pt>
    <dgm:pt modelId="{C00B6C8E-6B98-42A8-AFE3-1E3B330B27FD}" type="parTrans" cxnId="{4EBA597E-724B-44E1-9493-44CBF2DCA8E5}">
      <dgm:prSet/>
      <dgm:spPr/>
      <dgm:t>
        <a:bodyPr/>
        <a:lstStyle/>
        <a:p>
          <a:endParaRPr lang="en-US"/>
        </a:p>
      </dgm:t>
    </dgm:pt>
    <dgm:pt modelId="{112B70A0-4FCC-4147-824E-E9DBD79A65E6}" type="sibTrans" cxnId="{4EBA597E-724B-44E1-9493-44CBF2DCA8E5}">
      <dgm:prSet/>
      <dgm:spPr/>
      <dgm:t>
        <a:bodyPr/>
        <a:lstStyle/>
        <a:p>
          <a:endParaRPr lang="en-US"/>
        </a:p>
      </dgm:t>
    </dgm:pt>
    <dgm:pt modelId="{CF5795EC-C6BB-4BFC-A43A-86B5B37ED231}">
      <dgm:prSet phldrT="[Text]"/>
      <dgm:spPr/>
      <dgm:t>
        <a:bodyPr/>
        <a:lstStyle/>
        <a:p>
          <a:r>
            <a:rPr lang="en-US" dirty="0"/>
            <a:t>Corporate Taxes</a:t>
          </a:r>
        </a:p>
      </dgm:t>
    </dgm:pt>
    <dgm:pt modelId="{20D4ABF4-1ECC-497C-8126-4B33631E8786}" type="parTrans" cxnId="{A0204F6C-5F23-4F5E-A013-5B67398AED3D}">
      <dgm:prSet/>
      <dgm:spPr/>
      <dgm:t>
        <a:bodyPr/>
        <a:lstStyle/>
        <a:p>
          <a:endParaRPr lang="en-US"/>
        </a:p>
      </dgm:t>
    </dgm:pt>
    <dgm:pt modelId="{E3D0FE14-A954-4155-BEBA-DB1B857CD3F6}" type="sibTrans" cxnId="{A0204F6C-5F23-4F5E-A013-5B67398AED3D}">
      <dgm:prSet/>
      <dgm:spPr/>
      <dgm:t>
        <a:bodyPr/>
        <a:lstStyle/>
        <a:p>
          <a:endParaRPr lang="en-US"/>
        </a:p>
      </dgm:t>
    </dgm:pt>
    <dgm:pt modelId="{CEAAC464-C1A3-4072-9652-20D7E173C9E0}">
      <dgm:prSet phldrT="[Text]"/>
      <dgm:spPr/>
      <dgm:t>
        <a:bodyPr/>
        <a:lstStyle/>
        <a:p>
          <a:r>
            <a:rPr lang="en-US" dirty="0"/>
            <a:t>Sales Taxes</a:t>
          </a:r>
        </a:p>
      </dgm:t>
    </dgm:pt>
    <dgm:pt modelId="{F9225FBA-4EAE-4EFC-BC03-A1B4787CBAEB}" type="parTrans" cxnId="{63E55324-E9CD-4878-9F32-93D3C992D0FD}">
      <dgm:prSet/>
      <dgm:spPr/>
      <dgm:t>
        <a:bodyPr/>
        <a:lstStyle/>
        <a:p>
          <a:endParaRPr lang="en-US"/>
        </a:p>
      </dgm:t>
    </dgm:pt>
    <dgm:pt modelId="{94C2BBDA-EC14-4C4C-B7A2-F6E63DDAE530}" type="sibTrans" cxnId="{63E55324-E9CD-4878-9F32-93D3C992D0FD}">
      <dgm:prSet/>
      <dgm:spPr/>
      <dgm:t>
        <a:bodyPr/>
        <a:lstStyle/>
        <a:p>
          <a:endParaRPr lang="en-US"/>
        </a:p>
      </dgm:t>
    </dgm:pt>
    <dgm:pt modelId="{B2F24762-C239-45F8-B620-600CC4E7F440}" type="pres">
      <dgm:prSet presAssocID="{051D0461-BD0B-401F-A58B-78C0B238FA93}" presName="Name0" presStyleCnt="0">
        <dgm:presLayoutVars>
          <dgm:chPref val="1"/>
          <dgm:dir/>
          <dgm:animOne val="branch"/>
          <dgm:animLvl val="lvl"/>
          <dgm:resizeHandles val="exact"/>
        </dgm:presLayoutVars>
      </dgm:prSet>
      <dgm:spPr/>
    </dgm:pt>
    <dgm:pt modelId="{0B15A86E-B89D-4E10-A51B-8D4383B451B3}" type="pres">
      <dgm:prSet presAssocID="{96F41F9F-BA02-49B5-AA9A-89468A220EFE}" presName="root1" presStyleCnt="0"/>
      <dgm:spPr/>
    </dgm:pt>
    <dgm:pt modelId="{8D23792E-0303-4258-AB4B-142662DE2D8E}" type="pres">
      <dgm:prSet presAssocID="{96F41F9F-BA02-49B5-AA9A-89468A220EFE}" presName="LevelOneTextNode" presStyleLbl="node0" presStyleIdx="0" presStyleCnt="1" custAng="5400000" custLinFactX="100000" custLinFactNeighborX="177183" custLinFactNeighborY="-39931">
        <dgm:presLayoutVars>
          <dgm:chPref val="3"/>
        </dgm:presLayoutVars>
      </dgm:prSet>
      <dgm:spPr/>
    </dgm:pt>
    <dgm:pt modelId="{71899124-B33B-419A-A5A7-CA9B9ADB9A87}" type="pres">
      <dgm:prSet presAssocID="{96F41F9F-BA02-49B5-AA9A-89468A220EFE}" presName="level2hierChild" presStyleCnt="0"/>
      <dgm:spPr/>
    </dgm:pt>
    <dgm:pt modelId="{7A3648CA-4F18-4831-B2D8-D4DD5257330C}" type="pres">
      <dgm:prSet presAssocID="{C00B6C8E-6B98-42A8-AFE3-1E3B330B27FD}" presName="conn2-1" presStyleLbl="parChTrans1D2" presStyleIdx="0" presStyleCnt="3"/>
      <dgm:spPr/>
    </dgm:pt>
    <dgm:pt modelId="{430C9456-71F5-42E6-9C2A-C3694FE5CE73}" type="pres">
      <dgm:prSet presAssocID="{C00B6C8E-6B98-42A8-AFE3-1E3B330B27FD}" presName="connTx" presStyleLbl="parChTrans1D2" presStyleIdx="0" presStyleCnt="3"/>
      <dgm:spPr/>
    </dgm:pt>
    <dgm:pt modelId="{9FA13B52-82A7-4948-99A3-88276D13DAEF}" type="pres">
      <dgm:prSet presAssocID="{A521419B-9779-466E-92E1-570FF3B32774}" presName="root2" presStyleCnt="0"/>
      <dgm:spPr/>
    </dgm:pt>
    <dgm:pt modelId="{BBCFCBDD-F1EE-4066-AC2D-BB9BCDD86F8E}" type="pres">
      <dgm:prSet presAssocID="{A521419B-9779-466E-92E1-570FF3B32774}" presName="LevelTwoTextNode" presStyleLbl="node2" presStyleIdx="0" presStyleCnt="3" custLinFactNeighborX="1190" custLinFactNeighborY="55957">
        <dgm:presLayoutVars>
          <dgm:chPref val="3"/>
        </dgm:presLayoutVars>
      </dgm:prSet>
      <dgm:spPr/>
    </dgm:pt>
    <dgm:pt modelId="{35B2522E-83F2-495C-8477-FB4BD1F539E0}" type="pres">
      <dgm:prSet presAssocID="{A521419B-9779-466E-92E1-570FF3B32774}" presName="level3hierChild" presStyleCnt="0"/>
      <dgm:spPr/>
    </dgm:pt>
    <dgm:pt modelId="{ABE4B641-43BC-49AE-BB9D-08E4952BF234}" type="pres">
      <dgm:prSet presAssocID="{20D4ABF4-1ECC-497C-8126-4B33631E8786}" presName="conn2-1" presStyleLbl="parChTrans1D2" presStyleIdx="1" presStyleCnt="3"/>
      <dgm:spPr/>
    </dgm:pt>
    <dgm:pt modelId="{1938EC81-5BFB-43D9-882C-365C2BF5BA5D}" type="pres">
      <dgm:prSet presAssocID="{20D4ABF4-1ECC-497C-8126-4B33631E8786}" presName="connTx" presStyleLbl="parChTrans1D2" presStyleIdx="1" presStyleCnt="3"/>
      <dgm:spPr/>
    </dgm:pt>
    <dgm:pt modelId="{FDF59365-AC75-44ED-8A76-66028B047369}" type="pres">
      <dgm:prSet presAssocID="{CF5795EC-C6BB-4BFC-A43A-86B5B37ED231}" presName="root2" presStyleCnt="0"/>
      <dgm:spPr/>
    </dgm:pt>
    <dgm:pt modelId="{5B50E1E6-BD5F-400C-887D-134055875ED3}" type="pres">
      <dgm:prSet presAssocID="{CF5795EC-C6BB-4BFC-A43A-86B5B37ED231}" presName="LevelTwoTextNode" presStyleLbl="node2" presStyleIdx="1" presStyleCnt="3" custLinFactNeighborX="1190" custLinFactNeighborY="55957">
        <dgm:presLayoutVars>
          <dgm:chPref val="3"/>
        </dgm:presLayoutVars>
      </dgm:prSet>
      <dgm:spPr/>
    </dgm:pt>
    <dgm:pt modelId="{1CF829A3-3CC3-496D-AD15-D65978218003}" type="pres">
      <dgm:prSet presAssocID="{CF5795EC-C6BB-4BFC-A43A-86B5B37ED231}" presName="level3hierChild" presStyleCnt="0"/>
      <dgm:spPr/>
    </dgm:pt>
    <dgm:pt modelId="{4CAAC9A4-0EC0-4DEB-B4EE-2465DB577B37}" type="pres">
      <dgm:prSet presAssocID="{F9225FBA-4EAE-4EFC-BC03-A1B4787CBAEB}" presName="conn2-1" presStyleLbl="parChTrans1D2" presStyleIdx="2" presStyleCnt="3"/>
      <dgm:spPr/>
    </dgm:pt>
    <dgm:pt modelId="{4BCD6B3A-E9B6-4E85-A536-C9B577DE82C3}" type="pres">
      <dgm:prSet presAssocID="{F9225FBA-4EAE-4EFC-BC03-A1B4787CBAEB}" presName="connTx" presStyleLbl="parChTrans1D2" presStyleIdx="2" presStyleCnt="3"/>
      <dgm:spPr/>
    </dgm:pt>
    <dgm:pt modelId="{C1E73F9E-D0CC-48AE-8EF0-76992BAD85E7}" type="pres">
      <dgm:prSet presAssocID="{CEAAC464-C1A3-4072-9652-20D7E173C9E0}" presName="root2" presStyleCnt="0"/>
      <dgm:spPr/>
    </dgm:pt>
    <dgm:pt modelId="{A2CD62CD-046E-437C-93FD-9595C66A484C}" type="pres">
      <dgm:prSet presAssocID="{CEAAC464-C1A3-4072-9652-20D7E173C9E0}" presName="LevelTwoTextNode" presStyleLbl="node2" presStyleIdx="2" presStyleCnt="3" custLinFactNeighborX="1190" custLinFactNeighborY="55957">
        <dgm:presLayoutVars>
          <dgm:chPref val="3"/>
        </dgm:presLayoutVars>
      </dgm:prSet>
      <dgm:spPr/>
    </dgm:pt>
    <dgm:pt modelId="{976D761B-9B55-412D-B380-AD8E444CA0C7}" type="pres">
      <dgm:prSet presAssocID="{CEAAC464-C1A3-4072-9652-20D7E173C9E0}" presName="level3hierChild" presStyleCnt="0"/>
      <dgm:spPr/>
    </dgm:pt>
  </dgm:ptLst>
  <dgm:cxnLst>
    <dgm:cxn modelId="{AD475A22-A80D-4D4A-A061-8431F195EACC}" type="presOf" srcId="{CF5795EC-C6BB-4BFC-A43A-86B5B37ED231}" destId="{5B50E1E6-BD5F-400C-887D-134055875ED3}" srcOrd="0" destOrd="0" presId="urn:microsoft.com/office/officeart/2008/layout/HorizontalMultiLevelHierarchy"/>
    <dgm:cxn modelId="{63E55324-E9CD-4878-9F32-93D3C992D0FD}" srcId="{96F41F9F-BA02-49B5-AA9A-89468A220EFE}" destId="{CEAAC464-C1A3-4072-9652-20D7E173C9E0}" srcOrd="2" destOrd="0" parTransId="{F9225FBA-4EAE-4EFC-BC03-A1B4787CBAEB}" sibTransId="{94C2BBDA-EC14-4C4C-B7A2-F6E63DDAE530}"/>
    <dgm:cxn modelId="{DE103027-4971-44D2-871F-25C2D1CC6BD0}" type="presOf" srcId="{A521419B-9779-466E-92E1-570FF3B32774}" destId="{BBCFCBDD-F1EE-4066-AC2D-BB9BCDD86F8E}" srcOrd="0" destOrd="0" presId="urn:microsoft.com/office/officeart/2008/layout/HorizontalMultiLevelHierarchy"/>
    <dgm:cxn modelId="{65939A27-389D-40ED-BD5F-319F94B01BEA}" type="presOf" srcId="{C00B6C8E-6B98-42A8-AFE3-1E3B330B27FD}" destId="{430C9456-71F5-42E6-9C2A-C3694FE5CE73}" srcOrd="1" destOrd="0" presId="urn:microsoft.com/office/officeart/2008/layout/HorizontalMultiLevelHierarchy"/>
    <dgm:cxn modelId="{A2B46C2E-68EA-47EB-BBCB-E7B6C7E18FEF}" type="presOf" srcId="{051D0461-BD0B-401F-A58B-78C0B238FA93}" destId="{B2F24762-C239-45F8-B620-600CC4E7F440}" srcOrd="0" destOrd="0" presId="urn:microsoft.com/office/officeart/2008/layout/HorizontalMultiLevelHierarchy"/>
    <dgm:cxn modelId="{A0204F6C-5F23-4F5E-A013-5B67398AED3D}" srcId="{96F41F9F-BA02-49B5-AA9A-89468A220EFE}" destId="{CF5795EC-C6BB-4BFC-A43A-86B5B37ED231}" srcOrd="1" destOrd="0" parTransId="{20D4ABF4-1ECC-497C-8126-4B33631E8786}" sibTransId="{E3D0FE14-A954-4155-BEBA-DB1B857CD3F6}"/>
    <dgm:cxn modelId="{F0384554-B371-49D8-B337-D2FFC2C3750A}" srcId="{051D0461-BD0B-401F-A58B-78C0B238FA93}" destId="{96F41F9F-BA02-49B5-AA9A-89468A220EFE}" srcOrd="0" destOrd="0" parTransId="{627FE76C-CA90-4F38-8EC5-86078C0918B7}" sibTransId="{66A92888-FC30-4CC0-A3CD-B22E6F9FA39C}"/>
    <dgm:cxn modelId="{80F44658-DEC1-40B3-B0AD-15AD280D985D}" type="presOf" srcId="{F9225FBA-4EAE-4EFC-BC03-A1B4787CBAEB}" destId="{4BCD6B3A-E9B6-4E85-A536-C9B577DE82C3}" srcOrd="1" destOrd="0" presId="urn:microsoft.com/office/officeart/2008/layout/HorizontalMultiLevelHierarchy"/>
    <dgm:cxn modelId="{4EBA597E-724B-44E1-9493-44CBF2DCA8E5}" srcId="{96F41F9F-BA02-49B5-AA9A-89468A220EFE}" destId="{A521419B-9779-466E-92E1-570FF3B32774}" srcOrd="0" destOrd="0" parTransId="{C00B6C8E-6B98-42A8-AFE3-1E3B330B27FD}" sibTransId="{112B70A0-4FCC-4147-824E-E9DBD79A65E6}"/>
    <dgm:cxn modelId="{5EB4F28F-8927-4053-9D96-0EDD1DD962E4}" type="presOf" srcId="{20D4ABF4-1ECC-497C-8126-4B33631E8786}" destId="{1938EC81-5BFB-43D9-882C-365C2BF5BA5D}" srcOrd="1" destOrd="0" presId="urn:microsoft.com/office/officeart/2008/layout/HorizontalMultiLevelHierarchy"/>
    <dgm:cxn modelId="{C4D83994-0E1A-4248-855D-2D5629935F9F}" type="presOf" srcId="{C00B6C8E-6B98-42A8-AFE3-1E3B330B27FD}" destId="{7A3648CA-4F18-4831-B2D8-D4DD5257330C}" srcOrd="0" destOrd="0" presId="urn:microsoft.com/office/officeart/2008/layout/HorizontalMultiLevelHierarchy"/>
    <dgm:cxn modelId="{50B67997-FCAA-4163-9114-D7BDC7A27BE2}" type="presOf" srcId="{CEAAC464-C1A3-4072-9652-20D7E173C9E0}" destId="{A2CD62CD-046E-437C-93FD-9595C66A484C}" srcOrd="0" destOrd="0" presId="urn:microsoft.com/office/officeart/2008/layout/HorizontalMultiLevelHierarchy"/>
    <dgm:cxn modelId="{95F39E9B-DBE0-4D7C-B899-43DC9912292F}" type="presOf" srcId="{F9225FBA-4EAE-4EFC-BC03-A1B4787CBAEB}" destId="{4CAAC9A4-0EC0-4DEB-B4EE-2465DB577B37}" srcOrd="0" destOrd="0" presId="urn:microsoft.com/office/officeart/2008/layout/HorizontalMultiLevelHierarchy"/>
    <dgm:cxn modelId="{1BB6C5A2-2472-4C0A-A3E1-FF585EEB4AAA}" type="presOf" srcId="{96F41F9F-BA02-49B5-AA9A-89468A220EFE}" destId="{8D23792E-0303-4258-AB4B-142662DE2D8E}" srcOrd="0" destOrd="0" presId="urn:microsoft.com/office/officeart/2008/layout/HorizontalMultiLevelHierarchy"/>
    <dgm:cxn modelId="{07E6E8A8-E4AA-48DB-9290-375F99339A19}" type="presOf" srcId="{20D4ABF4-1ECC-497C-8126-4B33631E8786}" destId="{ABE4B641-43BC-49AE-BB9D-08E4952BF234}" srcOrd="0" destOrd="0" presId="urn:microsoft.com/office/officeart/2008/layout/HorizontalMultiLevelHierarchy"/>
    <dgm:cxn modelId="{75954EB4-542D-43F0-B13D-1B7CC60403C6}" type="presParOf" srcId="{B2F24762-C239-45F8-B620-600CC4E7F440}" destId="{0B15A86E-B89D-4E10-A51B-8D4383B451B3}" srcOrd="0" destOrd="0" presId="urn:microsoft.com/office/officeart/2008/layout/HorizontalMultiLevelHierarchy"/>
    <dgm:cxn modelId="{D3ECDA25-1953-4154-A5D1-78B32762C9FF}" type="presParOf" srcId="{0B15A86E-B89D-4E10-A51B-8D4383B451B3}" destId="{8D23792E-0303-4258-AB4B-142662DE2D8E}" srcOrd="0" destOrd="0" presId="urn:microsoft.com/office/officeart/2008/layout/HorizontalMultiLevelHierarchy"/>
    <dgm:cxn modelId="{7878D77D-9720-44B9-935B-F66B0A953072}" type="presParOf" srcId="{0B15A86E-B89D-4E10-A51B-8D4383B451B3}" destId="{71899124-B33B-419A-A5A7-CA9B9ADB9A87}" srcOrd="1" destOrd="0" presId="urn:microsoft.com/office/officeart/2008/layout/HorizontalMultiLevelHierarchy"/>
    <dgm:cxn modelId="{AF1A1F66-FF00-4822-A37E-9648A0B01CB3}" type="presParOf" srcId="{71899124-B33B-419A-A5A7-CA9B9ADB9A87}" destId="{7A3648CA-4F18-4831-B2D8-D4DD5257330C}" srcOrd="0" destOrd="0" presId="urn:microsoft.com/office/officeart/2008/layout/HorizontalMultiLevelHierarchy"/>
    <dgm:cxn modelId="{5D0ABA10-EF1E-4C27-94BA-061A380825CF}" type="presParOf" srcId="{7A3648CA-4F18-4831-B2D8-D4DD5257330C}" destId="{430C9456-71F5-42E6-9C2A-C3694FE5CE73}" srcOrd="0" destOrd="0" presId="urn:microsoft.com/office/officeart/2008/layout/HorizontalMultiLevelHierarchy"/>
    <dgm:cxn modelId="{FD9326D1-97E2-4BC9-9903-C02668B03123}" type="presParOf" srcId="{71899124-B33B-419A-A5A7-CA9B9ADB9A87}" destId="{9FA13B52-82A7-4948-99A3-88276D13DAEF}" srcOrd="1" destOrd="0" presId="urn:microsoft.com/office/officeart/2008/layout/HorizontalMultiLevelHierarchy"/>
    <dgm:cxn modelId="{EA2A75AC-288B-4653-BD97-DC8E4B98ED2E}" type="presParOf" srcId="{9FA13B52-82A7-4948-99A3-88276D13DAEF}" destId="{BBCFCBDD-F1EE-4066-AC2D-BB9BCDD86F8E}" srcOrd="0" destOrd="0" presId="urn:microsoft.com/office/officeart/2008/layout/HorizontalMultiLevelHierarchy"/>
    <dgm:cxn modelId="{98111D7F-7356-4BDA-A64F-173378023C02}" type="presParOf" srcId="{9FA13B52-82A7-4948-99A3-88276D13DAEF}" destId="{35B2522E-83F2-495C-8477-FB4BD1F539E0}" srcOrd="1" destOrd="0" presId="urn:microsoft.com/office/officeart/2008/layout/HorizontalMultiLevelHierarchy"/>
    <dgm:cxn modelId="{D1CC978F-513F-4C35-BA8D-B969114D22B9}" type="presParOf" srcId="{71899124-B33B-419A-A5A7-CA9B9ADB9A87}" destId="{ABE4B641-43BC-49AE-BB9D-08E4952BF234}" srcOrd="2" destOrd="0" presId="urn:microsoft.com/office/officeart/2008/layout/HorizontalMultiLevelHierarchy"/>
    <dgm:cxn modelId="{F7F947E0-BDA3-49EB-A51D-6D08AC0508D3}" type="presParOf" srcId="{ABE4B641-43BC-49AE-BB9D-08E4952BF234}" destId="{1938EC81-5BFB-43D9-882C-365C2BF5BA5D}" srcOrd="0" destOrd="0" presId="urn:microsoft.com/office/officeart/2008/layout/HorizontalMultiLevelHierarchy"/>
    <dgm:cxn modelId="{1AFC42FB-ADB7-4A8E-8AB3-FA328C76EF4A}" type="presParOf" srcId="{71899124-B33B-419A-A5A7-CA9B9ADB9A87}" destId="{FDF59365-AC75-44ED-8A76-66028B047369}" srcOrd="3" destOrd="0" presId="urn:microsoft.com/office/officeart/2008/layout/HorizontalMultiLevelHierarchy"/>
    <dgm:cxn modelId="{B205B7B6-4227-4CA0-B2F1-FC7F08F5E806}" type="presParOf" srcId="{FDF59365-AC75-44ED-8A76-66028B047369}" destId="{5B50E1E6-BD5F-400C-887D-134055875ED3}" srcOrd="0" destOrd="0" presId="urn:microsoft.com/office/officeart/2008/layout/HorizontalMultiLevelHierarchy"/>
    <dgm:cxn modelId="{DB90B9F6-5125-4B97-AB56-8DB1B983444C}" type="presParOf" srcId="{FDF59365-AC75-44ED-8A76-66028B047369}" destId="{1CF829A3-3CC3-496D-AD15-D65978218003}" srcOrd="1" destOrd="0" presId="urn:microsoft.com/office/officeart/2008/layout/HorizontalMultiLevelHierarchy"/>
    <dgm:cxn modelId="{3BA43600-E7FD-449E-A91F-72E4C5ED85BD}" type="presParOf" srcId="{71899124-B33B-419A-A5A7-CA9B9ADB9A87}" destId="{4CAAC9A4-0EC0-4DEB-B4EE-2465DB577B37}" srcOrd="4" destOrd="0" presId="urn:microsoft.com/office/officeart/2008/layout/HorizontalMultiLevelHierarchy"/>
    <dgm:cxn modelId="{24D9F4C9-1219-4DDF-99AF-163D72DAB003}" type="presParOf" srcId="{4CAAC9A4-0EC0-4DEB-B4EE-2465DB577B37}" destId="{4BCD6B3A-E9B6-4E85-A536-C9B577DE82C3}" srcOrd="0" destOrd="0" presId="urn:microsoft.com/office/officeart/2008/layout/HorizontalMultiLevelHierarchy"/>
    <dgm:cxn modelId="{D30A6BEB-F624-446A-9271-F4D77B1A0BAD}" type="presParOf" srcId="{71899124-B33B-419A-A5A7-CA9B9ADB9A87}" destId="{C1E73F9E-D0CC-48AE-8EF0-76992BAD85E7}" srcOrd="5" destOrd="0" presId="urn:microsoft.com/office/officeart/2008/layout/HorizontalMultiLevelHierarchy"/>
    <dgm:cxn modelId="{49F7D373-5479-4299-84D1-C758BEA3A906}" type="presParOf" srcId="{C1E73F9E-D0CC-48AE-8EF0-76992BAD85E7}" destId="{A2CD62CD-046E-437C-93FD-9595C66A484C}" srcOrd="0" destOrd="0" presId="urn:microsoft.com/office/officeart/2008/layout/HorizontalMultiLevelHierarchy"/>
    <dgm:cxn modelId="{731463DA-6298-42F7-AF96-DA1A1B692CE1}" type="presParOf" srcId="{C1E73F9E-D0CC-48AE-8EF0-76992BAD85E7}" destId="{976D761B-9B55-412D-B380-AD8E444CA0C7}"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03B780-D09A-423E-8FB6-DAD21C08E9B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1E9E59D-4682-4928-AA8F-3FBED9CB45EE}">
      <dgm:prSet phldrT="[Text]" phldr="1"/>
      <dgm:spPr/>
      <dgm:t>
        <a:bodyPr/>
        <a:lstStyle/>
        <a:p>
          <a:endParaRPr lang="en-US" dirty="0"/>
        </a:p>
      </dgm:t>
    </dgm:pt>
    <dgm:pt modelId="{4379A4AF-A5B1-43D8-B9EC-333EE985B370}" type="parTrans" cxnId="{5EAD733E-5FD9-4426-B647-46C6709DD149}">
      <dgm:prSet/>
      <dgm:spPr/>
      <dgm:t>
        <a:bodyPr/>
        <a:lstStyle/>
        <a:p>
          <a:endParaRPr lang="en-US"/>
        </a:p>
      </dgm:t>
    </dgm:pt>
    <dgm:pt modelId="{C7F40DDC-1CD3-48A7-A750-1A0047C4018E}" type="sibTrans" cxnId="{5EAD733E-5FD9-4426-B647-46C6709DD149}">
      <dgm:prSet/>
      <dgm:spPr/>
      <dgm:t>
        <a:bodyPr/>
        <a:lstStyle/>
        <a:p>
          <a:endParaRPr lang="en-US"/>
        </a:p>
      </dgm:t>
    </dgm:pt>
    <dgm:pt modelId="{CC23BDDA-AFA9-41CD-95DA-1D07F77C5749}">
      <dgm:prSet phldrT="[Text]"/>
      <dgm:spPr/>
      <dgm:t>
        <a:bodyPr/>
        <a:lstStyle/>
        <a:p>
          <a:pPr algn="l">
            <a:buClrTx/>
            <a:buSzPct val="13000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When any one of these taxes drop, there are impacts to the state budget which </a:t>
          </a:r>
          <a:r>
            <a:rPr lang="en-US" dirty="0">
              <a:solidFill>
                <a:srgbClr val="FF0000"/>
              </a:solidFill>
              <a:latin typeface="Calibri" panose="020F0502020204030204" pitchFamily="34" charset="0"/>
              <a:cs typeface="Calibri" panose="020F0502020204030204" pitchFamily="34" charset="0"/>
            </a:rPr>
            <a:t>impacts K-14.</a:t>
          </a:r>
          <a:endParaRPr lang="en-US" dirty="0">
            <a:solidFill>
              <a:srgbClr val="FF0000"/>
            </a:solidFill>
          </a:endParaRPr>
        </a:p>
      </dgm:t>
    </dgm:pt>
    <dgm:pt modelId="{F843FD36-B238-480F-8D8C-25D36E83D54C}" type="parTrans" cxnId="{3A07F48A-7846-4BA1-973C-F1D25812FEE5}">
      <dgm:prSet/>
      <dgm:spPr/>
      <dgm:t>
        <a:bodyPr/>
        <a:lstStyle/>
        <a:p>
          <a:endParaRPr lang="en-US"/>
        </a:p>
      </dgm:t>
    </dgm:pt>
    <dgm:pt modelId="{FD69E8BE-CC06-49AF-B42D-6CD1CCDE79AC}" type="sibTrans" cxnId="{3A07F48A-7846-4BA1-973C-F1D25812FEE5}">
      <dgm:prSet/>
      <dgm:spPr/>
      <dgm:t>
        <a:bodyPr/>
        <a:lstStyle/>
        <a:p>
          <a:endParaRPr lang="en-US"/>
        </a:p>
      </dgm:t>
    </dgm:pt>
    <dgm:pt modelId="{610FDF9F-B847-4087-B38A-BA7ECF4B6F7C}">
      <dgm:prSet phldrT="[Text]" phldr="1"/>
      <dgm:spPr/>
      <dgm:t>
        <a:bodyPr/>
        <a:lstStyle/>
        <a:p>
          <a:endParaRPr lang="en-US" dirty="0"/>
        </a:p>
      </dgm:t>
    </dgm:pt>
    <dgm:pt modelId="{786ADDED-090A-41E9-90DA-3894921A18F4}" type="parTrans" cxnId="{3080F662-1ADD-4F64-8C1C-C6E82F4DCFFA}">
      <dgm:prSet/>
      <dgm:spPr/>
      <dgm:t>
        <a:bodyPr/>
        <a:lstStyle/>
        <a:p>
          <a:endParaRPr lang="en-US"/>
        </a:p>
      </dgm:t>
    </dgm:pt>
    <dgm:pt modelId="{F47AF075-EB20-4024-B9C1-EBB622F6650B}" type="sibTrans" cxnId="{3080F662-1ADD-4F64-8C1C-C6E82F4DCFFA}">
      <dgm:prSet/>
      <dgm:spPr/>
      <dgm:t>
        <a:bodyPr/>
        <a:lstStyle/>
        <a:p>
          <a:endParaRPr lang="en-US"/>
        </a:p>
      </dgm:t>
    </dgm:pt>
    <dgm:pt modelId="{00BF94A1-0D87-4C19-A5C6-539FC3C83717}">
      <dgm:prSet phldrT="[Text]" custT="1"/>
      <dgm:spPr/>
      <dgm:t>
        <a:bodyPr/>
        <a:lstStyle/>
        <a:p>
          <a:r>
            <a:rPr lang="en-US" sz="2000" kern="1200" dirty="0">
              <a:solidFill>
                <a:srgbClr val="000000"/>
              </a:solidFill>
              <a:latin typeface="Calibri" panose="020F0502020204030204" pitchFamily="34" charset="0"/>
              <a:ea typeface="+mn-ea"/>
              <a:cs typeface="Calibri" panose="020F0502020204030204" pitchFamily="34" charset="0"/>
            </a:rPr>
            <a:t>When</a:t>
          </a:r>
          <a:r>
            <a:rPr lang="en-US" sz="2000" kern="1200" dirty="0">
              <a:solidFill>
                <a:schemeClr val="tx1"/>
              </a:solidFill>
              <a:latin typeface="Calibri" panose="020F0502020204030204" pitchFamily="34" charset="0"/>
              <a:cs typeface="Calibri" panose="020F0502020204030204" pitchFamily="34" charset="0"/>
            </a:rPr>
            <a:t> all three drop, we are in for a bumpy ride, so </a:t>
          </a:r>
          <a:r>
            <a:rPr lang="en-US" sz="2000" kern="1200" dirty="0">
              <a:solidFill>
                <a:srgbClr val="FF0000"/>
              </a:solidFill>
              <a:latin typeface="Calibri" panose="020F0502020204030204" pitchFamily="34" charset="0"/>
              <a:cs typeface="Calibri" panose="020F0502020204030204" pitchFamily="34" charset="0"/>
            </a:rPr>
            <a:t>fasten your seat belts</a:t>
          </a:r>
          <a:r>
            <a:rPr lang="en-US" sz="2000" kern="1200" dirty="0">
              <a:solidFill>
                <a:schemeClr val="tx1"/>
              </a:solidFill>
              <a:latin typeface="Calibri" panose="020F0502020204030204" pitchFamily="34" charset="0"/>
              <a:cs typeface="Calibri" panose="020F0502020204030204" pitchFamily="34" charset="0"/>
            </a:rPr>
            <a:t>!</a:t>
          </a:r>
          <a:endParaRPr lang="en-US" sz="2000" kern="1200" dirty="0"/>
        </a:p>
      </dgm:t>
    </dgm:pt>
    <dgm:pt modelId="{1F7FDC1D-AA00-43CB-9618-905CC59E49AF}" type="parTrans" cxnId="{75F92F69-813F-413E-828D-F6CA98B521A6}">
      <dgm:prSet/>
      <dgm:spPr/>
      <dgm:t>
        <a:bodyPr/>
        <a:lstStyle/>
        <a:p>
          <a:endParaRPr lang="en-US"/>
        </a:p>
      </dgm:t>
    </dgm:pt>
    <dgm:pt modelId="{8B0F9762-285E-4EAC-90B8-C2A25655AB52}" type="sibTrans" cxnId="{75F92F69-813F-413E-828D-F6CA98B521A6}">
      <dgm:prSet/>
      <dgm:spPr/>
      <dgm:t>
        <a:bodyPr/>
        <a:lstStyle/>
        <a:p>
          <a:endParaRPr lang="en-US"/>
        </a:p>
      </dgm:t>
    </dgm:pt>
    <dgm:pt modelId="{27F59AC9-31C8-455B-9820-14CE4761753F}">
      <dgm:prSet phldrT="[Text]" phldr="1"/>
      <dgm:spPr/>
      <dgm:t>
        <a:bodyPr/>
        <a:lstStyle/>
        <a:p>
          <a:endParaRPr lang="en-US" dirty="0"/>
        </a:p>
      </dgm:t>
    </dgm:pt>
    <dgm:pt modelId="{0868B854-6470-4C71-9531-E96CB9F8B0C8}" type="parTrans" cxnId="{D9CAAD7A-1C2A-4338-A659-24F42760EC60}">
      <dgm:prSet/>
      <dgm:spPr/>
      <dgm:t>
        <a:bodyPr/>
        <a:lstStyle/>
        <a:p>
          <a:endParaRPr lang="en-US"/>
        </a:p>
      </dgm:t>
    </dgm:pt>
    <dgm:pt modelId="{1B029367-95AB-437B-B947-453E38451AAF}" type="sibTrans" cxnId="{D9CAAD7A-1C2A-4338-A659-24F42760EC60}">
      <dgm:prSet/>
      <dgm:spPr/>
      <dgm:t>
        <a:bodyPr/>
        <a:lstStyle/>
        <a:p>
          <a:endParaRPr lang="en-US"/>
        </a:p>
      </dgm:t>
    </dgm:pt>
    <dgm:pt modelId="{DE8756B8-D077-4BEE-AF56-0F895632730E}">
      <dgm:prSet phldrT="[Text]"/>
      <dgm:spPr/>
      <dgm:t>
        <a:bodyPr/>
        <a:lstStyle/>
        <a:p>
          <a:r>
            <a:rPr lang="en-US" dirty="0">
              <a:solidFill>
                <a:schemeClr val="tx1"/>
              </a:solidFill>
              <a:latin typeface="Calibri" panose="020F0502020204030204" pitchFamily="34" charset="0"/>
              <a:cs typeface="Calibri" panose="020F0502020204030204" pitchFamily="34" charset="0"/>
            </a:rPr>
            <a:t>The downward trajectory is </a:t>
          </a:r>
          <a:r>
            <a:rPr lang="en-US" dirty="0">
              <a:solidFill>
                <a:srgbClr val="FF0000"/>
              </a:solidFill>
              <a:latin typeface="Calibri" panose="020F0502020204030204" pitchFamily="34" charset="0"/>
              <a:cs typeface="Calibri" panose="020F0502020204030204" pitchFamily="34" charset="0"/>
            </a:rPr>
            <a:t>quick,</a:t>
          </a:r>
          <a:r>
            <a:rPr lang="en-US" dirty="0">
              <a:solidFill>
                <a:schemeClr val="tx1"/>
              </a:solidFill>
              <a:latin typeface="Calibri" panose="020F0502020204030204" pitchFamily="34" charset="0"/>
              <a:cs typeface="Calibri" panose="020F0502020204030204" pitchFamily="34" charset="0"/>
            </a:rPr>
            <a:t> recovery is </a:t>
          </a:r>
          <a:r>
            <a:rPr lang="en-US" dirty="0">
              <a:solidFill>
                <a:srgbClr val="FF0000"/>
              </a:solidFill>
              <a:latin typeface="Calibri" panose="020F0502020204030204" pitchFamily="34" charset="0"/>
              <a:cs typeface="Calibri" panose="020F0502020204030204" pitchFamily="34" charset="0"/>
            </a:rPr>
            <a:t>slow.</a:t>
          </a:r>
          <a:endParaRPr lang="en-US" dirty="0">
            <a:solidFill>
              <a:srgbClr val="FF0000"/>
            </a:solidFill>
          </a:endParaRPr>
        </a:p>
      </dgm:t>
    </dgm:pt>
    <dgm:pt modelId="{B151703D-C6EC-4525-9A26-AD2D8317F84E}" type="parTrans" cxnId="{B87BA0FB-ED0D-45C1-8CD3-21161D7E17E7}">
      <dgm:prSet/>
      <dgm:spPr/>
      <dgm:t>
        <a:bodyPr/>
        <a:lstStyle/>
        <a:p>
          <a:endParaRPr lang="en-US"/>
        </a:p>
      </dgm:t>
    </dgm:pt>
    <dgm:pt modelId="{7693D1E7-900E-459F-8D3A-445FEBC38C2D}" type="sibTrans" cxnId="{B87BA0FB-ED0D-45C1-8CD3-21161D7E17E7}">
      <dgm:prSet/>
      <dgm:spPr/>
      <dgm:t>
        <a:bodyPr/>
        <a:lstStyle/>
        <a:p>
          <a:endParaRPr lang="en-US"/>
        </a:p>
      </dgm:t>
    </dgm:pt>
    <dgm:pt modelId="{AC2119AE-8F7F-4DC1-A1CC-92B5F03AF76C}" type="pres">
      <dgm:prSet presAssocID="{BC03B780-D09A-423E-8FB6-DAD21C08E9B6}" presName="linearFlow" presStyleCnt="0">
        <dgm:presLayoutVars>
          <dgm:dir/>
          <dgm:animLvl val="lvl"/>
          <dgm:resizeHandles val="exact"/>
        </dgm:presLayoutVars>
      </dgm:prSet>
      <dgm:spPr/>
    </dgm:pt>
    <dgm:pt modelId="{6049090A-D142-4329-8CDD-1E91B039F395}" type="pres">
      <dgm:prSet presAssocID="{31E9E59D-4682-4928-AA8F-3FBED9CB45EE}" presName="composite" presStyleCnt="0"/>
      <dgm:spPr/>
    </dgm:pt>
    <dgm:pt modelId="{6BAF23C4-7490-4BF5-AD53-544C3D16FD4A}" type="pres">
      <dgm:prSet presAssocID="{31E9E59D-4682-4928-AA8F-3FBED9CB45EE}" presName="parentText" presStyleLbl="alignNode1" presStyleIdx="0" presStyleCnt="3">
        <dgm:presLayoutVars>
          <dgm:chMax val="1"/>
          <dgm:bulletEnabled val="1"/>
        </dgm:presLayoutVars>
      </dgm:prSet>
      <dgm:spPr/>
    </dgm:pt>
    <dgm:pt modelId="{4F0FBEAF-59B8-4C62-AA5D-E9AB7175C839}" type="pres">
      <dgm:prSet presAssocID="{31E9E59D-4682-4928-AA8F-3FBED9CB45EE}" presName="descendantText" presStyleLbl="alignAcc1" presStyleIdx="0" presStyleCnt="3">
        <dgm:presLayoutVars>
          <dgm:bulletEnabled val="1"/>
        </dgm:presLayoutVars>
      </dgm:prSet>
      <dgm:spPr/>
    </dgm:pt>
    <dgm:pt modelId="{72C180F2-5FA6-4591-A2E0-04DBBB30CBE5}" type="pres">
      <dgm:prSet presAssocID="{C7F40DDC-1CD3-48A7-A750-1A0047C4018E}" presName="sp" presStyleCnt="0"/>
      <dgm:spPr/>
    </dgm:pt>
    <dgm:pt modelId="{B5BC0BA5-C02A-40BC-A99D-5370159BC274}" type="pres">
      <dgm:prSet presAssocID="{610FDF9F-B847-4087-B38A-BA7ECF4B6F7C}" presName="composite" presStyleCnt="0"/>
      <dgm:spPr/>
    </dgm:pt>
    <dgm:pt modelId="{91D82FC0-CA17-481C-82FF-CAC82ADD0C41}" type="pres">
      <dgm:prSet presAssocID="{610FDF9F-B847-4087-B38A-BA7ECF4B6F7C}" presName="parentText" presStyleLbl="alignNode1" presStyleIdx="1" presStyleCnt="3">
        <dgm:presLayoutVars>
          <dgm:chMax val="1"/>
          <dgm:bulletEnabled val="1"/>
        </dgm:presLayoutVars>
      </dgm:prSet>
      <dgm:spPr/>
    </dgm:pt>
    <dgm:pt modelId="{40D0B2EE-3471-4748-AA6C-D1520C21286D}" type="pres">
      <dgm:prSet presAssocID="{610FDF9F-B847-4087-B38A-BA7ECF4B6F7C}" presName="descendantText" presStyleLbl="alignAcc1" presStyleIdx="1" presStyleCnt="3">
        <dgm:presLayoutVars>
          <dgm:bulletEnabled val="1"/>
        </dgm:presLayoutVars>
      </dgm:prSet>
      <dgm:spPr/>
    </dgm:pt>
    <dgm:pt modelId="{1928345F-12DD-49DB-AC19-1E1194EFEDED}" type="pres">
      <dgm:prSet presAssocID="{F47AF075-EB20-4024-B9C1-EBB622F6650B}" presName="sp" presStyleCnt="0"/>
      <dgm:spPr/>
    </dgm:pt>
    <dgm:pt modelId="{14ABE599-ADCD-450D-8B7E-AA91F4AD3B6D}" type="pres">
      <dgm:prSet presAssocID="{27F59AC9-31C8-455B-9820-14CE4761753F}" presName="composite" presStyleCnt="0"/>
      <dgm:spPr/>
    </dgm:pt>
    <dgm:pt modelId="{19AED8D4-2140-4908-AF8B-B9D44B1EC28F}" type="pres">
      <dgm:prSet presAssocID="{27F59AC9-31C8-455B-9820-14CE4761753F}" presName="parentText" presStyleLbl="alignNode1" presStyleIdx="2" presStyleCnt="3">
        <dgm:presLayoutVars>
          <dgm:chMax val="1"/>
          <dgm:bulletEnabled val="1"/>
        </dgm:presLayoutVars>
      </dgm:prSet>
      <dgm:spPr/>
    </dgm:pt>
    <dgm:pt modelId="{353610CC-F53E-4132-B94C-45E72522B206}" type="pres">
      <dgm:prSet presAssocID="{27F59AC9-31C8-455B-9820-14CE4761753F}" presName="descendantText" presStyleLbl="alignAcc1" presStyleIdx="2" presStyleCnt="3">
        <dgm:presLayoutVars>
          <dgm:bulletEnabled val="1"/>
        </dgm:presLayoutVars>
      </dgm:prSet>
      <dgm:spPr/>
    </dgm:pt>
  </dgm:ptLst>
  <dgm:cxnLst>
    <dgm:cxn modelId="{FE9E2321-E452-4769-B443-4F9FDCC80F02}" type="presOf" srcId="{31E9E59D-4682-4928-AA8F-3FBED9CB45EE}" destId="{6BAF23C4-7490-4BF5-AD53-544C3D16FD4A}" srcOrd="0" destOrd="0" presId="urn:microsoft.com/office/officeart/2005/8/layout/chevron2"/>
    <dgm:cxn modelId="{F9D1CF35-B269-49BE-8D5F-CC3392CEF01F}" type="presOf" srcId="{27F59AC9-31C8-455B-9820-14CE4761753F}" destId="{19AED8D4-2140-4908-AF8B-B9D44B1EC28F}" srcOrd="0" destOrd="0" presId="urn:microsoft.com/office/officeart/2005/8/layout/chevron2"/>
    <dgm:cxn modelId="{5EAD733E-5FD9-4426-B647-46C6709DD149}" srcId="{BC03B780-D09A-423E-8FB6-DAD21C08E9B6}" destId="{31E9E59D-4682-4928-AA8F-3FBED9CB45EE}" srcOrd="0" destOrd="0" parTransId="{4379A4AF-A5B1-43D8-B9EC-333EE985B370}" sibTransId="{C7F40DDC-1CD3-48A7-A750-1A0047C4018E}"/>
    <dgm:cxn modelId="{3080F662-1ADD-4F64-8C1C-C6E82F4DCFFA}" srcId="{BC03B780-D09A-423E-8FB6-DAD21C08E9B6}" destId="{610FDF9F-B847-4087-B38A-BA7ECF4B6F7C}" srcOrd="1" destOrd="0" parTransId="{786ADDED-090A-41E9-90DA-3894921A18F4}" sibTransId="{F47AF075-EB20-4024-B9C1-EBB622F6650B}"/>
    <dgm:cxn modelId="{75F92F69-813F-413E-828D-F6CA98B521A6}" srcId="{610FDF9F-B847-4087-B38A-BA7ECF4B6F7C}" destId="{00BF94A1-0D87-4C19-A5C6-539FC3C83717}" srcOrd="0" destOrd="0" parTransId="{1F7FDC1D-AA00-43CB-9618-905CC59E49AF}" sibTransId="{8B0F9762-285E-4EAC-90B8-C2A25655AB52}"/>
    <dgm:cxn modelId="{2113A34D-D282-430E-A71D-2933926C080C}" type="presOf" srcId="{BC03B780-D09A-423E-8FB6-DAD21C08E9B6}" destId="{AC2119AE-8F7F-4DC1-A1CC-92B5F03AF76C}" srcOrd="0" destOrd="0" presId="urn:microsoft.com/office/officeart/2005/8/layout/chevron2"/>
    <dgm:cxn modelId="{09285955-6E29-4C45-9321-38AA599595F0}" type="presOf" srcId="{CC23BDDA-AFA9-41CD-95DA-1D07F77C5749}" destId="{4F0FBEAF-59B8-4C62-AA5D-E9AB7175C839}" srcOrd="0" destOrd="0" presId="urn:microsoft.com/office/officeart/2005/8/layout/chevron2"/>
    <dgm:cxn modelId="{D9CAAD7A-1C2A-4338-A659-24F42760EC60}" srcId="{BC03B780-D09A-423E-8FB6-DAD21C08E9B6}" destId="{27F59AC9-31C8-455B-9820-14CE4761753F}" srcOrd="2" destOrd="0" parTransId="{0868B854-6470-4C71-9531-E96CB9F8B0C8}" sibTransId="{1B029367-95AB-437B-B947-453E38451AAF}"/>
    <dgm:cxn modelId="{C0ED0E7F-536E-44D4-BD16-4A6AC6B5195B}" type="presOf" srcId="{00BF94A1-0D87-4C19-A5C6-539FC3C83717}" destId="{40D0B2EE-3471-4748-AA6C-D1520C21286D}" srcOrd="0" destOrd="0" presId="urn:microsoft.com/office/officeart/2005/8/layout/chevron2"/>
    <dgm:cxn modelId="{3A07F48A-7846-4BA1-973C-F1D25812FEE5}" srcId="{31E9E59D-4682-4928-AA8F-3FBED9CB45EE}" destId="{CC23BDDA-AFA9-41CD-95DA-1D07F77C5749}" srcOrd="0" destOrd="0" parTransId="{F843FD36-B238-480F-8D8C-25D36E83D54C}" sibTransId="{FD69E8BE-CC06-49AF-B42D-6CD1CCDE79AC}"/>
    <dgm:cxn modelId="{8B26E0BF-284F-429C-934B-EA113054E406}" type="presOf" srcId="{DE8756B8-D077-4BEE-AF56-0F895632730E}" destId="{353610CC-F53E-4132-B94C-45E72522B206}" srcOrd="0" destOrd="0" presId="urn:microsoft.com/office/officeart/2005/8/layout/chevron2"/>
    <dgm:cxn modelId="{3E8377E5-64C9-43AF-9F20-6ED03DE98C6E}" type="presOf" srcId="{610FDF9F-B847-4087-B38A-BA7ECF4B6F7C}" destId="{91D82FC0-CA17-481C-82FF-CAC82ADD0C41}" srcOrd="0" destOrd="0" presId="urn:microsoft.com/office/officeart/2005/8/layout/chevron2"/>
    <dgm:cxn modelId="{B87BA0FB-ED0D-45C1-8CD3-21161D7E17E7}" srcId="{27F59AC9-31C8-455B-9820-14CE4761753F}" destId="{DE8756B8-D077-4BEE-AF56-0F895632730E}" srcOrd="0" destOrd="0" parTransId="{B151703D-C6EC-4525-9A26-AD2D8317F84E}" sibTransId="{7693D1E7-900E-459F-8D3A-445FEBC38C2D}"/>
    <dgm:cxn modelId="{6C72E006-FD64-45C0-85A5-32B98AC801F3}" type="presParOf" srcId="{AC2119AE-8F7F-4DC1-A1CC-92B5F03AF76C}" destId="{6049090A-D142-4329-8CDD-1E91B039F395}" srcOrd="0" destOrd="0" presId="urn:microsoft.com/office/officeart/2005/8/layout/chevron2"/>
    <dgm:cxn modelId="{58859E7B-EB93-4281-A567-0136DED949B8}" type="presParOf" srcId="{6049090A-D142-4329-8CDD-1E91B039F395}" destId="{6BAF23C4-7490-4BF5-AD53-544C3D16FD4A}" srcOrd="0" destOrd="0" presId="urn:microsoft.com/office/officeart/2005/8/layout/chevron2"/>
    <dgm:cxn modelId="{598A6136-2AFF-4022-87F2-09137679A720}" type="presParOf" srcId="{6049090A-D142-4329-8CDD-1E91B039F395}" destId="{4F0FBEAF-59B8-4C62-AA5D-E9AB7175C839}" srcOrd="1" destOrd="0" presId="urn:microsoft.com/office/officeart/2005/8/layout/chevron2"/>
    <dgm:cxn modelId="{E3FD2177-0E68-4D41-AF5A-DE269B2BDD63}" type="presParOf" srcId="{AC2119AE-8F7F-4DC1-A1CC-92B5F03AF76C}" destId="{72C180F2-5FA6-4591-A2E0-04DBBB30CBE5}" srcOrd="1" destOrd="0" presId="urn:microsoft.com/office/officeart/2005/8/layout/chevron2"/>
    <dgm:cxn modelId="{9A1454D4-D4BD-4697-A0D9-F43C4C80D69A}" type="presParOf" srcId="{AC2119AE-8F7F-4DC1-A1CC-92B5F03AF76C}" destId="{B5BC0BA5-C02A-40BC-A99D-5370159BC274}" srcOrd="2" destOrd="0" presId="urn:microsoft.com/office/officeart/2005/8/layout/chevron2"/>
    <dgm:cxn modelId="{B0059EF6-5E0F-4A01-863A-B2B655F13E26}" type="presParOf" srcId="{B5BC0BA5-C02A-40BC-A99D-5370159BC274}" destId="{91D82FC0-CA17-481C-82FF-CAC82ADD0C41}" srcOrd="0" destOrd="0" presId="urn:microsoft.com/office/officeart/2005/8/layout/chevron2"/>
    <dgm:cxn modelId="{37F3681E-8C2D-4B2A-B967-90071C402EAC}" type="presParOf" srcId="{B5BC0BA5-C02A-40BC-A99D-5370159BC274}" destId="{40D0B2EE-3471-4748-AA6C-D1520C21286D}" srcOrd="1" destOrd="0" presId="urn:microsoft.com/office/officeart/2005/8/layout/chevron2"/>
    <dgm:cxn modelId="{2B310436-C60E-4ABC-97DB-1749D4341AB9}" type="presParOf" srcId="{AC2119AE-8F7F-4DC1-A1CC-92B5F03AF76C}" destId="{1928345F-12DD-49DB-AC19-1E1194EFEDED}" srcOrd="3" destOrd="0" presId="urn:microsoft.com/office/officeart/2005/8/layout/chevron2"/>
    <dgm:cxn modelId="{DD280A71-DD47-446F-8B07-8FAF3CE8E11E}" type="presParOf" srcId="{AC2119AE-8F7F-4DC1-A1CC-92B5F03AF76C}" destId="{14ABE599-ADCD-450D-8B7E-AA91F4AD3B6D}" srcOrd="4" destOrd="0" presId="urn:microsoft.com/office/officeart/2005/8/layout/chevron2"/>
    <dgm:cxn modelId="{096F989C-9030-42F8-9786-5350EDEB0DE3}" type="presParOf" srcId="{14ABE599-ADCD-450D-8B7E-AA91F4AD3B6D}" destId="{19AED8D4-2140-4908-AF8B-B9D44B1EC28F}" srcOrd="0" destOrd="0" presId="urn:microsoft.com/office/officeart/2005/8/layout/chevron2"/>
    <dgm:cxn modelId="{F3DA0E6D-0BD9-459D-8B60-5FEDC052A82C}" type="presParOf" srcId="{14ABE599-ADCD-450D-8B7E-AA91F4AD3B6D}" destId="{353610CC-F53E-4132-B94C-45E72522B206}"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FE539-DDE5-4461-953F-9FCBD98217A6}">
      <dsp:nvSpPr>
        <dsp:cNvPr id="0" name=""/>
        <dsp:cNvSpPr/>
      </dsp:nvSpPr>
      <dsp:spPr>
        <a:xfrm>
          <a:off x="2438400"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BE23B1-2E63-42A3-A9F1-C0852570C341}">
      <dsp:nvSpPr>
        <dsp:cNvPr id="0" name=""/>
        <dsp:cNvSpPr/>
      </dsp:nvSpPr>
      <dsp:spPr>
        <a:xfrm>
          <a:off x="0" y="8738"/>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Federal/National  Perspective</a:t>
          </a:r>
        </a:p>
      </dsp:txBody>
      <dsp:txXfrm>
        <a:off x="94447" y="103185"/>
        <a:ext cx="2249506" cy="1745871"/>
      </dsp:txXfrm>
    </dsp:sp>
    <dsp:sp modelId="{B29D26D8-A62E-4ACC-8DC5-90DC211DC979}">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6DCFB2-AD63-4DFB-A251-9569D3877350}">
      <dsp:nvSpPr>
        <dsp:cNvPr id="0" name=""/>
        <dsp:cNvSpPr/>
      </dsp:nvSpPr>
      <dsp:spPr>
        <a:xfrm>
          <a:off x="0" y="2128738"/>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California Focus</a:t>
          </a:r>
        </a:p>
      </dsp:txBody>
      <dsp:txXfrm>
        <a:off x="94447" y="2223185"/>
        <a:ext cx="2249506" cy="1745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67306-A9D8-4D67-B696-3CBEF140BF20}">
      <dsp:nvSpPr>
        <dsp:cNvPr id="0" name=""/>
        <dsp:cNvSpPr/>
      </dsp:nvSpPr>
      <dsp:spPr>
        <a:xfrm>
          <a:off x="451167" y="1446"/>
          <a:ext cx="2269675" cy="1361805"/>
        </a:xfrm>
        <a:prstGeom prst="rect">
          <a:avLst/>
        </a:prstGeom>
        <a:solidFill>
          <a:schemeClr val="accent3">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History</a:t>
          </a:r>
        </a:p>
      </dsp:txBody>
      <dsp:txXfrm>
        <a:off x="451167" y="1446"/>
        <a:ext cx="2269675" cy="1361805"/>
      </dsp:txXfrm>
    </dsp:sp>
    <dsp:sp modelId="{E98ECAF6-B033-44C0-B7B0-4173029102B5}">
      <dsp:nvSpPr>
        <dsp:cNvPr id="0" name=""/>
        <dsp:cNvSpPr/>
      </dsp:nvSpPr>
      <dsp:spPr>
        <a:xfrm>
          <a:off x="2947809" y="1446"/>
          <a:ext cx="2269675" cy="1361805"/>
        </a:xfrm>
        <a:prstGeom prst="rect">
          <a:avLst/>
        </a:prstGeom>
        <a:solidFill>
          <a:schemeClr val="accent3">
            <a:shade val="50000"/>
            <a:hueOff val="-269517"/>
            <a:satOff val="-1253"/>
            <a:lumOff val="2960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Today</a:t>
          </a:r>
        </a:p>
      </dsp:txBody>
      <dsp:txXfrm>
        <a:off x="2947809" y="1446"/>
        <a:ext cx="2269675" cy="1361805"/>
      </dsp:txXfrm>
    </dsp:sp>
    <dsp:sp modelId="{F4EB31F4-DE1A-408D-B961-78D126020B5F}">
      <dsp:nvSpPr>
        <dsp:cNvPr id="0" name=""/>
        <dsp:cNvSpPr/>
      </dsp:nvSpPr>
      <dsp:spPr>
        <a:xfrm>
          <a:off x="1699488" y="1590218"/>
          <a:ext cx="2269675" cy="1361805"/>
        </a:xfrm>
        <a:prstGeom prst="rect">
          <a:avLst/>
        </a:prstGeom>
        <a:solidFill>
          <a:schemeClr val="accent3">
            <a:shade val="50000"/>
            <a:hueOff val="-269517"/>
            <a:satOff val="-1253"/>
            <a:lumOff val="2960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Future</a:t>
          </a:r>
        </a:p>
      </dsp:txBody>
      <dsp:txXfrm>
        <a:off x="1699488" y="1590218"/>
        <a:ext cx="2269675" cy="1361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AC9A4-0EC0-4DEB-B4EE-2465DB577B37}">
      <dsp:nvSpPr>
        <dsp:cNvPr id="0" name=""/>
        <dsp:cNvSpPr/>
      </dsp:nvSpPr>
      <dsp:spPr>
        <a:xfrm>
          <a:off x="2987822" y="409204"/>
          <a:ext cx="1603620" cy="3020073"/>
        </a:xfrm>
        <a:custGeom>
          <a:avLst/>
          <a:gdLst/>
          <a:ahLst/>
          <a:cxnLst/>
          <a:rect l="0" t="0" r="0" b="0"/>
          <a:pathLst>
            <a:path>
              <a:moveTo>
                <a:pt x="1603620" y="0"/>
              </a:moveTo>
              <a:lnTo>
                <a:pt x="0" y="30200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704147" y="1833755"/>
        <a:ext cx="170971" cy="170971"/>
      </dsp:txXfrm>
    </dsp:sp>
    <dsp:sp modelId="{ABE4B641-43BC-49AE-BB9D-08E4952BF234}">
      <dsp:nvSpPr>
        <dsp:cNvPr id="0" name=""/>
        <dsp:cNvSpPr/>
      </dsp:nvSpPr>
      <dsp:spPr>
        <a:xfrm>
          <a:off x="2987822" y="409204"/>
          <a:ext cx="1603620" cy="2054873"/>
        </a:xfrm>
        <a:custGeom>
          <a:avLst/>
          <a:gdLst/>
          <a:ahLst/>
          <a:cxnLst/>
          <a:rect l="0" t="0" r="0" b="0"/>
          <a:pathLst>
            <a:path>
              <a:moveTo>
                <a:pt x="1603620" y="0"/>
              </a:moveTo>
              <a:lnTo>
                <a:pt x="0" y="20548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724468" y="1371477"/>
        <a:ext cx="130327" cy="130327"/>
      </dsp:txXfrm>
    </dsp:sp>
    <dsp:sp modelId="{7A3648CA-4F18-4831-B2D8-D4DD5257330C}">
      <dsp:nvSpPr>
        <dsp:cNvPr id="0" name=""/>
        <dsp:cNvSpPr/>
      </dsp:nvSpPr>
      <dsp:spPr>
        <a:xfrm>
          <a:off x="2987822" y="409204"/>
          <a:ext cx="1603620" cy="1089673"/>
        </a:xfrm>
        <a:custGeom>
          <a:avLst/>
          <a:gdLst/>
          <a:ahLst/>
          <a:cxnLst/>
          <a:rect l="0" t="0" r="0" b="0"/>
          <a:pathLst>
            <a:path>
              <a:moveTo>
                <a:pt x="1603620" y="0"/>
              </a:moveTo>
              <a:lnTo>
                <a:pt x="0" y="10896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741162" y="905570"/>
        <a:ext cx="96940" cy="96940"/>
      </dsp:txXfrm>
    </dsp:sp>
    <dsp:sp modelId="{8D23792E-0303-4258-AB4B-142662DE2D8E}">
      <dsp:nvSpPr>
        <dsp:cNvPr id="0" name=""/>
        <dsp:cNvSpPr/>
      </dsp:nvSpPr>
      <dsp:spPr>
        <a:xfrm>
          <a:off x="2173362" y="23124"/>
          <a:ext cx="4064000" cy="7721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CA State Budget</a:t>
          </a:r>
        </a:p>
      </dsp:txBody>
      <dsp:txXfrm>
        <a:off x="2173362" y="23124"/>
        <a:ext cx="4064000" cy="772160"/>
      </dsp:txXfrm>
    </dsp:sp>
    <dsp:sp modelId="{BBCFCBDD-F1EE-4066-AC2D-BB9BCDD86F8E}">
      <dsp:nvSpPr>
        <dsp:cNvPr id="0" name=""/>
        <dsp:cNvSpPr/>
      </dsp:nvSpPr>
      <dsp:spPr>
        <a:xfrm>
          <a:off x="2987822" y="1112797"/>
          <a:ext cx="2532684" cy="7721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Personal Income Tax</a:t>
          </a:r>
        </a:p>
      </dsp:txBody>
      <dsp:txXfrm>
        <a:off x="2987822" y="1112797"/>
        <a:ext cx="2532684" cy="772160"/>
      </dsp:txXfrm>
    </dsp:sp>
    <dsp:sp modelId="{5B50E1E6-BD5F-400C-887D-134055875ED3}">
      <dsp:nvSpPr>
        <dsp:cNvPr id="0" name=""/>
        <dsp:cNvSpPr/>
      </dsp:nvSpPr>
      <dsp:spPr>
        <a:xfrm>
          <a:off x="2987822" y="2077997"/>
          <a:ext cx="2532684" cy="7721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Corporate Taxes</a:t>
          </a:r>
        </a:p>
      </dsp:txBody>
      <dsp:txXfrm>
        <a:off x="2987822" y="2077997"/>
        <a:ext cx="2532684" cy="772160"/>
      </dsp:txXfrm>
    </dsp:sp>
    <dsp:sp modelId="{A2CD62CD-046E-437C-93FD-9595C66A484C}">
      <dsp:nvSpPr>
        <dsp:cNvPr id="0" name=""/>
        <dsp:cNvSpPr/>
      </dsp:nvSpPr>
      <dsp:spPr>
        <a:xfrm>
          <a:off x="2987822" y="3043197"/>
          <a:ext cx="2532684" cy="7721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Sales Taxes</a:t>
          </a:r>
        </a:p>
      </dsp:txBody>
      <dsp:txXfrm>
        <a:off x="2987822" y="3043197"/>
        <a:ext cx="2532684" cy="772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F23C4-7490-4BF5-AD53-544C3D16FD4A}">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rot="-5400000">
        <a:off x="1" y="520688"/>
        <a:ext cx="1039018" cy="445294"/>
      </dsp:txXfrm>
    </dsp:sp>
    <dsp:sp modelId="{4F0FBEAF-59B8-4C62-AA5D-E9AB7175C839}">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lrTx/>
            <a:buSzPct val="130000"/>
            <a:buFont typeface="Arial" panose="020B0604020202020204" pitchFamily="34" charset="0"/>
            <a:buChar char="•"/>
          </a:pPr>
          <a:r>
            <a:rPr lang="en-US" sz="2000" kern="1200" dirty="0">
              <a:solidFill>
                <a:schemeClr val="tx1"/>
              </a:solidFill>
              <a:latin typeface="Calibri" panose="020F0502020204030204" pitchFamily="34" charset="0"/>
              <a:cs typeface="Calibri" panose="020F0502020204030204" pitchFamily="34" charset="0"/>
            </a:rPr>
            <a:t>When any one of these taxes drop, there are impacts to the state budget which </a:t>
          </a:r>
          <a:r>
            <a:rPr lang="en-US" sz="2000" kern="1200" dirty="0">
              <a:solidFill>
                <a:srgbClr val="FF0000"/>
              </a:solidFill>
              <a:latin typeface="Calibri" panose="020F0502020204030204" pitchFamily="34" charset="0"/>
              <a:cs typeface="Calibri" panose="020F0502020204030204" pitchFamily="34" charset="0"/>
            </a:rPr>
            <a:t>impacts K-14.</a:t>
          </a:r>
          <a:endParaRPr lang="en-US" sz="2000" kern="1200" dirty="0">
            <a:solidFill>
              <a:srgbClr val="FF0000"/>
            </a:solidFill>
          </a:endParaRPr>
        </a:p>
      </dsp:txBody>
      <dsp:txXfrm rot="-5400000">
        <a:off x="1039018" y="48278"/>
        <a:ext cx="5009883" cy="870607"/>
      </dsp:txXfrm>
    </dsp:sp>
    <dsp:sp modelId="{91D82FC0-CA17-481C-82FF-CAC82ADD0C41}">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rot="-5400000">
        <a:off x="1" y="1809352"/>
        <a:ext cx="1039018" cy="445294"/>
      </dsp:txXfrm>
    </dsp:sp>
    <dsp:sp modelId="{40D0B2EE-3471-4748-AA6C-D1520C21286D}">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000000"/>
              </a:solidFill>
              <a:latin typeface="Calibri" panose="020F0502020204030204" pitchFamily="34" charset="0"/>
              <a:ea typeface="+mn-ea"/>
              <a:cs typeface="Calibri" panose="020F0502020204030204" pitchFamily="34" charset="0"/>
            </a:rPr>
            <a:t>When</a:t>
          </a:r>
          <a:r>
            <a:rPr lang="en-US" sz="2000" kern="1200" dirty="0">
              <a:solidFill>
                <a:schemeClr val="tx1"/>
              </a:solidFill>
              <a:latin typeface="Calibri" panose="020F0502020204030204" pitchFamily="34" charset="0"/>
              <a:cs typeface="Calibri" panose="020F0502020204030204" pitchFamily="34" charset="0"/>
            </a:rPr>
            <a:t> all three drop, we are in for a bumpy ride, so </a:t>
          </a:r>
          <a:r>
            <a:rPr lang="en-US" sz="2000" kern="1200" dirty="0">
              <a:solidFill>
                <a:srgbClr val="FF0000"/>
              </a:solidFill>
              <a:latin typeface="Calibri" panose="020F0502020204030204" pitchFamily="34" charset="0"/>
              <a:cs typeface="Calibri" panose="020F0502020204030204" pitchFamily="34" charset="0"/>
            </a:rPr>
            <a:t>fasten your seat belts</a:t>
          </a:r>
          <a:r>
            <a:rPr lang="en-US" sz="2000" kern="1200" dirty="0">
              <a:solidFill>
                <a:schemeClr val="tx1"/>
              </a:solidFill>
              <a:latin typeface="Calibri" panose="020F0502020204030204" pitchFamily="34" charset="0"/>
              <a:cs typeface="Calibri" panose="020F0502020204030204" pitchFamily="34" charset="0"/>
            </a:rPr>
            <a:t>!</a:t>
          </a:r>
          <a:endParaRPr lang="en-US" sz="2000" kern="1200" dirty="0"/>
        </a:p>
      </dsp:txBody>
      <dsp:txXfrm rot="-5400000">
        <a:off x="1039018" y="1336942"/>
        <a:ext cx="5009883" cy="870607"/>
      </dsp:txXfrm>
    </dsp:sp>
    <dsp:sp modelId="{19AED8D4-2140-4908-AF8B-B9D44B1EC28F}">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rot="-5400000">
        <a:off x="1" y="3098016"/>
        <a:ext cx="1039018" cy="445294"/>
      </dsp:txXfrm>
    </dsp:sp>
    <dsp:sp modelId="{353610CC-F53E-4132-B94C-45E72522B206}">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latin typeface="Calibri" panose="020F0502020204030204" pitchFamily="34" charset="0"/>
              <a:cs typeface="Calibri" panose="020F0502020204030204" pitchFamily="34" charset="0"/>
            </a:rPr>
            <a:t>The downward trajectory is </a:t>
          </a:r>
          <a:r>
            <a:rPr lang="en-US" sz="2000" kern="1200" dirty="0">
              <a:solidFill>
                <a:srgbClr val="FF0000"/>
              </a:solidFill>
              <a:latin typeface="Calibri" panose="020F0502020204030204" pitchFamily="34" charset="0"/>
              <a:cs typeface="Calibri" panose="020F0502020204030204" pitchFamily="34" charset="0"/>
            </a:rPr>
            <a:t>quick,</a:t>
          </a:r>
          <a:r>
            <a:rPr lang="en-US" sz="2000" kern="1200" dirty="0">
              <a:solidFill>
                <a:schemeClr val="tx1"/>
              </a:solidFill>
              <a:latin typeface="Calibri" panose="020F0502020204030204" pitchFamily="34" charset="0"/>
              <a:cs typeface="Calibri" panose="020F0502020204030204" pitchFamily="34" charset="0"/>
            </a:rPr>
            <a:t> recovery is </a:t>
          </a:r>
          <a:r>
            <a:rPr lang="en-US" sz="2000" kern="1200" dirty="0">
              <a:solidFill>
                <a:srgbClr val="FF0000"/>
              </a:solidFill>
              <a:latin typeface="Calibri" panose="020F0502020204030204" pitchFamily="34" charset="0"/>
              <a:cs typeface="Calibri" panose="020F0502020204030204" pitchFamily="34" charset="0"/>
            </a:rPr>
            <a:t>slow.</a:t>
          </a:r>
          <a:endParaRPr lang="en-US" sz="2000" kern="1200" dirty="0">
            <a:solidFill>
              <a:srgbClr val="FF0000"/>
            </a:solidFill>
          </a:endParaRPr>
        </a:p>
      </dsp:txBody>
      <dsp:txXfrm rot="-5400000">
        <a:off x="1039018" y="2625605"/>
        <a:ext cx="5009883" cy="87060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015677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Victor</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2aac8634d_0_6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2aac8634d_0_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Corey- intros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82aac8634d_0_70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82aac8634d_0_70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Debi</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82aac8634d_0_50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82aac8634d_0_50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Debi</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82aac8634d_0_50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82aac8634d_0_50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Debi</a:t>
            </a:r>
            <a:endParaRPr dirty="0"/>
          </a:p>
        </p:txBody>
      </p:sp>
    </p:spTree>
    <p:extLst>
      <p:ext uri="{BB962C8B-B14F-4D97-AF65-F5344CB8AC3E}">
        <p14:creationId xmlns:p14="http://schemas.microsoft.com/office/powerpoint/2010/main" val="557743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82aac8634d_0_50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82aac8634d_0_50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Debi</a:t>
            </a:r>
            <a:endParaRPr dirty="0"/>
          </a:p>
        </p:txBody>
      </p:sp>
    </p:spTree>
    <p:extLst>
      <p:ext uri="{BB962C8B-B14F-4D97-AF65-F5344CB8AC3E}">
        <p14:creationId xmlns:p14="http://schemas.microsoft.com/office/powerpoint/2010/main" val="3237003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2aac8634d_0_50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82aac8634d_0_50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Debi</a:t>
            </a:r>
            <a:endParaRPr dirty="0"/>
          </a:p>
        </p:txBody>
      </p:sp>
    </p:spTree>
    <p:extLst>
      <p:ext uri="{BB962C8B-B14F-4D97-AF65-F5344CB8AC3E}">
        <p14:creationId xmlns:p14="http://schemas.microsoft.com/office/powerpoint/2010/main" val="385911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2aac8634d_0_48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82aac8634d_0_48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Ed</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2aac8634d_0_50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82aac8634d_0_50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Debi</a:t>
            </a:r>
            <a:endParaRPr dirty="0"/>
          </a:p>
        </p:txBody>
      </p:sp>
    </p:spTree>
    <p:extLst>
      <p:ext uri="{BB962C8B-B14F-4D97-AF65-F5344CB8AC3E}">
        <p14:creationId xmlns:p14="http://schemas.microsoft.com/office/powerpoint/2010/main" val="3835160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2aac8634d_0_50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82aac8634d_0_50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Debi</a:t>
            </a:r>
            <a:endParaRPr dirty="0"/>
          </a:p>
        </p:txBody>
      </p:sp>
    </p:spTree>
    <p:extLst>
      <p:ext uri="{BB962C8B-B14F-4D97-AF65-F5344CB8AC3E}">
        <p14:creationId xmlns:p14="http://schemas.microsoft.com/office/powerpoint/2010/main" val="124202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2aac8634d_0_48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82aac8634d_0_48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Ed</a:t>
            </a:r>
            <a:endParaRPr dirty="0"/>
          </a:p>
        </p:txBody>
      </p:sp>
    </p:spTree>
    <p:extLst>
      <p:ext uri="{BB962C8B-B14F-4D97-AF65-F5344CB8AC3E}">
        <p14:creationId xmlns:p14="http://schemas.microsoft.com/office/powerpoint/2010/main" val="402319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2aac8634d_0_45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2aac8634d_0_45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Victor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2aac8634d_0_50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82aac8634d_0_50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Debi</a:t>
            </a:r>
            <a:endParaRPr dirty="0"/>
          </a:p>
        </p:txBody>
      </p:sp>
    </p:spTree>
    <p:extLst>
      <p:ext uri="{BB962C8B-B14F-4D97-AF65-F5344CB8AC3E}">
        <p14:creationId xmlns:p14="http://schemas.microsoft.com/office/powerpoint/2010/main" val="3376920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Debi</a:t>
            </a:r>
          </a:p>
        </p:txBody>
      </p:sp>
    </p:spTree>
    <p:extLst>
      <p:ext uri="{BB962C8B-B14F-4D97-AF65-F5344CB8AC3E}">
        <p14:creationId xmlns:p14="http://schemas.microsoft.com/office/powerpoint/2010/main" val="554818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82aac8634d_0_50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82aac8634d_0_50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Debi</a:t>
            </a:r>
            <a:endParaRPr dirty="0"/>
          </a:p>
        </p:txBody>
      </p:sp>
    </p:spTree>
    <p:extLst>
      <p:ext uri="{BB962C8B-B14F-4D97-AF65-F5344CB8AC3E}">
        <p14:creationId xmlns:p14="http://schemas.microsoft.com/office/powerpoint/2010/main" val="1248109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Debi</a:t>
            </a:r>
          </a:p>
        </p:txBody>
      </p:sp>
    </p:spTree>
    <p:extLst>
      <p:ext uri="{BB962C8B-B14F-4D97-AF65-F5344CB8AC3E}">
        <p14:creationId xmlns:p14="http://schemas.microsoft.com/office/powerpoint/2010/main" val="925731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Corey</a:t>
            </a:r>
          </a:p>
        </p:txBody>
      </p:sp>
    </p:spTree>
    <p:extLst>
      <p:ext uri="{BB962C8B-B14F-4D97-AF65-F5344CB8AC3E}">
        <p14:creationId xmlns:p14="http://schemas.microsoft.com/office/powerpoint/2010/main" val="681664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2aac8634d_0_7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82aac8634d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Corey</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 </a:t>
            </a:r>
          </a:p>
        </p:txBody>
      </p:sp>
    </p:spTree>
    <p:extLst>
      <p:ext uri="{BB962C8B-B14F-4D97-AF65-F5344CB8AC3E}">
        <p14:creationId xmlns:p14="http://schemas.microsoft.com/office/powerpoint/2010/main" val="483963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 </a:t>
            </a:r>
          </a:p>
        </p:txBody>
      </p:sp>
    </p:spTree>
    <p:extLst>
      <p:ext uri="{BB962C8B-B14F-4D97-AF65-F5344CB8AC3E}">
        <p14:creationId xmlns:p14="http://schemas.microsoft.com/office/powerpoint/2010/main" val="3164809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82ba1969eb_3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82ba1969eb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Victor </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2ba1969eb_0_6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82ba1969eb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2aac8634d_0_46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2aac8634d_0_46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Victor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2aac8634d_0_44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r>
              <a:rPr lang="en" dirty="0"/>
              <a:t> Corey</a:t>
            </a:r>
            <a:endParaRPr dirty="0"/>
          </a:p>
        </p:txBody>
      </p:sp>
      <p:sp>
        <p:nvSpPr>
          <p:cNvPr id="173" name="Google Shape;173;g82aac8634d_0_44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Victor </a:t>
            </a:r>
            <a:endParaRPr dirty="0"/>
          </a:p>
        </p:txBody>
      </p:sp>
      <p:sp>
        <p:nvSpPr>
          <p:cNvPr id="154" name="Google Shape;15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2aac8634d_0_4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2aac8634d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Corey</a:t>
            </a:r>
            <a:endParaRPr dirty="0"/>
          </a:p>
        </p:txBody>
      </p:sp>
    </p:spTree>
    <p:extLst>
      <p:ext uri="{BB962C8B-B14F-4D97-AF65-F5344CB8AC3E}">
        <p14:creationId xmlns:p14="http://schemas.microsoft.com/office/powerpoint/2010/main" val="3880359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2ba1969eb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2ba1969e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Corey</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2aac8634d_0_6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2aac8634d_0_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Corey- intros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2aac8634d_0_6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2aac8634d_0_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Corey- intros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2"/>
        <p:cNvGrpSpPr/>
        <p:nvPr/>
      </p:nvGrpSpPr>
      <p:grpSpPr>
        <a:xfrm>
          <a:off x="0" y="0"/>
          <a:ext cx="0" cy="0"/>
          <a:chOff x="0" y="0"/>
          <a:chExt cx="0" cy="0"/>
        </a:xfrm>
      </p:grpSpPr>
      <p:sp>
        <p:nvSpPr>
          <p:cNvPr id="23" name="Google Shape;23;p6"/>
          <p:cNvSpPr txBox="1">
            <a:spLocks noGrp="1"/>
          </p:cNvSpPr>
          <p:nvPr>
            <p:ph type="ctrTitle"/>
          </p:nvPr>
        </p:nvSpPr>
        <p:spPr>
          <a:xfrm>
            <a:off x="721425" y="1524446"/>
            <a:ext cx="5216700" cy="15465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2185C5"/>
              </a:buClr>
              <a:buSzPts val="4800"/>
              <a:buFont typeface="Trebuchet MS"/>
              <a:buNone/>
              <a:defRPr sz="4800">
                <a:solidFill>
                  <a:schemeClr val="dk1"/>
                </a:solidFill>
                <a:latin typeface="Trebuchet MS"/>
                <a:ea typeface="Trebuchet MS"/>
                <a:cs typeface="Trebuchet MS"/>
                <a:sym typeface="Trebuchet MS"/>
              </a:defRPr>
            </a:lvl1pPr>
            <a:lvl2pPr lvl="1" algn="l">
              <a:spcBef>
                <a:spcPts val="0"/>
              </a:spcBef>
              <a:spcAft>
                <a:spcPts val="0"/>
              </a:spcAft>
              <a:buClr>
                <a:srgbClr val="2185C5"/>
              </a:buClr>
              <a:buSzPts val="4800"/>
              <a:buNone/>
              <a:defRPr sz="4800">
                <a:solidFill>
                  <a:srgbClr val="2185C5"/>
                </a:solidFill>
              </a:defRPr>
            </a:lvl2pPr>
            <a:lvl3pPr lvl="2" algn="l">
              <a:spcBef>
                <a:spcPts val="0"/>
              </a:spcBef>
              <a:spcAft>
                <a:spcPts val="0"/>
              </a:spcAft>
              <a:buClr>
                <a:srgbClr val="2185C5"/>
              </a:buClr>
              <a:buSzPts val="4800"/>
              <a:buNone/>
              <a:defRPr sz="4800">
                <a:solidFill>
                  <a:srgbClr val="2185C5"/>
                </a:solidFill>
              </a:defRPr>
            </a:lvl3pPr>
            <a:lvl4pPr lvl="3" algn="l">
              <a:spcBef>
                <a:spcPts val="0"/>
              </a:spcBef>
              <a:spcAft>
                <a:spcPts val="0"/>
              </a:spcAft>
              <a:buClr>
                <a:srgbClr val="2185C5"/>
              </a:buClr>
              <a:buSzPts val="4800"/>
              <a:buNone/>
              <a:defRPr sz="4800">
                <a:solidFill>
                  <a:srgbClr val="2185C5"/>
                </a:solidFill>
              </a:defRPr>
            </a:lvl4pPr>
            <a:lvl5pPr lvl="4" algn="l">
              <a:spcBef>
                <a:spcPts val="0"/>
              </a:spcBef>
              <a:spcAft>
                <a:spcPts val="0"/>
              </a:spcAft>
              <a:buClr>
                <a:srgbClr val="2185C5"/>
              </a:buClr>
              <a:buSzPts val="4800"/>
              <a:buNone/>
              <a:defRPr sz="4800">
                <a:solidFill>
                  <a:srgbClr val="2185C5"/>
                </a:solidFill>
              </a:defRPr>
            </a:lvl5pPr>
            <a:lvl6pPr lvl="5" algn="l">
              <a:spcBef>
                <a:spcPts val="0"/>
              </a:spcBef>
              <a:spcAft>
                <a:spcPts val="0"/>
              </a:spcAft>
              <a:buClr>
                <a:srgbClr val="2185C5"/>
              </a:buClr>
              <a:buSzPts val="4800"/>
              <a:buNone/>
              <a:defRPr sz="4800">
                <a:solidFill>
                  <a:srgbClr val="2185C5"/>
                </a:solidFill>
              </a:defRPr>
            </a:lvl6pPr>
            <a:lvl7pPr lvl="6" algn="l">
              <a:spcBef>
                <a:spcPts val="0"/>
              </a:spcBef>
              <a:spcAft>
                <a:spcPts val="0"/>
              </a:spcAft>
              <a:buClr>
                <a:srgbClr val="2185C5"/>
              </a:buClr>
              <a:buSzPts val="4800"/>
              <a:buNone/>
              <a:defRPr sz="4800">
                <a:solidFill>
                  <a:srgbClr val="2185C5"/>
                </a:solidFill>
              </a:defRPr>
            </a:lvl7pPr>
            <a:lvl8pPr lvl="7" algn="l">
              <a:spcBef>
                <a:spcPts val="0"/>
              </a:spcBef>
              <a:spcAft>
                <a:spcPts val="0"/>
              </a:spcAft>
              <a:buClr>
                <a:srgbClr val="2185C5"/>
              </a:buClr>
              <a:buSzPts val="4800"/>
              <a:buNone/>
              <a:defRPr sz="4800">
                <a:solidFill>
                  <a:srgbClr val="2185C5"/>
                </a:solidFill>
              </a:defRPr>
            </a:lvl8pPr>
            <a:lvl9pPr lvl="8" algn="l">
              <a:spcBef>
                <a:spcPts val="0"/>
              </a:spcBef>
              <a:spcAft>
                <a:spcPts val="0"/>
              </a:spcAft>
              <a:buClr>
                <a:srgbClr val="2185C5"/>
              </a:buClr>
              <a:buSzPts val="4800"/>
              <a:buNone/>
              <a:defRPr sz="4800">
                <a:solidFill>
                  <a:srgbClr val="2185C5"/>
                </a:solidFill>
              </a:defRPr>
            </a:lvl9pPr>
          </a:lstStyle>
          <a:p>
            <a:endParaRPr/>
          </a:p>
        </p:txBody>
      </p:sp>
      <p:pic>
        <p:nvPicPr>
          <p:cNvPr id="24" name="Google Shape;24;p6" descr="CCAP"/>
          <p:cNvPicPr preferRelativeResize="0"/>
          <p:nvPr/>
        </p:nvPicPr>
        <p:blipFill rotWithShape="1">
          <a:blip r:embed="rId2">
            <a:alphaModFix/>
          </a:blip>
          <a:srcRect/>
          <a:stretch/>
        </p:blipFill>
        <p:spPr>
          <a:xfrm>
            <a:off x="5400700" y="5748728"/>
            <a:ext cx="3441988" cy="86844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609600" y="609600"/>
            <a:ext cx="6347714"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body" idx="1"/>
          </p:nvPr>
        </p:nvSpPr>
        <p:spPr>
          <a:xfrm>
            <a:off x="609600" y="4470400"/>
            <a:ext cx="6347714"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6" name="Google Shape;96;p16"/>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7" name="Google Shape;97;p16"/>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8" name="Google Shape;98;p16"/>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7"/>
          <p:cNvSpPr txBox="1">
            <a:spLocks noGrp="1"/>
          </p:cNvSpPr>
          <p:nvPr>
            <p:ph type="body" idx="1"/>
          </p:nvPr>
        </p:nvSpPr>
        <p:spPr>
          <a:xfrm>
            <a:off x="1101074" y="3632200"/>
            <a:ext cx="541980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2" name="Google Shape;102;p17"/>
          <p:cNvSpPr txBox="1">
            <a:spLocks noGrp="1"/>
          </p:cNvSpPr>
          <p:nvPr>
            <p:ph type="body" idx="2"/>
          </p:nvPr>
        </p:nvSpPr>
        <p:spPr>
          <a:xfrm>
            <a:off x="609598" y="4470400"/>
            <a:ext cx="6347715"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3" name="Google Shape;103;p17"/>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4" name="Google Shape;104;p17"/>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5" name="Google Shape;105;p17"/>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
        <p:nvSpPr>
          <p:cNvPr id="106" name="Google Shape;106;p17"/>
          <p:cNvSpPr txBox="1"/>
          <p:nvPr/>
        </p:nvSpPr>
        <p:spPr>
          <a:xfrm>
            <a:off x="482711" y="790378"/>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dirty="0"/>
          </a:p>
        </p:txBody>
      </p:sp>
      <p:sp>
        <p:nvSpPr>
          <p:cNvPr id="107" name="Google Shape;107;p17"/>
          <p:cNvSpPr txBox="1"/>
          <p:nvPr/>
        </p:nvSpPr>
        <p:spPr>
          <a:xfrm>
            <a:off x="6747699" y="2886556"/>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609598" y="1931988"/>
            <a:ext cx="6347715"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8"/>
          <p:cNvSpPr txBox="1">
            <a:spLocks noGrp="1"/>
          </p:cNvSpPr>
          <p:nvPr>
            <p:ph type="body" idx="1"/>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1" name="Google Shape;111;p18"/>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2" name="Google Shape;112;p18"/>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3" name="Google Shape;113;p18"/>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9"/>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7" name="Google Shape;117;p19"/>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8" name="Google Shape;118;p19"/>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9" name="Google Shape;119;p19"/>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0" name="Google Shape;120;p19"/>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
        <p:nvSpPr>
          <p:cNvPr id="121" name="Google Shape;121;p19"/>
          <p:cNvSpPr txBox="1"/>
          <p:nvPr/>
        </p:nvSpPr>
        <p:spPr>
          <a:xfrm>
            <a:off x="482711" y="790378"/>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dirty="0"/>
          </a:p>
        </p:txBody>
      </p:sp>
      <p:sp>
        <p:nvSpPr>
          <p:cNvPr id="122" name="Google Shape;122;p19"/>
          <p:cNvSpPr txBox="1"/>
          <p:nvPr/>
        </p:nvSpPr>
        <p:spPr>
          <a:xfrm>
            <a:off x="6747699" y="2886556"/>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615848" y="609600"/>
            <a:ext cx="6341465"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0"/>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6" name="Google Shape;126;p20"/>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7" name="Google Shape;127;p20"/>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8" name="Google Shape;128;p20"/>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9" name="Google Shape;129;p20"/>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1"/>
          <p:cNvSpPr txBox="1">
            <a:spLocks noGrp="1"/>
          </p:cNvSpPr>
          <p:nvPr>
            <p:ph type="body" idx="1"/>
          </p:nvPr>
        </p:nvSpPr>
        <p:spPr>
          <a:xfrm rot="5400000">
            <a:off x="1843070" y="927120"/>
            <a:ext cx="3880773" cy="6347714"/>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3" name="Google Shape;133;p21"/>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4" name="Google Shape;134;p21"/>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5" name="Google Shape;135;p21"/>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rot="5400000">
            <a:off x="3840993" y="2745919"/>
            <a:ext cx="5251451" cy="97881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2"/>
          <p:cNvSpPr txBox="1">
            <a:spLocks noGrp="1"/>
          </p:cNvSpPr>
          <p:nvPr>
            <p:ph type="body" idx="1"/>
          </p:nvPr>
        </p:nvSpPr>
        <p:spPr>
          <a:xfrm rot="5400000">
            <a:off x="581386" y="637812"/>
            <a:ext cx="5251451" cy="5195026"/>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9" name="Google Shape;139;p22"/>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0" name="Google Shape;140;p22"/>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1" name="Google Shape;141;p22"/>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body" idx="1"/>
          </p:nvPr>
        </p:nvSpPr>
        <p:spPr>
          <a:xfrm>
            <a:off x="609599" y="2160590"/>
            <a:ext cx="634771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5" name="Google Shape;45;p8"/>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 name="Google Shape;46;p8"/>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8"/>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609598" y="2700868"/>
            <a:ext cx="6347715"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9"/>
          <p:cNvSpPr txBox="1">
            <a:spLocks noGrp="1"/>
          </p:cNvSpPr>
          <p:nvPr>
            <p:ph type="body" idx="1"/>
          </p:nvPr>
        </p:nvSpPr>
        <p:spPr>
          <a:xfrm>
            <a:off x="609598" y="4527448"/>
            <a:ext cx="6347715"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1" name="Google Shape;51;p9"/>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9"/>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9"/>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609600" y="609600"/>
            <a:ext cx="6347714"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609600" y="2160589"/>
            <a:ext cx="3088109"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7" name="Google Shape;57;p10"/>
          <p:cNvSpPr txBox="1">
            <a:spLocks noGrp="1"/>
          </p:cNvSpPr>
          <p:nvPr>
            <p:ph type="body" idx="2"/>
          </p:nvPr>
        </p:nvSpPr>
        <p:spPr>
          <a:xfrm>
            <a:off x="3869204" y="2160590"/>
            <a:ext cx="3088110"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8" name="Google Shape;58;p10"/>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10"/>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10"/>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txBox="1">
            <a:spLocks noGrp="1"/>
          </p:cNvSpPr>
          <p:nvPr>
            <p:ph type="body" idx="1"/>
          </p:nvPr>
        </p:nvSpPr>
        <p:spPr>
          <a:xfrm>
            <a:off x="609599"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4" name="Google Shape;64;p11"/>
          <p:cNvSpPr txBox="1">
            <a:spLocks noGrp="1"/>
          </p:cNvSpPr>
          <p:nvPr>
            <p:ph type="body" idx="2"/>
          </p:nvPr>
        </p:nvSpPr>
        <p:spPr>
          <a:xfrm>
            <a:off x="609599"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5" name="Google Shape;65;p11"/>
          <p:cNvSpPr txBox="1">
            <a:spLocks noGrp="1"/>
          </p:cNvSpPr>
          <p:nvPr>
            <p:ph type="body" idx="3"/>
          </p:nvPr>
        </p:nvSpPr>
        <p:spPr>
          <a:xfrm>
            <a:off x="3866640"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6" name="Google Shape;66;p11"/>
          <p:cNvSpPr txBox="1">
            <a:spLocks noGrp="1"/>
          </p:cNvSpPr>
          <p:nvPr>
            <p:ph type="body" idx="4"/>
          </p:nvPr>
        </p:nvSpPr>
        <p:spPr>
          <a:xfrm>
            <a:off x="3866640"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7" name="Google Shape;67;p11"/>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8" name="Google Shape;68;p11"/>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 name="Google Shape;69;p11"/>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609599" y="609600"/>
            <a:ext cx="6347714"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12"/>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4" name="Google Shape;74;p12"/>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3"/>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13"/>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609599" y="1498604"/>
            <a:ext cx="2790182"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4"/>
          <p:cNvSpPr txBox="1">
            <a:spLocks noGrp="1"/>
          </p:cNvSpPr>
          <p:nvPr>
            <p:ph type="body" idx="1"/>
          </p:nvPr>
        </p:nvSpPr>
        <p:spPr>
          <a:xfrm>
            <a:off x="3571275" y="514925"/>
            <a:ext cx="3386037"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2" name="Google Shape;82;p14"/>
          <p:cNvSpPr txBox="1">
            <a:spLocks noGrp="1"/>
          </p:cNvSpPr>
          <p:nvPr>
            <p:ph type="body" idx="2"/>
          </p:nvPr>
        </p:nvSpPr>
        <p:spPr>
          <a:xfrm>
            <a:off x="609599" y="2777069"/>
            <a:ext cx="2790182"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840"/>
              <a:buNone/>
              <a:defRPr sz="1050"/>
            </a:lvl2pPr>
            <a:lvl3pPr marL="1371600" lvl="2" indent="-228600" algn="l">
              <a:spcBef>
                <a:spcPts val="1000"/>
              </a:spcBef>
              <a:spcAft>
                <a:spcPts val="0"/>
              </a:spcAft>
              <a:buSzPts val="720"/>
              <a:buNone/>
              <a:defRPr sz="900"/>
            </a:lvl3pPr>
            <a:lvl4pPr marL="1828800" lvl="3" indent="-228600" algn="l">
              <a:spcBef>
                <a:spcPts val="1000"/>
              </a:spcBef>
              <a:spcAft>
                <a:spcPts val="0"/>
              </a:spcAft>
              <a:buSzPts val="600"/>
              <a:buNone/>
              <a:defRPr sz="750"/>
            </a:lvl4pPr>
            <a:lvl5pPr marL="2286000" lvl="4" indent="-228600" algn="l">
              <a:spcBef>
                <a:spcPts val="1000"/>
              </a:spcBef>
              <a:spcAft>
                <a:spcPts val="0"/>
              </a:spcAft>
              <a:buSzPts val="600"/>
              <a:buNone/>
              <a:defRPr sz="750"/>
            </a:lvl5pPr>
            <a:lvl6pPr marL="2743200" lvl="5" indent="-228600" algn="l">
              <a:spcBef>
                <a:spcPts val="1000"/>
              </a:spcBef>
              <a:spcAft>
                <a:spcPts val="0"/>
              </a:spcAft>
              <a:buSzPts val="600"/>
              <a:buNone/>
              <a:defRPr sz="750"/>
            </a:lvl6pPr>
            <a:lvl7pPr marL="3200400" lvl="6" indent="-228600" algn="l">
              <a:spcBef>
                <a:spcPts val="1000"/>
              </a:spcBef>
              <a:spcAft>
                <a:spcPts val="0"/>
              </a:spcAft>
              <a:buSzPts val="600"/>
              <a:buNone/>
              <a:defRPr sz="750"/>
            </a:lvl7pPr>
            <a:lvl8pPr marL="3657600" lvl="7" indent="-228600" algn="l">
              <a:spcBef>
                <a:spcPts val="1000"/>
              </a:spcBef>
              <a:spcAft>
                <a:spcPts val="0"/>
              </a:spcAft>
              <a:buSzPts val="600"/>
              <a:buNone/>
              <a:defRPr sz="750"/>
            </a:lvl8pPr>
            <a:lvl9pPr marL="4114800" lvl="8" indent="-228600" algn="l">
              <a:spcBef>
                <a:spcPts val="1000"/>
              </a:spcBef>
              <a:spcAft>
                <a:spcPts val="0"/>
              </a:spcAft>
              <a:buSzPts val="600"/>
              <a:buNone/>
              <a:defRPr sz="750"/>
            </a:lvl9pPr>
          </a:lstStyle>
          <a:p>
            <a:endParaRPr/>
          </a:p>
        </p:txBody>
      </p:sp>
      <p:sp>
        <p:nvSpPr>
          <p:cNvPr id="83" name="Google Shape;83;p14"/>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14"/>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5" name="Google Shape;85;p14"/>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609599" y="4800600"/>
            <a:ext cx="6347714"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5"/>
          <p:cNvSpPr>
            <a:spLocks noGrp="1"/>
          </p:cNvSpPr>
          <p:nvPr>
            <p:ph type="pic" idx="2"/>
          </p:nvPr>
        </p:nvSpPr>
        <p:spPr>
          <a:xfrm>
            <a:off x="609599" y="609600"/>
            <a:ext cx="6347714" cy="3845718"/>
          </a:xfrm>
          <a:prstGeom prst="rect">
            <a:avLst/>
          </a:prstGeom>
          <a:noFill/>
          <a:ln>
            <a:noFill/>
          </a:ln>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dirty="0"/>
          </a:p>
        </p:txBody>
      </p:sp>
      <p:sp>
        <p:nvSpPr>
          <p:cNvPr id="89" name="Google Shape;89;p15"/>
          <p:cNvSpPr txBox="1">
            <a:spLocks noGrp="1"/>
          </p:cNvSpPr>
          <p:nvPr>
            <p:ph type="body" idx="1"/>
          </p:nvPr>
        </p:nvSpPr>
        <p:spPr>
          <a:xfrm>
            <a:off x="609599" y="5367338"/>
            <a:ext cx="6347714"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0" name="Google Shape;90;p15"/>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1" name="Google Shape;91;p15"/>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2" name="Google Shape;92;p15"/>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5"/>
          <p:cNvGrpSpPr/>
          <p:nvPr/>
        </p:nvGrpSpPr>
        <p:grpSpPr>
          <a:xfrm>
            <a:off x="-8467" y="-8468"/>
            <a:ext cx="9169805" cy="6874935"/>
            <a:chOff x="-8467" y="-8468"/>
            <a:chExt cx="9169805" cy="6874935"/>
          </a:xfrm>
        </p:grpSpPr>
        <p:sp>
          <p:nvSpPr>
            <p:cNvPr id="7" name="Google Shape;7;p5"/>
            <p:cNvSpPr/>
            <p:nvPr/>
          </p:nvSpPr>
          <p:spPr>
            <a:xfrm>
              <a:off x="-8467" y="4013200"/>
              <a:ext cx="457200" cy="285326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8" name="Google Shape;8;p5"/>
            <p:cNvCxnSpPr/>
            <p:nvPr/>
          </p:nvCxnSpPr>
          <p:spPr>
            <a:xfrm rot="10800000" flipH="1">
              <a:off x="5130830" y="4175605"/>
              <a:ext cx="4022475" cy="2682396"/>
            </a:xfrm>
            <a:prstGeom prst="straightConnector1">
              <a:avLst/>
            </a:prstGeom>
            <a:noFill/>
            <a:ln w="9525" cap="flat" cmpd="sng">
              <a:solidFill>
                <a:srgbClr val="D8D8D8"/>
              </a:solidFill>
              <a:prstDash val="solid"/>
              <a:round/>
              <a:headEnd type="none" w="sm" len="sm"/>
              <a:tailEnd type="none" w="sm" len="sm"/>
            </a:ln>
          </p:spPr>
        </p:cxnSp>
        <p:cxnSp>
          <p:nvCxnSpPr>
            <p:cNvPr id="9" name="Google Shape;9;p5"/>
            <p:cNvCxnSpPr/>
            <p:nvPr/>
          </p:nvCxnSpPr>
          <p:spPr>
            <a:xfrm>
              <a:off x="7042707" y="0"/>
              <a:ext cx="1219200" cy="6858000"/>
            </a:xfrm>
            <a:prstGeom prst="straightConnector1">
              <a:avLst/>
            </a:prstGeom>
            <a:noFill/>
            <a:ln w="9525" cap="flat" cmpd="sng">
              <a:solidFill>
                <a:srgbClr val="BFBFBF"/>
              </a:solidFill>
              <a:prstDash val="solid"/>
              <a:round/>
              <a:headEnd type="none" w="sm" len="sm"/>
              <a:tailEnd type="none" w="sm" len="sm"/>
            </a:ln>
          </p:spPr>
        </p:cxnSp>
        <p:sp>
          <p:nvSpPr>
            <p:cNvPr id="10" name="Google Shape;10;p5"/>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5"/>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5"/>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5"/>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DD7E0E">
                <a:alpha val="69803"/>
              </a:srgbClr>
            </a:solidFill>
            <a:ln>
              <a:noFill/>
            </a:ln>
          </p:spPr>
        </p:sp>
        <p:sp>
          <p:nvSpPr>
            <p:cNvPr id="14" name="Google Shape;14;p5"/>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8D2BC">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5"/>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5"/>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 name="Google Shape;17;p5"/>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5"/>
          <p:cNvSpPr txBox="1">
            <a:spLocks noGrp="1"/>
          </p:cNvSpPr>
          <p:nvPr>
            <p:ph type="body" idx="1"/>
          </p:nvPr>
        </p:nvSpPr>
        <p:spPr>
          <a:xfrm>
            <a:off x="609599" y="2160590"/>
            <a:ext cx="6347714"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5"/>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20" name="Google Shape;20;p5"/>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21" name="Google Shape;21;p5"/>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v.ca.gov/2020/03/13/governor-newsom-signs-executive-order-ensuring-state-funding-for-schools-even-in-event-of-physical-closur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cde.ca.gov/fg/aa/pa/covidfaqs.as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online.casbo.org/casbossa/ecmssamsganalytics.click_through?p_mail_id=E123575A9999917B1C671934" TargetMode="External"/><Relationship Id="rId7" Type="http://schemas.openxmlformats.org/officeDocument/2006/relationships/hyperlink" Target="https://online.casbo.org/casbossa/ecmssamsganalytics.click_through?p_mail_id=E123575A9999917B1C67193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online.casbo.org/casbossa/ecmssamsganalytics.click_through?p_mail_id=E123575A9999917B1C671937" TargetMode="External"/><Relationship Id="rId5" Type="http://schemas.openxmlformats.org/officeDocument/2006/relationships/hyperlink" Target="https://online.casbo.org/casbossa/ecmssamsganalytics.click_through?p_mail_id=E123575A9999917B1C671936" TargetMode="External"/><Relationship Id="rId4" Type="http://schemas.openxmlformats.org/officeDocument/2006/relationships/hyperlink" Target="https://online.casbo.org/casbossa/ecmssamsganalytics.click_through?p_mail_id=E123575A9999917B1C671935"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cde.ca.gov/fg/aa/ca/covid19learesponse.as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lao.ca.gov/Publications/Report/4216"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support@informationactive.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5.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txBox="1">
            <a:spLocks noGrp="1"/>
          </p:cNvSpPr>
          <p:nvPr>
            <p:ph type="ctrTitle"/>
          </p:nvPr>
        </p:nvSpPr>
        <p:spPr>
          <a:xfrm>
            <a:off x="-1" y="103944"/>
            <a:ext cx="5072933" cy="1462055"/>
          </a:xfrm>
          <a:prstGeom prst="rect">
            <a:avLst/>
          </a:prstGeom>
          <a:noFill/>
          <a:ln>
            <a:noFill/>
          </a:ln>
        </p:spPr>
        <p:txBody>
          <a:bodyPr spcFirstLastPara="1" wrap="square" lIns="91425" tIns="91425" rIns="91425" bIns="91425" anchor="t" anchorCtr="0">
            <a:noAutofit/>
          </a:bodyPr>
          <a:lstStyle/>
          <a:p>
            <a:pPr lvl="0" algn="ctr"/>
            <a:r>
              <a:rPr lang="en-US" sz="3600" b="1" dirty="0">
                <a:latin typeface="Calibri" panose="020F0502020204030204" pitchFamily="34" charset="0"/>
                <a:cs typeface="Calibri" panose="020F0502020204030204" pitchFamily="34" charset="0"/>
              </a:rPr>
              <a:t>The California Charter </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Authorizing Professionals</a:t>
            </a:r>
            <a:endParaRPr sz="3600" b="1" dirty="0">
              <a:latin typeface="Calibri" panose="020F0502020204030204" pitchFamily="34" charset="0"/>
              <a:cs typeface="Calibri" panose="020F0502020204030204" pitchFamily="34" charset="0"/>
            </a:endParaRPr>
          </a:p>
        </p:txBody>
      </p:sp>
      <p:sp>
        <p:nvSpPr>
          <p:cNvPr id="2" name="TextBox 1"/>
          <p:cNvSpPr txBox="1"/>
          <p:nvPr/>
        </p:nvSpPr>
        <p:spPr>
          <a:xfrm>
            <a:off x="5236238" y="890630"/>
            <a:ext cx="2033261" cy="1938992"/>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Webinar Series</a:t>
            </a:r>
          </a:p>
          <a:p>
            <a:pPr algn="ctr"/>
            <a:r>
              <a:rPr lang="en-US" sz="2000" b="1" dirty="0">
                <a:latin typeface="Calibri" panose="020F0502020204030204" pitchFamily="34" charset="0"/>
                <a:cs typeface="Calibri" panose="020F0502020204030204" pitchFamily="34" charset="0"/>
              </a:rPr>
              <a:t>COVID-19 Update </a:t>
            </a:r>
          </a:p>
          <a:p>
            <a:pPr algn="ctr"/>
            <a:endParaRPr lang="en-US" sz="2000" b="1" dirty="0">
              <a:latin typeface="Calibri" panose="020F0502020204030204" pitchFamily="34" charset="0"/>
              <a:cs typeface="Calibri" panose="020F0502020204030204" pitchFamily="34" charset="0"/>
            </a:endParaRPr>
          </a:p>
          <a:p>
            <a:pPr algn="ctr"/>
            <a:r>
              <a:rPr lang="en-US" sz="2000" b="1" dirty="0">
                <a:latin typeface="Calibri" panose="020F0502020204030204" pitchFamily="34" charset="0"/>
                <a:cs typeface="Calibri" panose="020F0502020204030204" pitchFamily="34" charset="0"/>
              </a:rPr>
              <a:t>America Takes a Pause </a:t>
            </a:r>
          </a:p>
        </p:txBody>
      </p:sp>
      <p:pic>
        <p:nvPicPr>
          <p:cNvPr id="4" name="Picture 3">
            <a:extLst>
              <a:ext uri="{FF2B5EF4-FFF2-40B4-BE49-F238E27FC236}">
                <a16:creationId xmlns:a16="http://schemas.microsoft.com/office/drawing/2014/main" id="{242E757D-4866-47DC-96A2-97DE97404E33}"/>
              </a:ext>
            </a:extLst>
          </p:cNvPr>
          <p:cNvPicPr>
            <a:picLocks noChangeAspect="1"/>
          </p:cNvPicPr>
          <p:nvPr/>
        </p:nvPicPr>
        <p:blipFill>
          <a:blip r:embed="rId3"/>
          <a:stretch>
            <a:fillRect/>
          </a:stretch>
        </p:blipFill>
        <p:spPr>
          <a:xfrm>
            <a:off x="764997" y="1565999"/>
            <a:ext cx="3230228" cy="4854805"/>
          </a:xfrm>
          <a:prstGeom prst="rect">
            <a:avLst/>
          </a:prstGeom>
        </p:spPr>
      </p:pic>
      <p:pic>
        <p:nvPicPr>
          <p:cNvPr id="6" name="Picture 5">
            <a:extLst>
              <a:ext uri="{FF2B5EF4-FFF2-40B4-BE49-F238E27FC236}">
                <a16:creationId xmlns:a16="http://schemas.microsoft.com/office/drawing/2014/main" id="{0DC73AF7-3A05-4D78-AB31-B0CBD60AE489}"/>
              </a:ext>
            </a:extLst>
          </p:cNvPr>
          <p:cNvPicPr>
            <a:picLocks noChangeAspect="1"/>
          </p:cNvPicPr>
          <p:nvPr/>
        </p:nvPicPr>
        <p:blipFill>
          <a:blip r:embed="rId4"/>
          <a:stretch>
            <a:fillRect/>
          </a:stretch>
        </p:blipFill>
        <p:spPr>
          <a:xfrm>
            <a:off x="4815256" y="3055767"/>
            <a:ext cx="4031712" cy="26878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14" name="Picture 2">
            <a:extLst>
              <a:ext uri="{FF2B5EF4-FFF2-40B4-BE49-F238E27FC236}">
                <a16:creationId xmlns:a16="http://schemas.microsoft.com/office/drawing/2014/main" id="{93E02B48-3334-43A6-B19B-32D8EE419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298" y="6011781"/>
            <a:ext cx="2023713" cy="6689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M. Karega Rausch - NACSA"/>
          <p:cNvPicPr/>
          <p:nvPr/>
        </p:nvPicPr>
        <p:blipFill>
          <a:blip r:embed="rId4">
            <a:extLst>
              <a:ext uri="{28A0092B-C50C-407E-A947-70E740481C1C}">
                <a14:useLocalDpi xmlns:a14="http://schemas.microsoft.com/office/drawing/2010/main" val="0"/>
              </a:ext>
            </a:extLst>
          </a:blip>
          <a:srcRect/>
          <a:stretch>
            <a:fillRect/>
          </a:stretch>
        </p:blipFill>
        <p:spPr bwMode="auto">
          <a:xfrm>
            <a:off x="1950479" y="679623"/>
            <a:ext cx="3461785" cy="3534160"/>
          </a:xfrm>
          <a:prstGeom prst="rect">
            <a:avLst/>
          </a:prstGeom>
          <a:noFill/>
          <a:ln>
            <a:noFill/>
          </a:ln>
        </p:spPr>
      </p:pic>
      <p:sp>
        <p:nvSpPr>
          <p:cNvPr id="5" name="TextBox 4"/>
          <p:cNvSpPr txBox="1"/>
          <p:nvPr/>
        </p:nvSpPr>
        <p:spPr>
          <a:xfrm>
            <a:off x="2147386" y="4482102"/>
            <a:ext cx="3064350" cy="1323439"/>
          </a:xfrm>
          <a:prstGeom prst="rect">
            <a:avLst/>
          </a:prstGeom>
          <a:noFill/>
        </p:spPr>
        <p:txBody>
          <a:bodyPr wrap="square" rtlCol="0">
            <a:spAutoFit/>
          </a:bodyPr>
          <a:lstStyle>
            <a:defPPr marR="0" lvl="0" algn="l" rtl="0">
              <a:lnSpc>
                <a:spcPct val="100000"/>
              </a:lnSpc>
              <a:spcBef>
                <a:spcPts val="0"/>
              </a:spcBef>
              <a:spcAft>
                <a:spcPts val="0"/>
              </a:spcAft>
            </a:defPPr>
            <a:lvl1pPr>
              <a:defRPr sz="2000" b="1">
                <a:solidFill>
                  <a:schemeClr val="tx1"/>
                </a:solidFill>
                <a:latin typeface="Calibri" panose="020F0502020204030204" pitchFamily="34" charset="0"/>
                <a:cs typeface="Calibri" panose="020F0502020204030204" pitchFamily="34" charset="0"/>
              </a:defRPr>
            </a:lvl1pPr>
          </a:lstStyle>
          <a:p>
            <a:r>
              <a:rPr lang="en-US" dirty="0"/>
              <a:t>Dr. Karega Rausch</a:t>
            </a:r>
          </a:p>
          <a:p>
            <a:r>
              <a:rPr lang="en-US" dirty="0"/>
              <a:t>NACSA, Vice President of Research and Evaluation &amp; Acting President and CEO</a:t>
            </a:r>
          </a:p>
        </p:txBody>
      </p:sp>
    </p:spTree>
    <p:extLst>
      <p:ext uri="{BB962C8B-B14F-4D97-AF65-F5344CB8AC3E}">
        <p14:creationId xmlns:p14="http://schemas.microsoft.com/office/powerpoint/2010/main" val="407200684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FA8C4-9C12-4EC7-91E6-7BFFBD87704C}"/>
              </a:ext>
            </a:extLst>
          </p:cNvPr>
          <p:cNvSpPr>
            <a:spLocks noGrp="1"/>
          </p:cNvSpPr>
          <p:nvPr>
            <p:ph type="title"/>
          </p:nvPr>
        </p:nvSpPr>
        <p:spPr>
          <a:xfrm>
            <a:off x="292873" y="402866"/>
            <a:ext cx="3071855" cy="773927"/>
          </a:xfrm>
        </p:spPr>
        <p:txBody>
          <a:bodyPr>
            <a:normAutofit/>
          </a:bodyPr>
          <a:lstStyle/>
          <a:p>
            <a:r>
              <a:rPr lang="en-US" b="1" dirty="0">
                <a:solidFill>
                  <a:schemeClr val="tx1"/>
                </a:solidFill>
                <a:latin typeface="Calibri" panose="020F0502020204030204" pitchFamily="34" charset="0"/>
                <a:cs typeface="Calibri" panose="020F0502020204030204" pitchFamily="34" charset="0"/>
              </a:rPr>
              <a:t>Key Points</a:t>
            </a:r>
          </a:p>
        </p:txBody>
      </p:sp>
      <p:sp>
        <p:nvSpPr>
          <p:cNvPr id="3" name="Text Placeholder 2">
            <a:extLst>
              <a:ext uri="{FF2B5EF4-FFF2-40B4-BE49-F238E27FC236}">
                <a16:creationId xmlns:a16="http://schemas.microsoft.com/office/drawing/2014/main" id="{A2093076-BCA0-4B0D-BC82-F00E2AC6270E}"/>
              </a:ext>
            </a:extLst>
          </p:cNvPr>
          <p:cNvSpPr>
            <a:spLocks noGrp="1"/>
          </p:cNvSpPr>
          <p:nvPr>
            <p:ph type="body" idx="1"/>
          </p:nvPr>
        </p:nvSpPr>
        <p:spPr>
          <a:xfrm>
            <a:off x="108271" y="1176793"/>
            <a:ext cx="7725912" cy="4420818"/>
          </a:xfrm>
        </p:spPr>
        <p:txBody>
          <a:bodyPr>
            <a:noAutofit/>
          </a:bodyPr>
          <a:lstStyle/>
          <a:p>
            <a:pPr>
              <a:buClrTx/>
              <a:buSzPct val="100000"/>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Background</a:t>
            </a:r>
          </a:p>
          <a:p>
            <a:pPr>
              <a:buClrTx/>
              <a:buSzPct val="100000"/>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What is happening at the Federal level?</a:t>
            </a:r>
          </a:p>
          <a:p>
            <a:pPr>
              <a:buClrTx/>
              <a:buSzPct val="100000"/>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Any modifications/suspensions for IDEA (SPED)?</a:t>
            </a:r>
          </a:p>
          <a:p>
            <a:pPr>
              <a:buClrTx/>
              <a:buSzPct val="100000"/>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What is the landscape at the national level?</a:t>
            </a:r>
          </a:p>
          <a:p>
            <a:pPr>
              <a:buClrTx/>
              <a:buSzPct val="100000"/>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What should authorizers be doing?</a:t>
            </a:r>
          </a:p>
          <a:p>
            <a:pPr>
              <a:buClrTx/>
              <a:buSzPct val="100000"/>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What should authorizers not be doing?</a:t>
            </a:r>
          </a:p>
          <a:p>
            <a:pPr>
              <a:buClrTx/>
              <a:buSzPct val="100000"/>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NACSA and other resources </a:t>
            </a:r>
          </a:p>
        </p:txBody>
      </p:sp>
      <p:sp>
        <p:nvSpPr>
          <p:cNvPr id="4" name="Slide Number Placeholder 3">
            <a:extLst>
              <a:ext uri="{FF2B5EF4-FFF2-40B4-BE49-F238E27FC236}">
                <a16:creationId xmlns:a16="http://schemas.microsoft.com/office/drawing/2014/main" id="{579DA3E2-711D-4B5C-AD61-2AF14B6ED9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dirty="0"/>
          </a:p>
        </p:txBody>
      </p:sp>
    </p:spTree>
    <p:extLst>
      <p:ext uri="{BB962C8B-B14F-4D97-AF65-F5344CB8AC3E}">
        <p14:creationId xmlns:p14="http://schemas.microsoft.com/office/powerpoint/2010/main" val="1367769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79" y="1207873"/>
            <a:ext cx="63563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373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4" name="Google Shape;204;g82aac8634d_0_676"/>
          <p:cNvPicPr preferRelativeResize="0"/>
          <p:nvPr/>
        </p:nvPicPr>
        <p:blipFill>
          <a:blip r:embed="rId3">
            <a:alphaModFix/>
          </a:blip>
          <a:stretch>
            <a:fillRect/>
          </a:stretch>
        </p:blipFill>
        <p:spPr>
          <a:xfrm>
            <a:off x="2215316" y="1111665"/>
            <a:ext cx="2499252" cy="3238042"/>
          </a:xfrm>
          <a:prstGeom prst="rect">
            <a:avLst/>
          </a:prstGeom>
          <a:noFill/>
          <a:ln>
            <a:noFill/>
          </a:ln>
        </p:spPr>
      </p:pic>
      <p:pic>
        <p:nvPicPr>
          <p:cNvPr id="14" name="Picture 2">
            <a:extLst>
              <a:ext uri="{FF2B5EF4-FFF2-40B4-BE49-F238E27FC236}">
                <a16:creationId xmlns:a16="http://schemas.microsoft.com/office/drawing/2014/main" id="{93E02B48-3334-43A6-B19B-32D8EE419A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7298" y="6011781"/>
            <a:ext cx="2023713" cy="6689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26526" y="4550283"/>
            <a:ext cx="2889537" cy="1015663"/>
          </a:xfrm>
          <a:prstGeom prst="rect">
            <a:avLst/>
          </a:prstGeom>
          <a:noFill/>
        </p:spPr>
        <p:txBody>
          <a:bodyPr wrap="square" rtlCol="0">
            <a:spAutoFit/>
          </a:bodyPr>
          <a:lstStyle/>
          <a:p>
            <a:r>
              <a:rPr lang="en-US" sz="2000" b="1" dirty="0">
                <a:solidFill>
                  <a:schemeClr val="tx1"/>
                </a:solidFill>
                <a:latin typeface="Calibri" panose="020F0502020204030204" pitchFamily="34" charset="0"/>
                <a:cs typeface="Calibri" panose="020F0502020204030204" pitchFamily="34" charset="0"/>
              </a:rPr>
              <a:t>Debi Deal</a:t>
            </a:r>
          </a:p>
          <a:p>
            <a:r>
              <a:rPr lang="en-US" sz="2000" b="1" dirty="0">
                <a:solidFill>
                  <a:schemeClr val="tx1"/>
                </a:solidFill>
                <a:latin typeface="Calibri" panose="020F0502020204030204" pitchFamily="34" charset="0"/>
                <a:cs typeface="Calibri" panose="020F0502020204030204" pitchFamily="34" charset="0"/>
              </a:rPr>
              <a:t>CCAP Board Member/</a:t>
            </a:r>
          </a:p>
          <a:p>
            <a:r>
              <a:rPr lang="en-US" sz="2000" b="1" dirty="0">
                <a:solidFill>
                  <a:schemeClr val="tx1"/>
                </a:solidFill>
                <a:latin typeface="Calibri" panose="020F0502020204030204" pitchFamily="34" charset="0"/>
                <a:cs typeface="Calibri" panose="020F0502020204030204" pitchFamily="34" charset="0"/>
              </a:rPr>
              <a:t>Fiscal Consultant</a:t>
            </a:r>
          </a:p>
        </p:txBody>
      </p:sp>
    </p:spTree>
    <p:extLst>
      <p:ext uri="{BB962C8B-B14F-4D97-AF65-F5344CB8AC3E}">
        <p14:creationId xmlns:p14="http://schemas.microsoft.com/office/powerpoint/2010/main" val="3809425083"/>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82aac8634d_0_703"/>
          <p:cNvSpPr txBox="1">
            <a:spLocks noGrp="1"/>
          </p:cNvSpPr>
          <p:nvPr>
            <p:ph type="title"/>
          </p:nvPr>
        </p:nvSpPr>
        <p:spPr>
          <a:xfrm>
            <a:off x="767540" y="278856"/>
            <a:ext cx="6347700" cy="852484"/>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sz="5400" b="1" dirty="0">
                <a:solidFill>
                  <a:schemeClr val="tx1"/>
                </a:solidFill>
                <a:latin typeface="Calibri" panose="020F0502020204030204" pitchFamily="34" charset="0"/>
                <a:cs typeface="Calibri" panose="020F0502020204030204" pitchFamily="34" charset="0"/>
              </a:rPr>
              <a:t>Fiscal Update </a:t>
            </a:r>
            <a:endParaRPr sz="5400" b="1" dirty="0">
              <a:solidFill>
                <a:schemeClr val="tx1"/>
              </a:solidFill>
              <a:latin typeface="Calibri" panose="020F0502020204030204" pitchFamily="34" charset="0"/>
              <a:cs typeface="Calibri" panose="020F0502020204030204" pitchFamily="34" charset="0"/>
            </a:endParaRPr>
          </a:p>
        </p:txBody>
      </p:sp>
      <p:sp>
        <p:nvSpPr>
          <p:cNvPr id="256" name="Google Shape;256;g82aac8634d_0_703"/>
          <p:cNvSpPr txBox="1">
            <a:spLocks noGrp="1"/>
          </p:cNvSpPr>
          <p:nvPr>
            <p:ph type="body" idx="1"/>
          </p:nvPr>
        </p:nvSpPr>
        <p:spPr>
          <a:xfrm>
            <a:off x="2752673" y="4952354"/>
            <a:ext cx="2520005" cy="121758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000" dirty="0">
                <a:solidFill>
                  <a:schemeClr val="tx1"/>
                </a:solidFill>
                <a:latin typeface="Calibri" panose="020F0502020204030204" pitchFamily="34" charset="0"/>
                <a:cs typeface="Calibri" panose="020F0502020204030204" pitchFamily="34" charset="0"/>
              </a:rPr>
              <a:t>Debi Deal,</a:t>
            </a:r>
          </a:p>
          <a:p>
            <a:pPr marL="0" lvl="0" indent="0" algn="l" rtl="0">
              <a:spcBef>
                <a:spcPts val="0"/>
              </a:spcBef>
              <a:spcAft>
                <a:spcPts val="0"/>
              </a:spcAft>
              <a:buNone/>
            </a:pPr>
            <a:r>
              <a:rPr lang="en-US" sz="2000" dirty="0">
                <a:solidFill>
                  <a:schemeClr val="tx1"/>
                </a:solidFill>
                <a:latin typeface="Calibri" panose="020F0502020204030204" pitchFamily="34" charset="0"/>
                <a:cs typeface="Calibri" panose="020F0502020204030204" pitchFamily="34" charset="0"/>
              </a:rPr>
              <a:t>CCAP Board Member/</a:t>
            </a:r>
          </a:p>
          <a:p>
            <a:pPr marL="0" lvl="0" indent="0" algn="l" rtl="0">
              <a:spcBef>
                <a:spcPts val="0"/>
              </a:spcBef>
              <a:spcAft>
                <a:spcPts val="0"/>
              </a:spcAft>
              <a:buNone/>
            </a:pPr>
            <a:r>
              <a:rPr lang="en-US" sz="2000" dirty="0">
                <a:solidFill>
                  <a:schemeClr val="tx1"/>
                </a:solidFill>
                <a:latin typeface="Calibri" panose="020F0502020204030204" pitchFamily="34" charset="0"/>
                <a:cs typeface="Calibri" panose="020F0502020204030204" pitchFamily="34" charset="0"/>
              </a:rPr>
              <a:t>Fiscal Consultant</a:t>
            </a:r>
            <a:endParaRPr sz="2000" dirty="0">
              <a:solidFill>
                <a:schemeClr val="tx1"/>
              </a:solidFill>
              <a:latin typeface="Calibri" panose="020F0502020204030204" pitchFamily="34" charset="0"/>
              <a:cs typeface="Calibri" panose="020F0502020204030204" pitchFamily="34" charset="0"/>
            </a:endParaRPr>
          </a:p>
        </p:txBody>
      </p:sp>
      <p:sp>
        <p:nvSpPr>
          <p:cNvPr id="257" name="Google Shape;257;g82aac8634d_0_703"/>
          <p:cNvSpPr txBox="1">
            <a:spLocks noGrp="1"/>
          </p:cNvSpPr>
          <p:nvPr>
            <p:ph type="sldNum" idx="12"/>
          </p:nvPr>
        </p:nvSpPr>
        <p:spPr>
          <a:xfrm>
            <a:off x="6444676" y="6041363"/>
            <a:ext cx="512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6" name="Picture 2">
            <a:extLst>
              <a:ext uri="{FF2B5EF4-FFF2-40B4-BE49-F238E27FC236}">
                <a16:creationId xmlns:a16="http://schemas.microsoft.com/office/drawing/2014/main" id="{41AB32F2-5D81-4ED6-9A05-CB2613205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184" y="5949270"/>
            <a:ext cx="2212828" cy="7314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82CCFCB1-BFA4-4C06-90A9-E8A76B7AC878}"/>
              </a:ext>
            </a:extLst>
          </p:cNvPr>
          <p:cNvGraphicFramePr/>
          <p:nvPr>
            <p:extLst>
              <p:ext uri="{D42A27DB-BD31-4B8C-83A1-F6EECF244321}">
                <p14:modId xmlns:p14="http://schemas.microsoft.com/office/powerpoint/2010/main" val="2930836655"/>
              </p:ext>
            </p:extLst>
          </p:nvPr>
        </p:nvGraphicFramePr>
        <p:xfrm>
          <a:off x="1178350" y="1565112"/>
          <a:ext cx="5668652" cy="29534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82aac8634d_0_503"/>
          <p:cNvSpPr txBox="1">
            <a:spLocks noGrp="1"/>
          </p:cNvSpPr>
          <p:nvPr>
            <p:ph type="title"/>
          </p:nvPr>
        </p:nvSpPr>
        <p:spPr>
          <a:xfrm>
            <a:off x="457200" y="173038"/>
            <a:ext cx="7032929" cy="11433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chemeClr val="tx1"/>
                </a:solidFill>
                <a:latin typeface="Calibri" panose="020F0502020204030204" pitchFamily="34" charset="0"/>
                <a:cs typeface="Calibri" panose="020F0502020204030204" pitchFamily="34" charset="0"/>
              </a:rPr>
              <a:t>What History Told Us </a:t>
            </a:r>
            <a:br>
              <a:rPr lang="en-US" b="1" dirty="0">
                <a:solidFill>
                  <a:schemeClr val="tx1"/>
                </a:solidFill>
                <a:latin typeface="Calibri" panose="020F0502020204030204" pitchFamily="34" charset="0"/>
                <a:cs typeface="Calibri" panose="020F0502020204030204" pitchFamily="34" charset="0"/>
              </a:rPr>
            </a:br>
            <a:r>
              <a:rPr lang="en-US" b="1" dirty="0">
                <a:solidFill>
                  <a:schemeClr val="tx1"/>
                </a:solidFill>
                <a:latin typeface="Calibri" panose="020F0502020204030204" pitchFamily="34" charset="0"/>
                <a:cs typeface="Calibri" panose="020F0502020204030204" pitchFamily="34" charset="0"/>
              </a:rPr>
              <a:t>How State Budget Reacts With Economic Changes</a:t>
            </a:r>
            <a:br>
              <a:rPr lang="en-US" b="1" dirty="0">
                <a:solidFill>
                  <a:schemeClr val="tx1"/>
                </a:solidFill>
                <a:latin typeface="Calibri" panose="020F0502020204030204" pitchFamily="34" charset="0"/>
                <a:cs typeface="Calibri" panose="020F0502020204030204" pitchFamily="34" charset="0"/>
              </a:rPr>
            </a:br>
            <a:endParaRPr b="1" dirty="0">
              <a:solidFill>
                <a:schemeClr val="tx1"/>
              </a:solidFill>
              <a:latin typeface="Calibri" panose="020F0502020204030204" pitchFamily="34" charset="0"/>
              <a:cs typeface="Calibri" panose="020F0502020204030204" pitchFamily="34" charset="0"/>
            </a:endParaRPr>
          </a:p>
        </p:txBody>
      </p:sp>
      <p:pic>
        <p:nvPicPr>
          <p:cNvPr id="5" name="Picture 2">
            <a:extLst>
              <a:ext uri="{FF2B5EF4-FFF2-40B4-BE49-F238E27FC236}">
                <a16:creationId xmlns:a16="http://schemas.microsoft.com/office/drawing/2014/main" id="{6A58A0A2-8D98-48B5-AC55-2644691D9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184" y="5949270"/>
            <a:ext cx="2212828" cy="7314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6E99D402-DF65-4E93-B2F3-ACB2B9224332}"/>
              </a:ext>
            </a:extLst>
          </p:cNvPr>
          <p:cNvGraphicFramePr/>
          <p:nvPr>
            <p:extLst>
              <p:ext uri="{D42A27DB-BD31-4B8C-83A1-F6EECF244321}">
                <p14:modId xmlns:p14="http://schemas.microsoft.com/office/powerpoint/2010/main" val="2216244395"/>
              </p:ext>
            </p:extLst>
          </p:nvPr>
        </p:nvGraphicFramePr>
        <p:xfrm>
          <a:off x="-88221" y="2071165"/>
          <a:ext cx="7169355"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82aac8634d_0_503"/>
          <p:cNvSpPr txBox="1">
            <a:spLocks noGrp="1"/>
          </p:cNvSpPr>
          <p:nvPr>
            <p:ph type="title"/>
          </p:nvPr>
        </p:nvSpPr>
        <p:spPr>
          <a:xfrm>
            <a:off x="457200" y="173038"/>
            <a:ext cx="7032929" cy="11433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chemeClr val="tx1"/>
                </a:solidFill>
                <a:latin typeface="Calibri" panose="020F0502020204030204" pitchFamily="34" charset="0"/>
                <a:cs typeface="Calibri" panose="020F0502020204030204" pitchFamily="34" charset="0"/>
              </a:rPr>
              <a:t>Volatility of the State Budget</a:t>
            </a:r>
            <a:endParaRPr b="1" dirty="0">
              <a:solidFill>
                <a:schemeClr val="tx1"/>
              </a:solidFill>
              <a:latin typeface="Calibri" panose="020F0502020204030204" pitchFamily="34" charset="0"/>
              <a:cs typeface="Calibri" panose="020F0502020204030204" pitchFamily="34" charset="0"/>
            </a:endParaRPr>
          </a:p>
        </p:txBody>
      </p:sp>
      <p:pic>
        <p:nvPicPr>
          <p:cNvPr id="5" name="Picture 2">
            <a:extLst>
              <a:ext uri="{FF2B5EF4-FFF2-40B4-BE49-F238E27FC236}">
                <a16:creationId xmlns:a16="http://schemas.microsoft.com/office/drawing/2014/main" id="{6A58A0A2-8D98-48B5-AC55-2644691D9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184" y="5949270"/>
            <a:ext cx="2212828" cy="7314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52B038BB-5BEE-480B-A0D5-45E84C2E0D20}"/>
              </a:ext>
            </a:extLst>
          </p:cNvPr>
          <p:cNvGraphicFramePr/>
          <p:nvPr>
            <p:extLst>
              <p:ext uri="{D42A27DB-BD31-4B8C-83A1-F6EECF244321}">
                <p14:modId xmlns:p14="http://schemas.microsoft.com/office/powerpoint/2010/main" val="4131348831"/>
              </p:ext>
            </p:extLst>
          </p:nvPr>
        </p:nvGraphicFramePr>
        <p:xfrm>
          <a:off x="812542" y="150252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08946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82aac8634d_0_503"/>
          <p:cNvSpPr txBox="1">
            <a:spLocks noGrp="1"/>
          </p:cNvSpPr>
          <p:nvPr>
            <p:ph type="title"/>
          </p:nvPr>
        </p:nvSpPr>
        <p:spPr>
          <a:xfrm>
            <a:off x="457200" y="173038"/>
            <a:ext cx="7032929" cy="11433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chemeClr val="tx1"/>
                </a:solidFill>
                <a:latin typeface="Calibri" panose="020F0502020204030204" pitchFamily="34" charset="0"/>
                <a:cs typeface="Calibri" panose="020F0502020204030204" pitchFamily="34" charset="0"/>
              </a:rPr>
              <a:t>Recovery</a:t>
            </a:r>
            <a:endParaRPr b="1" dirty="0">
              <a:solidFill>
                <a:schemeClr val="tx1"/>
              </a:solidFill>
              <a:latin typeface="Calibri" panose="020F0502020204030204" pitchFamily="34" charset="0"/>
              <a:cs typeface="Calibri" panose="020F0502020204030204" pitchFamily="34" charset="0"/>
            </a:endParaRPr>
          </a:p>
        </p:txBody>
      </p:sp>
      <p:sp>
        <p:nvSpPr>
          <p:cNvPr id="264" name="Google Shape;264;g82aac8634d_0_503"/>
          <p:cNvSpPr txBox="1">
            <a:spLocks noGrp="1"/>
          </p:cNvSpPr>
          <p:nvPr>
            <p:ph type="body" idx="1"/>
          </p:nvPr>
        </p:nvSpPr>
        <p:spPr>
          <a:xfrm>
            <a:off x="349348" y="1316337"/>
            <a:ext cx="7252099" cy="3736429"/>
          </a:xfrm>
          <a:prstGeom prst="rect">
            <a:avLst/>
          </a:prstGeom>
        </p:spPr>
        <p:txBody>
          <a:bodyPr spcFirstLastPara="1" wrap="square" lIns="91425" tIns="45700" rIns="91425" bIns="45700" anchor="t" anchorCtr="0">
            <a:noAutofit/>
          </a:bodyPr>
          <a:lstStyle/>
          <a:p>
            <a:pPr marL="38100" lvl="0" indent="0" algn="ctr" rtl="0">
              <a:spcBef>
                <a:spcPts val="1000"/>
              </a:spcBef>
              <a:spcAft>
                <a:spcPts val="0"/>
              </a:spcAft>
              <a:buClrTx/>
              <a:buSzPct val="100000"/>
              <a:buNone/>
            </a:pPr>
            <a:r>
              <a:rPr lang="en-US" sz="2400" dirty="0">
                <a:solidFill>
                  <a:schemeClr val="tx1"/>
                </a:solidFill>
                <a:latin typeface="Calibri" panose="020F0502020204030204" pitchFamily="34" charset="0"/>
                <a:cs typeface="Calibri" panose="020F0502020204030204" pitchFamily="34" charset="0"/>
              </a:rPr>
              <a:t>It took </a:t>
            </a:r>
            <a:r>
              <a:rPr lang="en-US" sz="2400" b="1" dirty="0">
                <a:solidFill>
                  <a:srgbClr val="0000FF"/>
                </a:solidFill>
                <a:latin typeface="Calibri" panose="020F0502020204030204" pitchFamily="34" charset="0"/>
                <a:cs typeface="Calibri" panose="020F0502020204030204" pitchFamily="34" charset="0"/>
              </a:rPr>
              <a:t>7 years to restore </a:t>
            </a:r>
            <a:r>
              <a:rPr lang="en-US" sz="2400" dirty="0">
                <a:solidFill>
                  <a:schemeClr val="tx1"/>
                </a:solidFill>
                <a:latin typeface="Calibri" panose="020F0502020204030204" pitchFamily="34" charset="0"/>
                <a:cs typeface="Calibri" panose="020F0502020204030204" pitchFamily="34" charset="0"/>
              </a:rPr>
              <a:t>school districts and charter schools to the 2008-09 funding levels.</a:t>
            </a:r>
          </a:p>
          <a:p>
            <a:pPr marL="38100" lvl="0" indent="0" algn="ctr" rtl="0">
              <a:spcBef>
                <a:spcPts val="1000"/>
              </a:spcBef>
              <a:spcAft>
                <a:spcPts val="0"/>
              </a:spcAft>
              <a:buClrTx/>
              <a:buSzPct val="100000"/>
              <a:buNone/>
            </a:pPr>
            <a:endParaRPr lang="en-US" sz="2400" dirty="0">
              <a:solidFill>
                <a:schemeClr val="tx1"/>
              </a:solidFill>
              <a:latin typeface="Calibri" panose="020F0502020204030204" pitchFamily="34" charset="0"/>
              <a:cs typeface="Calibri" panose="020F0502020204030204" pitchFamily="34" charset="0"/>
            </a:endParaRPr>
          </a:p>
          <a:p>
            <a:pPr marL="38100" lvl="0" indent="0" algn="ctr" rtl="0">
              <a:spcBef>
                <a:spcPts val="1000"/>
              </a:spcBef>
              <a:spcAft>
                <a:spcPts val="0"/>
              </a:spcAft>
              <a:buClrTx/>
              <a:buSzPct val="100000"/>
              <a:buNone/>
            </a:pPr>
            <a:r>
              <a:rPr lang="en-US" sz="2400" b="1" dirty="0">
                <a:solidFill>
                  <a:srgbClr val="0000FF"/>
                </a:solidFill>
                <a:latin typeface="Calibri" panose="020F0502020204030204" pitchFamily="34" charset="0"/>
                <a:cs typeface="Calibri" panose="020F0502020204030204" pitchFamily="34" charset="0"/>
              </a:rPr>
              <a:t>This was in a strong economy.</a:t>
            </a:r>
          </a:p>
          <a:p>
            <a:pPr marL="38100" lvl="0" indent="0" algn="ctr" rtl="0">
              <a:spcBef>
                <a:spcPts val="1000"/>
              </a:spcBef>
              <a:spcAft>
                <a:spcPts val="0"/>
              </a:spcAft>
              <a:buClrTx/>
              <a:buSzPct val="100000"/>
              <a:buNone/>
            </a:pPr>
            <a:endParaRPr lang="en-US" sz="2400" dirty="0">
              <a:solidFill>
                <a:schemeClr val="tx1"/>
              </a:solidFill>
              <a:latin typeface="Calibri" panose="020F0502020204030204" pitchFamily="34" charset="0"/>
              <a:cs typeface="Calibri" panose="020F0502020204030204" pitchFamily="34" charset="0"/>
            </a:endParaRPr>
          </a:p>
          <a:p>
            <a:pPr marL="38100" lvl="0" indent="0" algn="ctr" rtl="0">
              <a:spcBef>
                <a:spcPts val="1000"/>
              </a:spcBef>
              <a:spcAft>
                <a:spcPts val="0"/>
              </a:spcAft>
              <a:buClrTx/>
              <a:buSzPct val="100000"/>
              <a:buNone/>
            </a:pPr>
            <a:r>
              <a:rPr lang="en-US" sz="2400" u="sng" dirty="0">
                <a:solidFill>
                  <a:schemeClr val="tx1"/>
                </a:solidFill>
                <a:latin typeface="Calibri" panose="020F0502020204030204" pitchFamily="34" charset="0"/>
                <a:cs typeface="Calibri" panose="020F0502020204030204" pitchFamily="34" charset="0"/>
              </a:rPr>
              <a:t>Charter schools with limited cash reserves </a:t>
            </a:r>
            <a:r>
              <a:rPr lang="en-US" sz="2400" dirty="0">
                <a:solidFill>
                  <a:schemeClr val="tx1"/>
                </a:solidFill>
                <a:latin typeface="Calibri" panose="020F0502020204030204" pitchFamily="34" charset="0"/>
                <a:cs typeface="Calibri" panose="020F0502020204030204" pitchFamily="34" charset="0"/>
              </a:rPr>
              <a:t>were hit the hardest. They </a:t>
            </a:r>
            <a:r>
              <a:rPr lang="en-US" sz="2400" b="1" dirty="0">
                <a:solidFill>
                  <a:srgbClr val="0000FF"/>
                </a:solidFill>
                <a:latin typeface="Calibri" panose="020F0502020204030204" pitchFamily="34" charset="0"/>
                <a:cs typeface="Calibri" panose="020F0502020204030204" pitchFamily="34" charset="0"/>
              </a:rPr>
              <a:t>factored</a:t>
            </a:r>
            <a:r>
              <a:rPr lang="en-US" sz="2400" dirty="0">
                <a:solidFill>
                  <a:srgbClr val="0000FF"/>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receivables, took </a:t>
            </a:r>
            <a:r>
              <a:rPr lang="en-US" sz="2400" b="1" dirty="0">
                <a:solidFill>
                  <a:srgbClr val="0000FF"/>
                </a:solidFill>
                <a:latin typeface="Calibri" panose="020F0502020204030204" pitchFamily="34" charset="0"/>
                <a:cs typeface="Calibri" panose="020F0502020204030204" pitchFamily="34" charset="0"/>
              </a:rPr>
              <a:t>loans</a:t>
            </a:r>
            <a:r>
              <a:rPr lang="en-US" sz="2400" dirty="0">
                <a:solidFill>
                  <a:schemeClr val="tx1"/>
                </a:solidFill>
                <a:latin typeface="Calibri" panose="020F0502020204030204" pitchFamily="34" charset="0"/>
                <a:cs typeface="Calibri" panose="020F0502020204030204" pitchFamily="34" charset="0"/>
              </a:rPr>
              <a:t> with high interest rates and </a:t>
            </a:r>
            <a:r>
              <a:rPr lang="en-US" sz="2400" b="1" dirty="0">
                <a:solidFill>
                  <a:srgbClr val="0000FF"/>
                </a:solidFill>
                <a:latin typeface="Calibri" panose="020F0502020204030204" pitchFamily="34" charset="0"/>
                <a:cs typeface="Calibri" panose="020F0502020204030204" pitchFamily="34" charset="0"/>
              </a:rPr>
              <a:t>many closed</a:t>
            </a:r>
            <a:r>
              <a:rPr lang="en-US" sz="2400" dirty="0">
                <a:solidFill>
                  <a:schemeClr val="tx1"/>
                </a:solidFill>
                <a:latin typeface="Calibri" panose="020F0502020204030204" pitchFamily="34" charset="0"/>
                <a:cs typeface="Calibri" panose="020F0502020204030204" pitchFamily="34" charset="0"/>
              </a:rPr>
              <a:t>.</a:t>
            </a:r>
          </a:p>
        </p:txBody>
      </p:sp>
      <p:pic>
        <p:nvPicPr>
          <p:cNvPr id="5" name="Picture 2">
            <a:extLst>
              <a:ext uri="{FF2B5EF4-FFF2-40B4-BE49-F238E27FC236}">
                <a16:creationId xmlns:a16="http://schemas.microsoft.com/office/drawing/2014/main" id="{6A58A0A2-8D98-48B5-AC55-2644691D9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184" y="5949270"/>
            <a:ext cx="2212828" cy="73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260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8C0B-3872-41F8-BCDC-CB3DADB865A4}"/>
              </a:ext>
            </a:extLst>
          </p:cNvPr>
          <p:cNvSpPr>
            <a:spLocks noGrp="1"/>
          </p:cNvSpPr>
          <p:nvPr>
            <p:ph type="title"/>
          </p:nvPr>
        </p:nvSpPr>
        <p:spPr>
          <a:xfrm>
            <a:off x="891156" y="48409"/>
            <a:ext cx="6347713" cy="1320800"/>
          </a:xfrm>
        </p:spPr>
        <p:txBody>
          <a:bodyPr>
            <a:normAutofit fontScale="90000"/>
          </a:bodyPr>
          <a:lstStyle/>
          <a:p>
            <a:pPr algn="ctr"/>
            <a:r>
              <a:rPr lang="en-US" b="1" dirty="0">
                <a:solidFill>
                  <a:schemeClr val="tx1"/>
                </a:solidFill>
              </a:rPr>
              <a:t>National Unemployment Claims Week Ending April 4, 2020</a:t>
            </a:r>
            <a:endParaRPr lang="en-US" dirty="0">
              <a:solidFill>
                <a:schemeClr val="tx1"/>
              </a:solidFill>
            </a:endParaRPr>
          </a:p>
        </p:txBody>
      </p:sp>
      <p:sp>
        <p:nvSpPr>
          <p:cNvPr id="3" name="Text Placeholder 2">
            <a:extLst>
              <a:ext uri="{FF2B5EF4-FFF2-40B4-BE49-F238E27FC236}">
                <a16:creationId xmlns:a16="http://schemas.microsoft.com/office/drawing/2014/main" id="{D1BD37B0-DE5C-496B-B62D-27E84A9BCF64}"/>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E640E523-EE3E-4B6D-8CFE-22CEBD828D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pic>
        <p:nvPicPr>
          <p:cNvPr id="1026" name="Picture 2" descr="The Labor Department's latest report on Thursday showed first-time claims for unemployment benefits in the week ending April 4 totaled 6.6 million, down slightly from an upwardly revised 6.87 million the week before">
            <a:extLst>
              <a:ext uri="{FF2B5EF4-FFF2-40B4-BE49-F238E27FC236}">
                <a16:creationId xmlns:a16="http://schemas.microsoft.com/office/drawing/2014/main" id="{F6AC1A58-56BD-4F06-9E9A-29BA0C76F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864" y="2611932"/>
            <a:ext cx="4448535" cy="260064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9ED77432-B99D-4A9D-A748-077D965E43B8}"/>
              </a:ext>
            </a:extLst>
          </p:cNvPr>
          <p:cNvSpPr txBox="1">
            <a:spLocks/>
          </p:cNvSpPr>
          <p:nvPr/>
        </p:nvSpPr>
        <p:spPr>
          <a:xfrm>
            <a:off x="609598" y="1291132"/>
            <a:ext cx="6629271" cy="1075255"/>
          </a:xfrm>
          <a:prstGeom prst="rect">
            <a:avLst/>
          </a:prstGeom>
          <a:noFill/>
          <a:ln>
            <a:noFill/>
          </a:ln>
        </p:spPr>
        <p:txBody>
          <a:bodyPr spcFirstLastPara="1" wrap="square" lIns="91425" tIns="45700" rIns="91425" bIns="45700" anchor="t" anchorCtr="0">
            <a:normAutofit fontScale="4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marL="685800" indent="-685800">
              <a:buClrTx/>
              <a:buFont typeface="Wingdings" panose="05000000000000000000" pitchFamily="2" charset="2"/>
              <a:buChar char="v"/>
            </a:pPr>
            <a:r>
              <a:rPr lang="en-US" sz="5600" b="1" dirty="0">
                <a:solidFill>
                  <a:srgbClr val="0000CC"/>
                </a:solidFill>
                <a:latin typeface="Times New Roman" panose="02020603050405020304" pitchFamily="18" charset="0"/>
                <a:cs typeface="Times New Roman" panose="02020603050405020304" pitchFamily="18" charset="0"/>
              </a:rPr>
              <a:t>10% </a:t>
            </a:r>
            <a:r>
              <a:rPr lang="en-US" sz="5600" dirty="0">
                <a:solidFill>
                  <a:schemeClr val="tx1"/>
                </a:solidFill>
                <a:latin typeface="Times New Roman" panose="02020603050405020304" pitchFamily="18" charset="0"/>
                <a:cs typeface="Times New Roman" panose="02020603050405020304" pitchFamily="18" charset="0"/>
              </a:rPr>
              <a:t>of America's workforce is unemployed</a:t>
            </a:r>
          </a:p>
          <a:p>
            <a:pPr marL="685800" indent="-685800">
              <a:buClrTx/>
              <a:buFont typeface="Wingdings" panose="05000000000000000000" pitchFamily="2" charset="2"/>
              <a:buChar char="v"/>
            </a:pPr>
            <a:r>
              <a:rPr lang="en-US" sz="5600" b="1" dirty="0">
                <a:solidFill>
                  <a:srgbClr val="0000CC"/>
                </a:solidFill>
                <a:latin typeface="Times New Roman" panose="02020603050405020304" pitchFamily="18" charset="0"/>
                <a:cs typeface="Times New Roman" panose="02020603050405020304" pitchFamily="18" charset="0"/>
              </a:rPr>
              <a:t>6.6 million </a:t>
            </a:r>
            <a:r>
              <a:rPr lang="en-US" sz="5600" dirty="0">
                <a:solidFill>
                  <a:schemeClr val="tx1"/>
                </a:solidFill>
                <a:latin typeface="Times New Roman" panose="02020603050405020304" pitchFamily="18" charset="0"/>
                <a:cs typeface="Times New Roman" panose="02020603050405020304" pitchFamily="18" charset="0"/>
              </a:rPr>
              <a:t>filed new claims in one week </a:t>
            </a:r>
          </a:p>
          <a:p>
            <a:pPr marL="685800" indent="-685800">
              <a:buClrTx/>
              <a:buFont typeface="Wingdings" panose="05000000000000000000" pitchFamily="2" charset="2"/>
              <a:buChar char="v"/>
            </a:pPr>
            <a:r>
              <a:rPr lang="en-US" sz="5600" dirty="0">
                <a:solidFill>
                  <a:schemeClr val="tx1"/>
                </a:solidFill>
                <a:latin typeface="Times New Roman" panose="02020603050405020304" pitchFamily="18" charset="0"/>
                <a:cs typeface="Times New Roman" panose="02020603050405020304" pitchFamily="18" charset="0"/>
              </a:rPr>
              <a:t>3-week jobless total over </a:t>
            </a:r>
            <a:r>
              <a:rPr lang="en-US" sz="5600" b="1" dirty="0">
                <a:solidFill>
                  <a:srgbClr val="0000CC"/>
                </a:solidFill>
                <a:latin typeface="Times New Roman" panose="02020603050405020304" pitchFamily="18" charset="0"/>
                <a:cs typeface="Times New Roman" panose="02020603050405020304" pitchFamily="18" charset="0"/>
              </a:rPr>
              <a:t>17 million </a:t>
            </a:r>
          </a:p>
          <a:p>
            <a:pPr>
              <a:buClrTx/>
            </a:pPr>
            <a:endParaRPr lang="en-US" dirty="0"/>
          </a:p>
        </p:txBody>
      </p:sp>
      <p:sp>
        <p:nvSpPr>
          <p:cNvPr id="5" name="TextBox 4">
            <a:extLst>
              <a:ext uri="{FF2B5EF4-FFF2-40B4-BE49-F238E27FC236}">
                <a16:creationId xmlns:a16="http://schemas.microsoft.com/office/drawing/2014/main" id="{BA66DBA6-C6F7-4E33-A193-9931AF29111D}"/>
              </a:ext>
            </a:extLst>
          </p:cNvPr>
          <p:cNvSpPr txBox="1"/>
          <p:nvPr/>
        </p:nvSpPr>
        <p:spPr>
          <a:xfrm>
            <a:off x="1813958" y="5212575"/>
            <a:ext cx="3572759" cy="307777"/>
          </a:xfrm>
          <a:prstGeom prst="rect">
            <a:avLst/>
          </a:prstGeom>
          <a:noFill/>
        </p:spPr>
        <p:txBody>
          <a:bodyPr wrap="square" rtlCol="0">
            <a:spAutoFit/>
          </a:bodyPr>
          <a:lstStyle/>
          <a:p>
            <a:r>
              <a:rPr lang="en-US" dirty="0">
                <a:solidFill>
                  <a:srgbClr val="0000FF"/>
                </a:solidFill>
              </a:rPr>
              <a:t>From:  Department of Labor</a:t>
            </a:r>
          </a:p>
        </p:txBody>
      </p:sp>
      <p:pic>
        <p:nvPicPr>
          <p:cNvPr id="8" name="Picture 2">
            <a:extLst>
              <a:ext uri="{FF2B5EF4-FFF2-40B4-BE49-F238E27FC236}">
                <a16:creationId xmlns:a16="http://schemas.microsoft.com/office/drawing/2014/main" id="{E1779394-72F7-4351-AE94-BDCBB4C7E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872" y="5895941"/>
            <a:ext cx="2212828" cy="73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363359"/>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8C0B-3872-41F8-BCDC-CB3DADB865A4}"/>
              </a:ext>
            </a:extLst>
          </p:cNvPr>
          <p:cNvSpPr>
            <a:spLocks noGrp="1"/>
          </p:cNvSpPr>
          <p:nvPr>
            <p:ph type="title"/>
          </p:nvPr>
        </p:nvSpPr>
        <p:spPr>
          <a:xfrm>
            <a:off x="891157" y="230622"/>
            <a:ext cx="6177554" cy="1706268"/>
          </a:xfrm>
        </p:spPr>
        <p:txBody>
          <a:bodyPr>
            <a:normAutofit fontScale="90000"/>
          </a:bodyPr>
          <a:lstStyle/>
          <a:p>
            <a:pPr algn="ctr"/>
            <a:r>
              <a:rPr lang="en-US" b="1" dirty="0">
                <a:solidFill>
                  <a:schemeClr val="tx1"/>
                </a:solidFill>
                <a:latin typeface="Calibri" panose="020F0502020204030204" pitchFamily="34" charset="0"/>
                <a:cs typeface="Calibri" panose="020F0502020204030204" pitchFamily="34" charset="0"/>
              </a:rPr>
              <a:t>California Surge in Unemployment Claims </a:t>
            </a:r>
            <a:br>
              <a:rPr lang="en-US" b="1" dirty="0">
                <a:solidFill>
                  <a:schemeClr val="tx1"/>
                </a:solidFill>
                <a:latin typeface="Calibri" panose="020F0502020204030204" pitchFamily="34" charset="0"/>
                <a:cs typeface="Calibri" panose="020F0502020204030204" pitchFamily="34" charset="0"/>
              </a:rPr>
            </a:br>
            <a:r>
              <a:rPr lang="en-US" b="1" dirty="0">
                <a:solidFill>
                  <a:schemeClr val="tx1"/>
                </a:solidFill>
                <a:latin typeface="Calibri" panose="020F0502020204030204" pitchFamily="34" charset="0"/>
                <a:cs typeface="Calibri" panose="020F0502020204030204" pitchFamily="34" charset="0"/>
              </a:rPr>
              <a:t>Week Ending April 6, 2020</a:t>
            </a:r>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640E523-EE3E-4B6D-8CFE-22CEBD828D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6" name="Title 1">
            <a:extLst>
              <a:ext uri="{FF2B5EF4-FFF2-40B4-BE49-F238E27FC236}">
                <a16:creationId xmlns:a16="http://schemas.microsoft.com/office/drawing/2014/main" id="{9ED77432-B99D-4A9D-A748-077D965E43B8}"/>
              </a:ext>
            </a:extLst>
          </p:cNvPr>
          <p:cNvSpPr txBox="1">
            <a:spLocks/>
          </p:cNvSpPr>
          <p:nvPr/>
        </p:nvSpPr>
        <p:spPr>
          <a:xfrm>
            <a:off x="312753" y="2330265"/>
            <a:ext cx="7172189" cy="2467823"/>
          </a:xfrm>
          <a:prstGeom prst="rect">
            <a:avLst/>
          </a:prstGeom>
          <a:noFill/>
          <a:ln>
            <a:noFill/>
          </a:ln>
        </p:spPr>
        <p:txBody>
          <a:bodyPr spcFirstLastPara="1" wrap="square" lIns="91425" tIns="45700" rIns="91425" bIns="4570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marL="994410" indent="-857250">
              <a:buClrTx/>
              <a:buSzPct val="100000"/>
              <a:buFont typeface="Wingdings" panose="05000000000000000000" pitchFamily="2" charset="2"/>
              <a:buChar char="Ø"/>
            </a:pPr>
            <a:r>
              <a:rPr lang="en-US" sz="8800" dirty="0">
                <a:solidFill>
                  <a:srgbClr val="0000FF"/>
                </a:solidFill>
                <a:latin typeface="Calibri" panose="020F0502020204030204" pitchFamily="34" charset="0"/>
                <a:cs typeface="Calibri" panose="020F0502020204030204" pitchFamily="34" charset="0"/>
              </a:rPr>
              <a:t>1.9M new claims in just 3 weeks - total for the 2008 Great Recession was 2.2M</a:t>
            </a:r>
          </a:p>
          <a:p>
            <a:pPr marL="994410" indent="-857250">
              <a:buClrTx/>
              <a:buSzPct val="100000"/>
              <a:buFont typeface="Wingdings" panose="05000000000000000000" pitchFamily="2" charset="2"/>
              <a:buChar char="Ø"/>
            </a:pPr>
            <a:endParaRPr lang="en-US" sz="8800" dirty="0">
              <a:solidFill>
                <a:srgbClr val="0000FF"/>
              </a:solidFill>
              <a:latin typeface="Calibri" panose="020F0502020204030204" pitchFamily="34" charset="0"/>
              <a:cs typeface="Calibri" panose="020F0502020204030204" pitchFamily="34" charset="0"/>
            </a:endParaRPr>
          </a:p>
          <a:p>
            <a:pPr marL="994410" indent="-857250">
              <a:buClrTx/>
              <a:buSzPct val="100000"/>
              <a:buFont typeface="Wingdings" panose="05000000000000000000" pitchFamily="2" charset="2"/>
              <a:buChar char="Ø"/>
            </a:pPr>
            <a:endParaRPr lang="en-US" sz="8800" dirty="0">
              <a:solidFill>
                <a:srgbClr val="0000FF"/>
              </a:solidFill>
              <a:latin typeface="Calibri" panose="020F0502020204030204" pitchFamily="34" charset="0"/>
              <a:cs typeface="Calibri" panose="020F0502020204030204" pitchFamily="34" charset="0"/>
            </a:endParaRPr>
          </a:p>
          <a:p>
            <a:pPr marL="994410" indent="-857250">
              <a:buClrTx/>
              <a:buSzPct val="100000"/>
              <a:buFont typeface="Wingdings" panose="05000000000000000000" pitchFamily="2" charset="2"/>
              <a:buChar char="Ø"/>
            </a:pPr>
            <a:r>
              <a:rPr lang="en-US" sz="8800" dirty="0">
                <a:solidFill>
                  <a:srgbClr val="0000FF"/>
                </a:solidFill>
                <a:latin typeface="Calibri" panose="020F0502020204030204" pitchFamily="34" charset="0"/>
                <a:cs typeface="Calibri" panose="020F0502020204030204" pitchFamily="34" charset="0"/>
              </a:rPr>
              <a:t>1 in 9 workers in CA have filed claims. This doesn’t include those that have been reduced in hours</a:t>
            </a:r>
          </a:p>
          <a:p>
            <a:pPr marL="994410" indent="-857250">
              <a:buClrTx/>
              <a:buSzPct val="100000"/>
              <a:buFont typeface="Wingdings" panose="05000000000000000000" pitchFamily="2" charset="2"/>
              <a:buChar char="Ø"/>
            </a:pPr>
            <a:endParaRPr lang="en-US" sz="8800" dirty="0">
              <a:solidFill>
                <a:srgbClr val="0000FF"/>
              </a:solidFill>
              <a:latin typeface="Calibri" panose="020F0502020204030204" pitchFamily="34" charset="0"/>
              <a:cs typeface="Calibri" panose="020F0502020204030204" pitchFamily="34" charset="0"/>
            </a:endParaRPr>
          </a:p>
          <a:p>
            <a:pPr marL="994410" indent="-857250">
              <a:buClrTx/>
              <a:buSzPct val="100000"/>
              <a:buFont typeface="Wingdings" panose="05000000000000000000" pitchFamily="2" charset="2"/>
              <a:buChar char="Ø"/>
            </a:pPr>
            <a:r>
              <a:rPr lang="en-US" sz="8800" dirty="0">
                <a:solidFill>
                  <a:srgbClr val="0000FF"/>
                </a:solidFill>
                <a:latin typeface="Calibri" panose="020F0502020204030204" pitchFamily="34" charset="0"/>
                <a:cs typeface="Calibri" panose="020F0502020204030204" pitchFamily="34" charset="0"/>
              </a:rPr>
              <a:t>Some regional areas are above 15%</a:t>
            </a:r>
          </a:p>
          <a:p>
            <a:pPr marL="137160">
              <a:spcBef>
                <a:spcPts val="1000"/>
              </a:spcBef>
              <a:buSzPts val="1440"/>
            </a:pPr>
            <a:br>
              <a:rPr lang="en-US" b="1" dirty="0"/>
            </a:br>
            <a:endParaRPr lang="en-US" dirty="0"/>
          </a:p>
        </p:txBody>
      </p:sp>
      <p:pic>
        <p:nvPicPr>
          <p:cNvPr id="9" name="Picture 2">
            <a:extLst>
              <a:ext uri="{FF2B5EF4-FFF2-40B4-BE49-F238E27FC236}">
                <a16:creationId xmlns:a16="http://schemas.microsoft.com/office/drawing/2014/main" id="{20763857-AF33-40FB-BBEC-AC24C37A7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9872" y="5895941"/>
            <a:ext cx="2212828" cy="73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790073"/>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82aac8634d_0_459"/>
          <p:cNvSpPr txBox="1">
            <a:spLocks noGrp="1"/>
          </p:cNvSpPr>
          <p:nvPr>
            <p:ph type="title"/>
          </p:nvPr>
        </p:nvSpPr>
        <p:spPr>
          <a:xfrm>
            <a:off x="326001" y="426720"/>
            <a:ext cx="7882400" cy="1320900"/>
          </a:xfrm>
          <a:prstGeom prst="rect">
            <a:avLst/>
          </a:prstGeom>
        </p:spPr>
        <p:txBody>
          <a:bodyPr spcFirstLastPara="1" wrap="square" lIns="91425" tIns="45700" rIns="91425" bIns="45700" anchor="t" anchorCtr="0">
            <a:noAutofit/>
          </a:bodyPr>
          <a:lstStyle/>
          <a:p>
            <a:pPr marL="0" lvl="0" indent="0" algn="ctr" rtl="0">
              <a:spcBef>
                <a:spcPts val="0"/>
              </a:spcBef>
              <a:spcAft>
                <a:spcPts val="1000"/>
              </a:spcAft>
              <a:buNone/>
            </a:pPr>
            <a:r>
              <a:rPr lang="en" b="1" dirty="0">
                <a:solidFill>
                  <a:schemeClr val="tx1"/>
                </a:solidFill>
                <a:latin typeface="Calibri" panose="020F0502020204030204" pitchFamily="34" charset="0"/>
                <a:cs typeface="Calibri" panose="020F0502020204030204" pitchFamily="34" charset="0"/>
              </a:rPr>
              <a:t>Zoom Functionality</a:t>
            </a:r>
            <a:endParaRPr b="1" dirty="0">
              <a:solidFill>
                <a:schemeClr val="tx1"/>
              </a:solidFill>
              <a:latin typeface="Calibri" panose="020F0502020204030204" pitchFamily="34" charset="0"/>
              <a:cs typeface="Calibri" panose="020F0502020204030204" pitchFamily="34" charset="0"/>
            </a:endParaRPr>
          </a:p>
        </p:txBody>
      </p:sp>
      <p:pic>
        <p:nvPicPr>
          <p:cNvPr id="188" name="Google Shape;188;g82aac8634d_0_459"/>
          <p:cNvPicPr preferRelativeResize="0"/>
          <p:nvPr/>
        </p:nvPicPr>
        <p:blipFill>
          <a:blip r:embed="rId3">
            <a:alphaModFix/>
          </a:blip>
          <a:stretch>
            <a:fillRect/>
          </a:stretch>
        </p:blipFill>
        <p:spPr>
          <a:xfrm>
            <a:off x="326001" y="1161826"/>
            <a:ext cx="7882400" cy="4787444"/>
          </a:xfrm>
          <a:prstGeom prst="rect">
            <a:avLst/>
          </a:prstGeom>
          <a:noFill/>
          <a:ln>
            <a:noFill/>
          </a:ln>
        </p:spPr>
      </p:pic>
      <p:pic>
        <p:nvPicPr>
          <p:cNvPr id="4" name="Picture 2">
            <a:extLst>
              <a:ext uri="{FF2B5EF4-FFF2-40B4-BE49-F238E27FC236}">
                <a16:creationId xmlns:a16="http://schemas.microsoft.com/office/drawing/2014/main" id="{EA15F54C-E6A9-4542-AF9D-4ED6199A2D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8184" y="5949270"/>
            <a:ext cx="2212828" cy="731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97B62CD-7861-4CE5-B89B-3FF3EEEC4415}"/>
              </a:ext>
            </a:extLst>
          </p:cNvPr>
          <p:cNvSpPr txBox="1"/>
          <p:nvPr/>
        </p:nvSpPr>
        <p:spPr>
          <a:xfrm>
            <a:off x="6341169" y="2919287"/>
            <a:ext cx="1363928" cy="400110"/>
          </a:xfrm>
          <a:prstGeom prst="rect">
            <a:avLst/>
          </a:prstGeom>
          <a:noFill/>
        </p:spPr>
        <p:txBody>
          <a:bodyPr wrap="square" rtlCol="0">
            <a:spAutoFit/>
          </a:bodyPr>
          <a:lstStyle/>
          <a:p>
            <a:r>
              <a:rPr lang="en-US" sz="2000" dirty="0">
                <a:highlight>
                  <a:srgbClr val="FFFF00"/>
                </a:highlight>
              </a:rPr>
              <a:t>CCAP</a:t>
            </a:r>
          </a:p>
        </p:txBody>
      </p:sp>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82aac8634d_0_508"/>
          <p:cNvSpPr txBox="1">
            <a:spLocks noGrp="1"/>
          </p:cNvSpPr>
          <p:nvPr>
            <p:ph type="title"/>
          </p:nvPr>
        </p:nvSpPr>
        <p:spPr>
          <a:xfrm>
            <a:off x="609599" y="127461"/>
            <a:ext cx="6347700" cy="1320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sz="4000" b="1" dirty="0">
                <a:solidFill>
                  <a:schemeClr val="tx1"/>
                </a:solidFill>
                <a:latin typeface="Calibri" panose="020F0502020204030204" pitchFamily="34" charset="0"/>
                <a:cs typeface="Calibri" panose="020F0502020204030204" pitchFamily="34" charset="0"/>
              </a:rPr>
              <a:t>Fiscal Update</a:t>
            </a:r>
            <a:br>
              <a:rPr lang="en" sz="4000" b="1" dirty="0">
                <a:solidFill>
                  <a:schemeClr val="tx1"/>
                </a:solidFill>
                <a:latin typeface="Calibri" panose="020F0502020204030204" pitchFamily="34" charset="0"/>
                <a:cs typeface="Calibri" panose="020F0502020204030204" pitchFamily="34" charset="0"/>
              </a:rPr>
            </a:br>
            <a:r>
              <a:rPr lang="en-US" sz="4000" b="1" dirty="0">
                <a:solidFill>
                  <a:schemeClr val="tx1"/>
                </a:solidFill>
                <a:latin typeface="Calibri" panose="020F0502020204030204" pitchFamily="34" charset="0"/>
                <a:cs typeface="Calibri" panose="020F0502020204030204" pitchFamily="34" charset="0"/>
              </a:rPr>
              <a:t>CDE </a:t>
            </a:r>
            <a:r>
              <a:rPr lang="en" sz="4000" b="1" dirty="0">
                <a:solidFill>
                  <a:schemeClr val="tx1"/>
                </a:solidFill>
                <a:latin typeface="Calibri" panose="020F0502020204030204" pitchFamily="34" charset="0"/>
                <a:cs typeface="Calibri" panose="020F0502020204030204" pitchFamily="34" charset="0"/>
              </a:rPr>
              <a:t>Waivers </a:t>
            </a:r>
            <a:r>
              <a:rPr lang="en-US" sz="4000" b="1" dirty="0">
                <a:solidFill>
                  <a:schemeClr val="tx1"/>
                </a:solidFill>
                <a:latin typeface="Calibri" panose="020F0502020204030204" pitchFamily="34" charset="0"/>
                <a:cs typeface="Calibri" panose="020F0502020204030204" pitchFamily="34" charset="0"/>
              </a:rPr>
              <a:t>&amp; Information</a:t>
            </a:r>
            <a:endParaRPr sz="4000" b="1" dirty="0">
              <a:solidFill>
                <a:schemeClr val="tx1"/>
              </a:solidFill>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CBEEA1EC-3482-4041-9A17-358F7CD5F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737" y="5902136"/>
            <a:ext cx="2212828" cy="7314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34FF839D-4FA0-45C7-83E0-1255F1E2D506}"/>
              </a:ext>
            </a:extLst>
          </p:cNvPr>
          <p:cNvSpPr>
            <a:spLocks noGrp="1"/>
          </p:cNvSpPr>
          <p:nvPr>
            <p:ph type="body" idx="1"/>
          </p:nvPr>
        </p:nvSpPr>
        <p:spPr>
          <a:xfrm>
            <a:off x="609599" y="1611985"/>
            <a:ext cx="6837576" cy="3629318"/>
          </a:xfrm>
        </p:spPr>
        <p:txBody>
          <a:bodyPr>
            <a:normAutofit/>
          </a:bodyPr>
          <a:lstStyle/>
          <a:p>
            <a:pPr>
              <a:buClrTx/>
              <a:buSzPct val="100000"/>
              <a:buFont typeface="Wingdings" panose="05000000000000000000" pitchFamily="2" charset="2"/>
              <a:buChar char="Ø"/>
            </a:pPr>
            <a:r>
              <a:rPr lang="en-US" dirty="0">
                <a:solidFill>
                  <a:schemeClr val="tx1"/>
                </a:solidFill>
              </a:rPr>
              <a:t>There are two possible scenarios for attendance:</a:t>
            </a:r>
          </a:p>
          <a:p>
            <a:pPr marL="994410" lvl="1" indent="-400050">
              <a:buClrTx/>
              <a:buFont typeface="+mj-lt"/>
              <a:buAutoNum type="arabicPeriod"/>
            </a:pPr>
            <a:r>
              <a:rPr lang="en-US" dirty="0">
                <a:solidFill>
                  <a:schemeClr val="tx1"/>
                </a:solidFill>
              </a:rPr>
              <a:t>A</a:t>
            </a:r>
            <a:r>
              <a:rPr lang="en-US" b="1" dirty="0">
                <a:solidFill>
                  <a:srgbClr val="0000CC"/>
                </a:solidFill>
              </a:rPr>
              <a:t> “material decrease” </a:t>
            </a:r>
            <a:r>
              <a:rPr lang="en-US" dirty="0">
                <a:solidFill>
                  <a:schemeClr val="tx1"/>
                </a:solidFill>
              </a:rPr>
              <a:t>in attendance is only needed for losses of attendance that occurred </a:t>
            </a:r>
            <a:r>
              <a:rPr lang="en-US" u="sng" dirty="0">
                <a:solidFill>
                  <a:srgbClr val="0000CC"/>
                </a:solidFill>
              </a:rPr>
              <a:t>prior to </a:t>
            </a:r>
            <a:r>
              <a:rPr lang="en-US" u="sng" dirty="0">
                <a:solidFill>
                  <a:schemeClr val="tx1"/>
                </a:solidFill>
              </a:rPr>
              <a:t>the end of a LEA’s last full school month </a:t>
            </a:r>
            <a:r>
              <a:rPr lang="en-US" u="sng" dirty="0">
                <a:solidFill>
                  <a:srgbClr val="0000CC"/>
                </a:solidFill>
              </a:rPr>
              <a:t>up to February 29, 2020</a:t>
            </a:r>
            <a:r>
              <a:rPr lang="en-US" u="sng" dirty="0">
                <a:solidFill>
                  <a:schemeClr val="tx1"/>
                </a:solidFill>
              </a:rPr>
              <a:t>.</a:t>
            </a:r>
          </a:p>
          <a:p>
            <a:pPr marL="994410" lvl="1" indent="-400050">
              <a:buClrTx/>
              <a:buFont typeface="+mj-lt"/>
              <a:buAutoNum type="arabicPeriod"/>
            </a:pPr>
            <a:endParaRPr lang="en-US" u="sng" dirty="0">
              <a:solidFill>
                <a:schemeClr val="tx1"/>
              </a:solidFill>
            </a:endParaRPr>
          </a:p>
          <a:p>
            <a:pPr marL="994410" lvl="1" indent="-400050">
              <a:buClrTx/>
              <a:buFont typeface="+mj-lt"/>
              <a:buAutoNum type="arabicPeriod"/>
            </a:pPr>
            <a:r>
              <a:rPr lang="en-US" b="1" dirty="0">
                <a:solidFill>
                  <a:srgbClr val="0000CC"/>
                </a:solidFill>
              </a:rPr>
              <a:t>“School Closure” </a:t>
            </a:r>
            <a:r>
              <a:rPr lang="en-US" dirty="0">
                <a:solidFill>
                  <a:srgbClr val="0000CC"/>
                </a:solidFill>
              </a:rPr>
              <a:t>after February 29, 2020 </a:t>
            </a:r>
            <a:r>
              <a:rPr lang="en-US" dirty="0">
                <a:solidFill>
                  <a:schemeClr val="tx1"/>
                </a:solidFill>
              </a:rPr>
              <a:t>will be included in the CDE waiver form for the number of days of closure – “Coming Soon.”</a:t>
            </a:r>
          </a:p>
        </p:txBody>
      </p:sp>
    </p:spTree>
    <p:extLst>
      <p:ext uri="{BB962C8B-B14F-4D97-AF65-F5344CB8AC3E}">
        <p14:creationId xmlns:p14="http://schemas.microsoft.com/office/powerpoint/2010/main" val="4065176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82aac8634d_0_480"/>
          <p:cNvSpPr txBox="1"/>
          <p:nvPr/>
        </p:nvSpPr>
        <p:spPr>
          <a:xfrm>
            <a:off x="609598" y="1610672"/>
            <a:ext cx="7117584" cy="3846900"/>
          </a:xfrm>
          <a:prstGeom prst="rect">
            <a:avLst/>
          </a:prstGeom>
          <a:noFill/>
          <a:ln>
            <a:noFill/>
          </a:ln>
        </p:spPr>
        <p:txBody>
          <a:bodyPr spcFirstLastPara="1" wrap="square" lIns="91425" tIns="91425" rIns="91425" bIns="91425" anchor="t" anchorCtr="0">
            <a:noAutofit/>
          </a:bodyPr>
          <a:lstStyle/>
          <a:p>
            <a:pPr marL="0" lvl="0" indent="0" algn="l" rtl="0">
              <a:spcBef>
                <a:spcPts val="440"/>
              </a:spcBef>
              <a:spcAft>
                <a:spcPts val="0"/>
              </a:spcAft>
              <a:buNone/>
            </a:pPr>
            <a:r>
              <a:rPr lang="en-US" sz="2400" dirty="0">
                <a:solidFill>
                  <a:schemeClr val="tx1"/>
                </a:solidFill>
                <a:latin typeface="Calibri"/>
                <a:cs typeface="Calibri"/>
                <a:sym typeface="Calibri"/>
              </a:rPr>
              <a:t>Governor’s </a:t>
            </a:r>
            <a:r>
              <a:rPr lang="en" sz="2400" dirty="0">
                <a:solidFill>
                  <a:schemeClr val="tx1"/>
                </a:solidFill>
                <a:latin typeface="Calibri"/>
                <a:cs typeface="Calibri"/>
                <a:sym typeface="Calibri"/>
              </a:rPr>
              <a:t>Executive</a:t>
            </a:r>
            <a:r>
              <a:rPr lang="en" sz="2400" dirty="0">
                <a:solidFill>
                  <a:schemeClr val="tx1"/>
                </a:solidFill>
                <a:latin typeface="Calibri"/>
                <a:ea typeface="Calibri"/>
                <a:cs typeface="Calibri"/>
                <a:sym typeface="Calibri"/>
              </a:rPr>
              <a:t> Order </a:t>
            </a:r>
            <a:r>
              <a:rPr lang="en" sz="2400" dirty="0">
                <a:solidFill>
                  <a:schemeClr val="tx1"/>
                </a:solidFill>
                <a:latin typeface="Calibri"/>
                <a:ea typeface="Calibri"/>
                <a:cs typeface="Calibri"/>
                <a:sym typeface="Calibri"/>
                <a:hlinkClick r:id="rId3"/>
              </a:rPr>
              <a:t> </a:t>
            </a:r>
            <a:r>
              <a:rPr lang="en-US" sz="2400" dirty="0">
                <a:solidFill>
                  <a:schemeClr val="tx1"/>
                </a:solidFill>
                <a:latin typeface="Calibri"/>
                <a:ea typeface="Calibri"/>
                <a:cs typeface="Calibri"/>
                <a:sym typeface="Calibri"/>
                <a:hlinkClick r:id="rId3"/>
              </a:rPr>
              <a:t>N-</a:t>
            </a:r>
            <a:r>
              <a:rPr lang="en" sz="2400" u="sng" dirty="0">
                <a:solidFill>
                  <a:schemeClr val="tx1"/>
                </a:solidFill>
                <a:latin typeface="Calibri"/>
                <a:ea typeface="Calibri"/>
                <a:cs typeface="Calibri"/>
                <a:sym typeface="Calibri"/>
                <a:hlinkClick r:id="rId3"/>
              </a:rPr>
              <a:t>26-20</a:t>
            </a:r>
            <a:r>
              <a:rPr lang="en" sz="2400" dirty="0">
                <a:solidFill>
                  <a:schemeClr val="tx1"/>
                </a:solidFill>
                <a:latin typeface="Calibri"/>
                <a:ea typeface="Calibri"/>
                <a:cs typeface="Calibri"/>
                <a:sym typeface="Calibri"/>
                <a:hlinkClick r:id="rId3"/>
              </a:rPr>
              <a:t> </a:t>
            </a:r>
            <a:r>
              <a:rPr lang="en-US" sz="2400" dirty="0">
                <a:solidFill>
                  <a:schemeClr val="tx1"/>
                </a:solidFill>
                <a:latin typeface="Calibri"/>
                <a:ea typeface="Calibri"/>
                <a:cs typeface="Calibri"/>
                <a:sym typeface="Calibri"/>
              </a:rPr>
              <a:t>includes guidance on </a:t>
            </a:r>
            <a:r>
              <a:rPr lang="en" sz="2400" dirty="0">
                <a:solidFill>
                  <a:schemeClr val="tx1"/>
                </a:solidFill>
                <a:latin typeface="Calibri"/>
                <a:ea typeface="Calibri"/>
                <a:cs typeface="Calibri"/>
                <a:sym typeface="Calibri"/>
              </a:rPr>
              <a:t>attendance:</a:t>
            </a:r>
            <a:endParaRPr lang="en-US" sz="2400" dirty="0">
              <a:solidFill>
                <a:schemeClr val="tx1"/>
              </a:solidFill>
              <a:latin typeface="Calibri"/>
              <a:ea typeface="Calibri"/>
              <a:cs typeface="Calibri"/>
              <a:sym typeface="Calibri"/>
            </a:endParaRPr>
          </a:p>
          <a:p>
            <a:pPr marL="0" lvl="0" indent="0" algn="l" rtl="0">
              <a:spcBef>
                <a:spcPts val="440"/>
              </a:spcBef>
              <a:spcAft>
                <a:spcPts val="0"/>
              </a:spcAft>
              <a:buNone/>
            </a:pPr>
            <a:endParaRPr sz="2400" dirty="0">
              <a:solidFill>
                <a:schemeClr val="tx1"/>
              </a:solidFill>
              <a:latin typeface="Calibri"/>
              <a:ea typeface="Calibri"/>
              <a:cs typeface="Calibri"/>
              <a:sym typeface="Calibri"/>
            </a:endParaRPr>
          </a:p>
          <a:p>
            <a:pPr marL="914400" lvl="1" indent="-419100" algn="l" rtl="0">
              <a:spcBef>
                <a:spcPts val="440"/>
              </a:spcBef>
              <a:spcAft>
                <a:spcPts val="0"/>
              </a:spcAft>
              <a:buClrTx/>
              <a:buSzPct val="100000"/>
              <a:buFont typeface="Wingdings" panose="05000000000000000000" pitchFamily="2" charset="2"/>
              <a:buChar char="Ø"/>
            </a:pPr>
            <a:r>
              <a:rPr lang="en-US" sz="2400" dirty="0">
                <a:solidFill>
                  <a:schemeClr val="tx1"/>
                </a:solidFill>
                <a:latin typeface="Calibri"/>
                <a:ea typeface="Calibri"/>
                <a:cs typeface="Calibri"/>
                <a:sym typeface="Calibri"/>
              </a:rPr>
              <a:t>Establishes that </a:t>
            </a:r>
            <a:r>
              <a:rPr lang="en-US" sz="2400" dirty="0">
                <a:solidFill>
                  <a:srgbClr val="0000CC"/>
                </a:solidFill>
                <a:latin typeface="Calibri"/>
                <a:ea typeface="Calibri"/>
                <a:cs typeface="Calibri"/>
                <a:sym typeface="Calibri"/>
              </a:rPr>
              <a:t>P-2 and P-Annual </a:t>
            </a:r>
            <a:r>
              <a:rPr lang="en-US" sz="2400" dirty="0">
                <a:solidFill>
                  <a:schemeClr val="tx1"/>
                </a:solidFill>
                <a:latin typeface="Calibri"/>
                <a:ea typeface="Calibri"/>
                <a:cs typeface="Calibri"/>
                <a:sym typeface="Calibri"/>
              </a:rPr>
              <a:t>will be as of </a:t>
            </a:r>
            <a:r>
              <a:rPr lang="en-US" sz="2400" dirty="0">
                <a:solidFill>
                  <a:srgbClr val="0000CC"/>
                </a:solidFill>
                <a:latin typeface="Calibri"/>
                <a:ea typeface="Calibri"/>
                <a:cs typeface="Calibri"/>
                <a:sym typeface="Calibri"/>
              </a:rPr>
              <a:t>February 29, 2020</a:t>
            </a:r>
            <a:endParaRPr lang="en" sz="2400" dirty="0">
              <a:solidFill>
                <a:srgbClr val="0000CC"/>
              </a:solidFill>
              <a:latin typeface="Calibri"/>
              <a:ea typeface="Calibri"/>
              <a:cs typeface="Calibri"/>
              <a:sym typeface="Calibri"/>
            </a:endParaRPr>
          </a:p>
          <a:p>
            <a:pPr marL="914400" lvl="1" indent="-419100" algn="l" rtl="0">
              <a:spcBef>
                <a:spcPts val="440"/>
              </a:spcBef>
              <a:spcAft>
                <a:spcPts val="0"/>
              </a:spcAft>
              <a:buClrTx/>
              <a:buSzPct val="100000"/>
              <a:buFont typeface="Wingdings" panose="05000000000000000000" pitchFamily="2" charset="2"/>
              <a:buChar char="Ø"/>
            </a:pPr>
            <a:r>
              <a:rPr lang="en" sz="2400" dirty="0">
                <a:solidFill>
                  <a:srgbClr val="0000CC"/>
                </a:solidFill>
                <a:latin typeface="Calibri"/>
                <a:ea typeface="Calibri"/>
                <a:cs typeface="Calibri"/>
                <a:sym typeface="Calibri"/>
              </a:rPr>
              <a:t>Instructional Days &amp; Re</a:t>
            </a:r>
            <a:r>
              <a:rPr lang="en-US" sz="2400" dirty="0">
                <a:solidFill>
                  <a:srgbClr val="0000CC"/>
                </a:solidFill>
                <a:latin typeface="Calibri"/>
                <a:ea typeface="Calibri"/>
                <a:cs typeface="Calibri"/>
                <a:sym typeface="Calibri"/>
              </a:rPr>
              <a:t>quired Minutes </a:t>
            </a:r>
            <a:r>
              <a:rPr lang="en-US" sz="2400" dirty="0">
                <a:solidFill>
                  <a:schemeClr val="tx1"/>
                </a:solidFill>
                <a:latin typeface="Calibri"/>
                <a:ea typeface="Calibri"/>
                <a:cs typeface="Calibri"/>
                <a:sym typeface="Calibri"/>
              </a:rPr>
              <a:t>– CDE form is not out yet</a:t>
            </a:r>
          </a:p>
          <a:p>
            <a:pPr marL="914400" lvl="1" indent="-419100" algn="l" rtl="0">
              <a:spcBef>
                <a:spcPts val="440"/>
              </a:spcBef>
              <a:spcAft>
                <a:spcPts val="0"/>
              </a:spcAft>
              <a:buClrTx/>
              <a:buSzPct val="100000"/>
              <a:buFont typeface="Wingdings" panose="05000000000000000000" pitchFamily="2" charset="2"/>
              <a:buChar char="Ø"/>
            </a:pPr>
            <a:r>
              <a:rPr lang="en-US" sz="2400" dirty="0">
                <a:solidFill>
                  <a:srgbClr val="0000CC"/>
                </a:solidFill>
                <a:latin typeface="Calibri"/>
                <a:ea typeface="Calibri"/>
                <a:cs typeface="Calibri"/>
                <a:sym typeface="Calibri"/>
              </a:rPr>
              <a:t>Requires waivers!</a:t>
            </a:r>
            <a:endParaRPr sz="2400" dirty="0">
              <a:solidFill>
                <a:srgbClr val="0000CC"/>
              </a:solidFill>
              <a:latin typeface="Calibri"/>
              <a:ea typeface="Calibri"/>
              <a:cs typeface="Calibri"/>
              <a:sym typeface="Calibri"/>
            </a:endParaRPr>
          </a:p>
        </p:txBody>
      </p:sp>
      <p:sp>
        <p:nvSpPr>
          <p:cNvPr id="221" name="Google Shape;221;g82aac8634d_0_480"/>
          <p:cNvSpPr txBox="1">
            <a:spLocks noGrp="1"/>
          </p:cNvSpPr>
          <p:nvPr>
            <p:ph type="title"/>
          </p:nvPr>
        </p:nvSpPr>
        <p:spPr>
          <a:xfrm>
            <a:off x="609598" y="177293"/>
            <a:ext cx="6347700" cy="1161313"/>
          </a:xfrm>
          <a:prstGeom prst="rect">
            <a:avLst/>
          </a:prstGeom>
        </p:spPr>
        <p:txBody>
          <a:bodyPr spcFirstLastPara="1" wrap="square" lIns="91425" tIns="45700" rIns="91425" bIns="45700" anchor="t" anchorCtr="0">
            <a:noAutofit/>
          </a:bodyPr>
          <a:lstStyle/>
          <a:p>
            <a:pPr lvl="0" algn="ctr"/>
            <a:r>
              <a:rPr lang="en" b="1" dirty="0">
                <a:solidFill>
                  <a:schemeClr val="tx1"/>
                </a:solidFill>
                <a:latin typeface="Calibri" panose="020F0502020204030204" pitchFamily="34" charset="0"/>
                <a:cs typeface="Calibri" panose="020F0502020204030204" pitchFamily="34" charset="0"/>
              </a:rPr>
              <a:t>Fiscal Update</a:t>
            </a:r>
            <a:br>
              <a:rPr lang="en" b="1" dirty="0">
                <a:solidFill>
                  <a:schemeClr val="tx1"/>
                </a:solidFill>
                <a:latin typeface="Calibri" panose="020F0502020204030204" pitchFamily="34" charset="0"/>
                <a:cs typeface="Calibri" panose="020F0502020204030204" pitchFamily="34" charset="0"/>
              </a:rPr>
            </a:br>
            <a:r>
              <a:rPr lang="en-US" b="1" dirty="0">
                <a:solidFill>
                  <a:schemeClr val="tx1"/>
                </a:solidFill>
                <a:latin typeface="Calibri" panose="020F0502020204030204" pitchFamily="34" charset="0"/>
                <a:cs typeface="Calibri" panose="020F0502020204030204" pitchFamily="34" charset="0"/>
              </a:rPr>
              <a:t>CDE </a:t>
            </a:r>
            <a:r>
              <a:rPr lang="en" b="1" dirty="0">
                <a:solidFill>
                  <a:schemeClr val="tx1"/>
                </a:solidFill>
                <a:latin typeface="Calibri" panose="020F0502020204030204" pitchFamily="34" charset="0"/>
                <a:cs typeface="Calibri" panose="020F0502020204030204" pitchFamily="34" charset="0"/>
              </a:rPr>
              <a:t>Waivers </a:t>
            </a:r>
            <a:r>
              <a:rPr lang="en-US" b="1" dirty="0">
                <a:solidFill>
                  <a:schemeClr val="tx1"/>
                </a:solidFill>
                <a:latin typeface="Calibri" panose="020F0502020204030204" pitchFamily="34" charset="0"/>
                <a:cs typeface="Calibri" panose="020F0502020204030204" pitchFamily="34" charset="0"/>
              </a:rPr>
              <a:t>&amp; Information</a:t>
            </a:r>
            <a:endParaRPr b="1" dirty="0">
              <a:solidFill>
                <a:schemeClr val="tx1"/>
              </a:solidFill>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2BFD2141-DA9D-4B6F-BAF2-136334926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8184" y="5949270"/>
            <a:ext cx="2212828" cy="731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82aac8634d_0_508"/>
          <p:cNvSpPr txBox="1">
            <a:spLocks noGrp="1"/>
          </p:cNvSpPr>
          <p:nvPr>
            <p:ph type="title"/>
          </p:nvPr>
        </p:nvSpPr>
        <p:spPr>
          <a:xfrm>
            <a:off x="600172" y="0"/>
            <a:ext cx="6347700" cy="1320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sz="4000" b="1" dirty="0">
                <a:solidFill>
                  <a:schemeClr val="tx1"/>
                </a:solidFill>
                <a:latin typeface="Calibri" panose="020F0502020204030204" pitchFamily="34" charset="0"/>
                <a:cs typeface="Calibri" panose="020F0502020204030204" pitchFamily="34" charset="0"/>
              </a:rPr>
              <a:t>Fiscal Update</a:t>
            </a:r>
            <a:br>
              <a:rPr lang="en" sz="4000" b="1" dirty="0">
                <a:solidFill>
                  <a:schemeClr val="tx1"/>
                </a:solidFill>
                <a:latin typeface="Calibri" panose="020F0502020204030204" pitchFamily="34" charset="0"/>
                <a:cs typeface="Calibri" panose="020F0502020204030204" pitchFamily="34" charset="0"/>
              </a:rPr>
            </a:br>
            <a:r>
              <a:rPr lang="en-US" sz="4000" b="1" dirty="0">
                <a:solidFill>
                  <a:schemeClr val="tx1"/>
                </a:solidFill>
                <a:latin typeface="Calibri" panose="020F0502020204030204" pitchFamily="34" charset="0"/>
                <a:cs typeface="Calibri" panose="020F0502020204030204" pitchFamily="34" charset="0"/>
              </a:rPr>
              <a:t>Attendance</a:t>
            </a:r>
            <a:endParaRPr sz="4000" b="1" dirty="0">
              <a:solidFill>
                <a:schemeClr val="tx1"/>
              </a:solidFill>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CBEEA1EC-3482-4041-9A17-358F7CD5F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184" y="5949270"/>
            <a:ext cx="2212828" cy="7314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34FF839D-4FA0-45C7-83E0-1255F1E2D506}"/>
              </a:ext>
            </a:extLst>
          </p:cNvPr>
          <p:cNvSpPr>
            <a:spLocks noGrp="1"/>
          </p:cNvSpPr>
          <p:nvPr>
            <p:ph type="body" idx="1"/>
          </p:nvPr>
        </p:nvSpPr>
        <p:spPr>
          <a:xfrm>
            <a:off x="0" y="1199897"/>
            <a:ext cx="7635711" cy="5192094"/>
          </a:xfrm>
        </p:spPr>
        <p:txBody>
          <a:bodyPr>
            <a:normAutofit/>
          </a:bodyPr>
          <a:lstStyle/>
          <a:p>
            <a:pPr marL="137160" indent="0">
              <a:buNone/>
            </a:pPr>
            <a:r>
              <a:rPr lang="en-US" sz="2400" dirty="0">
                <a:hlinkClick r:id="rId4"/>
              </a:rPr>
              <a:t>Attendance</a:t>
            </a:r>
            <a:r>
              <a:rPr lang="en-US" sz="2000" dirty="0">
                <a:hlinkClick r:id="rId4"/>
              </a:rPr>
              <a:t> </a:t>
            </a:r>
            <a:r>
              <a:rPr lang="en-US" sz="2000" dirty="0"/>
              <a:t>– this link has questions/answers including this section as of April 3, 2020:</a:t>
            </a:r>
          </a:p>
          <a:p>
            <a:pPr marL="137160" indent="0">
              <a:buNone/>
            </a:pPr>
            <a:endParaRPr lang="en-US" sz="2000" dirty="0">
              <a:latin typeface="Calibri" panose="020F0502020204030204" pitchFamily="34" charset="0"/>
              <a:cs typeface="Calibri" panose="020F0502020204030204" pitchFamily="34" charset="0"/>
            </a:endParaRPr>
          </a:p>
          <a:p>
            <a:pPr marL="594360" lvl="1" indent="0">
              <a:buNone/>
            </a:pPr>
            <a:r>
              <a:rPr lang="en-US" sz="1800" dirty="0">
                <a:latin typeface="Calibri" panose="020F0502020204030204" pitchFamily="34" charset="0"/>
                <a:cs typeface="Calibri" panose="020F0502020204030204" pitchFamily="34" charset="0"/>
              </a:rPr>
              <a:t>When calculating attendance for programs with a fixed divisor for P-2 and Annual, LEAs will need to determine their last full school month through February 29, 2020. </a:t>
            </a:r>
          </a:p>
          <a:p>
            <a:pPr marL="594360" lvl="1" indent="0">
              <a:buNone/>
            </a:pPr>
            <a:r>
              <a:rPr lang="en-US" sz="1800" dirty="0">
                <a:latin typeface="Calibri" panose="020F0502020204030204" pitchFamily="34" charset="0"/>
                <a:cs typeface="Calibri" panose="020F0502020204030204" pitchFamily="34" charset="0"/>
              </a:rPr>
              <a:t>Depending on the start date of the LEA's calendar and whether or not they include all, one or none of the school weeks used for winter break, their last full school month will end on either February 7, February 14, February 21, or February 28, 2020. </a:t>
            </a:r>
          </a:p>
          <a:p>
            <a:pPr marL="594360" lvl="1" indent="0">
              <a:buNone/>
            </a:pPr>
            <a:r>
              <a:rPr lang="en-US" sz="1800" dirty="0">
                <a:latin typeface="Calibri" panose="020F0502020204030204" pitchFamily="34" charset="0"/>
                <a:cs typeface="Calibri" panose="020F0502020204030204" pitchFamily="34" charset="0"/>
              </a:rPr>
              <a:t>Once the end of the last full school month up to February 29, 2020 is determined, the LEA should calculate the difference in number of school days between the last full school month through February 29, 2020 and what their last full school month would have been under the original P-2 cutoff date of April 15, 2020.</a:t>
            </a:r>
          </a:p>
        </p:txBody>
      </p:sp>
    </p:spTree>
    <p:extLst>
      <p:ext uri="{BB962C8B-B14F-4D97-AF65-F5344CB8AC3E}">
        <p14:creationId xmlns:p14="http://schemas.microsoft.com/office/powerpoint/2010/main" val="168257578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82aac8634d_0_508"/>
          <p:cNvSpPr txBox="1">
            <a:spLocks noGrp="1"/>
          </p:cNvSpPr>
          <p:nvPr>
            <p:ph type="title"/>
          </p:nvPr>
        </p:nvSpPr>
        <p:spPr>
          <a:xfrm>
            <a:off x="600172" y="0"/>
            <a:ext cx="6347700" cy="1320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sz="4000" b="1" dirty="0">
                <a:solidFill>
                  <a:schemeClr val="tx1"/>
                </a:solidFill>
                <a:latin typeface="Calibri" panose="020F0502020204030204" pitchFamily="34" charset="0"/>
                <a:cs typeface="Calibri" panose="020F0502020204030204" pitchFamily="34" charset="0"/>
              </a:rPr>
              <a:t>Fiscal Update</a:t>
            </a:r>
            <a:br>
              <a:rPr lang="en" sz="4000" b="1" dirty="0">
                <a:solidFill>
                  <a:schemeClr val="tx1"/>
                </a:solidFill>
                <a:latin typeface="Calibri" panose="020F0502020204030204" pitchFamily="34" charset="0"/>
                <a:cs typeface="Calibri" panose="020F0502020204030204" pitchFamily="34" charset="0"/>
              </a:rPr>
            </a:br>
            <a:r>
              <a:rPr lang="en-US" sz="4000" b="1" dirty="0">
                <a:solidFill>
                  <a:schemeClr val="tx1"/>
                </a:solidFill>
                <a:latin typeface="Calibri" panose="020F0502020204030204" pitchFamily="34" charset="0"/>
                <a:cs typeface="Calibri" panose="020F0502020204030204" pitchFamily="34" charset="0"/>
              </a:rPr>
              <a:t>Attendance</a:t>
            </a:r>
            <a:endParaRPr sz="4000" b="1" dirty="0">
              <a:solidFill>
                <a:schemeClr val="tx1"/>
              </a:solidFill>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CBEEA1EC-3482-4041-9A17-358F7CD5F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184" y="5949270"/>
            <a:ext cx="2212828" cy="7314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34FF839D-4FA0-45C7-83E0-1255F1E2D506}"/>
              </a:ext>
            </a:extLst>
          </p:cNvPr>
          <p:cNvSpPr>
            <a:spLocks noGrp="1"/>
          </p:cNvSpPr>
          <p:nvPr>
            <p:ph type="body" idx="1"/>
          </p:nvPr>
        </p:nvSpPr>
        <p:spPr>
          <a:xfrm>
            <a:off x="0" y="1199897"/>
            <a:ext cx="7450319" cy="5192094"/>
          </a:xfrm>
        </p:spPr>
        <p:txBody>
          <a:bodyPr>
            <a:normAutofit/>
          </a:bodyPr>
          <a:lstStyle/>
          <a:p>
            <a:pPr lvl="1">
              <a:buClrTx/>
              <a:buFont typeface="Wingdings" panose="05000000000000000000" pitchFamily="2" charset="2"/>
              <a:buChar char="Ø"/>
            </a:pPr>
            <a:r>
              <a:rPr lang="en-US" sz="1500" dirty="0">
                <a:solidFill>
                  <a:schemeClr val="tx1"/>
                </a:solidFill>
                <a:latin typeface="Calibri" panose="020F0502020204030204" pitchFamily="34" charset="0"/>
                <a:cs typeface="Calibri" panose="020F0502020204030204" pitchFamily="34" charset="0"/>
              </a:rPr>
              <a:t>If the February cutoff date is February 7, 2020, the LEA’s original cutoff date is April 3, 2020.</a:t>
            </a:r>
          </a:p>
          <a:p>
            <a:pPr lvl="1">
              <a:buClrTx/>
              <a:buFont typeface="Wingdings" panose="05000000000000000000" pitchFamily="2" charset="2"/>
              <a:buChar char="Ø"/>
            </a:pPr>
            <a:r>
              <a:rPr lang="en-US" sz="1500" dirty="0">
                <a:solidFill>
                  <a:schemeClr val="tx1"/>
                </a:solidFill>
                <a:latin typeface="Calibri" panose="020F0502020204030204" pitchFamily="34" charset="0"/>
                <a:cs typeface="Calibri" panose="020F0502020204030204" pitchFamily="34" charset="0"/>
              </a:rPr>
              <a:t>If the February cutoff date is February 14, 2020 the LEA’s original cutoff date is April 10, 2020.</a:t>
            </a:r>
          </a:p>
          <a:p>
            <a:pPr lvl="1">
              <a:buClrTx/>
              <a:buFont typeface="Wingdings" panose="05000000000000000000" pitchFamily="2" charset="2"/>
              <a:buChar char="Ø"/>
            </a:pPr>
            <a:r>
              <a:rPr lang="en-US" sz="1500" dirty="0">
                <a:solidFill>
                  <a:schemeClr val="tx1"/>
                </a:solidFill>
                <a:latin typeface="Calibri" panose="020F0502020204030204" pitchFamily="34" charset="0"/>
                <a:cs typeface="Calibri" panose="020F0502020204030204" pitchFamily="34" charset="0"/>
              </a:rPr>
              <a:t>If the February cutoff date is February 21, 2020, the LEA’s original cutoff date is March 20, 2020.</a:t>
            </a:r>
          </a:p>
          <a:p>
            <a:pPr lvl="1">
              <a:buClrTx/>
              <a:buFont typeface="Wingdings" panose="05000000000000000000" pitchFamily="2" charset="2"/>
              <a:buChar char="Ø"/>
            </a:pPr>
            <a:r>
              <a:rPr lang="en-US" sz="1500" dirty="0">
                <a:solidFill>
                  <a:schemeClr val="tx1"/>
                </a:solidFill>
                <a:latin typeface="Calibri" panose="020F0502020204030204" pitchFamily="34" charset="0"/>
                <a:cs typeface="Calibri" panose="020F0502020204030204" pitchFamily="34" charset="0"/>
              </a:rPr>
              <a:t>If the February cutoff date is February 28, 2020 the LEA’s original cutoff date is March 27, 2020.</a:t>
            </a:r>
          </a:p>
          <a:p>
            <a:pPr marL="594360" lvl="1" indent="0">
              <a:buNone/>
            </a:pPr>
            <a:r>
              <a:rPr lang="en-US" sz="1300" dirty="0">
                <a:solidFill>
                  <a:srgbClr val="0000CC"/>
                </a:solidFill>
                <a:latin typeface="Calibri" panose="020F0502020204030204" pitchFamily="34" charset="0"/>
                <a:cs typeface="Calibri" panose="020F0502020204030204" pitchFamily="34" charset="0"/>
              </a:rPr>
              <a:t>To calculate the divisor </a:t>
            </a:r>
            <a:r>
              <a:rPr lang="en-US" sz="1300" dirty="0">
                <a:solidFill>
                  <a:schemeClr val="tx1"/>
                </a:solidFill>
                <a:latin typeface="Calibri" panose="020F0502020204030204" pitchFamily="34" charset="0"/>
                <a:cs typeface="Calibri" panose="020F0502020204030204" pitchFamily="34" charset="0"/>
              </a:rPr>
              <a:t>used for the February 29, 2020 cutoff period for P-2 and Annual, LEAs operating a fixed divisor program should subtract the number of school days </a:t>
            </a:r>
            <a:r>
              <a:rPr lang="en-US" sz="1300" dirty="0">
                <a:solidFill>
                  <a:srgbClr val="0000CC"/>
                </a:solidFill>
                <a:latin typeface="Calibri" panose="020F0502020204030204" pitchFamily="34" charset="0"/>
                <a:cs typeface="Calibri" panose="020F0502020204030204" pitchFamily="34" charset="0"/>
              </a:rPr>
              <a:t>between their last full school month through February 29, 2020 and their last full school month through April 15 from </a:t>
            </a:r>
            <a:r>
              <a:rPr lang="en-US" sz="1300" dirty="0">
                <a:solidFill>
                  <a:srgbClr val="FF0000"/>
                </a:solidFill>
                <a:latin typeface="Calibri" panose="020F0502020204030204" pitchFamily="34" charset="0"/>
                <a:cs typeface="Calibri" panose="020F0502020204030204" pitchFamily="34" charset="0"/>
              </a:rPr>
              <a:t>135</a:t>
            </a:r>
            <a:r>
              <a:rPr lang="en-US" sz="1300" dirty="0">
                <a:solidFill>
                  <a:schemeClr val="tx1"/>
                </a:solidFill>
                <a:latin typeface="Calibri" panose="020F0502020204030204" pitchFamily="34" charset="0"/>
                <a:cs typeface="Calibri" panose="020F0502020204030204" pitchFamily="34" charset="0"/>
              </a:rPr>
              <a:t>. The result is the divisor to be used for calculating ADA for the P-2 and Annual reporting periods for the fixed divisor programs.</a:t>
            </a:r>
          </a:p>
          <a:p>
            <a:pPr marL="137160" indent="0">
              <a:buNone/>
            </a:pPr>
            <a:endParaRPr lang="en-US" sz="1500" dirty="0">
              <a:solidFill>
                <a:schemeClr val="tx1"/>
              </a:solidFill>
              <a:latin typeface="Calibri" panose="020F0502020204030204" pitchFamily="34" charset="0"/>
              <a:cs typeface="Calibri" panose="020F0502020204030204" pitchFamily="34" charset="0"/>
            </a:endParaRPr>
          </a:p>
          <a:p>
            <a:pPr marL="137160" indent="0" algn="ctr">
              <a:buNone/>
            </a:pPr>
            <a:r>
              <a:rPr lang="en-US" sz="2000" dirty="0">
                <a:solidFill>
                  <a:schemeClr val="tx1"/>
                </a:solidFill>
                <a:latin typeface="Calibri" panose="020F0502020204030204" pitchFamily="34" charset="0"/>
                <a:cs typeface="Calibri" panose="020F0502020204030204" pitchFamily="34" charset="0"/>
              </a:rPr>
              <a:t>*P-2 is due to CDE by May 1, 2020</a:t>
            </a:r>
          </a:p>
        </p:txBody>
      </p:sp>
    </p:spTree>
    <p:extLst>
      <p:ext uri="{BB962C8B-B14F-4D97-AF65-F5344CB8AC3E}">
        <p14:creationId xmlns:p14="http://schemas.microsoft.com/office/powerpoint/2010/main" val="213550245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82aac8634d_0_480"/>
          <p:cNvSpPr txBox="1"/>
          <p:nvPr/>
        </p:nvSpPr>
        <p:spPr>
          <a:xfrm>
            <a:off x="246508" y="1409908"/>
            <a:ext cx="7294935" cy="4218372"/>
          </a:xfrm>
          <a:prstGeom prst="rect">
            <a:avLst/>
          </a:prstGeom>
          <a:noFill/>
          <a:ln>
            <a:noFill/>
          </a:ln>
        </p:spPr>
        <p:txBody>
          <a:bodyPr spcFirstLastPara="1" wrap="square" lIns="91425" tIns="91425" rIns="91425" bIns="91425" anchor="t" anchorCtr="0">
            <a:noAutofit/>
          </a:bodyPr>
          <a:lstStyle/>
          <a:p>
            <a:endParaRPr lang="en-US" dirty="0"/>
          </a:p>
          <a:p>
            <a:r>
              <a:rPr lang="en-US" dirty="0"/>
              <a:t>On March 27, 2020, the U.S. Department of Agriculture (USDA) issued the following Child Nutrition Programs (CNP) flexibility waivers as part of the COVID-19 Child Nutrition Response Act: </a:t>
            </a:r>
          </a:p>
          <a:p>
            <a:endParaRPr lang="en-US" dirty="0"/>
          </a:p>
          <a:p>
            <a:pPr lvl="0"/>
            <a:r>
              <a:rPr lang="en-US" u="sng" dirty="0">
                <a:hlinkClick r:id="rId3"/>
              </a:rPr>
              <a:t>COVID-19: Child Nutrition Response #7, Nationwide Waiver of Monitoring Requirements for Sponsors in the Child and Adult Care Food Program (CACFP).</a:t>
            </a:r>
            <a:endParaRPr lang="en-US" u="sng" dirty="0"/>
          </a:p>
          <a:p>
            <a:pPr lvl="0"/>
            <a:endParaRPr lang="en-US" dirty="0"/>
          </a:p>
          <a:p>
            <a:pPr lvl="0"/>
            <a:r>
              <a:rPr lang="en-US" u="sng" dirty="0">
                <a:hlinkClick r:id="rId4"/>
              </a:rPr>
              <a:t>COVID-19: Child Nutrition Response #8, Nationwide Waiver of Monitoring Requirements for State Agencies in the Child and Adult Care Food Program (CACFP).</a:t>
            </a:r>
            <a:endParaRPr lang="en-US" u="sng" dirty="0"/>
          </a:p>
          <a:p>
            <a:pPr lvl="0"/>
            <a:endParaRPr lang="en-US" dirty="0"/>
          </a:p>
          <a:p>
            <a:pPr lvl="0"/>
            <a:r>
              <a:rPr lang="en-US" u="sng" dirty="0">
                <a:hlinkClick r:id="rId5"/>
              </a:rPr>
              <a:t>COVID-19: Child Nutrition Response #9, Nationwide Waiver of Monitoring Requirements in the School Meals Program</a:t>
            </a:r>
            <a:r>
              <a:rPr lang="en-US" dirty="0"/>
              <a:t>.</a:t>
            </a:r>
          </a:p>
          <a:p>
            <a:pPr lvl="0"/>
            <a:endParaRPr lang="en-US" dirty="0"/>
          </a:p>
          <a:p>
            <a:pPr lvl="0"/>
            <a:r>
              <a:rPr lang="en-US" u="sng" dirty="0">
                <a:hlinkClick r:id="rId6"/>
              </a:rPr>
              <a:t>COVID-19: Child Nutrition Response #10, Nationwide Waiver of Monitoring Requirements for Sponsoring Organizations in the Summer Food Service Program (SFSP).</a:t>
            </a:r>
            <a:endParaRPr lang="en-US" u="sng" dirty="0"/>
          </a:p>
          <a:p>
            <a:pPr lvl="0"/>
            <a:endParaRPr lang="en-US" dirty="0"/>
          </a:p>
          <a:p>
            <a:pPr lvl="0"/>
            <a:r>
              <a:rPr lang="en-US" u="sng" dirty="0">
                <a:hlinkClick r:id="rId7"/>
              </a:rPr>
              <a:t>COVID-19: Child Nutrition Response #11, Nationwide Waiver of Monitoring Requirements for State Agencies in the Summer Food Service Program (SFSP). </a:t>
            </a:r>
            <a:endParaRPr lang="en-US" dirty="0"/>
          </a:p>
        </p:txBody>
      </p:sp>
      <p:sp>
        <p:nvSpPr>
          <p:cNvPr id="221" name="Google Shape;221;g82aac8634d_0_480"/>
          <p:cNvSpPr txBox="1">
            <a:spLocks noGrp="1"/>
          </p:cNvSpPr>
          <p:nvPr>
            <p:ph type="title"/>
          </p:nvPr>
        </p:nvSpPr>
        <p:spPr>
          <a:xfrm>
            <a:off x="746128" y="251381"/>
            <a:ext cx="6347700" cy="837537"/>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chemeClr val="tx1"/>
                </a:solidFill>
                <a:latin typeface="Calibri" panose="020F0502020204030204" pitchFamily="34" charset="0"/>
                <a:cs typeface="Calibri" panose="020F0502020204030204" pitchFamily="34" charset="0"/>
              </a:rPr>
              <a:t>Fiscal Update</a:t>
            </a:r>
            <a:br>
              <a:rPr lang="en-US" b="1" dirty="0">
                <a:solidFill>
                  <a:schemeClr val="tx1"/>
                </a:solidFill>
                <a:latin typeface="Calibri" panose="020F0502020204030204" pitchFamily="34" charset="0"/>
                <a:cs typeface="Calibri" panose="020F0502020204030204" pitchFamily="34" charset="0"/>
              </a:rPr>
            </a:br>
            <a:r>
              <a:rPr lang="en-US" b="1" dirty="0">
                <a:solidFill>
                  <a:schemeClr val="tx1"/>
                </a:solidFill>
                <a:latin typeface="Calibri" panose="020F0502020204030204" pitchFamily="34" charset="0"/>
                <a:cs typeface="Calibri" panose="020F0502020204030204" pitchFamily="34" charset="0"/>
              </a:rPr>
              <a:t>Child Nutrition Waivers</a:t>
            </a:r>
            <a:endParaRPr b="1" dirty="0">
              <a:solidFill>
                <a:schemeClr val="tx1"/>
              </a:solidFill>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2BFD2141-DA9D-4B6F-BAF2-1363349260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8184" y="5949270"/>
            <a:ext cx="2212828" cy="73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316309"/>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82aac8634d_0_508"/>
          <p:cNvSpPr txBox="1">
            <a:spLocks noGrp="1"/>
          </p:cNvSpPr>
          <p:nvPr>
            <p:ph type="title"/>
          </p:nvPr>
        </p:nvSpPr>
        <p:spPr>
          <a:xfrm>
            <a:off x="617912" y="0"/>
            <a:ext cx="6347700" cy="1320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b="1" dirty="0">
                <a:solidFill>
                  <a:schemeClr val="tx1"/>
                </a:solidFill>
                <a:latin typeface="Calibri" panose="020F0502020204030204" pitchFamily="34" charset="0"/>
                <a:cs typeface="Calibri" panose="020F0502020204030204" pitchFamily="34" charset="0"/>
              </a:rPr>
              <a:t>Fiscal Update</a:t>
            </a:r>
            <a:br>
              <a:rPr lang="en" b="1" dirty="0">
                <a:solidFill>
                  <a:schemeClr val="tx1"/>
                </a:solidFill>
                <a:latin typeface="Calibri" panose="020F0502020204030204" pitchFamily="34" charset="0"/>
                <a:cs typeface="Calibri" panose="020F0502020204030204" pitchFamily="34" charset="0"/>
              </a:rPr>
            </a:br>
            <a:r>
              <a:rPr lang="en-US" b="1" dirty="0">
                <a:solidFill>
                  <a:schemeClr val="tx1"/>
                </a:solidFill>
                <a:latin typeface="Calibri" panose="020F0502020204030204" pitchFamily="34" charset="0"/>
                <a:cs typeface="Calibri" panose="020F0502020204030204" pitchFamily="34" charset="0"/>
              </a:rPr>
              <a:t>State Funding</a:t>
            </a:r>
            <a:endParaRPr b="1" dirty="0">
              <a:solidFill>
                <a:schemeClr val="tx1"/>
              </a:solidFill>
              <a:latin typeface="Calibri" panose="020F0502020204030204" pitchFamily="34" charset="0"/>
              <a:cs typeface="Calibri" panose="020F0502020204030204" pitchFamily="34" charset="0"/>
            </a:endParaRPr>
          </a:p>
        </p:txBody>
      </p:sp>
      <p:sp>
        <p:nvSpPr>
          <p:cNvPr id="270" name="Google Shape;270;g82aac8634d_0_508"/>
          <p:cNvSpPr txBox="1">
            <a:spLocks noGrp="1"/>
          </p:cNvSpPr>
          <p:nvPr>
            <p:ph type="body" idx="1"/>
          </p:nvPr>
        </p:nvSpPr>
        <p:spPr>
          <a:xfrm>
            <a:off x="457200" y="1356150"/>
            <a:ext cx="7144247" cy="3753438"/>
          </a:xfrm>
          <a:prstGeom prst="rect">
            <a:avLst/>
          </a:prstGeom>
        </p:spPr>
        <p:txBody>
          <a:bodyPr spcFirstLastPara="1" wrap="square" lIns="91425" tIns="45700" rIns="91425" bIns="45700" anchor="t" anchorCtr="0">
            <a:noAutofit/>
          </a:bodyPr>
          <a:lstStyle/>
          <a:p>
            <a:pPr marL="50800" lvl="0" indent="0" algn="l" rtl="0">
              <a:spcBef>
                <a:spcPts val="0"/>
              </a:spcBef>
              <a:spcAft>
                <a:spcPts val="0"/>
              </a:spcAft>
              <a:buSzPts val="2800"/>
              <a:buNone/>
            </a:pPr>
            <a:r>
              <a:rPr lang="en-US" sz="2600" dirty="0">
                <a:solidFill>
                  <a:schemeClr val="tx1"/>
                </a:solidFill>
                <a:latin typeface="Calibri" panose="020F0502020204030204" pitchFamily="34" charset="0"/>
                <a:cs typeface="Calibri" panose="020F0502020204030204" pitchFamily="34" charset="0"/>
              </a:rPr>
              <a:t>$100M – Senate Bill 117 (SB 117) COVID-19 LEA Response Funds</a:t>
            </a:r>
          </a:p>
          <a:p>
            <a:pPr marL="50800" lvl="0" indent="0" algn="l" rtl="0">
              <a:spcBef>
                <a:spcPts val="0"/>
              </a:spcBef>
              <a:spcAft>
                <a:spcPts val="0"/>
              </a:spcAft>
              <a:buSzPts val="2800"/>
              <a:buNone/>
            </a:pPr>
            <a:endParaRPr lang="en-US" sz="2600" dirty="0">
              <a:solidFill>
                <a:schemeClr val="tx1"/>
              </a:solidFill>
              <a:latin typeface="Calibri" panose="020F0502020204030204" pitchFamily="34" charset="0"/>
              <a:cs typeface="Calibri" panose="020F0502020204030204" pitchFamily="34" charset="0"/>
            </a:endParaRPr>
          </a:p>
          <a:p>
            <a:pPr marL="508000" indent="-457200">
              <a:spcBef>
                <a:spcPts val="0"/>
              </a:spcBef>
              <a:buClrTx/>
              <a:buSzPct val="100000"/>
              <a:buFont typeface="Wingdings" panose="05000000000000000000" pitchFamily="2" charset="2"/>
              <a:buChar char="Ø"/>
            </a:pPr>
            <a:r>
              <a:rPr lang="en-US" sz="2600" dirty="0">
                <a:solidFill>
                  <a:schemeClr val="tx1"/>
                </a:solidFill>
                <a:latin typeface="Calibri" panose="020F0502020204030204" pitchFamily="34" charset="0"/>
                <a:cs typeface="Calibri" panose="020F0502020204030204" pitchFamily="34" charset="0"/>
              </a:rPr>
              <a:t>Based on </a:t>
            </a:r>
            <a:r>
              <a:rPr lang="en-US" sz="2600" u="sng" dirty="0">
                <a:solidFill>
                  <a:schemeClr val="tx1"/>
                </a:solidFill>
                <a:latin typeface="Calibri" panose="020F0502020204030204" pitchFamily="34" charset="0"/>
                <a:cs typeface="Calibri" panose="020F0502020204030204" pitchFamily="34" charset="0"/>
              </a:rPr>
              <a:t>Classroom-based ADA at P-1</a:t>
            </a:r>
            <a:r>
              <a:rPr lang="en-US" sz="2600" dirty="0">
                <a:solidFill>
                  <a:schemeClr val="tx1"/>
                </a:solidFill>
                <a:latin typeface="Calibri" panose="020F0502020204030204" pitchFamily="34" charset="0"/>
                <a:cs typeface="Calibri" panose="020F0502020204030204" pitchFamily="34" charset="0"/>
              </a:rPr>
              <a:t>.</a:t>
            </a:r>
          </a:p>
          <a:p>
            <a:pPr marL="965200" lvl="1" indent="-457200">
              <a:spcBef>
                <a:spcPts val="0"/>
              </a:spcBef>
              <a:buClrTx/>
              <a:buSzPct val="100000"/>
              <a:buFont typeface="Wingdings" panose="05000000000000000000" pitchFamily="2" charset="2"/>
              <a:buChar char="Ø"/>
            </a:pPr>
            <a:r>
              <a:rPr lang="en-US" sz="2600" dirty="0">
                <a:solidFill>
                  <a:schemeClr val="tx1"/>
                </a:solidFill>
                <a:latin typeface="Calibri" panose="020F0502020204030204" pitchFamily="34" charset="0"/>
                <a:cs typeface="Calibri" panose="020F0502020204030204" pitchFamily="34" charset="0"/>
              </a:rPr>
              <a:t>Nonclassroom-based charters are </a:t>
            </a:r>
            <a:r>
              <a:rPr lang="en-US" sz="2600" dirty="0">
                <a:solidFill>
                  <a:srgbClr val="0000CC"/>
                </a:solidFill>
                <a:highlight>
                  <a:srgbClr val="FFFF00"/>
                </a:highlight>
                <a:latin typeface="Calibri" panose="020F0502020204030204" pitchFamily="34" charset="0"/>
                <a:cs typeface="Calibri" panose="020F0502020204030204" pitchFamily="34" charset="0"/>
              </a:rPr>
              <a:t>EXCLUDED</a:t>
            </a:r>
          </a:p>
          <a:p>
            <a:pPr marL="508000" indent="-457200">
              <a:spcBef>
                <a:spcPts val="0"/>
              </a:spcBef>
              <a:buClrTx/>
              <a:buSzPct val="100000"/>
              <a:buFont typeface="Wingdings" panose="05000000000000000000" pitchFamily="2" charset="2"/>
              <a:buChar char="Ø"/>
            </a:pPr>
            <a:r>
              <a:rPr lang="en-US" sz="2600" u="sng" dirty="0">
                <a:solidFill>
                  <a:schemeClr val="tx1"/>
                </a:solidFill>
                <a:latin typeface="Calibri" panose="020F0502020204030204" pitchFamily="34" charset="0"/>
                <a:cs typeface="Calibri" panose="020F0502020204030204" pitchFamily="34" charset="0"/>
              </a:rPr>
              <a:t>Allocations</a:t>
            </a:r>
            <a:r>
              <a:rPr lang="en-US" sz="2600" dirty="0">
                <a:solidFill>
                  <a:schemeClr val="tx1"/>
                </a:solidFill>
                <a:latin typeface="Calibri" panose="020F0502020204030204" pitchFamily="34" charset="0"/>
                <a:cs typeface="Calibri" panose="020F0502020204030204" pitchFamily="34" charset="0"/>
              </a:rPr>
              <a:t> are posted on </a:t>
            </a:r>
            <a:r>
              <a:rPr lang="en-US" sz="2600" dirty="0">
                <a:solidFill>
                  <a:schemeClr val="tx1"/>
                </a:solidFill>
                <a:latin typeface="Calibri" panose="020F0502020204030204" pitchFamily="34" charset="0"/>
                <a:cs typeface="Calibri" panose="020F0502020204030204" pitchFamily="34" charset="0"/>
                <a:hlinkClick r:id="rId3"/>
              </a:rPr>
              <a:t>CDE’s website </a:t>
            </a:r>
            <a:r>
              <a:rPr lang="en-US" sz="2600" dirty="0">
                <a:solidFill>
                  <a:schemeClr val="tx1"/>
                </a:solidFill>
                <a:latin typeface="Calibri" panose="020F0502020204030204" pitchFamily="34" charset="0"/>
                <a:cs typeface="Calibri" panose="020F0502020204030204" pitchFamily="34" charset="0"/>
              </a:rPr>
              <a:t>checks are in the mail!</a:t>
            </a:r>
          </a:p>
          <a:p>
            <a:pPr marL="50800" lvl="0" indent="0" algn="l" rtl="0">
              <a:spcBef>
                <a:spcPts val="0"/>
              </a:spcBef>
              <a:spcAft>
                <a:spcPts val="0"/>
              </a:spcAft>
              <a:buSzPts val="2800"/>
              <a:buNone/>
            </a:pPr>
            <a:r>
              <a:rPr lang="en-US" sz="2800" dirty="0"/>
              <a:t>	</a:t>
            </a:r>
            <a:endParaRPr lang="en-US" sz="2400" dirty="0"/>
          </a:p>
        </p:txBody>
      </p:sp>
      <p:pic>
        <p:nvPicPr>
          <p:cNvPr id="4" name="Picture 2">
            <a:extLst>
              <a:ext uri="{FF2B5EF4-FFF2-40B4-BE49-F238E27FC236}">
                <a16:creationId xmlns:a16="http://schemas.microsoft.com/office/drawing/2014/main" id="{343BF500-E310-43E0-B53A-124F3D25C7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8184" y="5949270"/>
            <a:ext cx="2212828" cy="73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437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793DE-7639-4243-9E0C-D98130B4BA69}"/>
              </a:ext>
            </a:extLst>
          </p:cNvPr>
          <p:cNvSpPr>
            <a:spLocks noGrp="1"/>
          </p:cNvSpPr>
          <p:nvPr>
            <p:ph type="title"/>
          </p:nvPr>
        </p:nvSpPr>
        <p:spPr>
          <a:xfrm>
            <a:off x="684414" y="156237"/>
            <a:ext cx="6347713" cy="941959"/>
          </a:xfrm>
        </p:spPr>
        <p:txBody>
          <a:bodyPr/>
          <a:lstStyle/>
          <a:p>
            <a:pPr algn="ctr"/>
            <a:r>
              <a:rPr lang="en-US" b="1" dirty="0">
                <a:solidFill>
                  <a:schemeClr val="tx1"/>
                </a:solidFill>
                <a:latin typeface="Calibri" panose="020F0502020204030204" pitchFamily="34" charset="0"/>
                <a:cs typeface="Calibri" panose="020F0502020204030204" pitchFamily="34" charset="0"/>
              </a:rPr>
              <a:t>The Future</a:t>
            </a:r>
          </a:p>
        </p:txBody>
      </p:sp>
      <p:sp>
        <p:nvSpPr>
          <p:cNvPr id="3" name="Text Placeholder 2">
            <a:extLst>
              <a:ext uri="{FF2B5EF4-FFF2-40B4-BE49-F238E27FC236}">
                <a16:creationId xmlns:a16="http://schemas.microsoft.com/office/drawing/2014/main" id="{73475096-C38D-46DB-A314-7EF5870CB903}"/>
              </a:ext>
            </a:extLst>
          </p:cNvPr>
          <p:cNvSpPr>
            <a:spLocks noGrp="1"/>
          </p:cNvSpPr>
          <p:nvPr>
            <p:ph type="body" idx="1"/>
          </p:nvPr>
        </p:nvSpPr>
        <p:spPr>
          <a:xfrm>
            <a:off x="65988" y="1018095"/>
            <a:ext cx="7701699" cy="4749049"/>
          </a:xfrm>
        </p:spPr>
        <p:txBody>
          <a:bodyPr>
            <a:normAutofit fontScale="85000" lnSpcReduction="20000"/>
          </a:bodyPr>
          <a:lstStyle/>
          <a:p>
            <a:pPr lvl="1">
              <a:buClrTx/>
              <a:buSzPct val="100000"/>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Budgeting for 2020-21 and beyond will involve </a:t>
            </a:r>
            <a:r>
              <a:rPr lang="en-US" sz="2400" b="1" dirty="0">
                <a:solidFill>
                  <a:srgbClr val="0000CC"/>
                </a:solidFill>
                <a:latin typeface="Calibri" panose="020F0502020204030204" pitchFamily="34" charset="0"/>
                <a:cs typeface="Calibri" panose="020F0502020204030204" pitchFamily="34" charset="0"/>
              </a:rPr>
              <a:t>major uncertainty.</a:t>
            </a:r>
            <a:r>
              <a:rPr lang="en-US" sz="2400" dirty="0">
                <a:solidFill>
                  <a:srgbClr val="0000CC"/>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Assumptions will change as information is known.</a:t>
            </a:r>
          </a:p>
          <a:p>
            <a:pPr lvl="1">
              <a:buClrTx/>
              <a:buSzPct val="100000"/>
              <a:buFont typeface="Wingdings" panose="05000000000000000000" pitchFamily="2" charset="2"/>
              <a:buChar char="Ø"/>
            </a:pPr>
            <a:endParaRPr lang="en-US" sz="2400" dirty="0">
              <a:solidFill>
                <a:schemeClr val="tx1"/>
              </a:solidFill>
              <a:latin typeface="Calibri" panose="020F0502020204030204" pitchFamily="34" charset="0"/>
              <a:cs typeface="Calibri" panose="020F0502020204030204" pitchFamily="34" charset="0"/>
            </a:endParaRPr>
          </a:p>
          <a:p>
            <a:pPr lvl="1">
              <a:buClrTx/>
              <a:buSzPct val="100000"/>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Developing a baseline budget – just the basics and prepare multiple assumption models.</a:t>
            </a:r>
          </a:p>
          <a:p>
            <a:pPr lvl="1">
              <a:buClrTx/>
              <a:buSzPct val="100000"/>
              <a:buFont typeface="Wingdings" panose="05000000000000000000" pitchFamily="2" charset="2"/>
              <a:buChar char="Ø"/>
            </a:pPr>
            <a:endParaRPr lang="en-US" sz="2400" dirty="0">
              <a:solidFill>
                <a:schemeClr val="tx1"/>
              </a:solidFill>
              <a:latin typeface="Calibri" panose="020F0502020204030204" pitchFamily="34" charset="0"/>
              <a:cs typeface="Calibri" panose="020F0502020204030204" pitchFamily="34" charset="0"/>
            </a:endParaRPr>
          </a:p>
          <a:p>
            <a:pPr lvl="1">
              <a:buClrTx/>
              <a:buSzPct val="100000"/>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Adjust assumptions; plan for possible </a:t>
            </a:r>
            <a:r>
              <a:rPr lang="en-US" sz="2400" b="1" dirty="0">
                <a:solidFill>
                  <a:srgbClr val="0000CC"/>
                </a:solidFill>
                <a:latin typeface="Calibri" panose="020F0502020204030204" pitchFamily="34" charset="0"/>
                <a:cs typeface="Calibri" panose="020F0502020204030204" pitchFamily="34" charset="0"/>
              </a:rPr>
              <a:t>deficits,  deferrals and cuts.</a:t>
            </a:r>
          </a:p>
          <a:p>
            <a:pPr lvl="1">
              <a:buClrTx/>
              <a:buSzPct val="100000"/>
              <a:buFont typeface="Wingdings" panose="05000000000000000000" pitchFamily="2" charset="2"/>
              <a:buChar char="Ø"/>
            </a:pPr>
            <a:endParaRPr lang="en-US" sz="2400" dirty="0">
              <a:solidFill>
                <a:schemeClr val="tx1"/>
              </a:solidFill>
              <a:latin typeface="Calibri" panose="020F0502020204030204" pitchFamily="34" charset="0"/>
              <a:cs typeface="Calibri" panose="020F0502020204030204" pitchFamily="34" charset="0"/>
            </a:endParaRPr>
          </a:p>
          <a:p>
            <a:pPr lvl="1">
              <a:buClrTx/>
              <a:buSzPct val="100000"/>
              <a:buFont typeface="Wingdings" panose="05000000000000000000" pitchFamily="2" charset="2"/>
              <a:buChar char="Ø"/>
            </a:pPr>
            <a:r>
              <a:rPr lang="en-US" sz="2400" b="1" dirty="0">
                <a:solidFill>
                  <a:srgbClr val="0000CC"/>
                </a:solidFill>
                <a:latin typeface="Calibri" panose="020F0502020204030204" pitchFamily="34" charset="0"/>
                <a:cs typeface="Calibri" panose="020F0502020204030204" pitchFamily="34" charset="0"/>
              </a:rPr>
              <a:t>Cash flow management </a:t>
            </a:r>
            <a:r>
              <a:rPr lang="en-US" sz="2400" dirty="0">
                <a:solidFill>
                  <a:schemeClr val="tx1"/>
                </a:solidFill>
                <a:latin typeface="Calibri" panose="020F0502020204030204" pitchFamily="34" charset="0"/>
                <a:cs typeface="Calibri" panose="020F0502020204030204" pitchFamily="34" charset="0"/>
              </a:rPr>
              <a:t>will be </a:t>
            </a:r>
            <a:r>
              <a:rPr lang="en-US" sz="2400" b="1" dirty="0">
                <a:solidFill>
                  <a:schemeClr val="tx1"/>
                </a:solidFill>
                <a:latin typeface="Calibri" panose="020F0502020204030204" pitchFamily="34" charset="0"/>
                <a:cs typeface="Calibri" panose="020F0502020204030204" pitchFamily="34" charset="0"/>
              </a:rPr>
              <a:t>critical for charter schools</a:t>
            </a:r>
            <a:r>
              <a:rPr lang="en-US" sz="2400" dirty="0">
                <a:solidFill>
                  <a:schemeClr val="tx1"/>
                </a:solidFill>
                <a:latin typeface="Calibri" panose="020F0502020204030204" pitchFamily="34" charset="0"/>
                <a:cs typeface="Calibri" panose="020F0502020204030204" pitchFamily="34" charset="0"/>
              </a:rPr>
              <a:t> because there is no “hold harmless” provision and no state loans.</a:t>
            </a:r>
          </a:p>
          <a:p>
            <a:pPr marL="594360" lvl="1" indent="0">
              <a:buClrTx/>
              <a:buSzPct val="100000"/>
              <a:buNone/>
            </a:pPr>
            <a:endParaRPr lang="en-US" sz="2400" dirty="0">
              <a:solidFill>
                <a:schemeClr val="tx1"/>
              </a:solidFill>
              <a:latin typeface="Calibri" panose="020F0502020204030204" pitchFamily="34" charset="0"/>
              <a:cs typeface="Calibri" panose="020F0502020204030204" pitchFamily="34" charset="0"/>
            </a:endParaRPr>
          </a:p>
          <a:p>
            <a:pPr lvl="1">
              <a:buClrTx/>
              <a:buSzPct val="100000"/>
              <a:buFont typeface="Wingdings" panose="05000000000000000000" pitchFamily="2" charset="2"/>
              <a:buChar char="Ø"/>
            </a:pPr>
            <a:r>
              <a:rPr lang="en-US" sz="2400" b="1" dirty="0">
                <a:solidFill>
                  <a:srgbClr val="0000CC"/>
                </a:solidFill>
                <a:latin typeface="Calibri" panose="020F0502020204030204" pitchFamily="34" charset="0"/>
                <a:cs typeface="Calibri" panose="020F0502020204030204" pitchFamily="34" charset="0"/>
              </a:rPr>
              <a:t>Build cash reserves as quickly as possible.</a:t>
            </a:r>
          </a:p>
          <a:p>
            <a:pPr lvl="1"/>
            <a:endParaRPr lang="en-US" b="1" dirty="0">
              <a:solidFill>
                <a:srgbClr val="FF0000"/>
              </a:solidFill>
            </a:endParaRPr>
          </a:p>
          <a:p>
            <a:pPr lvl="1"/>
            <a:endParaRPr lang="en-US" dirty="0"/>
          </a:p>
        </p:txBody>
      </p:sp>
      <p:sp>
        <p:nvSpPr>
          <p:cNvPr id="4" name="Slide Number Placeholder 3">
            <a:extLst>
              <a:ext uri="{FF2B5EF4-FFF2-40B4-BE49-F238E27FC236}">
                <a16:creationId xmlns:a16="http://schemas.microsoft.com/office/drawing/2014/main" id="{729B11C4-753A-4224-89E3-13D662596F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5" name="Picture 2">
            <a:extLst>
              <a:ext uri="{FF2B5EF4-FFF2-40B4-BE49-F238E27FC236}">
                <a16:creationId xmlns:a16="http://schemas.microsoft.com/office/drawing/2014/main" id="{2EF86120-860F-4F16-B99B-B6439C760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2282" y="5949270"/>
            <a:ext cx="2212828" cy="7314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9A13891-1713-4D3E-B8AC-DD0ED0339175}"/>
              </a:ext>
            </a:extLst>
          </p:cNvPr>
          <p:cNvSpPr txBox="1"/>
          <p:nvPr/>
        </p:nvSpPr>
        <p:spPr>
          <a:xfrm>
            <a:off x="7600311" y="2713057"/>
            <a:ext cx="1080198" cy="1542422"/>
          </a:xfrm>
          <a:prstGeom prst="rect">
            <a:avLst/>
          </a:prstGeom>
          <a:solidFill>
            <a:schemeClr val="tx1"/>
          </a:solidFill>
        </p:spPr>
        <p:txBody>
          <a:bodyPr wrap="square" rtlCol="0">
            <a:spAutoFit/>
          </a:bodyPr>
          <a:lstStyle/>
          <a:p>
            <a:endParaRPr lang="en-US" dirty="0"/>
          </a:p>
        </p:txBody>
      </p:sp>
      <p:sp>
        <p:nvSpPr>
          <p:cNvPr id="7" name="Flowchart: Connector 6">
            <a:extLst>
              <a:ext uri="{FF2B5EF4-FFF2-40B4-BE49-F238E27FC236}">
                <a16:creationId xmlns:a16="http://schemas.microsoft.com/office/drawing/2014/main" id="{3AD03674-7727-4D24-98CA-C91D0BADAA3F}"/>
              </a:ext>
            </a:extLst>
          </p:cNvPr>
          <p:cNvSpPr/>
          <p:nvPr/>
        </p:nvSpPr>
        <p:spPr>
          <a:xfrm>
            <a:off x="7940582" y="2831962"/>
            <a:ext cx="391886" cy="32322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0C1B743D-69D9-4495-83D1-BB330DEA1F1E}"/>
              </a:ext>
            </a:extLst>
          </p:cNvPr>
          <p:cNvSpPr/>
          <p:nvPr/>
        </p:nvSpPr>
        <p:spPr>
          <a:xfrm>
            <a:off x="7940582" y="3266701"/>
            <a:ext cx="391886" cy="32322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46D1ABEE-04FD-4911-8014-8DB438D23E06}"/>
              </a:ext>
            </a:extLst>
          </p:cNvPr>
          <p:cNvSpPr/>
          <p:nvPr/>
        </p:nvSpPr>
        <p:spPr>
          <a:xfrm>
            <a:off x="7941902" y="3701440"/>
            <a:ext cx="391886" cy="323221"/>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4833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82aac8634d_0_503"/>
          <p:cNvSpPr txBox="1">
            <a:spLocks noGrp="1"/>
          </p:cNvSpPr>
          <p:nvPr>
            <p:ph type="title"/>
          </p:nvPr>
        </p:nvSpPr>
        <p:spPr>
          <a:xfrm>
            <a:off x="1276140" y="72379"/>
            <a:ext cx="7032929" cy="11433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chemeClr val="tx1"/>
                </a:solidFill>
                <a:latin typeface="Calibri" panose="020F0502020204030204" pitchFamily="34" charset="0"/>
                <a:cs typeface="Calibri" panose="020F0502020204030204" pitchFamily="34" charset="0"/>
              </a:rPr>
              <a:t>Forecasting the Future</a:t>
            </a:r>
            <a:br>
              <a:rPr lang="en-US" b="1" dirty="0">
                <a:solidFill>
                  <a:schemeClr val="tx1"/>
                </a:solidFill>
                <a:latin typeface="Calibri" panose="020F0502020204030204" pitchFamily="34" charset="0"/>
                <a:cs typeface="Calibri" panose="020F0502020204030204" pitchFamily="34" charset="0"/>
              </a:rPr>
            </a:br>
            <a:r>
              <a:rPr lang="en-US" b="1" dirty="0">
                <a:solidFill>
                  <a:schemeClr val="tx1"/>
                </a:solidFill>
                <a:latin typeface="Calibri" panose="020F0502020204030204" pitchFamily="34" charset="0"/>
                <a:cs typeface="Calibri" panose="020F0502020204030204" pitchFamily="34" charset="0"/>
              </a:rPr>
              <a:t>What the Experts Say</a:t>
            </a:r>
            <a:endParaRPr b="1" dirty="0">
              <a:solidFill>
                <a:schemeClr val="tx1"/>
              </a:solidFill>
              <a:latin typeface="Calibri" panose="020F0502020204030204" pitchFamily="34" charset="0"/>
              <a:cs typeface="Calibri" panose="020F0502020204030204" pitchFamily="34" charset="0"/>
            </a:endParaRPr>
          </a:p>
        </p:txBody>
      </p:sp>
      <p:sp>
        <p:nvSpPr>
          <p:cNvPr id="264" name="Google Shape;264;g82aac8634d_0_503"/>
          <p:cNvSpPr txBox="1">
            <a:spLocks noGrp="1"/>
          </p:cNvSpPr>
          <p:nvPr>
            <p:ph type="body" idx="1"/>
          </p:nvPr>
        </p:nvSpPr>
        <p:spPr>
          <a:xfrm>
            <a:off x="399590" y="1604581"/>
            <a:ext cx="7252099" cy="4782312"/>
          </a:xfrm>
          <a:prstGeom prst="rect">
            <a:avLst/>
          </a:prstGeom>
        </p:spPr>
        <p:txBody>
          <a:bodyPr spcFirstLastPara="1" wrap="square" lIns="91425" tIns="45700" rIns="91425" bIns="45700" anchor="t" anchorCtr="0">
            <a:noAutofit/>
          </a:bodyPr>
          <a:lstStyle/>
          <a:p>
            <a:pPr marL="38100" lvl="0" indent="0" algn="l" rtl="0">
              <a:spcBef>
                <a:spcPts val="1000"/>
              </a:spcBef>
              <a:spcAft>
                <a:spcPts val="0"/>
              </a:spcAft>
              <a:buClrTx/>
              <a:buSzPct val="100000"/>
              <a:buNone/>
            </a:pPr>
            <a:r>
              <a:rPr lang="en-US" sz="2400" u="sng" dirty="0">
                <a:solidFill>
                  <a:srgbClr val="0000CC"/>
                </a:solidFill>
                <a:latin typeface="Calibri" panose="020F0502020204030204" pitchFamily="34" charset="0"/>
                <a:cs typeface="Calibri" panose="020F0502020204030204" pitchFamily="34" charset="0"/>
              </a:rPr>
              <a:t>UCLA</a:t>
            </a:r>
            <a:r>
              <a:rPr lang="en-US" sz="2400" dirty="0">
                <a:solidFill>
                  <a:schemeClr val="tx1"/>
                </a:solidFill>
                <a:latin typeface="Calibri" panose="020F0502020204030204" pitchFamily="34" charset="0"/>
                <a:cs typeface="Calibri" panose="020F0502020204030204" pitchFamily="34" charset="0"/>
              </a:rPr>
              <a:t> Senior Economists </a:t>
            </a:r>
            <a:r>
              <a:rPr lang="en-US" sz="2400" dirty="0">
                <a:solidFill>
                  <a:srgbClr val="0000FF"/>
                </a:solidFill>
                <a:latin typeface="Calibri" panose="020F0502020204030204" pitchFamily="34" charset="0"/>
                <a:cs typeface="Calibri" panose="020F0502020204030204" pitchFamily="34" charset="0"/>
              </a:rPr>
              <a:t>David Shulman </a:t>
            </a:r>
            <a:r>
              <a:rPr lang="en-US" sz="2400" dirty="0">
                <a:solidFill>
                  <a:schemeClr val="tx1"/>
                </a:solidFill>
                <a:latin typeface="Calibri" panose="020F0502020204030204" pitchFamily="34" charset="0"/>
                <a:cs typeface="Calibri" panose="020F0502020204030204" pitchFamily="34" charset="0"/>
              </a:rPr>
              <a:t>says: </a:t>
            </a:r>
          </a:p>
          <a:p>
            <a:pPr marL="457200" lvl="0" indent="-419100" algn="l" rtl="0">
              <a:spcBef>
                <a:spcPts val="1000"/>
              </a:spcBef>
              <a:spcAft>
                <a:spcPts val="0"/>
              </a:spcAft>
              <a:buClrTx/>
              <a:buSzPct val="100000"/>
              <a:buFont typeface="Wingdings" panose="05000000000000000000" pitchFamily="2" charset="2"/>
              <a:buChar char="Ø"/>
            </a:pPr>
            <a:endParaRPr lang="en-US" sz="2400" dirty="0">
              <a:solidFill>
                <a:schemeClr val="tx1"/>
              </a:solidFill>
              <a:latin typeface="Calibri" panose="020F0502020204030204" pitchFamily="34" charset="0"/>
              <a:cs typeface="Calibri" panose="020F0502020204030204" pitchFamily="34" charset="0"/>
            </a:endParaRPr>
          </a:p>
          <a:p>
            <a:pPr marL="495300" lvl="1" indent="0" algn="ctr">
              <a:spcBef>
                <a:spcPts val="0"/>
              </a:spcBef>
              <a:buClrTx/>
              <a:buSzPct val="100000"/>
              <a:buNone/>
            </a:pPr>
            <a:r>
              <a:rPr lang="en-US" sz="2400" dirty="0">
                <a:solidFill>
                  <a:srgbClr val="0000FF"/>
                </a:solidFill>
                <a:latin typeface="Calibri" panose="020F0502020204030204" pitchFamily="34" charset="0"/>
                <a:cs typeface="Calibri" panose="020F0502020204030204" pitchFamily="34" charset="0"/>
              </a:rPr>
              <a:t>“Real GDP is on track to decline in the second quarter by 7.5% from the previous quarter.”</a:t>
            </a:r>
          </a:p>
          <a:p>
            <a:pPr marL="495300" lvl="1" indent="0" algn="ctr">
              <a:spcBef>
                <a:spcPts val="0"/>
              </a:spcBef>
              <a:buClrTx/>
              <a:buSzPct val="100000"/>
              <a:buNone/>
            </a:pPr>
            <a:endParaRPr sz="2400" dirty="0">
              <a:solidFill>
                <a:srgbClr val="0000CC"/>
              </a:solidFill>
              <a:latin typeface="Calibri" panose="020F0502020204030204" pitchFamily="34" charset="0"/>
              <a:cs typeface="Calibri" panose="020F0502020204030204" pitchFamily="34" charset="0"/>
            </a:endParaRPr>
          </a:p>
          <a:p>
            <a:pPr marL="38100" lvl="0" indent="0" algn="l" rtl="0">
              <a:spcBef>
                <a:spcPts val="0"/>
              </a:spcBef>
              <a:spcAft>
                <a:spcPts val="0"/>
              </a:spcAft>
              <a:buClrTx/>
              <a:buSzPct val="100000"/>
              <a:buNone/>
            </a:pPr>
            <a:r>
              <a:rPr lang="en-US" sz="2400" u="sng" dirty="0">
                <a:solidFill>
                  <a:srgbClr val="0000CC"/>
                </a:solidFill>
                <a:latin typeface="Calibri" panose="020F0502020204030204" pitchFamily="34" charset="0"/>
                <a:cs typeface="Calibri" panose="020F0502020204030204" pitchFamily="34" charset="0"/>
              </a:rPr>
              <a:t>Legislative Analyst Office </a:t>
            </a:r>
            <a:r>
              <a:rPr lang="en-US" sz="2400" dirty="0">
                <a:solidFill>
                  <a:schemeClr val="tx1"/>
                </a:solidFill>
                <a:latin typeface="Calibri" panose="020F0502020204030204" pitchFamily="34" charset="0"/>
                <a:cs typeface="Calibri" panose="020F0502020204030204" pitchFamily="34" charset="0"/>
              </a:rPr>
              <a:t>–update as of April 5, 2020</a:t>
            </a:r>
          </a:p>
          <a:p>
            <a:pPr marL="457200" lvl="0" indent="-419100" algn="l" rtl="0">
              <a:spcBef>
                <a:spcPts val="0"/>
              </a:spcBef>
              <a:spcAft>
                <a:spcPts val="0"/>
              </a:spcAft>
              <a:buClrTx/>
              <a:buSzPct val="100000"/>
              <a:buFont typeface="Wingdings" panose="05000000000000000000" pitchFamily="2" charset="2"/>
              <a:buChar char="Ø"/>
            </a:pPr>
            <a:endParaRPr lang="en-US" sz="2400" dirty="0">
              <a:solidFill>
                <a:schemeClr val="tx1"/>
              </a:solidFill>
              <a:latin typeface="Calibri" panose="020F0502020204030204" pitchFamily="34" charset="0"/>
              <a:cs typeface="Calibri" panose="020F0502020204030204" pitchFamily="34" charset="0"/>
            </a:endParaRPr>
          </a:p>
          <a:p>
            <a:pPr marL="495300" lvl="1" indent="0">
              <a:spcBef>
                <a:spcPts val="0"/>
              </a:spcBef>
              <a:buClrTx/>
              <a:buSzPct val="100000"/>
              <a:buNone/>
            </a:pPr>
            <a:r>
              <a:rPr lang="en-US" sz="2200" dirty="0">
                <a:solidFill>
                  <a:schemeClr val="tx1"/>
                </a:solidFill>
                <a:latin typeface="Calibri" panose="020F0502020204030204" pitchFamily="34" charset="0"/>
                <a:cs typeface="Calibri" panose="020F0502020204030204" pitchFamily="34" charset="0"/>
                <a:hlinkClick r:id="rId3"/>
              </a:rPr>
              <a:t>https://lao.ca.gov/Publications/Report/4216</a:t>
            </a:r>
            <a:endParaRPr lang="en-US" sz="2200" dirty="0">
              <a:solidFill>
                <a:schemeClr val="tx1"/>
              </a:solidFill>
              <a:latin typeface="Calibri" panose="020F0502020204030204" pitchFamily="34" charset="0"/>
              <a:cs typeface="Calibri" panose="020F0502020204030204" pitchFamily="34" charset="0"/>
            </a:endParaRPr>
          </a:p>
          <a:p>
            <a:pPr marL="38100" lvl="0" indent="0" algn="l" rtl="0">
              <a:spcBef>
                <a:spcPts val="0"/>
              </a:spcBef>
              <a:spcAft>
                <a:spcPts val="0"/>
              </a:spcAft>
              <a:buClrTx/>
              <a:buSzPct val="100000"/>
              <a:buNone/>
            </a:pPr>
            <a:endParaRPr lang="en-US" sz="2400" dirty="0">
              <a:solidFill>
                <a:schemeClr val="tx1"/>
              </a:solidFill>
              <a:latin typeface="Calibri" panose="020F0502020204030204" pitchFamily="34" charset="0"/>
              <a:cs typeface="Calibri" panose="020F0502020204030204" pitchFamily="34" charset="0"/>
            </a:endParaRPr>
          </a:p>
          <a:p>
            <a:pPr marL="38100" lvl="0" indent="0" algn="l" rtl="0">
              <a:spcBef>
                <a:spcPts val="0"/>
              </a:spcBef>
              <a:spcAft>
                <a:spcPts val="0"/>
              </a:spcAft>
              <a:buClrTx/>
              <a:buSzPct val="100000"/>
              <a:buNone/>
            </a:pPr>
            <a:r>
              <a:rPr lang="en-US" sz="2400" u="sng" dirty="0">
                <a:solidFill>
                  <a:srgbClr val="0000CC"/>
                </a:solidFill>
                <a:latin typeface="Calibri" panose="020F0502020204030204" pitchFamily="34" charset="0"/>
                <a:cs typeface="Calibri" panose="020F0502020204030204" pitchFamily="34" charset="0"/>
              </a:rPr>
              <a:t>Department of Finance </a:t>
            </a:r>
            <a:r>
              <a:rPr lang="en-US" sz="2400" dirty="0">
                <a:solidFill>
                  <a:schemeClr val="tx1"/>
                </a:solidFill>
                <a:latin typeface="Calibri" panose="020F0502020204030204" pitchFamily="34" charset="0"/>
                <a:cs typeface="Calibri" panose="020F0502020204030204" pitchFamily="34" charset="0"/>
              </a:rPr>
              <a:t>has already issued a letter to state agencies with “</a:t>
            </a:r>
            <a:r>
              <a:rPr lang="en-US" sz="2400" dirty="0">
                <a:solidFill>
                  <a:srgbClr val="0000CC"/>
                </a:solidFill>
                <a:latin typeface="Calibri" panose="020F0502020204030204" pitchFamily="34" charset="0"/>
                <a:cs typeface="Calibri" panose="020F0502020204030204" pitchFamily="34" charset="0"/>
              </a:rPr>
              <a:t>no expectation of full funding</a:t>
            </a:r>
            <a:r>
              <a:rPr lang="en-US" sz="2400" dirty="0">
                <a:solidFill>
                  <a:schemeClr val="tx1"/>
                </a:solidFill>
                <a:latin typeface="Calibri" panose="020F0502020204030204" pitchFamily="34" charset="0"/>
                <a:cs typeface="Calibri" panose="020F0502020204030204" pitchFamily="34" charset="0"/>
              </a:rPr>
              <a:t>.”</a:t>
            </a:r>
          </a:p>
        </p:txBody>
      </p:sp>
      <p:pic>
        <p:nvPicPr>
          <p:cNvPr id="5" name="Picture 2">
            <a:extLst>
              <a:ext uri="{FF2B5EF4-FFF2-40B4-BE49-F238E27FC236}">
                <a16:creationId xmlns:a16="http://schemas.microsoft.com/office/drawing/2014/main" id="{6A58A0A2-8D98-48B5-AC55-2644691D9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8184" y="5949270"/>
            <a:ext cx="2212828" cy="7314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6643F65-83E2-41ED-A057-4972B85C8A4B}"/>
              </a:ext>
            </a:extLst>
          </p:cNvPr>
          <p:cNvPicPr>
            <a:picLocks noChangeAspect="1"/>
          </p:cNvPicPr>
          <p:nvPr/>
        </p:nvPicPr>
        <p:blipFill>
          <a:blip r:embed="rId5"/>
          <a:stretch>
            <a:fillRect/>
          </a:stretch>
        </p:blipFill>
        <p:spPr>
          <a:xfrm>
            <a:off x="465573" y="46547"/>
            <a:ext cx="1926065" cy="1482167"/>
          </a:xfrm>
          <a:prstGeom prst="rect">
            <a:avLst/>
          </a:prstGeom>
        </p:spPr>
      </p:pic>
    </p:spTree>
    <p:extLst>
      <p:ext uri="{BB962C8B-B14F-4D97-AF65-F5344CB8AC3E}">
        <p14:creationId xmlns:p14="http://schemas.microsoft.com/office/powerpoint/2010/main" val="26935121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793DE-7639-4243-9E0C-D98130B4BA69}"/>
              </a:ext>
            </a:extLst>
          </p:cNvPr>
          <p:cNvSpPr>
            <a:spLocks noGrp="1"/>
          </p:cNvSpPr>
          <p:nvPr>
            <p:ph type="title"/>
          </p:nvPr>
        </p:nvSpPr>
        <p:spPr>
          <a:xfrm>
            <a:off x="223238" y="141462"/>
            <a:ext cx="6893179" cy="893335"/>
          </a:xfrm>
        </p:spPr>
        <p:txBody>
          <a:bodyPr>
            <a:noAutofit/>
          </a:bodyPr>
          <a:lstStyle/>
          <a:p>
            <a:pPr algn="ctr"/>
            <a:r>
              <a:rPr lang="en-US" b="1" dirty="0">
                <a:solidFill>
                  <a:schemeClr val="tx1"/>
                </a:solidFill>
                <a:latin typeface="Calibri" panose="020F0502020204030204" pitchFamily="34" charset="0"/>
                <a:cs typeface="Calibri" panose="020F0502020204030204" pitchFamily="34" charset="0"/>
              </a:rPr>
              <a:t>Authorizing Guidelines to Charters</a:t>
            </a:r>
          </a:p>
        </p:txBody>
      </p:sp>
      <p:sp>
        <p:nvSpPr>
          <p:cNvPr id="3" name="Text Placeholder 2">
            <a:extLst>
              <a:ext uri="{FF2B5EF4-FFF2-40B4-BE49-F238E27FC236}">
                <a16:creationId xmlns:a16="http://schemas.microsoft.com/office/drawing/2014/main" id="{73475096-C38D-46DB-A314-7EF5870CB903}"/>
              </a:ext>
            </a:extLst>
          </p:cNvPr>
          <p:cNvSpPr>
            <a:spLocks noGrp="1"/>
          </p:cNvSpPr>
          <p:nvPr>
            <p:ph type="body" idx="1"/>
          </p:nvPr>
        </p:nvSpPr>
        <p:spPr>
          <a:xfrm>
            <a:off x="223238" y="994026"/>
            <a:ext cx="7203543" cy="5088108"/>
          </a:xfrm>
        </p:spPr>
        <p:txBody>
          <a:bodyPr>
            <a:normAutofit/>
          </a:bodyPr>
          <a:lstStyle/>
          <a:p>
            <a:pPr marL="137160" indent="0">
              <a:buClrTx/>
              <a:buSzPct val="100000"/>
              <a:buNone/>
            </a:pPr>
            <a:r>
              <a:rPr lang="en-US" sz="2600" u="sng" dirty="0">
                <a:solidFill>
                  <a:schemeClr val="tx1"/>
                </a:solidFill>
                <a:latin typeface="Calibri" panose="020F0502020204030204" pitchFamily="34" charset="0"/>
                <a:cs typeface="Calibri" panose="020F0502020204030204" pitchFamily="34" charset="0"/>
              </a:rPr>
              <a:t>Consider :</a:t>
            </a:r>
          </a:p>
          <a:p>
            <a:pPr lvl="1">
              <a:buClrTx/>
              <a:buSzPct val="100000"/>
              <a:buFont typeface="Wingdings" panose="05000000000000000000" pitchFamily="2" charset="2"/>
              <a:buChar char="Ø"/>
            </a:pPr>
            <a:r>
              <a:rPr lang="en-US" sz="2600" dirty="0">
                <a:solidFill>
                  <a:schemeClr val="tx1"/>
                </a:solidFill>
                <a:latin typeface="Calibri" panose="020F0502020204030204" pitchFamily="34" charset="0"/>
                <a:cs typeface="Calibri" panose="020F0502020204030204" pitchFamily="34" charset="0"/>
              </a:rPr>
              <a:t>Develop a </a:t>
            </a:r>
            <a:r>
              <a:rPr lang="en-US" sz="2600" dirty="0">
                <a:solidFill>
                  <a:srgbClr val="0000CC"/>
                </a:solidFill>
                <a:latin typeface="Calibri" panose="020F0502020204030204" pitchFamily="34" charset="0"/>
                <a:cs typeface="Calibri" panose="020F0502020204030204" pitchFamily="34" charset="0"/>
              </a:rPr>
              <a:t>unified message </a:t>
            </a:r>
            <a:r>
              <a:rPr lang="en-US" sz="2600" dirty="0">
                <a:solidFill>
                  <a:schemeClr val="tx1"/>
                </a:solidFill>
                <a:latin typeface="Calibri" panose="020F0502020204030204" pitchFamily="34" charset="0"/>
                <a:cs typeface="Calibri" panose="020F0502020204030204" pitchFamily="34" charset="0"/>
              </a:rPr>
              <a:t>to all charter schools for budget assumptions.</a:t>
            </a:r>
          </a:p>
          <a:p>
            <a:pPr lvl="1">
              <a:buClrTx/>
              <a:buSzPct val="100000"/>
              <a:buFont typeface="Wingdings" panose="05000000000000000000" pitchFamily="2" charset="2"/>
              <a:buChar char="Ø"/>
            </a:pPr>
            <a:r>
              <a:rPr lang="en-US" sz="2600" dirty="0">
                <a:solidFill>
                  <a:schemeClr val="tx1"/>
                </a:solidFill>
                <a:latin typeface="Calibri" panose="020F0502020204030204" pitchFamily="34" charset="0"/>
                <a:cs typeface="Calibri" panose="020F0502020204030204" pitchFamily="34" charset="0"/>
              </a:rPr>
              <a:t>Ensure charters know about the </a:t>
            </a:r>
            <a:r>
              <a:rPr lang="en-US" sz="2600" dirty="0">
                <a:solidFill>
                  <a:srgbClr val="0000CC"/>
                </a:solidFill>
                <a:latin typeface="Calibri" panose="020F0502020204030204" pitchFamily="34" charset="0"/>
                <a:cs typeface="Calibri" panose="020F0502020204030204" pitchFamily="34" charset="0"/>
              </a:rPr>
              <a:t>waivers and timelines.</a:t>
            </a:r>
          </a:p>
          <a:p>
            <a:pPr lvl="1">
              <a:buClrTx/>
              <a:buSzPct val="100000"/>
              <a:buFont typeface="Wingdings" panose="05000000000000000000" pitchFamily="2" charset="2"/>
              <a:buChar char="Ø"/>
            </a:pPr>
            <a:r>
              <a:rPr lang="en-US" sz="2600" dirty="0">
                <a:solidFill>
                  <a:schemeClr val="tx1"/>
                </a:solidFill>
                <a:latin typeface="Calibri" panose="020F0502020204030204" pitchFamily="34" charset="0"/>
                <a:cs typeface="Calibri" panose="020F0502020204030204" pitchFamily="34" charset="0"/>
              </a:rPr>
              <a:t>Ensure  charters are </a:t>
            </a:r>
            <a:r>
              <a:rPr lang="en-US" sz="2600" dirty="0">
                <a:solidFill>
                  <a:srgbClr val="0000CC"/>
                </a:solidFill>
                <a:latin typeface="Calibri" panose="020F0502020204030204" pitchFamily="34" charset="0"/>
                <a:cs typeface="Calibri" panose="020F0502020204030204" pitchFamily="34" charset="0"/>
              </a:rPr>
              <a:t>capturing expenditures </a:t>
            </a:r>
            <a:r>
              <a:rPr lang="en-US" sz="2600" dirty="0">
                <a:solidFill>
                  <a:schemeClr val="tx1"/>
                </a:solidFill>
                <a:latin typeface="Calibri" panose="020F0502020204030204" pitchFamily="34" charset="0"/>
                <a:cs typeface="Calibri" panose="020F0502020204030204" pitchFamily="34" charset="0"/>
              </a:rPr>
              <a:t>for reimbursement into the new Resource </a:t>
            </a:r>
            <a:r>
              <a:rPr lang="en-US" sz="2600" dirty="0">
                <a:solidFill>
                  <a:srgbClr val="0000CC"/>
                </a:solidFill>
                <a:latin typeface="Calibri" panose="020F0502020204030204" pitchFamily="34" charset="0"/>
                <a:cs typeface="Calibri" panose="020F0502020204030204" pitchFamily="34" charset="0"/>
              </a:rPr>
              <a:t>Code 7388</a:t>
            </a:r>
            <a:r>
              <a:rPr lang="en-US" sz="2600" dirty="0">
                <a:solidFill>
                  <a:schemeClr val="tx1"/>
                </a:solidFill>
                <a:latin typeface="Calibri" panose="020F0502020204030204" pitchFamily="34" charset="0"/>
                <a:cs typeface="Calibri" panose="020F0502020204030204" pitchFamily="34" charset="0"/>
              </a:rPr>
              <a:t>.</a:t>
            </a:r>
          </a:p>
          <a:p>
            <a:pPr lvl="1">
              <a:buClrTx/>
              <a:buSzPct val="100000"/>
              <a:buFont typeface="Wingdings" panose="05000000000000000000" pitchFamily="2" charset="2"/>
              <a:buChar char="Ø"/>
            </a:pPr>
            <a:r>
              <a:rPr lang="en-US" sz="2600" dirty="0">
                <a:solidFill>
                  <a:schemeClr val="tx1"/>
                </a:solidFill>
                <a:latin typeface="Calibri" panose="020F0502020204030204" pitchFamily="34" charset="0"/>
                <a:cs typeface="Calibri" panose="020F0502020204030204" pitchFamily="34" charset="0"/>
              </a:rPr>
              <a:t>Plan for an </a:t>
            </a:r>
            <a:r>
              <a:rPr lang="en-US" sz="2600" dirty="0">
                <a:solidFill>
                  <a:srgbClr val="0000CC"/>
                </a:solidFill>
                <a:latin typeface="Calibri" panose="020F0502020204030204" pitchFamily="34" charset="0"/>
                <a:cs typeface="Calibri" panose="020F0502020204030204" pitchFamily="34" charset="0"/>
              </a:rPr>
              <a:t>economic downturn</a:t>
            </a:r>
            <a:r>
              <a:rPr lang="en-US" sz="2600" dirty="0">
                <a:solidFill>
                  <a:schemeClr val="tx1"/>
                </a:solidFill>
                <a:latin typeface="Calibri" panose="020F0502020204030204" pitchFamily="34" charset="0"/>
                <a:cs typeface="Calibri" panose="020F0502020204030204" pitchFamily="34" charset="0"/>
              </a:rPr>
              <a:t>.</a:t>
            </a:r>
          </a:p>
          <a:p>
            <a:pPr lvl="1">
              <a:buClrTx/>
              <a:buSzPct val="100000"/>
              <a:buFont typeface="Wingdings" panose="05000000000000000000" pitchFamily="2" charset="2"/>
              <a:buChar char="Ø"/>
            </a:pPr>
            <a:r>
              <a:rPr lang="en-US" sz="2600" dirty="0">
                <a:solidFill>
                  <a:srgbClr val="0000CC"/>
                </a:solidFill>
                <a:latin typeface="Calibri" panose="020F0502020204030204" pitchFamily="34" charset="0"/>
                <a:cs typeface="Calibri" panose="020F0502020204030204" pitchFamily="34" charset="0"/>
              </a:rPr>
              <a:t>Train </a:t>
            </a:r>
            <a:r>
              <a:rPr lang="en-US" sz="2600" dirty="0">
                <a:solidFill>
                  <a:schemeClr val="tx1"/>
                </a:solidFill>
                <a:latin typeface="Calibri" panose="020F0502020204030204" pitchFamily="34" charset="0"/>
                <a:cs typeface="Calibri" panose="020F0502020204030204" pitchFamily="34" charset="0"/>
              </a:rPr>
              <a:t>charters on </a:t>
            </a:r>
            <a:r>
              <a:rPr lang="en-US" sz="2600" dirty="0">
                <a:solidFill>
                  <a:srgbClr val="0000CC"/>
                </a:solidFill>
                <a:latin typeface="Calibri" panose="020F0502020204030204" pitchFamily="34" charset="0"/>
                <a:cs typeface="Calibri" panose="020F0502020204030204" pitchFamily="34" charset="0"/>
              </a:rPr>
              <a:t>cash flow </a:t>
            </a:r>
            <a:r>
              <a:rPr lang="en-US" sz="2600" dirty="0">
                <a:solidFill>
                  <a:schemeClr val="tx1"/>
                </a:solidFill>
                <a:latin typeface="Calibri" panose="020F0502020204030204" pitchFamily="34" charset="0"/>
                <a:cs typeface="Calibri" panose="020F0502020204030204" pitchFamily="34" charset="0"/>
              </a:rPr>
              <a:t>management.</a:t>
            </a:r>
          </a:p>
          <a:p>
            <a:pPr lvl="1"/>
            <a:endParaRPr lang="en-US" sz="2400" dirty="0"/>
          </a:p>
          <a:p>
            <a:pPr lvl="1"/>
            <a:endParaRPr lang="en-US" sz="2400"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29B11C4-753A-4224-89E3-13D662596F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pic>
        <p:nvPicPr>
          <p:cNvPr id="5" name="Picture 2">
            <a:extLst>
              <a:ext uri="{FF2B5EF4-FFF2-40B4-BE49-F238E27FC236}">
                <a16:creationId xmlns:a16="http://schemas.microsoft.com/office/drawing/2014/main" id="{F358C71D-D912-4428-82F1-9B87953F6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2282" y="5949270"/>
            <a:ext cx="2212828" cy="73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9363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D62B8-EEAF-44F5-B340-175A0A27D041}"/>
              </a:ext>
            </a:extLst>
          </p:cNvPr>
          <p:cNvSpPr>
            <a:spLocks noGrp="1"/>
          </p:cNvSpPr>
          <p:nvPr>
            <p:ph type="title"/>
          </p:nvPr>
        </p:nvSpPr>
        <p:spPr>
          <a:xfrm>
            <a:off x="589914" y="162449"/>
            <a:ext cx="6347714" cy="1320800"/>
          </a:xfrm>
        </p:spPr>
        <p:txBody>
          <a:bodyPr/>
          <a:lstStyle/>
          <a:p>
            <a:pPr algn="ctr"/>
            <a:r>
              <a:rPr lang="en-US" b="1" dirty="0">
                <a:solidFill>
                  <a:schemeClr val="tx1"/>
                </a:solidFill>
                <a:latin typeface="Calibri" panose="020F0502020204030204" pitchFamily="34" charset="0"/>
                <a:cs typeface="Calibri" panose="020F0502020204030204" pitchFamily="34" charset="0"/>
              </a:rPr>
              <a:t>Some Tools to Share</a:t>
            </a:r>
            <a:br>
              <a:rPr lang="en-US" b="1" dirty="0">
                <a:solidFill>
                  <a:schemeClr val="tx1"/>
                </a:solidFill>
                <a:latin typeface="Calibri" panose="020F0502020204030204" pitchFamily="34" charset="0"/>
                <a:cs typeface="Calibri" panose="020F0502020204030204" pitchFamily="34" charset="0"/>
              </a:rPr>
            </a:br>
            <a:r>
              <a:rPr lang="en-US" b="1" dirty="0">
                <a:solidFill>
                  <a:schemeClr val="tx1"/>
                </a:solidFill>
                <a:latin typeface="Calibri" panose="020F0502020204030204" pitchFamily="34" charset="0"/>
                <a:cs typeface="Calibri" panose="020F0502020204030204" pitchFamily="34" charset="0"/>
              </a:rPr>
              <a:t>Cashflow</a:t>
            </a:r>
          </a:p>
        </p:txBody>
      </p:sp>
      <p:sp>
        <p:nvSpPr>
          <p:cNvPr id="5" name="Text Placeholder 4">
            <a:extLst>
              <a:ext uri="{FF2B5EF4-FFF2-40B4-BE49-F238E27FC236}">
                <a16:creationId xmlns:a16="http://schemas.microsoft.com/office/drawing/2014/main" id="{98241C15-0C31-4F05-BB98-80C9F1FCB1A8}"/>
              </a:ext>
            </a:extLst>
          </p:cNvPr>
          <p:cNvSpPr>
            <a:spLocks noGrp="1"/>
          </p:cNvSpPr>
          <p:nvPr>
            <p:ph type="body" idx="1"/>
          </p:nvPr>
        </p:nvSpPr>
        <p:spPr>
          <a:xfrm>
            <a:off x="642631" y="1802370"/>
            <a:ext cx="3088109" cy="3880772"/>
          </a:xfrm>
        </p:spPr>
        <p:txBody>
          <a:bodyPr/>
          <a:lstStyle/>
          <a:p>
            <a:pPr>
              <a:buClrTx/>
              <a:buSzPct val="100000"/>
              <a:buFont typeface="Wingdings" panose="05000000000000000000" pitchFamily="2" charset="2"/>
              <a:buChar char="Ø"/>
            </a:pPr>
            <a:r>
              <a:rPr lang="en-US" dirty="0">
                <a:solidFill>
                  <a:schemeClr val="tx1"/>
                </a:solidFill>
                <a:latin typeface="Calibri" panose="020F0502020204030204" pitchFamily="34" charset="0"/>
                <a:cs typeface="Calibri" panose="020F0502020204030204" pitchFamily="34" charset="0"/>
              </a:rPr>
              <a:t>Cashflow</a:t>
            </a:r>
            <a:r>
              <a:rPr lang="en-US" dirty="0"/>
              <a:t> </a:t>
            </a:r>
          </a:p>
          <a:p>
            <a:endParaRPr lang="en-US" dirty="0"/>
          </a:p>
        </p:txBody>
      </p:sp>
      <p:sp>
        <p:nvSpPr>
          <p:cNvPr id="6" name="Text Placeholder 5">
            <a:extLst>
              <a:ext uri="{FF2B5EF4-FFF2-40B4-BE49-F238E27FC236}">
                <a16:creationId xmlns:a16="http://schemas.microsoft.com/office/drawing/2014/main" id="{1C576169-2CC2-4242-98D1-EA036E112727}"/>
              </a:ext>
            </a:extLst>
          </p:cNvPr>
          <p:cNvSpPr>
            <a:spLocks noGrp="1"/>
          </p:cNvSpPr>
          <p:nvPr>
            <p:ph type="body" idx="2"/>
          </p:nvPr>
        </p:nvSpPr>
        <p:spPr>
          <a:xfrm>
            <a:off x="3763771" y="1866385"/>
            <a:ext cx="4860017" cy="3880773"/>
          </a:xfrm>
        </p:spPr>
        <p:txBody>
          <a:bodyPr/>
          <a:lstStyle/>
          <a:p>
            <a:pPr>
              <a:buClrTx/>
              <a:buSzPct val="100000"/>
              <a:buFont typeface="Wingdings" panose="05000000000000000000" pitchFamily="2" charset="2"/>
              <a:buChar char="Ø"/>
            </a:pPr>
            <a:r>
              <a:rPr lang="en-US" dirty="0">
                <a:solidFill>
                  <a:schemeClr val="tx1"/>
                </a:solidFill>
                <a:latin typeface="Calibri" panose="020F0502020204030204" pitchFamily="34" charset="0"/>
                <a:cs typeface="Calibri" panose="020F0502020204030204" pitchFamily="34" charset="0"/>
              </a:rPr>
              <a:t>Analytical</a:t>
            </a:r>
            <a:r>
              <a:rPr lang="en-US" dirty="0">
                <a:solidFill>
                  <a:schemeClr val="tx1"/>
                </a:solidFill>
              </a:rPr>
              <a:t> Tools-ActiveData For Excel</a:t>
            </a:r>
          </a:p>
        </p:txBody>
      </p:sp>
      <p:sp>
        <p:nvSpPr>
          <p:cNvPr id="4" name="Slide Number Placeholder 3">
            <a:extLst>
              <a:ext uri="{FF2B5EF4-FFF2-40B4-BE49-F238E27FC236}">
                <a16:creationId xmlns:a16="http://schemas.microsoft.com/office/drawing/2014/main" id="{D7387A27-3BE7-494F-932C-EA2F8C48AE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2050" name="Picture 1" descr="adxl-screen-shot-with-sheet">
            <a:extLst>
              <a:ext uri="{FF2B5EF4-FFF2-40B4-BE49-F238E27FC236}">
                <a16:creationId xmlns:a16="http://schemas.microsoft.com/office/drawing/2014/main" id="{4C6F8F72-875C-4C76-BA30-92D4B31CA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457" y="2919877"/>
            <a:ext cx="44005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5C803EC-1902-4621-B506-9C27F1F9E58A}"/>
              </a:ext>
            </a:extLst>
          </p:cNvPr>
          <p:cNvPicPr>
            <a:picLocks noChangeAspect="1"/>
          </p:cNvPicPr>
          <p:nvPr/>
        </p:nvPicPr>
        <p:blipFill>
          <a:blip r:embed="rId3"/>
          <a:stretch>
            <a:fillRect/>
          </a:stretch>
        </p:blipFill>
        <p:spPr>
          <a:xfrm>
            <a:off x="863023" y="2343153"/>
            <a:ext cx="2867717" cy="3880772"/>
          </a:xfrm>
          <a:prstGeom prst="rect">
            <a:avLst/>
          </a:prstGeom>
        </p:spPr>
      </p:pic>
      <p:pic>
        <p:nvPicPr>
          <p:cNvPr id="9" name="Picture 8">
            <a:extLst>
              <a:ext uri="{FF2B5EF4-FFF2-40B4-BE49-F238E27FC236}">
                <a16:creationId xmlns:a16="http://schemas.microsoft.com/office/drawing/2014/main" id="{9D4991CB-1D5D-4C6C-BC33-9BAF2FD5CFBC}"/>
              </a:ext>
            </a:extLst>
          </p:cNvPr>
          <p:cNvPicPr>
            <a:picLocks noChangeAspect="1"/>
          </p:cNvPicPr>
          <p:nvPr/>
        </p:nvPicPr>
        <p:blipFill>
          <a:blip r:embed="rId4"/>
          <a:stretch>
            <a:fillRect/>
          </a:stretch>
        </p:blipFill>
        <p:spPr>
          <a:xfrm>
            <a:off x="5850794" y="5858133"/>
            <a:ext cx="2213040" cy="731583"/>
          </a:xfrm>
          <a:prstGeom prst="rect">
            <a:avLst/>
          </a:prstGeom>
        </p:spPr>
      </p:pic>
    </p:spTree>
    <p:extLst>
      <p:ext uri="{BB962C8B-B14F-4D97-AF65-F5344CB8AC3E}">
        <p14:creationId xmlns:p14="http://schemas.microsoft.com/office/powerpoint/2010/main" val="401591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82aac8634d_0_464"/>
          <p:cNvSpPr txBox="1">
            <a:spLocks noGrp="1"/>
          </p:cNvSpPr>
          <p:nvPr>
            <p:ph type="title"/>
          </p:nvPr>
        </p:nvSpPr>
        <p:spPr>
          <a:xfrm>
            <a:off x="450400" y="300313"/>
            <a:ext cx="7620000" cy="1143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b="1" dirty="0">
                <a:solidFill>
                  <a:schemeClr val="tx1"/>
                </a:solidFill>
                <a:latin typeface="Calibri" panose="020F0502020204030204" pitchFamily="34" charset="0"/>
                <a:cs typeface="Calibri" panose="020F0502020204030204" pitchFamily="34" charset="0"/>
              </a:rPr>
              <a:t>Zoom Functionality</a:t>
            </a:r>
            <a:endParaRPr b="1" dirty="0">
              <a:solidFill>
                <a:schemeClr val="tx1"/>
              </a:solidFill>
              <a:latin typeface="Calibri" panose="020F0502020204030204" pitchFamily="34" charset="0"/>
              <a:cs typeface="Calibri" panose="020F0502020204030204" pitchFamily="34" charset="0"/>
            </a:endParaRPr>
          </a:p>
        </p:txBody>
      </p:sp>
      <p:pic>
        <p:nvPicPr>
          <p:cNvPr id="194" name="Google Shape;194;g82aac8634d_0_464"/>
          <p:cNvPicPr preferRelativeResize="0"/>
          <p:nvPr/>
        </p:nvPicPr>
        <p:blipFill>
          <a:blip r:embed="rId3">
            <a:alphaModFix/>
          </a:blip>
          <a:stretch>
            <a:fillRect/>
          </a:stretch>
        </p:blipFill>
        <p:spPr>
          <a:xfrm>
            <a:off x="450400" y="1167908"/>
            <a:ext cx="7746927" cy="4726921"/>
          </a:xfrm>
          <a:prstGeom prst="rect">
            <a:avLst/>
          </a:prstGeom>
          <a:noFill/>
          <a:ln>
            <a:noFill/>
          </a:ln>
        </p:spPr>
      </p:pic>
      <p:pic>
        <p:nvPicPr>
          <p:cNvPr id="4" name="Picture 2">
            <a:extLst>
              <a:ext uri="{FF2B5EF4-FFF2-40B4-BE49-F238E27FC236}">
                <a16:creationId xmlns:a16="http://schemas.microsoft.com/office/drawing/2014/main" id="{9FB59BCF-4AA5-4370-A16D-EE99AE9C08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8184" y="5949270"/>
            <a:ext cx="2212828" cy="7314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A7121B-06D4-48B5-AFE4-A3F8759EA1D5}"/>
              </a:ext>
            </a:extLst>
          </p:cNvPr>
          <p:cNvSpPr txBox="1"/>
          <p:nvPr/>
        </p:nvSpPr>
        <p:spPr>
          <a:xfrm>
            <a:off x="2992310" y="5587052"/>
            <a:ext cx="2719346" cy="307777"/>
          </a:xfrm>
          <a:prstGeom prst="rect">
            <a:avLst/>
          </a:prstGeom>
          <a:solidFill>
            <a:srgbClr val="0000CC"/>
          </a:solidFill>
        </p:spPr>
        <p:txBody>
          <a:bodyPr wrap="square" rtlCol="0">
            <a:spAutoFit/>
          </a:bodyPr>
          <a:lstStyle/>
          <a:p>
            <a:endParaRPr lang="en-US" dirty="0"/>
          </a:p>
        </p:txBody>
      </p:sp>
    </p:spTree>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7973-102F-42D5-9093-4AA0850A5D59}"/>
              </a:ext>
            </a:extLst>
          </p:cNvPr>
          <p:cNvSpPr>
            <a:spLocks noGrp="1"/>
          </p:cNvSpPr>
          <p:nvPr>
            <p:ph type="title"/>
          </p:nvPr>
        </p:nvSpPr>
        <p:spPr>
          <a:xfrm>
            <a:off x="1323032" y="-75407"/>
            <a:ext cx="4864231" cy="987125"/>
          </a:xfrm>
        </p:spPr>
        <p:txBody>
          <a:bodyPr>
            <a:normAutofit/>
          </a:bodyPr>
          <a:lstStyle/>
          <a:p>
            <a:pPr algn="ctr"/>
            <a:r>
              <a:rPr lang="en-US" b="1" dirty="0">
                <a:solidFill>
                  <a:schemeClr val="tx1"/>
                </a:solidFill>
                <a:latin typeface="Calibri" panose="020F0502020204030204" pitchFamily="34" charset="0"/>
                <a:cs typeface="Calibri" panose="020F0502020204030204" pitchFamily="34" charset="0"/>
              </a:rPr>
              <a:t>CCAP Cashflow Model</a:t>
            </a:r>
          </a:p>
        </p:txBody>
      </p:sp>
      <p:pic>
        <p:nvPicPr>
          <p:cNvPr id="5" name="Picture 4">
            <a:extLst>
              <a:ext uri="{FF2B5EF4-FFF2-40B4-BE49-F238E27FC236}">
                <a16:creationId xmlns:a16="http://schemas.microsoft.com/office/drawing/2014/main" id="{291D6358-7980-434A-BB5C-D15F66E0D665}"/>
              </a:ext>
            </a:extLst>
          </p:cNvPr>
          <p:cNvPicPr>
            <a:picLocks noChangeAspect="1"/>
          </p:cNvPicPr>
          <p:nvPr/>
        </p:nvPicPr>
        <p:blipFill>
          <a:blip r:embed="rId2"/>
          <a:stretch>
            <a:fillRect/>
          </a:stretch>
        </p:blipFill>
        <p:spPr>
          <a:xfrm>
            <a:off x="1221901" y="911718"/>
            <a:ext cx="4864231" cy="5810998"/>
          </a:xfrm>
          <a:prstGeom prst="rect">
            <a:avLst/>
          </a:prstGeom>
        </p:spPr>
      </p:pic>
      <p:sp>
        <p:nvSpPr>
          <p:cNvPr id="4" name="Slide Number Placeholder 3">
            <a:extLst>
              <a:ext uri="{FF2B5EF4-FFF2-40B4-BE49-F238E27FC236}">
                <a16:creationId xmlns:a16="http://schemas.microsoft.com/office/drawing/2014/main" id="{95A6C70E-3820-4F5C-93A4-BB40F64813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dirty="0"/>
          </a:p>
        </p:txBody>
      </p:sp>
      <p:pic>
        <p:nvPicPr>
          <p:cNvPr id="6" name="Picture 5">
            <a:extLst>
              <a:ext uri="{FF2B5EF4-FFF2-40B4-BE49-F238E27FC236}">
                <a16:creationId xmlns:a16="http://schemas.microsoft.com/office/drawing/2014/main" id="{F1A604CC-F6EE-430C-B8BE-8D64FDDE27A7}"/>
              </a:ext>
            </a:extLst>
          </p:cNvPr>
          <p:cNvPicPr>
            <a:picLocks noChangeAspect="1"/>
          </p:cNvPicPr>
          <p:nvPr/>
        </p:nvPicPr>
        <p:blipFill>
          <a:blip r:embed="rId3"/>
          <a:stretch>
            <a:fillRect/>
          </a:stretch>
        </p:blipFill>
        <p:spPr>
          <a:xfrm>
            <a:off x="6086132" y="6040696"/>
            <a:ext cx="2213040" cy="731583"/>
          </a:xfrm>
          <a:prstGeom prst="rect">
            <a:avLst/>
          </a:prstGeom>
        </p:spPr>
      </p:pic>
    </p:spTree>
    <p:extLst>
      <p:ext uri="{BB962C8B-B14F-4D97-AF65-F5344CB8AC3E}">
        <p14:creationId xmlns:p14="http://schemas.microsoft.com/office/powerpoint/2010/main" val="23981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7973-102F-42D5-9093-4AA0850A5D59}"/>
              </a:ext>
            </a:extLst>
          </p:cNvPr>
          <p:cNvSpPr>
            <a:spLocks noGrp="1"/>
          </p:cNvSpPr>
          <p:nvPr>
            <p:ph type="title"/>
          </p:nvPr>
        </p:nvSpPr>
        <p:spPr>
          <a:xfrm>
            <a:off x="609599" y="293035"/>
            <a:ext cx="5147145" cy="803544"/>
          </a:xfrm>
        </p:spPr>
        <p:txBody>
          <a:bodyPr/>
          <a:lstStyle/>
          <a:p>
            <a:pPr algn="ctr"/>
            <a:r>
              <a:rPr lang="en-US" b="1" dirty="0">
                <a:solidFill>
                  <a:schemeClr val="tx1"/>
                </a:solidFill>
                <a:latin typeface="Calibri" panose="020F0502020204030204" pitchFamily="34" charset="0"/>
                <a:cs typeface="Calibri" panose="020F0502020204030204" pitchFamily="34" charset="0"/>
              </a:rPr>
              <a:t>CCAP Cashflow Model</a:t>
            </a:r>
          </a:p>
        </p:txBody>
      </p:sp>
      <p:sp>
        <p:nvSpPr>
          <p:cNvPr id="3" name="Text Placeholder 2">
            <a:extLst>
              <a:ext uri="{FF2B5EF4-FFF2-40B4-BE49-F238E27FC236}">
                <a16:creationId xmlns:a16="http://schemas.microsoft.com/office/drawing/2014/main" id="{89C5CA22-8316-4679-8987-9F503E99428C}"/>
              </a:ext>
            </a:extLst>
          </p:cNvPr>
          <p:cNvSpPr>
            <a:spLocks noGrp="1"/>
          </p:cNvSpPr>
          <p:nvPr>
            <p:ph type="body" idx="1"/>
          </p:nvPr>
        </p:nvSpPr>
        <p:spPr>
          <a:xfrm>
            <a:off x="609598" y="1613835"/>
            <a:ext cx="6347714" cy="3880773"/>
          </a:xfrm>
        </p:spPr>
        <p:txBody>
          <a:bodyPr>
            <a:normAutofit lnSpcReduction="10000"/>
          </a:bodyPr>
          <a:lstStyle/>
          <a:p>
            <a:pPr marL="137160" indent="0">
              <a:buNone/>
            </a:pPr>
            <a:r>
              <a:rPr lang="en-US" sz="2400" dirty="0">
                <a:solidFill>
                  <a:schemeClr val="tx1"/>
                </a:solidFill>
                <a:latin typeface="Calibri" panose="020F0502020204030204" pitchFamily="34" charset="0"/>
                <a:cs typeface="Calibri" panose="020F0502020204030204" pitchFamily="34" charset="0"/>
              </a:rPr>
              <a:t>This resource is offered at </a:t>
            </a:r>
            <a:r>
              <a:rPr lang="en-US" sz="2400" dirty="0">
                <a:solidFill>
                  <a:srgbClr val="FF0000"/>
                </a:solidFill>
                <a:latin typeface="Calibri" panose="020F0502020204030204" pitchFamily="34" charset="0"/>
                <a:cs typeface="Calibri" panose="020F0502020204030204" pitchFamily="34" charset="0"/>
              </a:rPr>
              <a:t>no cost</a:t>
            </a:r>
            <a:r>
              <a:rPr lang="en-US" sz="2400" dirty="0">
                <a:latin typeface="Calibri" panose="020F0502020204030204" pitchFamily="34" charset="0"/>
                <a:cs typeface="Calibri" panose="020F0502020204030204" pitchFamily="34" charset="0"/>
              </a:rPr>
              <a:t>. </a:t>
            </a:r>
          </a:p>
          <a:p>
            <a:pPr marL="137160" indent="0">
              <a:buNone/>
            </a:pPr>
            <a:endParaRPr lang="en-US" sz="2400" dirty="0">
              <a:latin typeface="Calibri" panose="020F0502020204030204" pitchFamily="34" charset="0"/>
              <a:cs typeface="Calibri" panose="020F0502020204030204" pitchFamily="34" charset="0"/>
            </a:endParaRPr>
          </a:p>
          <a:p>
            <a:pPr marL="137160" indent="0">
              <a:buNone/>
            </a:pPr>
            <a:r>
              <a:rPr lang="en-US" sz="2400" dirty="0">
                <a:solidFill>
                  <a:schemeClr val="tx1"/>
                </a:solidFill>
                <a:latin typeface="Calibri" panose="020F0502020204030204" pitchFamily="34" charset="0"/>
                <a:cs typeface="Calibri" panose="020F0502020204030204" pitchFamily="34" charset="0"/>
              </a:rPr>
              <a:t>It was developed to include </a:t>
            </a:r>
            <a:r>
              <a:rPr lang="en-US" sz="2400" dirty="0">
                <a:solidFill>
                  <a:srgbClr val="FF0000"/>
                </a:solidFill>
                <a:latin typeface="Calibri" panose="020F0502020204030204" pitchFamily="34" charset="0"/>
                <a:cs typeface="Calibri" panose="020F0502020204030204" pitchFamily="34" charset="0"/>
              </a:rPr>
              <a:t>2 fiscal years</a:t>
            </a:r>
            <a:r>
              <a:rPr lang="en-US" sz="2400" dirty="0">
                <a:latin typeface="Calibri" panose="020F0502020204030204" pitchFamily="34" charset="0"/>
                <a:cs typeface="Calibri" panose="020F0502020204030204" pitchFamily="34" charset="0"/>
              </a:rPr>
              <a:t>.</a:t>
            </a:r>
          </a:p>
          <a:p>
            <a:pPr marL="137160" indent="0">
              <a:buNone/>
            </a:pPr>
            <a:endParaRPr lang="en-US" sz="2400" dirty="0">
              <a:latin typeface="Calibri" panose="020F0502020204030204" pitchFamily="34" charset="0"/>
              <a:cs typeface="Calibri" panose="020F0502020204030204" pitchFamily="34" charset="0"/>
            </a:endParaRPr>
          </a:p>
          <a:p>
            <a:pPr marL="137160" indent="0">
              <a:buNone/>
            </a:pPr>
            <a:r>
              <a:rPr lang="en-US" sz="2400" dirty="0">
                <a:solidFill>
                  <a:schemeClr val="tx1"/>
                </a:solidFill>
                <a:latin typeface="Calibri" panose="020F0502020204030204" pitchFamily="34" charset="0"/>
                <a:cs typeface="Calibri" panose="020F0502020204030204" pitchFamily="34" charset="0"/>
              </a:rPr>
              <a:t>A separate </a:t>
            </a:r>
            <a:r>
              <a:rPr lang="en-US" sz="2400" dirty="0">
                <a:solidFill>
                  <a:srgbClr val="FF0000"/>
                </a:solidFill>
                <a:latin typeface="Calibri" panose="020F0502020204030204" pitchFamily="34" charset="0"/>
                <a:cs typeface="Calibri" panose="020F0502020204030204" pitchFamily="34" charset="0"/>
              </a:rPr>
              <a:t>webinar training </a:t>
            </a:r>
            <a:r>
              <a:rPr lang="en-US" sz="2400" dirty="0">
                <a:solidFill>
                  <a:schemeClr val="tx1"/>
                </a:solidFill>
                <a:latin typeface="Calibri" panose="020F0502020204030204" pitchFamily="34" charset="0"/>
                <a:cs typeface="Calibri" panose="020F0502020204030204" pitchFamily="34" charset="0"/>
              </a:rPr>
              <a:t>will be offered.</a:t>
            </a:r>
          </a:p>
          <a:p>
            <a:pPr marL="137160" indent="0">
              <a:buNone/>
            </a:pPr>
            <a:endParaRPr lang="en-US" sz="2400" dirty="0">
              <a:latin typeface="Calibri" panose="020F0502020204030204" pitchFamily="34" charset="0"/>
              <a:cs typeface="Calibri" panose="020F0502020204030204" pitchFamily="34" charset="0"/>
            </a:endParaRPr>
          </a:p>
          <a:p>
            <a:pPr marL="137160" indent="0">
              <a:buNone/>
            </a:pPr>
            <a:r>
              <a:rPr lang="en-US" sz="2400" dirty="0">
                <a:solidFill>
                  <a:schemeClr val="tx1"/>
                </a:solidFill>
                <a:latin typeface="Calibri" panose="020F0502020204030204" pitchFamily="34" charset="0"/>
                <a:cs typeface="Calibri" panose="020F0502020204030204" pitchFamily="34" charset="0"/>
              </a:rPr>
              <a:t>Additional </a:t>
            </a:r>
            <a:r>
              <a:rPr lang="en-US" sz="2400" dirty="0">
                <a:solidFill>
                  <a:srgbClr val="FF0000"/>
                </a:solidFill>
                <a:latin typeface="Calibri" panose="020F0502020204030204" pitchFamily="34" charset="0"/>
                <a:cs typeface="Calibri" panose="020F0502020204030204" pitchFamily="34" charset="0"/>
              </a:rPr>
              <a:t>technical support assistance is available at no cost.</a:t>
            </a:r>
            <a:endParaRPr lang="en-CA" sz="2400" dirty="0">
              <a:solidFill>
                <a:srgbClr val="FF0000"/>
              </a:solidFill>
              <a:latin typeface="Calibri" panose="020F0502020204030204" pitchFamily="34" charset="0"/>
              <a:cs typeface="Calibri" panose="020F0502020204030204" pitchFamily="34" charset="0"/>
            </a:endParaRPr>
          </a:p>
          <a:p>
            <a:pPr marL="137160" indent="0">
              <a:buNone/>
            </a:pPr>
            <a:endParaRPr lang="en-US" dirty="0"/>
          </a:p>
        </p:txBody>
      </p:sp>
      <p:sp>
        <p:nvSpPr>
          <p:cNvPr id="4" name="Slide Number Placeholder 3">
            <a:extLst>
              <a:ext uri="{FF2B5EF4-FFF2-40B4-BE49-F238E27FC236}">
                <a16:creationId xmlns:a16="http://schemas.microsoft.com/office/drawing/2014/main" id="{95A6C70E-3820-4F5C-93A4-BB40F64813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dirty="0"/>
          </a:p>
        </p:txBody>
      </p:sp>
      <p:pic>
        <p:nvPicPr>
          <p:cNvPr id="5" name="Picture 4">
            <a:extLst>
              <a:ext uri="{FF2B5EF4-FFF2-40B4-BE49-F238E27FC236}">
                <a16:creationId xmlns:a16="http://schemas.microsoft.com/office/drawing/2014/main" id="{D81F346E-99E4-4E5E-8A48-CA0BF09746AF}"/>
              </a:ext>
            </a:extLst>
          </p:cNvPr>
          <p:cNvPicPr>
            <a:picLocks noChangeAspect="1"/>
          </p:cNvPicPr>
          <p:nvPr/>
        </p:nvPicPr>
        <p:blipFill>
          <a:blip r:embed="rId2"/>
          <a:stretch>
            <a:fillRect/>
          </a:stretch>
        </p:blipFill>
        <p:spPr>
          <a:xfrm>
            <a:off x="5850792" y="6011864"/>
            <a:ext cx="2213040" cy="731583"/>
          </a:xfrm>
          <a:prstGeom prst="rect">
            <a:avLst/>
          </a:prstGeom>
        </p:spPr>
      </p:pic>
    </p:spTree>
    <p:extLst>
      <p:ext uri="{BB962C8B-B14F-4D97-AF65-F5344CB8AC3E}">
        <p14:creationId xmlns:p14="http://schemas.microsoft.com/office/powerpoint/2010/main" val="196331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7973-102F-42D5-9093-4AA0850A5D59}"/>
              </a:ext>
            </a:extLst>
          </p:cNvPr>
          <p:cNvSpPr>
            <a:spLocks noGrp="1"/>
          </p:cNvSpPr>
          <p:nvPr>
            <p:ph type="title"/>
          </p:nvPr>
        </p:nvSpPr>
        <p:spPr>
          <a:xfrm>
            <a:off x="609599" y="293035"/>
            <a:ext cx="6347713" cy="1320800"/>
          </a:xfrm>
        </p:spPr>
        <p:txBody>
          <a:bodyPr/>
          <a:lstStyle/>
          <a:p>
            <a:pPr algn="ctr"/>
            <a:r>
              <a:rPr lang="en-US" dirty="0">
                <a:solidFill>
                  <a:schemeClr val="tx1"/>
                </a:solidFill>
              </a:rPr>
              <a:t>ActiveData for Excel</a:t>
            </a:r>
          </a:p>
        </p:txBody>
      </p:sp>
      <p:sp>
        <p:nvSpPr>
          <p:cNvPr id="3" name="Text Placeholder 2">
            <a:extLst>
              <a:ext uri="{FF2B5EF4-FFF2-40B4-BE49-F238E27FC236}">
                <a16:creationId xmlns:a16="http://schemas.microsoft.com/office/drawing/2014/main" id="{89C5CA22-8316-4679-8987-9F503E99428C}"/>
              </a:ext>
            </a:extLst>
          </p:cNvPr>
          <p:cNvSpPr>
            <a:spLocks noGrp="1"/>
          </p:cNvSpPr>
          <p:nvPr>
            <p:ph type="body" idx="1"/>
          </p:nvPr>
        </p:nvSpPr>
        <p:spPr>
          <a:xfrm>
            <a:off x="609597" y="1613835"/>
            <a:ext cx="6578381" cy="4313188"/>
          </a:xfrm>
        </p:spPr>
        <p:txBody>
          <a:bodyPr>
            <a:normAutofit fontScale="92500"/>
          </a:bodyPr>
          <a:lstStyle/>
          <a:p>
            <a:pPr marL="137160" indent="0">
              <a:buNone/>
            </a:pPr>
            <a:r>
              <a:rPr lang="en-CA" sz="2400" dirty="0">
                <a:solidFill>
                  <a:schemeClr val="tx1"/>
                </a:solidFill>
                <a:latin typeface="Calibri" panose="020F0502020204030204" pitchFamily="34" charset="0"/>
                <a:cs typeface="Calibri" panose="020F0502020204030204" pitchFamily="34" charset="0"/>
              </a:rPr>
              <a:t>ActiveData for Excel contains over </a:t>
            </a:r>
            <a:r>
              <a:rPr lang="en-CA" sz="2400" b="1" dirty="0">
                <a:solidFill>
                  <a:schemeClr val="tx1"/>
                </a:solidFill>
                <a:latin typeface="Calibri" panose="020F0502020204030204" pitchFamily="34" charset="0"/>
                <a:cs typeface="Calibri" panose="020F0502020204030204" pitchFamily="34" charset="0"/>
              </a:rPr>
              <a:t>100 enhancements to Excel</a:t>
            </a:r>
            <a:r>
              <a:rPr lang="en-CA" sz="2400" dirty="0">
                <a:solidFill>
                  <a:schemeClr val="tx1"/>
                </a:solidFill>
                <a:latin typeface="Calibri" panose="020F0502020204030204" pitchFamily="34" charset="0"/>
                <a:cs typeface="Calibri" panose="020F0502020204030204" pitchFamily="34" charset="0"/>
              </a:rPr>
              <a:t> and delivers a comprehensive set of </a:t>
            </a:r>
            <a:r>
              <a:rPr lang="en-CA" sz="2400" dirty="0">
                <a:solidFill>
                  <a:srgbClr val="0000FF"/>
                </a:solidFill>
                <a:latin typeface="Calibri" panose="020F0502020204030204" pitchFamily="34" charset="0"/>
                <a:cs typeface="Calibri" panose="020F0502020204030204" pitchFamily="34" charset="0"/>
              </a:rPr>
              <a:t>data analytics </a:t>
            </a:r>
            <a:r>
              <a:rPr lang="en-CA" sz="2400" dirty="0">
                <a:solidFill>
                  <a:schemeClr val="tx1"/>
                </a:solidFill>
                <a:latin typeface="Calibri" panose="020F0502020204030204" pitchFamily="34" charset="0"/>
                <a:cs typeface="Calibri" panose="020F0502020204030204" pitchFamily="34" charset="0"/>
              </a:rPr>
              <a:t>including.</a:t>
            </a:r>
          </a:p>
          <a:p>
            <a:pPr marL="137160" indent="0">
              <a:buNone/>
            </a:pPr>
            <a:endParaRPr lang="en-US" sz="2400" dirty="0">
              <a:latin typeface="Calibri" panose="020F0502020204030204" pitchFamily="34" charset="0"/>
              <a:cs typeface="Calibri" panose="020F0502020204030204" pitchFamily="34" charset="0"/>
            </a:endParaRPr>
          </a:p>
          <a:p>
            <a:pPr marL="137160" indent="0">
              <a:buNone/>
            </a:pPr>
            <a:r>
              <a:rPr lang="en-CA" sz="2400" dirty="0">
                <a:solidFill>
                  <a:schemeClr val="tx1"/>
                </a:solidFill>
                <a:latin typeface="Calibri" panose="020F0502020204030204" pitchFamily="34" charset="0"/>
                <a:cs typeface="Calibri" panose="020F0502020204030204" pitchFamily="34" charset="0"/>
              </a:rPr>
              <a:t>This is a software “add-on” to your existing Excel program for enhanced functionality.</a:t>
            </a:r>
          </a:p>
          <a:p>
            <a:pPr marL="137160" indent="0">
              <a:buNone/>
            </a:pPr>
            <a:endParaRPr lang="en-CA" sz="2400" dirty="0">
              <a:solidFill>
                <a:schemeClr val="tx1"/>
              </a:solidFill>
              <a:latin typeface="Calibri" panose="020F0502020204030204" pitchFamily="34" charset="0"/>
              <a:cs typeface="Calibri" panose="020F0502020204030204" pitchFamily="34" charset="0"/>
            </a:endParaRPr>
          </a:p>
          <a:p>
            <a:pPr marL="137160" indent="0">
              <a:buNone/>
            </a:pPr>
            <a:r>
              <a:rPr lang="en-CA" sz="2400" dirty="0">
                <a:solidFill>
                  <a:schemeClr val="tx1"/>
                </a:solidFill>
                <a:latin typeface="Calibri" panose="020F0502020204030204" pitchFamily="34" charset="0"/>
                <a:cs typeface="Calibri" panose="020F0502020204030204" pitchFamily="34" charset="0"/>
              </a:rPr>
              <a:t>The company is offering our members a 10% discount.</a:t>
            </a:r>
          </a:p>
          <a:p>
            <a:pPr marL="137160" indent="0">
              <a:buNone/>
            </a:pPr>
            <a:endParaRPr lang="en-CA" dirty="0"/>
          </a:p>
          <a:p>
            <a:pPr marL="137160" indent="0" algn="ctr">
              <a:buNone/>
            </a:pPr>
            <a:r>
              <a:rPr lang="en-CA" dirty="0">
                <a:hlinkClick r:id="rId2"/>
              </a:rPr>
              <a:t>support@informationactive.com</a:t>
            </a:r>
            <a:endParaRPr lang="en-CA" dirty="0"/>
          </a:p>
          <a:p>
            <a:pPr marL="137160" indent="0">
              <a:buNone/>
            </a:pPr>
            <a:endParaRPr lang="en-US" dirty="0"/>
          </a:p>
        </p:txBody>
      </p:sp>
      <p:sp>
        <p:nvSpPr>
          <p:cNvPr id="4" name="Slide Number Placeholder 3">
            <a:extLst>
              <a:ext uri="{FF2B5EF4-FFF2-40B4-BE49-F238E27FC236}">
                <a16:creationId xmlns:a16="http://schemas.microsoft.com/office/drawing/2014/main" id="{95A6C70E-3820-4F5C-93A4-BB40F64813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dirty="0"/>
          </a:p>
        </p:txBody>
      </p:sp>
      <p:pic>
        <p:nvPicPr>
          <p:cNvPr id="5" name="Picture 4">
            <a:extLst>
              <a:ext uri="{FF2B5EF4-FFF2-40B4-BE49-F238E27FC236}">
                <a16:creationId xmlns:a16="http://schemas.microsoft.com/office/drawing/2014/main" id="{A5FA4659-2466-4763-8D50-5B522B9CFE44}"/>
              </a:ext>
            </a:extLst>
          </p:cNvPr>
          <p:cNvPicPr>
            <a:picLocks noChangeAspect="1"/>
          </p:cNvPicPr>
          <p:nvPr/>
        </p:nvPicPr>
        <p:blipFill>
          <a:blip r:embed="rId3"/>
          <a:stretch>
            <a:fillRect/>
          </a:stretch>
        </p:blipFill>
        <p:spPr>
          <a:xfrm>
            <a:off x="5850792" y="5927023"/>
            <a:ext cx="2213040" cy="731583"/>
          </a:xfrm>
          <a:prstGeom prst="rect">
            <a:avLst/>
          </a:prstGeom>
        </p:spPr>
      </p:pic>
      <p:cxnSp>
        <p:nvCxnSpPr>
          <p:cNvPr id="7" name="Straight Arrow Connector 6">
            <a:extLst>
              <a:ext uri="{FF2B5EF4-FFF2-40B4-BE49-F238E27FC236}">
                <a16:creationId xmlns:a16="http://schemas.microsoft.com/office/drawing/2014/main" id="{57B628CB-3042-4622-9A95-EAED809491D6}"/>
              </a:ext>
            </a:extLst>
          </p:cNvPr>
          <p:cNvCxnSpPr/>
          <p:nvPr/>
        </p:nvCxnSpPr>
        <p:spPr>
          <a:xfrm>
            <a:off x="879231" y="5657222"/>
            <a:ext cx="130745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5964734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09283" y="1336264"/>
            <a:ext cx="7042430" cy="3975324"/>
          </a:xfrm>
          <a:prstGeom prst="rect">
            <a:avLst/>
          </a:prstGeom>
          <a:noFill/>
          <a:ln>
            <a:noFill/>
          </a:ln>
        </p:spPr>
      </p:pic>
      <p:pic>
        <p:nvPicPr>
          <p:cNvPr id="5" name="Picture 4">
            <a:extLst>
              <a:ext uri="{FF2B5EF4-FFF2-40B4-BE49-F238E27FC236}">
                <a16:creationId xmlns:a16="http://schemas.microsoft.com/office/drawing/2014/main" id="{D8CA34F4-34BA-4160-B04A-81D2D1F0E90F}"/>
              </a:ext>
            </a:extLst>
          </p:cNvPr>
          <p:cNvPicPr>
            <a:picLocks noChangeAspect="1"/>
          </p:cNvPicPr>
          <p:nvPr/>
        </p:nvPicPr>
        <p:blipFill>
          <a:blip r:embed="rId4"/>
          <a:stretch>
            <a:fillRect/>
          </a:stretch>
        </p:blipFill>
        <p:spPr>
          <a:xfrm>
            <a:off x="5850794" y="5858133"/>
            <a:ext cx="2213040" cy="731583"/>
          </a:xfrm>
          <a:prstGeom prst="rect">
            <a:avLst/>
          </a:prstGeom>
        </p:spPr>
      </p:pic>
    </p:spTree>
    <p:extLst>
      <p:ext uri="{BB962C8B-B14F-4D97-AF65-F5344CB8AC3E}">
        <p14:creationId xmlns:p14="http://schemas.microsoft.com/office/powerpoint/2010/main" val="1452859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82aac8634d_0_711"/>
          <p:cNvSpPr txBox="1">
            <a:spLocks noGrp="1"/>
          </p:cNvSpPr>
          <p:nvPr>
            <p:ph type="title"/>
          </p:nvPr>
        </p:nvSpPr>
        <p:spPr>
          <a:xfrm>
            <a:off x="634312" y="621957"/>
            <a:ext cx="6347700" cy="744888"/>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dirty="0">
                <a:solidFill>
                  <a:schemeClr val="tx1"/>
                </a:solidFill>
                <a:latin typeface="Calibri" panose="020F0502020204030204" pitchFamily="34" charset="0"/>
                <a:cs typeface="Calibri" panose="020F0502020204030204" pitchFamily="34" charset="0"/>
              </a:rPr>
              <a:t>Authorizers’ Role </a:t>
            </a:r>
            <a:endParaRPr dirty="0">
              <a:solidFill>
                <a:schemeClr val="tx1"/>
              </a:solidFill>
              <a:latin typeface="Calibri" panose="020F0502020204030204" pitchFamily="34" charset="0"/>
              <a:cs typeface="Calibri" panose="020F0502020204030204" pitchFamily="34" charset="0"/>
            </a:endParaRPr>
          </a:p>
        </p:txBody>
      </p:sp>
      <p:sp>
        <p:nvSpPr>
          <p:cNvPr id="316" name="Google Shape;316;g82aac8634d_0_711"/>
          <p:cNvSpPr txBox="1">
            <a:spLocks noGrp="1"/>
          </p:cNvSpPr>
          <p:nvPr>
            <p:ph type="sldNum" idx="12"/>
          </p:nvPr>
        </p:nvSpPr>
        <p:spPr>
          <a:xfrm>
            <a:off x="6444676" y="6041363"/>
            <a:ext cx="512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34</a:t>
            </a:fld>
            <a:endParaRPr dirty="0"/>
          </a:p>
        </p:txBody>
      </p:sp>
      <p:pic>
        <p:nvPicPr>
          <p:cNvPr id="320" name="Google Shape;320;g82aac8634d_0_711"/>
          <p:cNvPicPr preferRelativeResize="0"/>
          <p:nvPr/>
        </p:nvPicPr>
        <p:blipFill>
          <a:blip r:embed="rId3">
            <a:alphaModFix/>
          </a:blip>
          <a:stretch>
            <a:fillRect/>
          </a:stretch>
        </p:blipFill>
        <p:spPr>
          <a:xfrm>
            <a:off x="6581700" y="5872800"/>
            <a:ext cx="2409900" cy="796600"/>
          </a:xfrm>
          <a:prstGeom prst="rect">
            <a:avLst/>
          </a:prstGeom>
          <a:noFill/>
          <a:ln>
            <a:noFill/>
          </a:ln>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0089" y="3027406"/>
            <a:ext cx="6401038" cy="2148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9" name="Google Shape;319;g82aac8634d_0_711"/>
          <p:cNvPicPr preferRelativeResize="0"/>
          <p:nvPr/>
        </p:nvPicPr>
        <p:blipFill>
          <a:blip r:embed="rId5">
            <a:alphaModFix/>
          </a:blip>
          <a:stretch>
            <a:fillRect/>
          </a:stretch>
        </p:blipFill>
        <p:spPr>
          <a:xfrm>
            <a:off x="3725928" y="3216750"/>
            <a:ext cx="632821" cy="563655"/>
          </a:xfrm>
          <a:prstGeom prst="rect">
            <a:avLst/>
          </a:prstGeom>
          <a:noFill/>
          <a:ln>
            <a:noFill/>
          </a:ln>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88259">
            <a:off x="434709" y="2731106"/>
            <a:ext cx="2340679" cy="1371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055600">
            <a:off x="5190349" y="2648339"/>
            <a:ext cx="2226277" cy="568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DEC0-75F9-4DCC-8D19-E1E20E336275}"/>
              </a:ext>
            </a:extLst>
          </p:cNvPr>
          <p:cNvSpPr>
            <a:spLocks noGrp="1"/>
          </p:cNvSpPr>
          <p:nvPr>
            <p:ph type="title"/>
          </p:nvPr>
        </p:nvSpPr>
        <p:spPr>
          <a:xfrm>
            <a:off x="153404" y="114396"/>
            <a:ext cx="6347713" cy="853440"/>
          </a:xfrm>
        </p:spPr>
        <p:txBody>
          <a:bodyPr/>
          <a:lstStyle/>
          <a:p>
            <a:r>
              <a:rPr lang="en" b="1" dirty="0">
                <a:solidFill>
                  <a:schemeClr val="tx1"/>
                </a:solidFill>
                <a:latin typeface="Calibri" panose="020F0502020204030204" pitchFamily="34" charset="0"/>
                <a:cs typeface="Calibri" panose="020F0502020204030204" pitchFamily="34" charset="0"/>
              </a:rPr>
              <a:t>Next Steps and Resources</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63C0AAFF-C4BD-4FDE-8FF2-0A7C5EF23BCB}"/>
              </a:ext>
            </a:extLst>
          </p:cNvPr>
          <p:cNvSpPr>
            <a:spLocks noGrp="1"/>
          </p:cNvSpPr>
          <p:nvPr>
            <p:ph type="body" idx="1"/>
          </p:nvPr>
        </p:nvSpPr>
        <p:spPr>
          <a:xfrm>
            <a:off x="-58703" y="1513478"/>
            <a:ext cx="7760763" cy="4590227"/>
          </a:xfrm>
        </p:spPr>
        <p:txBody>
          <a:bodyPr>
            <a:normAutofit/>
          </a:bodyPr>
          <a:lstStyle/>
          <a:p>
            <a:pPr marL="1409700" lvl="2" indent="-457200">
              <a:buClrTx/>
              <a:buSzPct val="100000"/>
              <a:buFont typeface="Wingdings" panose="05000000000000000000" pitchFamily="2" charset="2"/>
              <a:buChar char="Ø"/>
            </a:pPr>
            <a:r>
              <a:rPr lang="en-US" sz="3200" dirty="0">
                <a:solidFill>
                  <a:schemeClr val="tx1"/>
                </a:solidFill>
                <a:latin typeface="Calibri" panose="020F0502020204030204" pitchFamily="34" charset="0"/>
                <a:cs typeface="Calibri" panose="020F0502020204030204" pitchFamily="34" charset="0"/>
              </a:rPr>
              <a:t>CCAP Library </a:t>
            </a:r>
          </a:p>
          <a:p>
            <a:pPr marL="495300" lvl="0" indent="-457200">
              <a:buClrTx/>
              <a:buSzPct val="100000"/>
              <a:buFont typeface="Wingdings" panose="05000000000000000000" pitchFamily="2" charset="2"/>
              <a:buChar char="Ø"/>
            </a:pPr>
            <a:endParaRPr lang="en-US" sz="3200" dirty="0">
              <a:solidFill>
                <a:schemeClr val="tx1"/>
              </a:solidFill>
              <a:latin typeface="Calibri" panose="020F0502020204030204" pitchFamily="34" charset="0"/>
              <a:cs typeface="Calibri" panose="020F0502020204030204" pitchFamily="34" charset="0"/>
            </a:endParaRPr>
          </a:p>
          <a:p>
            <a:pPr marL="1409700" lvl="2" indent="-457200">
              <a:spcBef>
                <a:spcPts val="0"/>
              </a:spcBef>
              <a:buClrTx/>
              <a:buSzPct val="100000"/>
              <a:buFont typeface="Wingdings" panose="05000000000000000000" pitchFamily="2" charset="2"/>
              <a:buChar char="Ø"/>
            </a:pPr>
            <a:r>
              <a:rPr lang="en-US" sz="3200" dirty="0">
                <a:solidFill>
                  <a:schemeClr val="tx1"/>
                </a:solidFill>
                <a:latin typeface="Calibri" panose="020F0502020204030204" pitchFamily="34" charset="0"/>
                <a:cs typeface="Calibri" panose="020F0502020204030204" pitchFamily="34" charset="0"/>
              </a:rPr>
              <a:t>Tune into our “Office Hours”     </a:t>
            </a:r>
          </a:p>
          <a:p>
            <a:pPr marL="952500" lvl="2" indent="0">
              <a:spcBef>
                <a:spcPts val="0"/>
              </a:spcBef>
              <a:buClrTx/>
              <a:buSzPct val="100000"/>
              <a:buNone/>
            </a:pPr>
            <a:r>
              <a:rPr lang="en-US" sz="3200" dirty="0">
                <a:solidFill>
                  <a:schemeClr val="tx1"/>
                </a:solidFill>
                <a:latin typeface="Calibri" panose="020F0502020204030204" pitchFamily="34" charset="0"/>
                <a:cs typeface="Calibri" panose="020F0502020204030204" pitchFamily="34" charset="0"/>
              </a:rPr>
              <a:t>       </a:t>
            </a:r>
          </a:p>
          <a:p>
            <a:pPr marL="1409700" lvl="2" indent="-457200">
              <a:spcBef>
                <a:spcPts val="0"/>
              </a:spcBef>
              <a:buClrTx/>
              <a:buSzPct val="100000"/>
              <a:buFont typeface="Wingdings" panose="05000000000000000000" pitchFamily="2" charset="2"/>
              <a:buChar char="Ø"/>
            </a:pPr>
            <a:r>
              <a:rPr lang="en-US" sz="3200" dirty="0">
                <a:solidFill>
                  <a:schemeClr val="tx1"/>
                </a:solidFill>
                <a:latin typeface="Calibri" panose="020F0502020204030204" pitchFamily="34" charset="0"/>
                <a:cs typeface="Calibri" panose="020F0502020204030204" pitchFamily="34" charset="0"/>
              </a:rPr>
              <a:t>Continued Fiscal Updates</a:t>
            </a:r>
          </a:p>
          <a:p>
            <a:pPr marL="952500" lvl="2" indent="0">
              <a:spcBef>
                <a:spcPts val="0"/>
              </a:spcBef>
              <a:buClrTx/>
              <a:buSzPct val="100000"/>
              <a:buNone/>
            </a:pPr>
            <a:endParaRPr lang="en-US" sz="3200" dirty="0">
              <a:solidFill>
                <a:schemeClr val="tx1"/>
              </a:solidFill>
              <a:latin typeface="Calibri" panose="020F0502020204030204" pitchFamily="34" charset="0"/>
              <a:cs typeface="Calibri" panose="020F0502020204030204" pitchFamily="34" charset="0"/>
            </a:endParaRPr>
          </a:p>
          <a:p>
            <a:pPr marL="1409700" lvl="2" indent="-457200">
              <a:spcBef>
                <a:spcPts val="0"/>
              </a:spcBef>
              <a:buClrTx/>
              <a:buSzPct val="100000"/>
              <a:buFont typeface="Wingdings" panose="05000000000000000000" pitchFamily="2" charset="2"/>
              <a:buChar char="Ø"/>
            </a:pPr>
            <a:r>
              <a:rPr lang="en-US" sz="3200" dirty="0">
                <a:solidFill>
                  <a:schemeClr val="tx1"/>
                </a:solidFill>
                <a:latin typeface="Calibri" panose="020F0502020204030204" pitchFamily="34" charset="0"/>
                <a:cs typeface="Calibri" panose="020F0502020204030204" pitchFamily="34" charset="0"/>
              </a:rPr>
              <a:t>Cashflow Training – April 27</a:t>
            </a:r>
            <a:r>
              <a:rPr lang="en-US" sz="3200" baseline="30000" dirty="0">
                <a:solidFill>
                  <a:schemeClr val="tx1"/>
                </a:solidFill>
                <a:latin typeface="Calibri" panose="020F0502020204030204" pitchFamily="34" charset="0"/>
                <a:cs typeface="Calibri" panose="020F0502020204030204" pitchFamily="34" charset="0"/>
              </a:rPr>
              <a:t>th</a:t>
            </a:r>
            <a:r>
              <a:rPr lang="en-US" sz="3200" dirty="0">
                <a:solidFill>
                  <a:schemeClr val="tx1"/>
                </a:solidFill>
                <a:latin typeface="Calibri" panose="020F0502020204030204" pitchFamily="34" charset="0"/>
                <a:cs typeface="Calibri" panose="020F0502020204030204" pitchFamily="34" charset="0"/>
              </a:rPr>
              <a:t> at 1:00PM</a:t>
            </a:r>
          </a:p>
          <a:p>
            <a:endParaRPr lang="en-US" dirty="0"/>
          </a:p>
        </p:txBody>
      </p:sp>
      <p:pic>
        <p:nvPicPr>
          <p:cNvPr id="5" name="Picture 2">
            <a:extLst>
              <a:ext uri="{FF2B5EF4-FFF2-40B4-BE49-F238E27FC236}">
                <a16:creationId xmlns:a16="http://schemas.microsoft.com/office/drawing/2014/main" id="{85F9CC84-5B34-4A79-A1B7-FE706FD63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298" y="6011781"/>
            <a:ext cx="2023713" cy="668926"/>
          </a:xfrm>
          <a:prstGeom prst="rect">
            <a:avLst/>
          </a:prstGeom>
          <a:noFill/>
          <a:extLst>
            <a:ext uri="{909E8E84-426E-40DD-AFC4-6F175D3DCCD1}">
              <a14:hiddenFill xmlns:a14="http://schemas.microsoft.com/office/drawing/2010/main">
                <a:solidFill>
                  <a:srgbClr val="FFFFFF"/>
                </a:solidFill>
              </a14:hiddenFill>
            </a:ext>
          </a:extLst>
        </p:spPr>
      </p:pic>
      <p:sp>
        <p:nvSpPr>
          <p:cNvPr id="6" name="Star: 32 Points 5">
            <a:extLst>
              <a:ext uri="{FF2B5EF4-FFF2-40B4-BE49-F238E27FC236}">
                <a16:creationId xmlns:a16="http://schemas.microsoft.com/office/drawing/2014/main" id="{A6936BB5-18F9-4528-833F-5A615E5B5250}"/>
              </a:ext>
            </a:extLst>
          </p:cNvPr>
          <p:cNvSpPr/>
          <p:nvPr/>
        </p:nvSpPr>
        <p:spPr>
          <a:xfrm rot="20713160">
            <a:off x="5212943" y="668107"/>
            <a:ext cx="1714749" cy="11451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85000"/>
                    <a:lumOff val="15000"/>
                  </a:schemeClr>
                </a:solidFill>
              </a:rPr>
              <a:t>Stay Tuned! </a:t>
            </a:r>
          </a:p>
        </p:txBody>
      </p:sp>
    </p:spTree>
    <p:extLst>
      <p:ext uri="{BB962C8B-B14F-4D97-AF65-F5344CB8AC3E}">
        <p14:creationId xmlns:p14="http://schemas.microsoft.com/office/powerpoint/2010/main" val="10074107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DCDF4-784B-46BC-96C2-C2C864B9E1BD}"/>
              </a:ext>
            </a:extLst>
          </p:cNvPr>
          <p:cNvSpPr>
            <a:spLocks noGrp="1"/>
          </p:cNvSpPr>
          <p:nvPr>
            <p:ph type="title"/>
          </p:nvPr>
        </p:nvSpPr>
        <p:spPr>
          <a:xfrm>
            <a:off x="609599" y="609600"/>
            <a:ext cx="6347713" cy="917050"/>
          </a:xfrm>
        </p:spPr>
        <p:txBody>
          <a:bodyPr/>
          <a:lstStyle/>
          <a:p>
            <a:r>
              <a:rPr lang="en-US" b="1" dirty="0">
                <a:solidFill>
                  <a:schemeClr val="tx1"/>
                </a:solidFill>
                <a:latin typeface="Calibri" panose="020F0502020204030204" pitchFamily="34" charset="0"/>
                <a:cs typeface="Calibri" panose="020F0502020204030204" pitchFamily="34" charset="0"/>
              </a:rPr>
              <a:t>Resources</a:t>
            </a:r>
          </a:p>
        </p:txBody>
      </p:sp>
      <p:sp>
        <p:nvSpPr>
          <p:cNvPr id="3" name="Text Placeholder 2">
            <a:extLst>
              <a:ext uri="{FF2B5EF4-FFF2-40B4-BE49-F238E27FC236}">
                <a16:creationId xmlns:a16="http://schemas.microsoft.com/office/drawing/2014/main" id="{083C19FB-6C32-4856-AF60-F72B1B971F4D}"/>
              </a:ext>
            </a:extLst>
          </p:cNvPr>
          <p:cNvSpPr>
            <a:spLocks noGrp="1"/>
          </p:cNvSpPr>
          <p:nvPr>
            <p:ph type="body" idx="1"/>
          </p:nvPr>
        </p:nvSpPr>
        <p:spPr>
          <a:xfrm>
            <a:off x="1488977" y="1621725"/>
            <a:ext cx="6130456" cy="4660547"/>
          </a:xfrm>
        </p:spPr>
        <p:txBody>
          <a:bodyPr>
            <a:normAutofit/>
          </a:bodyPr>
          <a:lstStyle/>
          <a:p>
            <a:pPr marL="739775" lvl="1" indent="-692150">
              <a:lnSpc>
                <a:spcPct val="107000"/>
              </a:lnSpc>
              <a:spcBef>
                <a:spcPts val="0"/>
              </a:spcBef>
              <a:buClrTx/>
              <a:buSzPct val="100000"/>
              <a:buFont typeface="Wingdings" panose="05000000000000000000" pitchFamily="2" charset="2"/>
              <a:buChar char="Ø"/>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CCAP website: </a:t>
            </a:r>
            <a:r>
              <a:rPr lang="en-US" sz="2400" u="sng" dirty="0">
                <a:solidFill>
                  <a:schemeClr val="tx1"/>
                </a:solidFill>
                <a:latin typeface="Calibri" panose="020F0502020204030204" pitchFamily="34" charset="0"/>
                <a:ea typeface="Calibri" panose="020F0502020204030204" pitchFamily="34" charset="0"/>
                <a:cs typeface="Calibri" panose="020F0502020204030204" pitchFamily="34" charset="0"/>
              </a:rPr>
              <a:t>www.</a:t>
            </a:r>
            <a:r>
              <a:rPr lang="en-US" sz="2400" u="sng" dirty="0">
                <a:solidFill>
                  <a:schemeClr val="tx1"/>
                </a:solidFill>
                <a:latin typeface="Calibri" panose="020F0502020204030204" pitchFamily="34" charset="0"/>
                <a:cs typeface="Calibri" panose="020F0502020204030204" pitchFamily="34" charset="0"/>
              </a:rPr>
              <a:t>calauthorizers.org</a:t>
            </a:r>
          </a:p>
          <a:p>
            <a:pPr marL="47625" lvl="1" indent="0">
              <a:lnSpc>
                <a:spcPct val="107000"/>
              </a:lnSpc>
              <a:spcBef>
                <a:spcPts val="0"/>
              </a:spcBef>
              <a:buClrTx/>
              <a:buSzPct val="100000"/>
              <a:buNone/>
            </a:pP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39775" lvl="1" indent="-692150">
              <a:lnSpc>
                <a:spcPct val="107000"/>
              </a:lnSpc>
              <a:spcBef>
                <a:spcPts val="0"/>
              </a:spcBef>
              <a:buClrTx/>
              <a:buSzPct val="100000"/>
              <a:buFont typeface="Wingdings" panose="05000000000000000000" pitchFamily="2" charset="2"/>
              <a:buChar char="Ø"/>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CCAP’s Office Hours: </a:t>
            </a:r>
            <a:r>
              <a:rPr lang="en-US" sz="2000" dirty="0">
                <a:solidFill>
                  <a:srgbClr val="0000FF"/>
                </a:solidFill>
                <a:latin typeface="Calibri" panose="020F0502020204030204" pitchFamily="34" charset="0"/>
                <a:ea typeface="Calibri" panose="020F0502020204030204" pitchFamily="34" charset="0"/>
                <a:cs typeface="Calibri" panose="020F0502020204030204" pitchFamily="34" charset="0"/>
              </a:rPr>
              <a:t>April 23</a:t>
            </a:r>
            <a:r>
              <a:rPr lang="en-US" sz="2000" baseline="30000" dirty="0">
                <a:solidFill>
                  <a:srgbClr val="0000FF"/>
                </a:solidFill>
                <a:latin typeface="Calibri" panose="020F0502020204030204" pitchFamily="34" charset="0"/>
                <a:ea typeface="Calibri" panose="020F0502020204030204" pitchFamily="34" charset="0"/>
                <a:cs typeface="Calibri" panose="020F0502020204030204" pitchFamily="34" charset="0"/>
              </a:rPr>
              <a:t>rd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and </a:t>
            </a:r>
            <a:r>
              <a:rPr lang="en-US" sz="2000" dirty="0">
                <a:solidFill>
                  <a:srgbClr val="0000FF"/>
                </a:solidFill>
                <a:latin typeface="Calibri" panose="020F0502020204030204" pitchFamily="34" charset="0"/>
                <a:ea typeface="Calibri" panose="020F0502020204030204" pitchFamily="34" charset="0"/>
                <a:cs typeface="Calibri" panose="020F0502020204030204" pitchFamily="34" charset="0"/>
              </a:rPr>
              <a:t>May 5</a:t>
            </a:r>
            <a:r>
              <a:rPr lang="en-US" sz="2000" baseline="30000" dirty="0">
                <a:solidFill>
                  <a:srgbClr val="0000FF"/>
                </a:solidFill>
                <a:latin typeface="Calibri" panose="020F0502020204030204" pitchFamily="34" charset="0"/>
                <a:ea typeface="Calibri" panose="020F0502020204030204" pitchFamily="34" charset="0"/>
                <a:cs typeface="Calibri" panose="020F0502020204030204" pitchFamily="34" charset="0"/>
              </a:rPr>
              <a:t>th</a:t>
            </a:r>
            <a:r>
              <a:rPr lang="en-US" sz="2000"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12:00 p.m. – 1:30 p.m</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739775" lvl="1" indent="-692150">
              <a:lnSpc>
                <a:spcPct val="107000"/>
              </a:lnSpc>
              <a:spcBef>
                <a:spcPts val="0"/>
              </a:spcBef>
              <a:buClrTx/>
              <a:buSzPct val="100000"/>
              <a:buFont typeface="Wingdings" panose="05000000000000000000" pitchFamily="2" charset="2"/>
              <a:buChar char="Ø"/>
            </a:pP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39775" lvl="1" indent="-692150">
              <a:lnSpc>
                <a:spcPct val="107000"/>
              </a:lnSpc>
              <a:spcBef>
                <a:spcPts val="0"/>
              </a:spcBef>
              <a:buClrTx/>
              <a:buSzPct val="100000"/>
              <a:buFont typeface="Wingdings" panose="05000000000000000000" pitchFamily="2" charset="2"/>
              <a:buChar char="Ø"/>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CDE Spec Guidelines</a:t>
            </a:r>
          </a:p>
          <a:p>
            <a:pPr marL="184785" lvl="1" indent="-457200">
              <a:lnSpc>
                <a:spcPct val="107000"/>
              </a:lnSpc>
              <a:spcBef>
                <a:spcPts val="0"/>
              </a:spcBef>
              <a:buClrTx/>
              <a:buSzPct val="100000"/>
              <a:buFont typeface="Wingdings" panose="05000000000000000000" pitchFamily="2" charset="2"/>
              <a:buChar char="Ø"/>
            </a:pP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39775" lvl="1" indent="-692150">
              <a:lnSpc>
                <a:spcPct val="107000"/>
              </a:lnSpc>
              <a:spcBef>
                <a:spcPts val="0"/>
              </a:spcBef>
              <a:buClrTx/>
              <a:buSzPct val="100000"/>
              <a:buFont typeface="Wingdings" panose="05000000000000000000" pitchFamily="2" charset="2"/>
              <a:buChar char="Ø"/>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Questions to Consider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COVID-19 issues</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184785" lvl="1" indent="-457200">
              <a:lnSpc>
                <a:spcPct val="107000"/>
              </a:lnSpc>
              <a:spcBef>
                <a:spcPts val="0"/>
              </a:spcBef>
              <a:buClrTx/>
              <a:buSzPct val="100000"/>
              <a:buFont typeface="Wingdings" panose="05000000000000000000" pitchFamily="2" charset="2"/>
              <a:buChar char="Ø"/>
            </a:pP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39775" lvl="1" indent="-692150">
              <a:lnSpc>
                <a:spcPct val="107000"/>
              </a:lnSpc>
              <a:spcBef>
                <a:spcPts val="0"/>
              </a:spcBef>
              <a:spcAft>
                <a:spcPts val="800"/>
              </a:spcAft>
              <a:buClrTx/>
              <a:buSzPct val="100000"/>
              <a:buFont typeface="Wingdings" panose="05000000000000000000" pitchFamily="2" charset="2"/>
              <a:buChar char="Ø"/>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CCAP Direct Support</a:t>
            </a:r>
          </a:p>
          <a:p>
            <a:endParaRPr lang="en-US" dirty="0"/>
          </a:p>
        </p:txBody>
      </p:sp>
      <p:pic>
        <p:nvPicPr>
          <p:cNvPr id="5" name="Graphic 4" descr="Internet">
            <a:extLst>
              <a:ext uri="{FF2B5EF4-FFF2-40B4-BE49-F238E27FC236}">
                <a16:creationId xmlns:a16="http://schemas.microsoft.com/office/drawing/2014/main" id="{618E364E-5CA5-40F0-A2AE-3D834F07C6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372" y="1651096"/>
            <a:ext cx="914400" cy="914400"/>
          </a:xfrm>
          <a:prstGeom prst="rect">
            <a:avLst/>
          </a:prstGeom>
        </p:spPr>
      </p:pic>
      <p:pic>
        <p:nvPicPr>
          <p:cNvPr id="6" name="Graphic 5" descr="Call center">
            <a:extLst>
              <a:ext uri="{FF2B5EF4-FFF2-40B4-BE49-F238E27FC236}">
                <a16:creationId xmlns:a16="http://schemas.microsoft.com/office/drawing/2014/main" id="{152EDBE9-51F2-4C00-9337-FE1A3D581B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2372" y="2516917"/>
            <a:ext cx="789070" cy="789070"/>
          </a:xfrm>
          <a:prstGeom prst="rect">
            <a:avLst/>
          </a:prstGeom>
        </p:spPr>
      </p:pic>
      <p:pic>
        <p:nvPicPr>
          <p:cNvPr id="7" name="Graphic 6" descr="Books on shelf">
            <a:extLst>
              <a:ext uri="{FF2B5EF4-FFF2-40B4-BE49-F238E27FC236}">
                <a16:creationId xmlns:a16="http://schemas.microsoft.com/office/drawing/2014/main" id="{B56ACAD3-D2D3-44FE-88A1-ECD457ED61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4577" y="3283020"/>
            <a:ext cx="914400" cy="914400"/>
          </a:xfrm>
          <a:prstGeom prst="rect">
            <a:avLst/>
          </a:prstGeom>
        </p:spPr>
      </p:pic>
      <p:pic>
        <p:nvPicPr>
          <p:cNvPr id="8" name="Graphic 7" descr="List">
            <a:extLst>
              <a:ext uri="{FF2B5EF4-FFF2-40B4-BE49-F238E27FC236}">
                <a16:creationId xmlns:a16="http://schemas.microsoft.com/office/drawing/2014/main" id="{DF010CB2-A8AC-4DC7-B20B-D56D5DED887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037" y="4197420"/>
            <a:ext cx="789071" cy="789071"/>
          </a:xfrm>
          <a:prstGeom prst="rect">
            <a:avLst/>
          </a:prstGeom>
        </p:spPr>
      </p:pic>
      <p:pic>
        <p:nvPicPr>
          <p:cNvPr id="9" name="Graphic 8" descr="Boardroom">
            <a:extLst>
              <a:ext uri="{FF2B5EF4-FFF2-40B4-BE49-F238E27FC236}">
                <a16:creationId xmlns:a16="http://schemas.microsoft.com/office/drawing/2014/main" id="{D9853132-B19A-49A7-854C-FB4F8FC4502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5037" y="4963523"/>
            <a:ext cx="851735" cy="851735"/>
          </a:xfrm>
          <a:prstGeom prst="rect">
            <a:avLst/>
          </a:prstGeom>
        </p:spPr>
      </p:pic>
      <p:pic>
        <p:nvPicPr>
          <p:cNvPr id="10" name="Picture 2">
            <a:extLst>
              <a:ext uri="{FF2B5EF4-FFF2-40B4-BE49-F238E27FC236}">
                <a16:creationId xmlns:a16="http://schemas.microsoft.com/office/drawing/2014/main" id="{ACBD7801-13F3-4809-B9C5-D7E87C68580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12025" y="5979975"/>
            <a:ext cx="2023713" cy="66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557848"/>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12" name="Picture 2">
            <a:extLst>
              <a:ext uri="{FF2B5EF4-FFF2-40B4-BE49-F238E27FC236}">
                <a16:creationId xmlns:a16="http://schemas.microsoft.com/office/drawing/2014/main" id="{B3E2EB2B-5625-4AE6-90F2-A5351E758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298" y="6011781"/>
            <a:ext cx="2023713" cy="6689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81280" y="4101353"/>
            <a:ext cx="2675965" cy="1015663"/>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Debi Deal</a:t>
            </a:r>
          </a:p>
          <a:p>
            <a:r>
              <a:rPr lang="en-US" sz="2000" b="1" dirty="0">
                <a:latin typeface="Calibri" panose="020F0502020204030204" pitchFamily="34" charset="0"/>
                <a:cs typeface="Calibri" panose="020F0502020204030204" pitchFamily="34" charset="0"/>
              </a:rPr>
              <a:t>CCAP Board Member/</a:t>
            </a:r>
          </a:p>
          <a:p>
            <a:r>
              <a:rPr lang="en-US" sz="2000" b="1" dirty="0">
                <a:latin typeface="Calibri" panose="020F0502020204030204" pitchFamily="34" charset="0"/>
                <a:cs typeface="Calibri" panose="020F0502020204030204" pitchFamily="34" charset="0"/>
              </a:rPr>
              <a:t>Fiscal Consultant</a:t>
            </a:r>
          </a:p>
        </p:txBody>
      </p:sp>
      <p:pic>
        <p:nvPicPr>
          <p:cNvPr id="3074" name="Picture 2" descr="C:\Users\d\Desktop\CCAP\Logos\CCAP Logo circ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710" y="1380564"/>
            <a:ext cx="2552700" cy="25908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052289" y="4093877"/>
            <a:ext cx="3077940" cy="1323439"/>
          </a:xfrm>
          <a:prstGeom prst="rect">
            <a:avLst/>
          </a:prstGeom>
          <a:noFill/>
        </p:spPr>
        <p:txBody>
          <a:bodyPr wrap="square" rtlCol="0">
            <a:spAutoFit/>
          </a:bodyPr>
          <a:lstStyle>
            <a:defPPr marR="0" lvl="0" algn="l" rtl="0">
              <a:lnSpc>
                <a:spcPct val="100000"/>
              </a:lnSpc>
              <a:spcBef>
                <a:spcPts val="0"/>
              </a:spcBef>
              <a:spcAft>
                <a:spcPts val="0"/>
              </a:spcAft>
            </a:defPPr>
            <a:lvl1pPr>
              <a:defRPr sz="2000" b="1">
                <a:solidFill>
                  <a:schemeClr val="tx1"/>
                </a:solidFill>
                <a:latin typeface="Calibri" panose="020F0502020204030204" pitchFamily="34" charset="0"/>
                <a:cs typeface="Calibri" panose="020F0502020204030204" pitchFamily="34" charset="0"/>
              </a:defRPr>
            </a:lvl1pPr>
          </a:lstStyle>
          <a:p>
            <a:r>
              <a:rPr lang="en-US" dirty="0"/>
              <a:t>Dr. Karega Rausch</a:t>
            </a:r>
          </a:p>
          <a:p>
            <a:r>
              <a:rPr lang="en-US" dirty="0"/>
              <a:t>NACSA, Vice President of Research and Evaluation &amp; Acting President and CEO</a:t>
            </a:r>
          </a:p>
        </p:txBody>
      </p:sp>
      <p:pic>
        <p:nvPicPr>
          <p:cNvPr id="18" name="Picture 17"/>
          <p:cNvPicPr/>
          <p:nvPr/>
        </p:nvPicPr>
        <p:blipFill>
          <a:blip r:embed="rId5">
            <a:extLst>
              <a:ext uri="{28A0092B-C50C-407E-A947-70E740481C1C}">
                <a14:useLocalDpi xmlns:a14="http://schemas.microsoft.com/office/drawing/2010/main" val="0"/>
              </a:ext>
            </a:extLst>
          </a:blip>
          <a:srcRect/>
          <a:stretch>
            <a:fillRect/>
          </a:stretch>
        </p:blipFill>
        <p:spPr bwMode="auto">
          <a:xfrm>
            <a:off x="335374" y="1509043"/>
            <a:ext cx="3794855" cy="2462321"/>
          </a:xfrm>
          <a:prstGeom prst="rect">
            <a:avLst/>
          </a:prstGeom>
          <a:noFill/>
          <a:ln>
            <a:noFill/>
          </a:ln>
        </p:spPr>
      </p:pic>
      <p:sp>
        <p:nvSpPr>
          <p:cNvPr id="19" name="Google Shape;388;g82ba1969eb_0_615"/>
          <p:cNvSpPr txBox="1">
            <a:spLocks noGrp="1"/>
          </p:cNvSpPr>
          <p:nvPr>
            <p:ph type="title"/>
          </p:nvPr>
        </p:nvSpPr>
        <p:spPr>
          <a:xfrm>
            <a:off x="0" y="292998"/>
            <a:ext cx="7116417" cy="753256"/>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4000" b="1" dirty="0">
                <a:solidFill>
                  <a:schemeClr val="tx1">
                    <a:lumMod val="85000"/>
                    <a:lumOff val="15000"/>
                  </a:schemeClr>
                </a:solidFill>
                <a:latin typeface="Calibri" panose="020F0502020204030204" pitchFamily="34" charset="0"/>
                <a:cs typeface="Calibri" panose="020F0502020204030204" pitchFamily="34" charset="0"/>
              </a:rPr>
              <a:t>Thank you to our Speakers!</a:t>
            </a:r>
            <a:endParaRPr sz="40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0" name="Rectangle 19"/>
          <p:cNvSpPr/>
          <p:nvPr/>
        </p:nvSpPr>
        <p:spPr>
          <a:xfrm>
            <a:off x="403410" y="6546289"/>
            <a:ext cx="5567084" cy="246221"/>
          </a:xfrm>
          <a:prstGeom prst="rect">
            <a:avLst/>
          </a:prstGeom>
        </p:spPr>
        <p:txBody>
          <a:bodyPr wrap="square">
            <a:spAutoFit/>
          </a:bodyPr>
          <a:lstStyle/>
          <a:p>
            <a:r>
              <a:rPr lang="en-US" sz="1000" dirty="0"/>
              <a:t>https://www.charterschoolcenter.ed.gov/sites/default/files/images/field_global_image/NAC.jpg</a:t>
            </a:r>
          </a:p>
        </p:txBody>
      </p:sp>
    </p:spTree>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673" y="413953"/>
            <a:ext cx="5375189" cy="5375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5" name="Picture 2">
            <a:extLst>
              <a:ext uri="{FF2B5EF4-FFF2-40B4-BE49-F238E27FC236}">
                <a16:creationId xmlns:a16="http://schemas.microsoft.com/office/drawing/2014/main" id="{3F5AB7A3-E0E1-4C53-9B79-66D1A85B0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298" y="6011781"/>
            <a:ext cx="2023713" cy="668926"/>
          </a:xfrm>
          <a:prstGeom prst="rect">
            <a:avLst/>
          </a:prstGeom>
          <a:noFill/>
          <a:extLst>
            <a:ext uri="{909E8E84-426E-40DD-AFC4-6F175D3DCCD1}">
              <a14:hiddenFill xmlns:a14="http://schemas.microsoft.com/office/drawing/2010/main">
                <a:solidFill>
                  <a:srgbClr val="FFFFFF"/>
                </a:solidFill>
              </a14:hiddenFill>
            </a:ext>
          </a:extLst>
        </p:spPr>
      </p:pic>
      <p:pic>
        <p:nvPicPr>
          <p:cNvPr id="6" name="Google Shape;205;g82aac8634d_0_676"/>
          <p:cNvPicPr preferRelativeResize="0"/>
          <p:nvPr/>
        </p:nvPicPr>
        <p:blipFill>
          <a:blip r:embed="rId4">
            <a:alphaModFix/>
          </a:blip>
          <a:stretch>
            <a:fillRect/>
          </a:stretch>
        </p:blipFill>
        <p:spPr>
          <a:xfrm>
            <a:off x="961124" y="4597945"/>
            <a:ext cx="1987800" cy="1987800"/>
          </a:xfrm>
          <a:prstGeom prst="rect">
            <a:avLst/>
          </a:prstGeom>
          <a:noFill/>
          <a:ln>
            <a:noFill/>
          </a:ln>
        </p:spPr>
      </p:pic>
      <p:sp>
        <p:nvSpPr>
          <p:cNvPr id="7" name="Google Shape;211;g82aac8634d_0_676"/>
          <p:cNvSpPr txBox="1">
            <a:spLocks noGrp="1"/>
          </p:cNvSpPr>
          <p:nvPr>
            <p:ph type="body" idx="1"/>
          </p:nvPr>
        </p:nvSpPr>
        <p:spPr>
          <a:xfrm>
            <a:off x="2948924" y="5129334"/>
            <a:ext cx="3345888" cy="573528"/>
          </a:xfrm>
          <a:prstGeom prst="rect">
            <a:avLst/>
          </a:prstGeom>
          <a:effectLst>
            <a:outerShdw blurRad="57150" dist="19050" dir="5400000" algn="bl" rotWithShape="0">
              <a:srgbClr val="000000">
                <a:alpha val="50000"/>
              </a:srgbClr>
            </a:outerShdw>
          </a:effectLst>
        </p:spPr>
        <p:txBody>
          <a:bodyPr spcFirstLastPara="1" wrap="square" lIns="91425" tIns="0" rIns="91425" bIns="0" anchor="t" anchorCtr="0">
            <a:noAutofit/>
          </a:bodyPr>
          <a:lstStyle/>
          <a:p>
            <a:pPr marL="0" lvl="0" indent="0" algn="l" rtl="0">
              <a:lnSpc>
                <a:spcPct val="75000"/>
              </a:lnSpc>
              <a:spcBef>
                <a:spcPts val="0"/>
              </a:spcBef>
              <a:spcAft>
                <a:spcPts val="0"/>
              </a:spcAft>
              <a:buNone/>
            </a:pPr>
            <a:r>
              <a:rPr lang="en" dirty="0">
                <a:solidFill>
                  <a:schemeClr val="tx1"/>
                </a:solidFill>
                <a:latin typeface="Calibri" panose="020F0502020204030204" pitchFamily="34" charset="0"/>
                <a:cs typeface="Calibri" panose="020F0502020204030204" pitchFamily="34" charset="0"/>
              </a:rPr>
              <a:t>Dr. Corey Loom</a:t>
            </a:r>
            <a:r>
              <a:rPr lang="en-US" dirty="0">
                <a:solidFill>
                  <a:schemeClr val="tx1"/>
                </a:solidFill>
                <a:latin typeface="Calibri" panose="020F0502020204030204" pitchFamily="34" charset="0"/>
                <a:cs typeface="Calibri" panose="020F0502020204030204" pitchFamily="34" charset="0"/>
              </a:rPr>
              <a:t>i</a:t>
            </a:r>
            <a:r>
              <a:rPr lang="en" dirty="0">
                <a:solidFill>
                  <a:schemeClr val="tx1"/>
                </a:solidFill>
                <a:latin typeface="Calibri" panose="020F0502020204030204" pitchFamily="34" charset="0"/>
                <a:cs typeface="Calibri" panose="020F0502020204030204" pitchFamily="34" charset="0"/>
              </a:rPr>
              <a:t>s, CCAP VP/ RCOE Charter Schools Director   </a:t>
            </a:r>
            <a:endParaRPr dirty="0">
              <a:solidFill>
                <a:schemeClr val="tx1"/>
              </a:solidFill>
              <a:latin typeface="Calibri" panose="020F0502020204030204" pitchFamily="34" charset="0"/>
              <a:cs typeface="Calibri" panose="020F0502020204030204" pitchFamily="34" charset="0"/>
            </a:endParaRPr>
          </a:p>
        </p:txBody>
      </p:sp>
      <p:pic>
        <p:nvPicPr>
          <p:cNvPr id="1026" name="Picture 2" descr="https://lh4.googleusercontent.com/aikCsVCMi8UhIrEaFcAqqCJHRgwTPHQorTHVGOVuLvDHoo-ZZ0AP8WBnOzH_1L9c4jZr-l24qmoOb9vmGgA1ZEwfxfL_fFjfli0Fd_fF2p_BmfOi-fXtBAHpVE6gKeCH20eiMhqjBY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5247" y="463597"/>
            <a:ext cx="5059694" cy="3366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
          <p:cNvSpPr txBox="1">
            <a:spLocks noGrp="1"/>
          </p:cNvSpPr>
          <p:nvPr>
            <p:ph type="title"/>
          </p:nvPr>
        </p:nvSpPr>
        <p:spPr>
          <a:xfrm>
            <a:off x="685013" y="274320"/>
            <a:ext cx="6347700" cy="726219"/>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5400"/>
              <a:buFont typeface="Trebuchet MS"/>
              <a:buNone/>
            </a:pPr>
            <a:r>
              <a:rPr lang="en-US" b="1" dirty="0">
                <a:solidFill>
                  <a:schemeClr val="tx1"/>
                </a:solidFill>
                <a:latin typeface="Calibri" panose="020F0502020204030204" pitchFamily="34" charset="0"/>
                <a:cs typeface="Calibri" panose="020F0502020204030204" pitchFamily="34" charset="0"/>
              </a:rPr>
              <a:t>About CCAP</a:t>
            </a:r>
            <a:endParaRPr b="1" dirty="0">
              <a:solidFill>
                <a:schemeClr val="tx1"/>
              </a:solidFill>
              <a:latin typeface="Calibri" panose="020F0502020204030204" pitchFamily="34" charset="0"/>
              <a:cs typeface="Calibri" panose="020F0502020204030204" pitchFamily="34" charset="0"/>
            </a:endParaRPr>
          </a:p>
        </p:txBody>
      </p:sp>
      <p:sp>
        <p:nvSpPr>
          <p:cNvPr id="157" name="Google Shape;157;p2"/>
          <p:cNvSpPr txBox="1">
            <a:spLocks noGrp="1"/>
          </p:cNvSpPr>
          <p:nvPr>
            <p:ph type="sldNum" idx="12"/>
          </p:nvPr>
        </p:nvSpPr>
        <p:spPr>
          <a:xfrm>
            <a:off x="6444676" y="6041363"/>
            <a:ext cx="512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sp>
        <p:nvSpPr>
          <p:cNvPr id="158" name="Google Shape;158;p2"/>
          <p:cNvSpPr txBox="1">
            <a:spLocks noGrp="1"/>
          </p:cNvSpPr>
          <p:nvPr>
            <p:ph type="body" idx="1"/>
          </p:nvPr>
        </p:nvSpPr>
        <p:spPr>
          <a:xfrm>
            <a:off x="545198" y="1314791"/>
            <a:ext cx="6847382" cy="3992500"/>
          </a:xfrm>
          <a:prstGeom prst="rect">
            <a:avLst/>
          </a:prstGeom>
        </p:spPr>
        <p:txBody>
          <a:bodyPr spcFirstLastPara="1" wrap="square" lIns="91425" tIns="45700" rIns="91425" bIns="45700" anchor="t" anchorCtr="0">
            <a:noAutofit/>
          </a:bodyPr>
          <a:lstStyle/>
          <a:p>
            <a:pPr marL="342900" indent="-342900">
              <a:buClrTx/>
              <a:buSzPct val="100000"/>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Founded by a group of </a:t>
            </a:r>
            <a:r>
              <a:rPr lang="en-US" sz="2400" b="1" dirty="0">
                <a:solidFill>
                  <a:srgbClr val="0000FF"/>
                </a:solidFill>
                <a:latin typeface="Calibri" panose="020F0502020204030204" pitchFamily="34" charset="0"/>
                <a:cs typeface="Calibri" panose="020F0502020204030204" pitchFamily="34" charset="0"/>
              </a:rPr>
              <a:t>committed authorizers </a:t>
            </a:r>
            <a:r>
              <a:rPr lang="en-US" sz="2400" dirty="0">
                <a:solidFill>
                  <a:schemeClr val="tx1"/>
                </a:solidFill>
                <a:latin typeface="Calibri" panose="020F0502020204030204" pitchFamily="34" charset="0"/>
                <a:cs typeface="Calibri" panose="020F0502020204030204" pitchFamily="34" charset="0"/>
              </a:rPr>
              <a:t>with a mission to </a:t>
            </a:r>
            <a:r>
              <a:rPr lang="en-US" sz="2400" b="1" dirty="0">
                <a:solidFill>
                  <a:srgbClr val="0000FF"/>
                </a:solidFill>
                <a:latin typeface="Calibri" panose="020F0502020204030204" pitchFamily="34" charset="0"/>
                <a:cs typeface="Calibri" panose="020F0502020204030204" pitchFamily="34" charset="0"/>
              </a:rPr>
              <a:t>advance quality public education for all students</a:t>
            </a:r>
          </a:p>
          <a:p>
            <a:pPr marL="342900" indent="-342900">
              <a:buClrTx/>
              <a:buSzPct val="100000"/>
              <a:buFont typeface="Wingdings" panose="05000000000000000000" pitchFamily="2" charset="2"/>
              <a:buChar char="Ø"/>
            </a:pPr>
            <a:endParaRPr lang="en-US" sz="2400" b="1" i="1" dirty="0">
              <a:solidFill>
                <a:schemeClr val="tx1"/>
              </a:solidFill>
              <a:latin typeface="Calibri" panose="020F0502020204030204" pitchFamily="34" charset="0"/>
              <a:cs typeface="Calibri" panose="020F0502020204030204" pitchFamily="34" charset="0"/>
            </a:endParaRPr>
          </a:p>
          <a:p>
            <a:pPr marL="342900" indent="-342900">
              <a:buClrTx/>
              <a:buSzPct val="100000"/>
              <a:buFont typeface="Wingdings" panose="05000000000000000000" pitchFamily="2" charset="2"/>
              <a:buChar char="Ø"/>
            </a:pPr>
            <a:r>
              <a:rPr lang="en-US" sz="2400" b="1" dirty="0">
                <a:solidFill>
                  <a:srgbClr val="0000FF"/>
                </a:solidFill>
                <a:latin typeface="Calibri" panose="020F0502020204030204" pitchFamily="34" charset="0"/>
                <a:cs typeface="Calibri" panose="020F0502020204030204" pitchFamily="34" charset="0"/>
              </a:rPr>
              <a:t>National Dissemination Grant </a:t>
            </a:r>
            <a:r>
              <a:rPr lang="en-US" sz="2400" dirty="0">
                <a:solidFill>
                  <a:schemeClr val="tx1"/>
                </a:solidFill>
                <a:latin typeface="Calibri" panose="020F0502020204030204" pitchFamily="34" charset="0"/>
                <a:cs typeface="Calibri" panose="020F0502020204030204" pitchFamily="34" charset="0"/>
              </a:rPr>
              <a:t>recipient from the U.S. Department of Education’s Office of Innovation to improve charter school authorizing best practices partnering with </a:t>
            </a:r>
            <a:r>
              <a:rPr lang="en-US" sz="2400" b="1" dirty="0">
                <a:solidFill>
                  <a:srgbClr val="0000FF"/>
                </a:solidFill>
                <a:latin typeface="Calibri" panose="020F0502020204030204" pitchFamily="34" charset="0"/>
                <a:cs typeface="Calibri" panose="020F0502020204030204" pitchFamily="34" charset="0"/>
              </a:rPr>
              <a:t>Colorado and Florida</a:t>
            </a:r>
          </a:p>
          <a:p>
            <a:pPr marL="0" indent="0">
              <a:buNone/>
            </a:pPr>
            <a:endParaRPr lang="en-US" dirty="0"/>
          </a:p>
          <a:p>
            <a:pPr marL="0" indent="0">
              <a:buNone/>
            </a:pPr>
            <a:endParaRPr lang="en-US" dirty="0"/>
          </a:p>
          <a:p>
            <a:pPr marL="0" lvl="0" indent="0" algn="l" rtl="0">
              <a:spcBef>
                <a:spcPts val="1000"/>
              </a:spcBef>
              <a:spcAft>
                <a:spcPts val="0"/>
              </a:spcAft>
              <a:buNone/>
            </a:pPr>
            <a:endParaRPr dirty="0"/>
          </a:p>
        </p:txBody>
      </p:sp>
      <p:pic>
        <p:nvPicPr>
          <p:cNvPr id="6" name="Picture 2">
            <a:extLst>
              <a:ext uri="{FF2B5EF4-FFF2-40B4-BE49-F238E27FC236}">
                <a16:creationId xmlns:a16="http://schemas.microsoft.com/office/drawing/2014/main" id="{0019096E-A3C4-4000-B17E-8EF976F0E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298" y="6011781"/>
            <a:ext cx="2023713" cy="668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80DB3-198D-412C-8B56-755802684D25}"/>
              </a:ext>
            </a:extLst>
          </p:cNvPr>
          <p:cNvSpPr>
            <a:spLocks noGrp="1"/>
          </p:cNvSpPr>
          <p:nvPr>
            <p:ph type="title"/>
          </p:nvPr>
        </p:nvSpPr>
        <p:spPr/>
        <p:txBody>
          <a:bodyPr>
            <a:normAutofit/>
          </a:bodyPr>
          <a:lstStyle/>
          <a:p>
            <a:pPr algn="ctr"/>
            <a:r>
              <a:rPr lang="en-US" dirty="0">
                <a:solidFill>
                  <a:schemeClr val="tx1"/>
                </a:solidFill>
                <a:latin typeface="Calibri" panose="020F0502020204030204" pitchFamily="34" charset="0"/>
                <a:cs typeface="Calibri" panose="020F0502020204030204" pitchFamily="34" charset="0"/>
              </a:rPr>
              <a:t>Take Away for Today</a:t>
            </a:r>
          </a:p>
        </p:txBody>
      </p:sp>
      <p:sp>
        <p:nvSpPr>
          <p:cNvPr id="3" name="Text Placeholder 2">
            <a:extLst>
              <a:ext uri="{FF2B5EF4-FFF2-40B4-BE49-F238E27FC236}">
                <a16:creationId xmlns:a16="http://schemas.microsoft.com/office/drawing/2014/main" id="{AE11313F-5E3A-4D0D-861F-78D5B69412D4}"/>
              </a:ext>
            </a:extLst>
          </p:cNvPr>
          <p:cNvSpPr>
            <a:spLocks noGrp="1"/>
          </p:cNvSpPr>
          <p:nvPr>
            <p:ph type="body" idx="1"/>
          </p:nvPr>
        </p:nvSpPr>
        <p:spPr>
          <a:xfrm>
            <a:off x="1016558" y="1961661"/>
            <a:ext cx="6347714" cy="3525855"/>
          </a:xfrm>
          <a:ln>
            <a:solidFill>
              <a:schemeClr val="accent1"/>
            </a:solidFill>
          </a:ln>
          <a:effectLst>
            <a:glow rad="127000">
              <a:schemeClr val="accent1">
                <a:lumMod val="20000"/>
                <a:lumOff val="80000"/>
              </a:schemeClr>
            </a:glow>
          </a:effectLst>
          <a:scene3d>
            <a:camera prst="orthographicFront"/>
            <a:lightRig rig="threePt" dir="t"/>
          </a:scene3d>
          <a:sp3d>
            <a:bevelT w="152400" h="50800" prst="softRound"/>
          </a:sp3d>
        </p:spPr>
        <p:txBody>
          <a:bodyPr>
            <a:noAutofit/>
          </a:bodyPr>
          <a:lstStyle/>
          <a:p>
            <a:pPr marL="480060" indent="-342900">
              <a:buClrTx/>
              <a:buSzPct val="100000"/>
              <a:buFont typeface="+mj-lt"/>
              <a:buAutoNum type="arabicPeriod"/>
            </a:pPr>
            <a:r>
              <a:rPr lang="en-US" sz="2400" dirty="0">
                <a:solidFill>
                  <a:srgbClr val="0000FF"/>
                </a:solidFill>
                <a:latin typeface="Calibri" panose="020F0502020204030204" pitchFamily="34" charset="0"/>
                <a:cs typeface="Calibri" panose="020F0502020204030204" pitchFamily="34" charset="0"/>
              </a:rPr>
              <a:t>Information to share </a:t>
            </a:r>
            <a:r>
              <a:rPr lang="en-US" sz="2400" dirty="0">
                <a:solidFill>
                  <a:schemeClr val="tx1"/>
                </a:solidFill>
                <a:latin typeface="Calibri" panose="020F0502020204030204" pitchFamily="34" charset="0"/>
                <a:cs typeface="Calibri" panose="020F0502020204030204" pitchFamily="34" charset="0"/>
              </a:rPr>
              <a:t>with your charters</a:t>
            </a:r>
          </a:p>
          <a:p>
            <a:pPr marL="480060" indent="-342900">
              <a:buClrTx/>
              <a:buSzPct val="100000"/>
              <a:buFont typeface="+mj-lt"/>
              <a:buAutoNum type="arabicPeriod"/>
            </a:pPr>
            <a:endParaRPr lang="en-US" sz="2400" dirty="0">
              <a:solidFill>
                <a:schemeClr val="tx1"/>
              </a:solidFill>
              <a:latin typeface="Calibri" panose="020F0502020204030204" pitchFamily="34" charset="0"/>
              <a:cs typeface="Calibri" panose="020F0502020204030204" pitchFamily="34" charset="0"/>
            </a:endParaRPr>
          </a:p>
          <a:p>
            <a:pPr marL="480060" indent="-342900">
              <a:buClrTx/>
              <a:buSzPct val="100000"/>
              <a:buFont typeface="+mj-lt"/>
              <a:buAutoNum type="arabicPeriod"/>
            </a:pPr>
            <a:r>
              <a:rPr lang="en-US" sz="2400" dirty="0">
                <a:solidFill>
                  <a:schemeClr val="tx1"/>
                </a:solidFill>
                <a:latin typeface="Calibri" panose="020F0502020204030204" pitchFamily="34" charset="0"/>
                <a:cs typeface="Calibri" panose="020F0502020204030204" pitchFamily="34" charset="0"/>
              </a:rPr>
              <a:t>Lean in on how charters are </a:t>
            </a:r>
            <a:r>
              <a:rPr lang="en-US" sz="2400" dirty="0">
                <a:solidFill>
                  <a:srgbClr val="0000FF"/>
                </a:solidFill>
                <a:latin typeface="Calibri" panose="020F0502020204030204" pitchFamily="34" charset="0"/>
                <a:cs typeface="Calibri" panose="020F0502020204030204" pitchFamily="34" charset="0"/>
              </a:rPr>
              <a:t>tracking expenditures </a:t>
            </a:r>
            <a:r>
              <a:rPr lang="en-US" sz="2400" dirty="0">
                <a:solidFill>
                  <a:schemeClr val="tx1"/>
                </a:solidFill>
                <a:latin typeface="Calibri" panose="020F0502020204030204" pitchFamily="34" charset="0"/>
                <a:cs typeface="Calibri" panose="020F0502020204030204" pitchFamily="34" charset="0"/>
              </a:rPr>
              <a:t>and </a:t>
            </a:r>
            <a:r>
              <a:rPr lang="en-US" sz="2400" dirty="0">
                <a:solidFill>
                  <a:srgbClr val="0000FF"/>
                </a:solidFill>
                <a:latin typeface="Calibri" panose="020F0502020204030204" pitchFamily="34" charset="0"/>
                <a:cs typeface="Calibri" panose="020F0502020204030204" pitchFamily="34" charset="0"/>
              </a:rPr>
              <a:t>processing waivers</a:t>
            </a:r>
          </a:p>
          <a:p>
            <a:pPr marL="480060" indent="-342900">
              <a:buClrTx/>
              <a:buSzPct val="100000"/>
              <a:buFont typeface="+mj-lt"/>
              <a:buAutoNum type="arabicPeriod"/>
            </a:pPr>
            <a:endParaRPr lang="en-US" sz="2400" dirty="0">
              <a:solidFill>
                <a:srgbClr val="0000FF"/>
              </a:solidFill>
              <a:latin typeface="Calibri" panose="020F0502020204030204" pitchFamily="34" charset="0"/>
              <a:cs typeface="Calibri" panose="020F0502020204030204" pitchFamily="34" charset="0"/>
            </a:endParaRPr>
          </a:p>
          <a:p>
            <a:pPr marL="480060" indent="-342900">
              <a:buClrTx/>
              <a:buSzPct val="100000"/>
              <a:buFont typeface="+mj-lt"/>
              <a:buAutoNum type="arabicPeriod"/>
            </a:pPr>
            <a:r>
              <a:rPr lang="en-US" sz="2400" dirty="0">
                <a:solidFill>
                  <a:schemeClr val="tx1"/>
                </a:solidFill>
                <a:latin typeface="Calibri" panose="020F0502020204030204" pitchFamily="34" charset="0"/>
                <a:cs typeface="Calibri" panose="020F0502020204030204" pitchFamily="34" charset="0"/>
              </a:rPr>
              <a:t>The importance of </a:t>
            </a:r>
            <a:r>
              <a:rPr lang="en-US" sz="2400" dirty="0">
                <a:solidFill>
                  <a:srgbClr val="0000FF"/>
                </a:solidFill>
                <a:latin typeface="Calibri" panose="020F0502020204030204" pitchFamily="34" charset="0"/>
                <a:cs typeface="Calibri" panose="020F0502020204030204" pitchFamily="34" charset="0"/>
              </a:rPr>
              <a:t>CASH reserves </a:t>
            </a:r>
            <a:r>
              <a:rPr lang="en-US" sz="2400" dirty="0">
                <a:solidFill>
                  <a:schemeClr val="tx1"/>
                </a:solidFill>
                <a:latin typeface="Calibri" panose="020F0502020204030204" pitchFamily="34" charset="0"/>
                <a:cs typeface="Calibri" panose="020F0502020204030204" pitchFamily="34" charset="0"/>
              </a:rPr>
              <a:t>for charters</a:t>
            </a:r>
          </a:p>
        </p:txBody>
      </p:sp>
      <p:sp>
        <p:nvSpPr>
          <p:cNvPr id="4" name="Slide Number Placeholder 3">
            <a:extLst>
              <a:ext uri="{FF2B5EF4-FFF2-40B4-BE49-F238E27FC236}">
                <a16:creationId xmlns:a16="http://schemas.microsoft.com/office/drawing/2014/main" id="{532ABB41-8412-42F4-9543-3F05A03B17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dirty="0"/>
          </a:p>
        </p:txBody>
      </p:sp>
      <p:pic>
        <p:nvPicPr>
          <p:cNvPr id="5" name="Google Shape;188;g82aac8634d_0_454">
            <a:extLst>
              <a:ext uri="{FF2B5EF4-FFF2-40B4-BE49-F238E27FC236}">
                <a16:creationId xmlns:a16="http://schemas.microsoft.com/office/drawing/2014/main" id="{E3DC24A7-337A-4BD2-A89D-6F270A413606}"/>
              </a:ext>
            </a:extLst>
          </p:cNvPr>
          <p:cNvPicPr preferRelativeResize="0"/>
          <p:nvPr/>
        </p:nvPicPr>
        <p:blipFill>
          <a:blip r:embed="rId2">
            <a:alphaModFix/>
          </a:blip>
          <a:stretch>
            <a:fillRect/>
          </a:stretch>
        </p:blipFill>
        <p:spPr>
          <a:xfrm>
            <a:off x="6581700" y="5872800"/>
            <a:ext cx="2409900" cy="796600"/>
          </a:xfrm>
          <a:prstGeom prst="rect">
            <a:avLst/>
          </a:prstGeom>
          <a:noFill/>
          <a:ln>
            <a:noFill/>
          </a:ln>
        </p:spPr>
      </p:pic>
    </p:spTree>
    <p:extLst>
      <p:ext uri="{BB962C8B-B14F-4D97-AF65-F5344CB8AC3E}">
        <p14:creationId xmlns:p14="http://schemas.microsoft.com/office/powerpoint/2010/main" val="12404907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82aac8634d_0_454"/>
          <p:cNvSpPr txBox="1">
            <a:spLocks noGrp="1"/>
          </p:cNvSpPr>
          <p:nvPr>
            <p:ph type="title"/>
          </p:nvPr>
        </p:nvSpPr>
        <p:spPr>
          <a:xfrm>
            <a:off x="2785303" y="300792"/>
            <a:ext cx="2898250" cy="85268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chemeClr val="tx1"/>
                </a:solidFill>
                <a:latin typeface="Calibri" panose="020F0502020204030204" pitchFamily="34" charset="0"/>
                <a:cs typeface="Calibri" panose="020F0502020204030204" pitchFamily="34" charset="0"/>
              </a:rPr>
              <a:t>For Today</a:t>
            </a:r>
            <a:endParaRPr b="1" dirty="0">
              <a:solidFill>
                <a:schemeClr val="tx1"/>
              </a:solidFill>
              <a:latin typeface="Calibri" panose="020F0502020204030204" pitchFamily="34" charset="0"/>
              <a:cs typeface="Calibri" panose="020F0502020204030204" pitchFamily="34" charset="0"/>
            </a:endParaRPr>
          </a:p>
        </p:txBody>
      </p:sp>
      <p:pic>
        <p:nvPicPr>
          <p:cNvPr id="188" name="Google Shape;188;g82aac8634d_0_454"/>
          <p:cNvPicPr preferRelativeResize="0"/>
          <p:nvPr/>
        </p:nvPicPr>
        <p:blipFill>
          <a:blip r:embed="rId3">
            <a:alphaModFix/>
          </a:blip>
          <a:stretch>
            <a:fillRect/>
          </a:stretch>
        </p:blipFill>
        <p:spPr>
          <a:xfrm>
            <a:off x="6581700" y="5872800"/>
            <a:ext cx="2409900" cy="796600"/>
          </a:xfrm>
          <a:prstGeom prst="rect">
            <a:avLst/>
          </a:prstGeom>
          <a:noFill/>
          <a:ln>
            <a:noFill/>
          </a:ln>
        </p:spPr>
      </p:pic>
      <p:pic>
        <p:nvPicPr>
          <p:cNvPr id="4" name="Picture 3">
            <a:extLst>
              <a:ext uri="{FF2B5EF4-FFF2-40B4-BE49-F238E27FC236}">
                <a16:creationId xmlns:a16="http://schemas.microsoft.com/office/drawing/2014/main" id="{2DE8FDF9-97A9-44DA-ABFF-E83E681A6E40}"/>
              </a:ext>
            </a:extLst>
          </p:cNvPr>
          <p:cNvPicPr>
            <a:picLocks noChangeAspect="1"/>
          </p:cNvPicPr>
          <p:nvPr/>
        </p:nvPicPr>
        <p:blipFill>
          <a:blip r:embed="rId4"/>
          <a:stretch>
            <a:fillRect/>
          </a:stretch>
        </p:blipFill>
        <p:spPr>
          <a:xfrm rot="20297941">
            <a:off x="1764618" y="1737355"/>
            <a:ext cx="1969184" cy="1313727"/>
          </a:xfrm>
          <a:prstGeom prst="rect">
            <a:avLst/>
          </a:prstGeom>
        </p:spPr>
      </p:pic>
      <p:pic>
        <p:nvPicPr>
          <p:cNvPr id="5" name="Picture 4">
            <a:extLst>
              <a:ext uri="{FF2B5EF4-FFF2-40B4-BE49-F238E27FC236}">
                <a16:creationId xmlns:a16="http://schemas.microsoft.com/office/drawing/2014/main" id="{23682DE9-6080-4DC0-A192-B5870BBF45F3}"/>
              </a:ext>
            </a:extLst>
          </p:cNvPr>
          <p:cNvPicPr>
            <a:picLocks noChangeAspect="1"/>
          </p:cNvPicPr>
          <p:nvPr/>
        </p:nvPicPr>
        <p:blipFill rotWithShape="1">
          <a:blip r:embed="rId5"/>
          <a:srcRect l="-2472" b="17697"/>
          <a:stretch/>
        </p:blipFill>
        <p:spPr>
          <a:xfrm>
            <a:off x="4934630" y="1485831"/>
            <a:ext cx="1854192" cy="1219005"/>
          </a:xfrm>
          <a:prstGeom prst="rect">
            <a:avLst/>
          </a:prstGeom>
        </p:spPr>
      </p:pic>
      <p:pic>
        <p:nvPicPr>
          <p:cNvPr id="6" name="Picture 5">
            <a:extLst>
              <a:ext uri="{FF2B5EF4-FFF2-40B4-BE49-F238E27FC236}">
                <a16:creationId xmlns:a16="http://schemas.microsoft.com/office/drawing/2014/main" id="{4D0015A8-6E7A-48E2-A97D-4390EDE206BB}"/>
              </a:ext>
            </a:extLst>
          </p:cNvPr>
          <p:cNvPicPr>
            <a:picLocks noChangeAspect="1"/>
          </p:cNvPicPr>
          <p:nvPr/>
        </p:nvPicPr>
        <p:blipFill rotWithShape="1">
          <a:blip r:embed="rId6"/>
          <a:srcRect l="7738" t="1" r="1" b="7409"/>
          <a:stretch/>
        </p:blipFill>
        <p:spPr>
          <a:xfrm rot="1515515">
            <a:off x="5146312" y="3856098"/>
            <a:ext cx="1733296" cy="1380536"/>
          </a:xfrm>
          <a:prstGeom prst="rect">
            <a:avLst/>
          </a:prstGeom>
        </p:spPr>
      </p:pic>
      <p:pic>
        <p:nvPicPr>
          <p:cNvPr id="7" name="Picture 6">
            <a:extLst>
              <a:ext uri="{FF2B5EF4-FFF2-40B4-BE49-F238E27FC236}">
                <a16:creationId xmlns:a16="http://schemas.microsoft.com/office/drawing/2014/main" id="{F723D3F0-D97A-463A-9B89-2412E6DCBF7B}"/>
              </a:ext>
            </a:extLst>
          </p:cNvPr>
          <p:cNvPicPr>
            <a:picLocks noChangeAspect="1"/>
          </p:cNvPicPr>
          <p:nvPr/>
        </p:nvPicPr>
        <p:blipFill>
          <a:blip r:embed="rId7"/>
          <a:stretch>
            <a:fillRect/>
          </a:stretch>
        </p:blipFill>
        <p:spPr>
          <a:xfrm>
            <a:off x="1827667" y="3922086"/>
            <a:ext cx="1843087" cy="1380536"/>
          </a:xfrm>
          <a:prstGeom prst="rect">
            <a:avLst/>
          </a:prstGeom>
        </p:spPr>
      </p:pic>
    </p:spTree>
    <p:extLst>
      <p:ext uri="{BB962C8B-B14F-4D97-AF65-F5344CB8AC3E}">
        <p14:creationId xmlns:p14="http://schemas.microsoft.com/office/powerpoint/2010/main" val="2439124042"/>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82ba1969eb_0_18"/>
          <p:cNvSpPr txBox="1">
            <a:spLocks noGrp="1"/>
          </p:cNvSpPr>
          <p:nvPr>
            <p:ph type="title"/>
          </p:nvPr>
        </p:nvSpPr>
        <p:spPr>
          <a:xfrm>
            <a:off x="533400" y="457200"/>
            <a:ext cx="6347700" cy="752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b="1" dirty="0">
                <a:solidFill>
                  <a:schemeClr val="tx1"/>
                </a:solidFill>
                <a:latin typeface="Calibri" panose="020F0502020204030204" pitchFamily="34" charset="0"/>
                <a:cs typeface="Calibri" panose="020F0502020204030204" pitchFamily="34" charset="0"/>
              </a:rPr>
              <a:t>Topics to be covered </a:t>
            </a:r>
            <a:endParaRPr b="1" dirty="0">
              <a:solidFill>
                <a:schemeClr val="tx1"/>
              </a:solidFill>
              <a:latin typeface="Calibri" panose="020F0502020204030204" pitchFamily="34" charset="0"/>
              <a:cs typeface="Calibri" panose="020F0502020204030204" pitchFamily="34" charset="0"/>
            </a:endParaRPr>
          </a:p>
        </p:txBody>
      </p:sp>
      <p:sp>
        <p:nvSpPr>
          <p:cNvPr id="194" name="Google Shape;194;g82ba1969eb_0_18"/>
          <p:cNvSpPr txBox="1">
            <a:spLocks noGrp="1"/>
          </p:cNvSpPr>
          <p:nvPr>
            <p:ph type="sldNum" idx="12"/>
          </p:nvPr>
        </p:nvSpPr>
        <p:spPr>
          <a:xfrm>
            <a:off x="6444676" y="6041363"/>
            <a:ext cx="512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pic>
        <p:nvPicPr>
          <p:cNvPr id="196" name="Google Shape;196;g82ba1969eb_0_18"/>
          <p:cNvPicPr preferRelativeResize="0"/>
          <p:nvPr/>
        </p:nvPicPr>
        <p:blipFill>
          <a:blip r:embed="rId3">
            <a:alphaModFix/>
          </a:blip>
          <a:stretch>
            <a:fillRect/>
          </a:stretch>
        </p:blipFill>
        <p:spPr>
          <a:xfrm>
            <a:off x="6034093" y="5691793"/>
            <a:ext cx="2957500" cy="977600"/>
          </a:xfrm>
          <a:prstGeom prst="rect">
            <a:avLst/>
          </a:prstGeom>
          <a:noFill/>
          <a:ln>
            <a:noFill/>
          </a:ln>
        </p:spPr>
      </p:pic>
      <p:sp>
        <p:nvSpPr>
          <p:cNvPr id="6" name="Text Placeholder 2"/>
          <p:cNvSpPr>
            <a:spLocks noGrp="1"/>
          </p:cNvSpPr>
          <p:nvPr>
            <p:ph type="body" idx="1"/>
          </p:nvPr>
        </p:nvSpPr>
        <p:spPr>
          <a:xfrm>
            <a:off x="782594" y="5471407"/>
            <a:ext cx="5383428" cy="1089237"/>
          </a:xfrm>
        </p:spPr>
        <p:txBody>
          <a:bodyPr>
            <a:noAutofit/>
          </a:bodyPr>
          <a:lstStyle/>
          <a:p>
            <a:pPr>
              <a:buClrTx/>
              <a:buSzPct val="80000"/>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What should authorizers know?</a:t>
            </a:r>
          </a:p>
          <a:p>
            <a:pPr>
              <a:buClrTx/>
              <a:buSzPct val="80000"/>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What can authorizers do?</a:t>
            </a:r>
          </a:p>
        </p:txBody>
      </p:sp>
      <p:graphicFrame>
        <p:nvGraphicFramePr>
          <p:cNvPr id="2" name="Diagram 1">
            <a:extLst>
              <a:ext uri="{FF2B5EF4-FFF2-40B4-BE49-F238E27FC236}">
                <a16:creationId xmlns:a16="http://schemas.microsoft.com/office/drawing/2014/main" id="{24BE8923-7FBF-4B38-A6AA-CC72BB039E8C}"/>
              </a:ext>
            </a:extLst>
          </p:cNvPr>
          <p:cNvGraphicFramePr/>
          <p:nvPr>
            <p:extLst>
              <p:ext uri="{D42A27DB-BD31-4B8C-83A1-F6EECF244321}">
                <p14:modId xmlns:p14="http://schemas.microsoft.com/office/powerpoint/2010/main" val="2160522222"/>
              </p:ext>
            </p:extLst>
          </p:nvPr>
        </p:nvGraphicFramePr>
        <p:xfrm>
          <a:off x="1017363"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82aac8634d_0_676"/>
          <p:cNvSpPr txBox="1">
            <a:spLocks noGrp="1"/>
          </p:cNvSpPr>
          <p:nvPr>
            <p:ph type="title"/>
          </p:nvPr>
        </p:nvSpPr>
        <p:spPr>
          <a:xfrm>
            <a:off x="-2" y="0"/>
            <a:ext cx="7328101" cy="1320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b="1" dirty="0">
                <a:solidFill>
                  <a:schemeClr val="tx1"/>
                </a:solidFill>
                <a:latin typeface="Calibri" panose="020F0502020204030204" pitchFamily="34" charset="0"/>
                <a:cs typeface="Calibri" panose="020F0502020204030204" pitchFamily="34" charset="0"/>
              </a:rPr>
              <a:t>Speakers</a:t>
            </a:r>
            <a:endParaRPr b="1" dirty="0">
              <a:solidFill>
                <a:schemeClr val="tx1"/>
              </a:solidFill>
              <a:latin typeface="Calibri" panose="020F0502020204030204" pitchFamily="34" charset="0"/>
              <a:cs typeface="Calibri" panose="020F0502020204030204" pitchFamily="34" charset="0"/>
            </a:endParaRPr>
          </a:p>
        </p:txBody>
      </p:sp>
      <p:pic>
        <p:nvPicPr>
          <p:cNvPr id="204" name="Google Shape;204;g82aac8634d_0_676"/>
          <p:cNvPicPr preferRelativeResize="0"/>
          <p:nvPr/>
        </p:nvPicPr>
        <p:blipFill>
          <a:blip r:embed="rId3">
            <a:alphaModFix/>
          </a:blip>
          <a:stretch>
            <a:fillRect/>
          </a:stretch>
        </p:blipFill>
        <p:spPr>
          <a:xfrm>
            <a:off x="4807670" y="975740"/>
            <a:ext cx="2499252" cy="3238042"/>
          </a:xfrm>
          <a:prstGeom prst="rect">
            <a:avLst/>
          </a:prstGeom>
          <a:noFill/>
          <a:ln>
            <a:noFill/>
          </a:ln>
        </p:spPr>
      </p:pic>
      <p:pic>
        <p:nvPicPr>
          <p:cNvPr id="14" name="Picture 2">
            <a:extLst>
              <a:ext uri="{FF2B5EF4-FFF2-40B4-BE49-F238E27FC236}">
                <a16:creationId xmlns:a16="http://schemas.microsoft.com/office/drawing/2014/main" id="{93E02B48-3334-43A6-B19B-32D8EE419A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7298" y="6011781"/>
            <a:ext cx="2023713" cy="6689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M. Karega Rausch - NACSA"/>
          <p:cNvPicPr/>
          <p:nvPr/>
        </p:nvPicPr>
        <p:blipFill>
          <a:blip r:embed="rId5">
            <a:extLst>
              <a:ext uri="{28A0092B-C50C-407E-A947-70E740481C1C}">
                <a14:useLocalDpi xmlns:a14="http://schemas.microsoft.com/office/drawing/2010/main" val="0"/>
              </a:ext>
            </a:extLst>
          </a:blip>
          <a:srcRect/>
          <a:stretch>
            <a:fillRect/>
          </a:stretch>
        </p:blipFill>
        <p:spPr bwMode="auto">
          <a:xfrm>
            <a:off x="801278" y="975739"/>
            <a:ext cx="2871349" cy="3238043"/>
          </a:xfrm>
          <a:prstGeom prst="rect">
            <a:avLst/>
          </a:prstGeom>
          <a:noFill/>
          <a:ln>
            <a:noFill/>
          </a:ln>
        </p:spPr>
      </p:pic>
      <p:sp>
        <p:nvSpPr>
          <p:cNvPr id="5" name="TextBox 4"/>
          <p:cNvSpPr txBox="1"/>
          <p:nvPr/>
        </p:nvSpPr>
        <p:spPr>
          <a:xfrm>
            <a:off x="701617" y="4482102"/>
            <a:ext cx="3064350" cy="1323439"/>
          </a:xfrm>
          <a:prstGeom prst="rect">
            <a:avLst/>
          </a:prstGeom>
          <a:noFill/>
        </p:spPr>
        <p:txBody>
          <a:bodyPr wrap="square" rtlCol="0">
            <a:spAutoFit/>
          </a:bodyPr>
          <a:lstStyle>
            <a:defPPr marR="0" lvl="0" algn="l" rtl="0">
              <a:lnSpc>
                <a:spcPct val="100000"/>
              </a:lnSpc>
              <a:spcBef>
                <a:spcPts val="0"/>
              </a:spcBef>
              <a:spcAft>
                <a:spcPts val="0"/>
              </a:spcAft>
            </a:defPPr>
            <a:lvl1pPr>
              <a:defRPr sz="2000" b="1">
                <a:solidFill>
                  <a:schemeClr val="tx1"/>
                </a:solidFill>
                <a:latin typeface="Calibri" panose="020F0502020204030204" pitchFamily="34" charset="0"/>
                <a:cs typeface="Calibri" panose="020F0502020204030204" pitchFamily="34" charset="0"/>
              </a:defRPr>
            </a:lvl1pPr>
          </a:lstStyle>
          <a:p>
            <a:r>
              <a:rPr lang="en-US" dirty="0"/>
              <a:t>Dr. Karega Rausch</a:t>
            </a:r>
          </a:p>
          <a:p>
            <a:r>
              <a:rPr lang="en-US" dirty="0"/>
              <a:t>NACSA, Vice President of Research and Evaluation &amp; Acting President and CEO</a:t>
            </a:r>
          </a:p>
        </p:txBody>
      </p:sp>
      <p:sp>
        <p:nvSpPr>
          <p:cNvPr id="7" name="TextBox 6"/>
          <p:cNvSpPr txBox="1"/>
          <p:nvPr/>
        </p:nvSpPr>
        <p:spPr>
          <a:xfrm>
            <a:off x="4736253" y="4482102"/>
            <a:ext cx="2889537" cy="1015663"/>
          </a:xfrm>
          <a:prstGeom prst="rect">
            <a:avLst/>
          </a:prstGeom>
          <a:noFill/>
        </p:spPr>
        <p:txBody>
          <a:bodyPr wrap="square" rtlCol="0">
            <a:spAutoFit/>
          </a:bodyPr>
          <a:lstStyle/>
          <a:p>
            <a:r>
              <a:rPr lang="en-US" sz="2000" b="1" dirty="0">
                <a:solidFill>
                  <a:schemeClr val="tx1"/>
                </a:solidFill>
                <a:latin typeface="Calibri" panose="020F0502020204030204" pitchFamily="34" charset="0"/>
                <a:cs typeface="Calibri" panose="020F0502020204030204" pitchFamily="34" charset="0"/>
              </a:rPr>
              <a:t>Debi Deal</a:t>
            </a:r>
          </a:p>
          <a:p>
            <a:r>
              <a:rPr lang="en-US" sz="2000" b="1" dirty="0">
                <a:solidFill>
                  <a:schemeClr val="tx1"/>
                </a:solidFill>
                <a:latin typeface="Calibri" panose="020F0502020204030204" pitchFamily="34" charset="0"/>
                <a:cs typeface="Calibri" panose="020F0502020204030204" pitchFamily="34" charset="0"/>
              </a:rPr>
              <a:t>CCAP Board Member/</a:t>
            </a:r>
          </a:p>
          <a:p>
            <a:r>
              <a:rPr lang="en-US" sz="2000" b="1" dirty="0">
                <a:solidFill>
                  <a:schemeClr val="tx1"/>
                </a:solidFill>
                <a:latin typeface="Calibri" panose="020F0502020204030204" pitchFamily="34" charset="0"/>
                <a:cs typeface="Calibri" panose="020F0502020204030204" pitchFamily="34" charset="0"/>
              </a:rPr>
              <a:t>Fiscal Consultant</a:t>
            </a:r>
          </a:p>
        </p:txBody>
      </p:sp>
    </p:spTree>
  </p:cSld>
  <p:clrMapOvr>
    <a:masterClrMapping/>
  </p:clrMapOvr>
  <p:transition spd="slow">
    <p:cover/>
  </p:transition>
</p:sld>
</file>

<file path=ppt/theme/theme1.xml><?xml version="1.0" encoding="utf-8"?>
<a:theme xmlns:a="http://schemas.openxmlformats.org/drawingml/2006/main" name="Facet">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4603</TotalTime>
  <Words>1631</Words>
  <Application>Microsoft Office PowerPoint</Application>
  <PresentationFormat>On-screen Show (4:3)</PresentationFormat>
  <Paragraphs>245</Paragraphs>
  <Slides>38</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Noto Sans Symbols</vt:lpstr>
      <vt:lpstr>Times New Roman</vt:lpstr>
      <vt:lpstr>Trebuchet MS</vt:lpstr>
      <vt:lpstr>Wingdings</vt:lpstr>
      <vt:lpstr>Facet</vt:lpstr>
      <vt:lpstr>The California Charter  Authorizing Professionals</vt:lpstr>
      <vt:lpstr>Zoom Functionality</vt:lpstr>
      <vt:lpstr>Zoom Functionality</vt:lpstr>
      <vt:lpstr>PowerPoint Presentation</vt:lpstr>
      <vt:lpstr>About CCAP</vt:lpstr>
      <vt:lpstr>Take Away for Today</vt:lpstr>
      <vt:lpstr>For Today</vt:lpstr>
      <vt:lpstr>Topics to be covered </vt:lpstr>
      <vt:lpstr>Speakers</vt:lpstr>
      <vt:lpstr>PowerPoint Presentation</vt:lpstr>
      <vt:lpstr>Key Points</vt:lpstr>
      <vt:lpstr>PowerPoint Presentation</vt:lpstr>
      <vt:lpstr>PowerPoint Presentation</vt:lpstr>
      <vt:lpstr>Fiscal Update </vt:lpstr>
      <vt:lpstr>What History Told Us  How State Budget Reacts With Economic Changes </vt:lpstr>
      <vt:lpstr>Volatility of the State Budget</vt:lpstr>
      <vt:lpstr>Recovery</vt:lpstr>
      <vt:lpstr>National Unemployment Claims Week Ending April 4, 2020</vt:lpstr>
      <vt:lpstr>California Surge in Unemployment Claims  Week Ending April 6, 2020</vt:lpstr>
      <vt:lpstr>Fiscal Update CDE Waivers &amp; Information</vt:lpstr>
      <vt:lpstr>Fiscal Update CDE Waivers &amp; Information</vt:lpstr>
      <vt:lpstr>Fiscal Update Attendance</vt:lpstr>
      <vt:lpstr>Fiscal Update Attendance</vt:lpstr>
      <vt:lpstr>Fiscal Update Child Nutrition Waivers</vt:lpstr>
      <vt:lpstr>Fiscal Update State Funding</vt:lpstr>
      <vt:lpstr>The Future</vt:lpstr>
      <vt:lpstr>Forecasting the Future What the Experts Say</vt:lpstr>
      <vt:lpstr>Authorizing Guidelines to Charters</vt:lpstr>
      <vt:lpstr>Some Tools to Share Cashflow</vt:lpstr>
      <vt:lpstr>CCAP Cashflow Model</vt:lpstr>
      <vt:lpstr>CCAP Cashflow Model</vt:lpstr>
      <vt:lpstr>ActiveData for Excel</vt:lpstr>
      <vt:lpstr>PowerPoint Presentation</vt:lpstr>
      <vt:lpstr>Authorizers’ Role </vt:lpstr>
      <vt:lpstr>Next Steps and Resources</vt:lpstr>
      <vt:lpstr>Resources</vt:lpstr>
      <vt:lpstr>Thank you to our Speakers!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 Title</dc:title>
  <dc:creator>Dinnen, Janet</dc:creator>
  <cp:lastModifiedBy>Kimberly Waite-Cooper</cp:lastModifiedBy>
  <cp:revision>129</cp:revision>
  <cp:lastPrinted>2020-04-01T14:44:10Z</cp:lastPrinted>
  <dcterms:created xsi:type="dcterms:W3CDTF">2018-10-09T01:49:40Z</dcterms:created>
  <dcterms:modified xsi:type="dcterms:W3CDTF">2020-04-13T18:58:49Z</dcterms:modified>
</cp:coreProperties>
</file>