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51"/>
  </p:notesMasterIdLst>
  <p:sldIdLst>
    <p:sldId id="256" r:id="rId2"/>
    <p:sldId id="257" r:id="rId3"/>
    <p:sldId id="259" r:id="rId4"/>
    <p:sldId id="258" r:id="rId5"/>
    <p:sldId id="260" r:id="rId6"/>
    <p:sldId id="271" r:id="rId7"/>
    <p:sldId id="264" r:id="rId8"/>
    <p:sldId id="261" r:id="rId9"/>
    <p:sldId id="262" r:id="rId10"/>
    <p:sldId id="263" r:id="rId11"/>
    <p:sldId id="265" r:id="rId12"/>
    <p:sldId id="266" r:id="rId13"/>
    <p:sldId id="277" r:id="rId14"/>
    <p:sldId id="268" r:id="rId15"/>
    <p:sldId id="267" r:id="rId16"/>
    <p:sldId id="269" r:id="rId17"/>
    <p:sldId id="270" r:id="rId18"/>
    <p:sldId id="272" r:id="rId19"/>
    <p:sldId id="273" r:id="rId20"/>
    <p:sldId id="274" r:id="rId21"/>
    <p:sldId id="275" r:id="rId22"/>
    <p:sldId id="276" r:id="rId23"/>
    <p:sldId id="278" r:id="rId24"/>
    <p:sldId id="279" r:id="rId25"/>
    <p:sldId id="280" r:id="rId26"/>
    <p:sldId id="281" r:id="rId27"/>
    <p:sldId id="283" r:id="rId28"/>
    <p:sldId id="282" r:id="rId29"/>
    <p:sldId id="284" r:id="rId30"/>
    <p:sldId id="285" r:id="rId31"/>
    <p:sldId id="288" r:id="rId32"/>
    <p:sldId id="286" r:id="rId33"/>
    <p:sldId id="287" r:id="rId34"/>
    <p:sldId id="289" r:id="rId35"/>
    <p:sldId id="291" r:id="rId36"/>
    <p:sldId id="290" r:id="rId37"/>
    <p:sldId id="292" r:id="rId38"/>
    <p:sldId id="293" r:id="rId39"/>
    <p:sldId id="294" r:id="rId40"/>
    <p:sldId id="296" r:id="rId41"/>
    <p:sldId id="295" r:id="rId42"/>
    <p:sldId id="297" r:id="rId43"/>
    <p:sldId id="298" r:id="rId44"/>
    <p:sldId id="299" r:id="rId45"/>
    <p:sldId id="300" r:id="rId46"/>
    <p:sldId id="301" r:id="rId47"/>
    <p:sldId id="302" r:id="rId48"/>
    <p:sldId id="303" r:id="rId49"/>
    <p:sldId id="30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37"/>
  </p:normalViewPr>
  <p:slideViewPr>
    <p:cSldViewPr snapToGrid="0" snapToObjects="1">
      <p:cViewPr varScale="1">
        <p:scale>
          <a:sx n="84" d="100"/>
          <a:sy n="84"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49A1F-A7F8-7945-A80D-63E56A16DAB5}" type="datetimeFigureOut">
              <a:rPr lang="en-US" smtClean="0"/>
              <a:t>4/22/2020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F0B81-C327-6046-980B-A33507571B92}" type="slidenum">
              <a:rPr lang="en-US" smtClean="0"/>
              <a:t>‹#›</a:t>
            </a:fld>
            <a:endParaRPr lang="en-US"/>
          </a:p>
        </p:txBody>
      </p:sp>
    </p:spTree>
    <p:extLst>
      <p:ext uri="{BB962C8B-B14F-4D97-AF65-F5344CB8AC3E}">
        <p14:creationId xmlns:p14="http://schemas.microsoft.com/office/powerpoint/2010/main" val="349115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a:t>
            </a:r>
          </a:p>
        </p:txBody>
      </p:sp>
      <p:sp>
        <p:nvSpPr>
          <p:cNvPr id="4" name="Slide Number Placeholder 3"/>
          <p:cNvSpPr>
            <a:spLocks noGrp="1"/>
          </p:cNvSpPr>
          <p:nvPr>
            <p:ph type="sldNum" sz="quarter" idx="5"/>
          </p:nvPr>
        </p:nvSpPr>
        <p:spPr/>
        <p:txBody>
          <a:bodyPr/>
          <a:lstStyle/>
          <a:p>
            <a:fld id="{2C5F0B81-C327-6046-980B-A33507571B92}" type="slidenum">
              <a:rPr lang="en-US" smtClean="0"/>
              <a:t>1</a:t>
            </a:fld>
            <a:endParaRPr lang="en-US"/>
          </a:p>
        </p:txBody>
      </p:sp>
    </p:spTree>
    <p:extLst>
      <p:ext uri="{BB962C8B-B14F-4D97-AF65-F5344CB8AC3E}">
        <p14:creationId xmlns:p14="http://schemas.microsoft.com/office/powerpoint/2010/main" val="920801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a:t>
            </a:r>
          </a:p>
        </p:txBody>
      </p:sp>
      <p:sp>
        <p:nvSpPr>
          <p:cNvPr id="4" name="Slide Number Placeholder 3"/>
          <p:cNvSpPr>
            <a:spLocks noGrp="1"/>
          </p:cNvSpPr>
          <p:nvPr>
            <p:ph type="sldNum" sz="quarter" idx="5"/>
          </p:nvPr>
        </p:nvSpPr>
        <p:spPr/>
        <p:txBody>
          <a:bodyPr/>
          <a:lstStyle/>
          <a:p>
            <a:fld id="{2C5F0B81-C327-6046-980B-A33507571B92}" type="slidenum">
              <a:rPr lang="en-US" smtClean="0"/>
              <a:t>10</a:t>
            </a:fld>
            <a:endParaRPr lang="en-US"/>
          </a:p>
        </p:txBody>
      </p:sp>
    </p:spTree>
    <p:extLst>
      <p:ext uri="{BB962C8B-B14F-4D97-AF65-F5344CB8AC3E}">
        <p14:creationId xmlns:p14="http://schemas.microsoft.com/office/powerpoint/2010/main" val="207329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a:t>
            </a:r>
          </a:p>
        </p:txBody>
      </p:sp>
      <p:sp>
        <p:nvSpPr>
          <p:cNvPr id="4" name="Slide Number Placeholder 3"/>
          <p:cNvSpPr>
            <a:spLocks noGrp="1"/>
          </p:cNvSpPr>
          <p:nvPr>
            <p:ph type="sldNum" sz="quarter" idx="5"/>
          </p:nvPr>
        </p:nvSpPr>
        <p:spPr/>
        <p:txBody>
          <a:bodyPr/>
          <a:lstStyle/>
          <a:p>
            <a:fld id="{2C5F0B81-C327-6046-980B-A33507571B92}" type="slidenum">
              <a:rPr lang="en-US" smtClean="0"/>
              <a:t>11</a:t>
            </a:fld>
            <a:endParaRPr lang="en-US"/>
          </a:p>
        </p:txBody>
      </p:sp>
    </p:spTree>
    <p:extLst>
      <p:ext uri="{BB962C8B-B14F-4D97-AF65-F5344CB8AC3E}">
        <p14:creationId xmlns:p14="http://schemas.microsoft.com/office/powerpoint/2010/main" val="2481023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 – we have a public school “system”, charter schools are a sub-system of that</a:t>
            </a:r>
          </a:p>
        </p:txBody>
      </p:sp>
      <p:sp>
        <p:nvSpPr>
          <p:cNvPr id="4" name="Slide Number Placeholder 3"/>
          <p:cNvSpPr>
            <a:spLocks noGrp="1"/>
          </p:cNvSpPr>
          <p:nvPr>
            <p:ph type="sldNum" sz="quarter" idx="5"/>
          </p:nvPr>
        </p:nvSpPr>
        <p:spPr/>
        <p:txBody>
          <a:bodyPr/>
          <a:lstStyle/>
          <a:p>
            <a:fld id="{2C5F0B81-C327-6046-980B-A33507571B92}" type="slidenum">
              <a:rPr lang="en-US" smtClean="0"/>
              <a:t>12</a:t>
            </a:fld>
            <a:endParaRPr lang="en-US"/>
          </a:p>
        </p:txBody>
      </p:sp>
    </p:spTree>
    <p:extLst>
      <p:ext uri="{BB962C8B-B14F-4D97-AF65-F5344CB8AC3E}">
        <p14:creationId xmlns:p14="http://schemas.microsoft.com/office/powerpoint/2010/main" val="245643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a:t>
            </a:r>
          </a:p>
        </p:txBody>
      </p:sp>
      <p:sp>
        <p:nvSpPr>
          <p:cNvPr id="4" name="Slide Number Placeholder 3"/>
          <p:cNvSpPr>
            <a:spLocks noGrp="1"/>
          </p:cNvSpPr>
          <p:nvPr>
            <p:ph type="sldNum" sz="quarter" idx="5"/>
          </p:nvPr>
        </p:nvSpPr>
        <p:spPr/>
        <p:txBody>
          <a:bodyPr/>
          <a:lstStyle/>
          <a:p>
            <a:fld id="{2C5F0B81-C327-6046-980B-A33507571B92}" type="slidenum">
              <a:rPr lang="en-US" smtClean="0"/>
              <a:t>13</a:t>
            </a:fld>
            <a:endParaRPr lang="en-US"/>
          </a:p>
        </p:txBody>
      </p:sp>
    </p:spTree>
    <p:extLst>
      <p:ext uri="{BB962C8B-B14F-4D97-AF65-F5344CB8AC3E}">
        <p14:creationId xmlns:p14="http://schemas.microsoft.com/office/powerpoint/2010/main" val="315001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a:t>
            </a:r>
          </a:p>
        </p:txBody>
      </p:sp>
      <p:sp>
        <p:nvSpPr>
          <p:cNvPr id="4" name="Slide Number Placeholder 3"/>
          <p:cNvSpPr>
            <a:spLocks noGrp="1"/>
          </p:cNvSpPr>
          <p:nvPr>
            <p:ph type="sldNum" sz="quarter" idx="5"/>
          </p:nvPr>
        </p:nvSpPr>
        <p:spPr/>
        <p:txBody>
          <a:bodyPr/>
          <a:lstStyle/>
          <a:p>
            <a:fld id="{2C5F0B81-C327-6046-980B-A33507571B92}" type="slidenum">
              <a:rPr lang="en-US" smtClean="0"/>
              <a:t>14</a:t>
            </a:fld>
            <a:endParaRPr lang="en-US"/>
          </a:p>
        </p:txBody>
      </p:sp>
    </p:spTree>
    <p:extLst>
      <p:ext uri="{BB962C8B-B14F-4D97-AF65-F5344CB8AC3E}">
        <p14:creationId xmlns:p14="http://schemas.microsoft.com/office/powerpoint/2010/main" val="1763923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a:t>
            </a:r>
          </a:p>
        </p:txBody>
      </p:sp>
      <p:sp>
        <p:nvSpPr>
          <p:cNvPr id="4" name="Slide Number Placeholder 3"/>
          <p:cNvSpPr>
            <a:spLocks noGrp="1"/>
          </p:cNvSpPr>
          <p:nvPr>
            <p:ph type="sldNum" sz="quarter" idx="5"/>
          </p:nvPr>
        </p:nvSpPr>
        <p:spPr/>
        <p:txBody>
          <a:bodyPr/>
          <a:lstStyle/>
          <a:p>
            <a:fld id="{2C5F0B81-C327-6046-980B-A33507571B92}" type="slidenum">
              <a:rPr lang="en-US" smtClean="0"/>
              <a:t>15</a:t>
            </a:fld>
            <a:endParaRPr lang="en-US"/>
          </a:p>
        </p:txBody>
      </p:sp>
    </p:spTree>
    <p:extLst>
      <p:ext uri="{BB962C8B-B14F-4D97-AF65-F5344CB8AC3E}">
        <p14:creationId xmlns:p14="http://schemas.microsoft.com/office/powerpoint/2010/main" val="1278868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a:t>
            </a:r>
          </a:p>
        </p:txBody>
      </p:sp>
      <p:sp>
        <p:nvSpPr>
          <p:cNvPr id="4" name="Slide Number Placeholder 3"/>
          <p:cNvSpPr>
            <a:spLocks noGrp="1"/>
          </p:cNvSpPr>
          <p:nvPr>
            <p:ph type="sldNum" sz="quarter" idx="5"/>
          </p:nvPr>
        </p:nvSpPr>
        <p:spPr/>
        <p:txBody>
          <a:bodyPr/>
          <a:lstStyle/>
          <a:p>
            <a:fld id="{2C5F0B81-C327-6046-980B-A33507571B92}" type="slidenum">
              <a:rPr lang="en-US" smtClean="0"/>
              <a:t>16</a:t>
            </a:fld>
            <a:endParaRPr lang="en-US"/>
          </a:p>
        </p:txBody>
      </p:sp>
    </p:spTree>
    <p:extLst>
      <p:ext uri="{BB962C8B-B14F-4D97-AF65-F5344CB8AC3E}">
        <p14:creationId xmlns:p14="http://schemas.microsoft.com/office/powerpoint/2010/main" val="1206665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a:t>
            </a:r>
          </a:p>
        </p:txBody>
      </p:sp>
      <p:sp>
        <p:nvSpPr>
          <p:cNvPr id="4" name="Slide Number Placeholder 3"/>
          <p:cNvSpPr>
            <a:spLocks noGrp="1"/>
          </p:cNvSpPr>
          <p:nvPr>
            <p:ph type="sldNum" sz="quarter" idx="5"/>
          </p:nvPr>
        </p:nvSpPr>
        <p:spPr/>
        <p:txBody>
          <a:bodyPr/>
          <a:lstStyle/>
          <a:p>
            <a:fld id="{2C5F0B81-C327-6046-980B-A33507571B92}" type="slidenum">
              <a:rPr lang="en-US" smtClean="0"/>
              <a:t>17</a:t>
            </a:fld>
            <a:endParaRPr lang="en-US"/>
          </a:p>
        </p:txBody>
      </p:sp>
    </p:spTree>
    <p:extLst>
      <p:ext uri="{BB962C8B-B14F-4D97-AF65-F5344CB8AC3E}">
        <p14:creationId xmlns:p14="http://schemas.microsoft.com/office/powerpoint/2010/main" val="1083123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a:t>
            </a:r>
          </a:p>
        </p:txBody>
      </p:sp>
      <p:sp>
        <p:nvSpPr>
          <p:cNvPr id="4" name="Slide Number Placeholder 3"/>
          <p:cNvSpPr>
            <a:spLocks noGrp="1"/>
          </p:cNvSpPr>
          <p:nvPr>
            <p:ph type="sldNum" sz="quarter" idx="5"/>
          </p:nvPr>
        </p:nvSpPr>
        <p:spPr/>
        <p:txBody>
          <a:bodyPr/>
          <a:lstStyle/>
          <a:p>
            <a:fld id="{2C5F0B81-C327-6046-980B-A33507571B92}" type="slidenum">
              <a:rPr lang="en-US" smtClean="0"/>
              <a:t>18</a:t>
            </a:fld>
            <a:endParaRPr lang="en-US"/>
          </a:p>
        </p:txBody>
      </p:sp>
    </p:spTree>
    <p:extLst>
      <p:ext uri="{BB962C8B-B14F-4D97-AF65-F5344CB8AC3E}">
        <p14:creationId xmlns:p14="http://schemas.microsoft.com/office/powerpoint/2010/main" val="1557952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a:t>
            </a:r>
          </a:p>
        </p:txBody>
      </p:sp>
      <p:sp>
        <p:nvSpPr>
          <p:cNvPr id="4" name="Slide Number Placeholder 3"/>
          <p:cNvSpPr>
            <a:spLocks noGrp="1"/>
          </p:cNvSpPr>
          <p:nvPr>
            <p:ph type="sldNum" sz="quarter" idx="5"/>
          </p:nvPr>
        </p:nvSpPr>
        <p:spPr/>
        <p:txBody>
          <a:bodyPr/>
          <a:lstStyle/>
          <a:p>
            <a:fld id="{2C5F0B81-C327-6046-980B-A33507571B92}" type="slidenum">
              <a:rPr lang="en-US" smtClean="0"/>
              <a:t>19</a:t>
            </a:fld>
            <a:endParaRPr lang="en-US"/>
          </a:p>
        </p:txBody>
      </p:sp>
    </p:spTree>
    <p:extLst>
      <p:ext uri="{BB962C8B-B14F-4D97-AF65-F5344CB8AC3E}">
        <p14:creationId xmlns:p14="http://schemas.microsoft.com/office/powerpoint/2010/main" val="3240565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 – introduce yourself</a:t>
            </a:r>
          </a:p>
        </p:txBody>
      </p:sp>
      <p:sp>
        <p:nvSpPr>
          <p:cNvPr id="4" name="Slide Number Placeholder 3"/>
          <p:cNvSpPr>
            <a:spLocks noGrp="1"/>
          </p:cNvSpPr>
          <p:nvPr>
            <p:ph type="sldNum" sz="quarter" idx="5"/>
          </p:nvPr>
        </p:nvSpPr>
        <p:spPr/>
        <p:txBody>
          <a:bodyPr/>
          <a:lstStyle/>
          <a:p>
            <a:fld id="{2C5F0B81-C327-6046-980B-A33507571B92}" type="slidenum">
              <a:rPr lang="en-US" smtClean="0"/>
              <a:t>2</a:t>
            </a:fld>
            <a:endParaRPr lang="en-US"/>
          </a:p>
        </p:txBody>
      </p:sp>
    </p:spTree>
    <p:extLst>
      <p:ext uri="{BB962C8B-B14F-4D97-AF65-F5344CB8AC3E}">
        <p14:creationId xmlns:p14="http://schemas.microsoft.com/office/powerpoint/2010/main" val="2296158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a:t>
            </a:r>
          </a:p>
        </p:txBody>
      </p:sp>
      <p:sp>
        <p:nvSpPr>
          <p:cNvPr id="4" name="Slide Number Placeholder 3"/>
          <p:cNvSpPr>
            <a:spLocks noGrp="1"/>
          </p:cNvSpPr>
          <p:nvPr>
            <p:ph type="sldNum" sz="quarter" idx="5"/>
          </p:nvPr>
        </p:nvSpPr>
        <p:spPr/>
        <p:txBody>
          <a:bodyPr/>
          <a:lstStyle/>
          <a:p>
            <a:fld id="{2C5F0B81-C327-6046-980B-A33507571B92}" type="slidenum">
              <a:rPr lang="en-US" smtClean="0"/>
              <a:t>20</a:t>
            </a:fld>
            <a:endParaRPr lang="en-US"/>
          </a:p>
        </p:txBody>
      </p:sp>
    </p:spTree>
    <p:extLst>
      <p:ext uri="{BB962C8B-B14F-4D97-AF65-F5344CB8AC3E}">
        <p14:creationId xmlns:p14="http://schemas.microsoft.com/office/powerpoint/2010/main" val="1978044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a:t>
            </a:r>
          </a:p>
        </p:txBody>
      </p:sp>
      <p:sp>
        <p:nvSpPr>
          <p:cNvPr id="4" name="Slide Number Placeholder 3"/>
          <p:cNvSpPr>
            <a:spLocks noGrp="1"/>
          </p:cNvSpPr>
          <p:nvPr>
            <p:ph type="sldNum" sz="quarter" idx="5"/>
          </p:nvPr>
        </p:nvSpPr>
        <p:spPr/>
        <p:txBody>
          <a:bodyPr/>
          <a:lstStyle/>
          <a:p>
            <a:fld id="{2C5F0B81-C327-6046-980B-A33507571B92}" type="slidenum">
              <a:rPr lang="en-US" smtClean="0"/>
              <a:t>21</a:t>
            </a:fld>
            <a:endParaRPr lang="en-US"/>
          </a:p>
        </p:txBody>
      </p:sp>
    </p:spTree>
    <p:extLst>
      <p:ext uri="{BB962C8B-B14F-4D97-AF65-F5344CB8AC3E}">
        <p14:creationId xmlns:p14="http://schemas.microsoft.com/office/powerpoint/2010/main" val="3498398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Gail</a:t>
            </a:r>
          </a:p>
        </p:txBody>
      </p:sp>
      <p:sp>
        <p:nvSpPr>
          <p:cNvPr id="4" name="Slide Number Placeholder 3"/>
          <p:cNvSpPr>
            <a:spLocks noGrp="1"/>
          </p:cNvSpPr>
          <p:nvPr>
            <p:ph type="sldNum" sz="quarter" idx="5"/>
          </p:nvPr>
        </p:nvSpPr>
        <p:spPr/>
        <p:txBody>
          <a:bodyPr/>
          <a:lstStyle/>
          <a:p>
            <a:fld id="{2C5F0B81-C327-6046-980B-A33507571B92}" type="slidenum">
              <a:rPr lang="en-US" smtClean="0"/>
              <a:t>22</a:t>
            </a:fld>
            <a:endParaRPr lang="en-US"/>
          </a:p>
        </p:txBody>
      </p:sp>
    </p:spTree>
    <p:extLst>
      <p:ext uri="{BB962C8B-B14F-4D97-AF65-F5344CB8AC3E}">
        <p14:creationId xmlns:p14="http://schemas.microsoft.com/office/powerpoint/2010/main" val="4127757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a:t>
            </a:r>
          </a:p>
        </p:txBody>
      </p:sp>
      <p:sp>
        <p:nvSpPr>
          <p:cNvPr id="4" name="Slide Number Placeholder 3"/>
          <p:cNvSpPr>
            <a:spLocks noGrp="1"/>
          </p:cNvSpPr>
          <p:nvPr>
            <p:ph type="sldNum" sz="quarter" idx="5"/>
          </p:nvPr>
        </p:nvSpPr>
        <p:spPr/>
        <p:txBody>
          <a:bodyPr/>
          <a:lstStyle/>
          <a:p>
            <a:fld id="{2C5F0B81-C327-6046-980B-A33507571B92}" type="slidenum">
              <a:rPr lang="en-US" smtClean="0"/>
              <a:t>27</a:t>
            </a:fld>
            <a:endParaRPr lang="en-US"/>
          </a:p>
        </p:txBody>
      </p:sp>
    </p:spTree>
    <p:extLst>
      <p:ext uri="{BB962C8B-B14F-4D97-AF65-F5344CB8AC3E}">
        <p14:creationId xmlns:p14="http://schemas.microsoft.com/office/powerpoint/2010/main" val="2135520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a:t>
            </a:r>
          </a:p>
        </p:txBody>
      </p:sp>
      <p:sp>
        <p:nvSpPr>
          <p:cNvPr id="4" name="Slide Number Placeholder 3"/>
          <p:cNvSpPr>
            <a:spLocks noGrp="1"/>
          </p:cNvSpPr>
          <p:nvPr>
            <p:ph type="sldNum" sz="quarter" idx="5"/>
          </p:nvPr>
        </p:nvSpPr>
        <p:spPr/>
        <p:txBody>
          <a:bodyPr/>
          <a:lstStyle/>
          <a:p>
            <a:fld id="{2C5F0B81-C327-6046-980B-A33507571B92}" type="slidenum">
              <a:rPr lang="en-US" smtClean="0"/>
              <a:t>28</a:t>
            </a:fld>
            <a:endParaRPr lang="en-US"/>
          </a:p>
        </p:txBody>
      </p:sp>
    </p:spTree>
    <p:extLst>
      <p:ext uri="{BB962C8B-B14F-4D97-AF65-F5344CB8AC3E}">
        <p14:creationId xmlns:p14="http://schemas.microsoft.com/office/powerpoint/2010/main" val="3782698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a:t>
            </a:r>
          </a:p>
        </p:txBody>
      </p:sp>
      <p:sp>
        <p:nvSpPr>
          <p:cNvPr id="4" name="Slide Number Placeholder 3"/>
          <p:cNvSpPr>
            <a:spLocks noGrp="1"/>
          </p:cNvSpPr>
          <p:nvPr>
            <p:ph type="sldNum" sz="quarter" idx="5"/>
          </p:nvPr>
        </p:nvSpPr>
        <p:spPr/>
        <p:txBody>
          <a:bodyPr/>
          <a:lstStyle/>
          <a:p>
            <a:fld id="{2C5F0B81-C327-6046-980B-A33507571B92}" type="slidenum">
              <a:rPr lang="en-US" smtClean="0"/>
              <a:t>29</a:t>
            </a:fld>
            <a:endParaRPr lang="en-US"/>
          </a:p>
        </p:txBody>
      </p:sp>
    </p:spTree>
    <p:extLst>
      <p:ext uri="{BB962C8B-B14F-4D97-AF65-F5344CB8AC3E}">
        <p14:creationId xmlns:p14="http://schemas.microsoft.com/office/powerpoint/2010/main" val="392514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a:t>
            </a:r>
          </a:p>
        </p:txBody>
      </p:sp>
      <p:sp>
        <p:nvSpPr>
          <p:cNvPr id="4" name="Slide Number Placeholder 3"/>
          <p:cNvSpPr>
            <a:spLocks noGrp="1"/>
          </p:cNvSpPr>
          <p:nvPr>
            <p:ph type="sldNum" sz="quarter" idx="5"/>
          </p:nvPr>
        </p:nvSpPr>
        <p:spPr/>
        <p:txBody>
          <a:bodyPr/>
          <a:lstStyle/>
          <a:p>
            <a:fld id="{2C5F0B81-C327-6046-980B-A33507571B92}" type="slidenum">
              <a:rPr lang="en-US" smtClean="0"/>
              <a:t>30</a:t>
            </a:fld>
            <a:endParaRPr lang="en-US"/>
          </a:p>
        </p:txBody>
      </p:sp>
    </p:spTree>
    <p:extLst>
      <p:ext uri="{BB962C8B-B14F-4D97-AF65-F5344CB8AC3E}">
        <p14:creationId xmlns:p14="http://schemas.microsoft.com/office/powerpoint/2010/main" val="1256238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a:t>
            </a:r>
          </a:p>
        </p:txBody>
      </p:sp>
      <p:sp>
        <p:nvSpPr>
          <p:cNvPr id="4" name="Slide Number Placeholder 3"/>
          <p:cNvSpPr>
            <a:spLocks noGrp="1"/>
          </p:cNvSpPr>
          <p:nvPr>
            <p:ph type="sldNum" sz="quarter" idx="5"/>
          </p:nvPr>
        </p:nvSpPr>
        <p:spPr/>
        <p:txBody>
          <a:bodyPr/>
          <a:lstStyle/>
          <a:p>
            <a:fld id="{2C5F0B81-C327-6046-980B-A33507571B92}" type="slidenum">
              <a:rPr lang="en-US" smtClean="0"/>
              <a:t>31</a:t>
            </a:fld>
            <a:endParaRPr lang="en-US"/>
          </a:p>
        </p:txBody>
      </p:sp>
    </p:spTree>
    <p:extLst>
      <p:ext uri="{BB962C8B-B14F-4D97-AF65-F5344CB8AC3E}">
        <p14:creationId xmlns:p14="http://schemas.microsoft.com/office/powerpoint/2010/main" val="3000843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a:t>
            </a:r>
          </a:p>
        </p:txBody>
      </p:sp>
      <p:sp>
        <p:nvSpPr>
          <p:cNvPr id="4" name="Slide Number Placeholder 3"/>
          <p:cNvSpPr>
            <a:spLocks noGrp="1"/>
          </p:cNvSpPr>
          <p:nvPr>
            <p:ph type="sldNum" sz="quarter" idx="5"/>
          </p:nvPr>
        </p:nvSpPr>
        <p:spPr/>
        <p:txBody>
          <a:bodyPr/>
          <a:lstStyle/>
          <a:p>
            <a:fld id="{2C5F0B81-C327-6046-980B-A33507571B92}" type="slidenum">
              <a:rPr lang="en-US" smtClean="0"/>
              <a:t>32</a:t>
            </a:fld>
            <a:endParaRPr lang="en-US"/>
          </a:p>
        </p:txBody>
      </p:sp>
    </p:spTree>
    <p:extLst>
      <p:ext uri="{BB962C8B-B14F-4D97-AF65-F5344CB8AC3E}">
        <p14:creationId xmlns:p14="http://schemas.microsoft.com/office/powerpoint/2010/main" val="995536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a:t>
            </a:r>
          </a:p>
        </p:txBody>
      </p:sp>
      <p:sp>
        <p:nvSpPr>
          <p:cNvPr id="4" name="Slide Number Placeholder 3"/>
          <p:cNvSpPr>
            <a:spLocks noGrp="1"/>
          </p:cNvSpPr>
          <p:nvPr>
            <p:ph type="sldNum" sz="quarter" idx="5"/>
          </p:nvPr>
        </p:nvSpPr>
        <p:spPr/>
        <p:txBody>
          <a:bodyPr/>
          <a:lstStyle/>
          <a:p>
            <a:fld id="{2C5F0B81-C327-6046-980B-A33507571B92}" type="slidenum">
              <a:rPr lang="en-US" smtClean="0"/>
              <a:t>33</a:t>
            </a:fld>
            <a:endParaRPr lang="en-US"/>
          </a:p>
        </p:txBody>
      </p:sp>
    </p:spTree>
    <p:extLst>
      <p:ext uri="{BB962C8B-B14F-4D97-AF65-F5344CB8AC3E}">
        <p14:creationId xmlns:p14="http://schemas.microsoft.com/office/powerpoint/2010/main" val="200550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 – ask for intros</a:t>
            </a:r>
          </a:p>
        </p:txBody>
      </p:sp>
      <p:sp>
        <p:nvSpPr>
          <p:cNvPr id="4" name="Slide Number Placeholder 3"/>
          <p:cNvSpPr>
            <a:spLocks noGrp="1"/>
          </p:cNvSpPr>
          <p:nvPr>
            <p:ph type="sldNum" sz="quarter" idx="5"/>
          </p:nvPr>
        </p:nvSpPr>
        <p:spPr/>
        <p:txBody>
          <a:bodyPr/>
          <a:lstStyle/>
          <a:p>
            <a:fld id="{2C5F0B81-C327-6046-980B-A33507571B92}" type="slidenum">
              <a:rPr lang="en-US" smtClean="0"/>
              <a:t>3</a:t>
            </a:fld>
            <a:endParaRPr lang="en-US"/>
          </a:p>
        </p:txBody>
      </p:sp>
    </p:spTree>
    <p:extLst>
      <p:ext uri="{BB962C8B-B14F-4D97-AF65-F5344CB8AC3E}">
        <p14:creationId xmlns:p14="http://schemas.microsoft.com/office/powerpoint/2010/main" val="4068212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a:t>
            </a:r>
          </a:p>
        </p:txBody>
      </p:sp>
      <p:sp>
        <p:nvSpPr>
          <p:cNvPr id="4" name="Slide Number Placeholder 3"/>
          <p:cNvSpPr>
            <a:spLocks noGrp="1"/>
          </p:cNvSpPr>
          <p:nvPr>
            <p:ph type="sldNum" sz="quarter" idx="5"/>
          </p:nvPr>
        </p:nvSpPr>
        <p:spPr/>
        <p:txBody>
          <a:bodyPr/>
          <a:lstStyle/>
          <a:p>
            <a:fld id="{2C5F0B81-C327-6046-980B-A33507571B92}" type="slidenum">
              <a:rPr lang="en-US" smtClean="0"/>
              <a:t>34</a:t>
            </a:fld>
            <a:endParaRPr lang="en-US"/>
          </a:p>
        </p:txBody>
      </p:sp>
    </p:spTree>
    <p:extLst>
      <p:ext uri="{BB962C8B-B14F-4D97-AF65-F5344CB8AC3E}">
        <p14:creationId xmlns:p14="http://schemas.microsoft.com/office/powerpoint/2010/main" val="3945013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a:t>
            </a:r>
          </a:p>
        </p:txBody>
      </p:sp>
      <p:sp>
        <p:nvSpPr>
          <p:cNvPr id="4" name="Slide Number Placeholder 3"/>
          <p:cNvSpPr>
            <a:spLocks noGrp="1"/>
          </p:cNvSpPr>
          <p:nvPr>
            <p:ph type="sldNum" sz="quarter" idx="5"/>
          </p:nvPr>
        </p:nvSpPr>
        <p:spPr/>
        <p:txBody>
          <a:bodyPr/>
          <a:lstStyle/>
          <a:p>
            <a:fld id="{2C5F0B81-C327-6046-980B-A33507571B92}" type="slidenum">
              <a:rPr lang="en-US" smtClean="0"/>
              <a:t>35</a:t>
            </a:fld>
            <a:endParaRPr lang="en-US"/>
          </a:p>
        </p:txBody>
      </p:sp>
    </p:spTree>
    <p:extLst>
      <p:ext uri="{BB962C8B-B14F-4D97-AF65-F5344CB8AC3E}">
        <p14:creationId xmlns:p14="http://schemas.microsoft.com/office/powerpoint/2010/main" val="1552708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a:t>
            </a:r>
          </a:p>
        </p:txBody>
      </p:sp>
      <p:sp>
        <p:nvSpPr>
          <p:cNvPr id="4" name="Slide Number Placeholder 3"/>
          <p:cNvSpPr>
            <a:spLocks noGrp="1"/>
          </p:cNvSpPr>
          <p:nvPr>
            <p:ph type="sldNum" sz="quarter" idx="5"/>
          </p:nvPr>
        </p:nvSpPr>
        <p:spPr/>
        <p:txBody>
          <a:bodyPr/>
          <a:lstStyle/>
          <a:p>
            <a:fld id="{2C5F0B81-C327-6046-980B-A33507571B92}" type="slidenum">
              <a:rPr lang="en-US" smtClean="0"/>
              <a:t>36</a:t>
            </a:fld>
            <a:endParaRPr lang="en-US"/>
          </a:p>
        </p:txBody>
      </p:sp>
    </p:spTree>
    <p:extLst>
      <p:ext uri="{BB962C8B-B14F-4D97-AF65-F5344CB8AC3E}">
        <p14:creationId xmlns:p14="http://schemas.microsoft.com/office/powerpoint/2010/main" val="4239052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a:t>
            </a:r>
          </a:p>
        </p:txBody>
      </p:sp>
      <p:sp>
        <p:nvSpPr>
          <p:cNvPr id="4" name="Slide Number Placeholder 3"/>
          <p:cNvSpPr>
            <a:spLocks noGrp="1"/>
          </p:cNvSpPr>
          <p:nvPr>
            <p:ph type="sldNum" sz="quarter" idx="5"/>
          </p:nvPr>
        </p:nvSpPr>
        <p:spPr/>
        <p:txBody>
          <a:bodyPr/>
          <a:lstStyle/>
          <a:p>
            <a:fld id="{2C5F0B81-C327-6046-980B-A33507571B92}" type="slidenum">
              <a:rPr lang="en-US" smtClean="0"/>
              <a:t>37</a:t>
            </a:fld>
            <a:endParaRPr lang="en-US"/>
          </a:p>
        </p:txBody>
      </p:sp>
    </p:spTree>
    <p:extLst>
      <p:ext uri="{BB962C8B-B14F-4D97-AF65-F5344CB8AC3E}">
        <p14:creationId xmlns:p14="http://schemas.microsoft.com/office/powerpoint/2010/main" val="37389425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a:t>
            </a:r>
          </a:p>
        </p:txBody>
      </p:sp>
      <p:sp>
        <p:nvSpPr>
          <p:cNvPr id="4" name="Slide Number Placeholder 3"/>
          <p:cNvSpPr>
            <a:spLocks noGrp="1"/>
          </p:cNvSpPr>
          <p:nvPr>
            <p:ph type="sldNum" sz="quarter" idx="5"/>
          </p:nvPr>
        </p:nvSpPr>
        <p:spPr/>
        <p:txBody>
          <a:bodyPr/>
          <a:lstStyle/>
          <a:p>
            <a:fld id="{2C5F0B81-C327-6046-980B-A33507571B92}" type="slidenum">
              <a:rPr lang="en-US" smtClean="0"/>
              <a:t>38</a:t>
            </a:fld>
            <a:endParaRPr lang="en-US"/>
          </a:p>
        </p:txBody>
      </p:sp>
    </p:spTree>
    <p:extLst>
      <p:ext uri="{BB962C8B-B14F-4D97-AF65-F5344CB8AC3E}">
        <p14:creationId xmlns:p14="http://schemas.microsoft.com/office/powerpoint/2010/main" val="29949628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a:t>
            </a:r>
          </a:p>
        </p:txBody>
      </p:sp>
      <p:sp>
        <p:nvSpPr>
          <p:cNvPr id="4" name="Slide Number Placeholder 3"/>
          <p:cNvSpPr>
            <a:spLocks noGrp="1"/>
          </p:cNvSpPr>
          <p:nvPr>
            <p:ph type="sldNum" sz="quarter" idx="5"/>
          </p:nvPr>
        </p:nvSpPr>
        <p:spPr/>
        <p:txBody>
          <a:bodyPr/>
          <a:lstStyle/>
          <a:p>
            <a:fld id="{2C5F0B81-C327-6046-980B-A33507571B92}" type="slidenum">
              <a:rPr lang="en-US" smtClean="0"/>
              <a:t>39</a:t>
            </a:fld>
            <a:endParaRPr lang="en-US"/>
          </a:p>
        </p:txBody>
      </p:sp>
    </p:spTree>
    <p:extLst>
      <p:ext uri="{BB962C8B-B14F-4D97-AF65-F5344CB8AC3E}">
        <p14:creationId xmlns:p14="http://schemas.microsoft.com/office/powerpoint/2010/main" val="525375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a:t>
            </a:r>
          </a:p>
        </p:txBody>
      </p:sp>
      <p:sp>
        <p:nvSpPr>
          <p:cNvPr id="4" name="Slide Number Placeholder 3"/>
          <p:cNvSpPr>
            <a:spLocks noGrp="1"/>
          </p:cNvSpPr>
          <p:nvPr>
            <p:ph type="sldNum" sz="quarter" idx="5"/>
          </p:nvPr>
        </p:nvSpPr>
        <p:spPr/>
        <p:txBody>
          <a:bodyPr/>
          <a:lstStyle/>
          <a:p>
            <a:fld id="{2C5F0B81-C327-6046-980B-A33507571B92}" type="slidenum">
              <a:rPr lang="en-US" smtClean="0"/>
              <a:t>40</a:t>
            </a:fld>
            <a:endParaRPr lang="en-US"/>
          </a:p>
        </p:txBody>
      </p:sp>
    </p:spTree>
    <p:extLst>
      <p:ext uri="{BB962C8B-B14F-4D97-AF65-F5344CB8AC3E}">
        <p14:creationId xmlns:p14="http://schemas.microsoft.com/office/powerpoint/2010/main" val="118364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a:t>
            </a:r>
          </a:p>
        </p:txBody>
      </p:sp>
      <p:sp>
        <p:nvSpPr>
          <p:cNvPr id="4" name="Slide Number Placeholder 3"/>
          <p:cNvSpPr>
            <a:spLocks noGrp="1"/>
          </p:cNvSpPr>
          <p:nvPr>
            <p:ph type="sldNum" sz="quarter" idx="5"/>
          </p:nvPr>
        </p:nvSpPr>
        <p:spPr/>
        <p:txBody>
          <a:bodyPr/>
          <a:lstStyle/>
          <a:p>
            <a:fld id="{2C5F0B81-C327-6046-980B-A33507571B92}" type="slidenum">
              <a:rPr lang="en-US" smtClean="0"/>
              <a:t>41</a:t>
            </a:fld>
            <a:endParaRPr lang="en-US"/>
          </a:p>
        </p:txBody>
      </p:sp>
    </p:spTree>
    <p:extLst>
      <p:ext uri="{BB962C8B-B14F-4D97-AF65-F5344CB8AC3E}">
        <p14:creationId xmlns:p14="http://schemas.microsoft.com/office/powerpoint/2010/main" val="1577787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a:t>
            </a:r>
          </a:p>
        </p:txBody>
      </p:sp>
      <p:sp>
        <p:nvSpPr>
          <p:cNvPr id="4" name="Slide Number Placeholder 3"/>
          <p:cNvSpPr>
            <a:spLocks noGrp="1"/>
          </p:cNvSpPr>
          <p:nvPr>
            <p:ph type="sldNum" sz="quarter" idx="5"/>
          </p:nvPr>
        </p:nvSpPr>
        <p:spPr/>
        <p:txBody>
          <a:bodyPr/>
          <a:lstStyle/>
          <a:p>
            <a:fld id="{2C5F0B81-C327-6046-980B-A33507571B92}" type="slidenum">
              <a:rPr lang="en-US" smtClean="0"/>
              <a:t>42</a:t>
            </a:fld>
            <a:endParaRPr lang="en-US"/>
          </a:p>
        </p:txBody>
      </p:sp>
    </p:spTree>
    <p:extLst>
      <p:ext uri="{BB962C8B-B14F-4D97-AF65-F5344CB8AC3E}">
        <p14:creationId xmlns:p14="http://schemas.microsoft.com/office/powerpoint/2010/main" val="855958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a:t>
            </a:r>
          </a:p>
        </p:txBody>
      </p:sp>
      <p:sp>
        <p:nvSpPr>
          <p:cNvPr id="4" name="Slide Number Placeholder 3"/>
          <p:cNvSpPr>
            <a:spLocks noGrp="1"/>
          </p:cNvSpPr>
          <p:nvPr>
            <p:ph type="sldNum" sz="quarter" idx="5"/>
          </p:nvPr>
        </p:nvSpPr>
        <p:spPr/>
        <p:txBody>
          <a:bodyPr/>
          <a:lstStyle/>
          <a:p>
            <a:fld id="{2C5F0B81-C327-6046-980B-A33507571B92}" type="slidenum">
              <a:rPr lang="en-US" smtClean="0"/>
              <a:t>43</a:t>
            </a:fld>
            <a:endParaRPr lang="en-US"/>
          </a:p>
        </p:txBody>
      </p:sp>
    </p:spTree>
    <p:extLst>
      <p:ext uri="{BB962C8B-B14F-4D97-AF65-F5344CB8AC3E}">
        <p14:creationId xmlns:p14="http://schemas.microsoft.com/office/powerpoint/2010/main" val="1749720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 – recap objectives</a:t>
            </a:r>
          </a:p>
        </p:txBody>
      </p:sp>
      <p:sp>
        <p:nvSpPr>
          <p:cNvPr id="4" name="Slide Number Placeholder 3"/>
          <p:cNvSpPr>
            <a:spLocks noGrp="1"/>
          </p:cNvSpPr>
          <p:nvPr>
            <p:ph type="sldNum" sz="quarter" idx="5"/>
          </p:nvPr>
        </p:nvSpPr>
        <p:spPr/>
        <p:txBody>
          <a:bodyPr/>
          <a:lstStyle/>
          <a:p>
            <a:fld id="{2C5F0B81-C327-6046-980B-A33507571B92}" type="slidenum">
              <a:rPr lang="en-US" smtClean="0"/>
              <a:t>4</a:t>
            </a:fld>
            <a:endParaRPr lang="en-US"/>
          </a:p>
        </p:txBody>
      </p:sp>
    </p:spTree>
    <p:extLst>
      <p:ext uri="{BB962C8B-B14F-4D97-AF65-F5344CB8AC3E}">
        <p14:creationId xmlns:p14="http://schemas.microsoft.com/office/powerpoint/2010/main" val="40394122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a:t>
            </a:r>
          </a:p>
        </p:txBody>
      </p:sp>
      <p:sp>
        <p:nvSpPr>
          <p:cNvPr id="4" name="Slide Number Placeholder 3"/>
          <p:cNvSpPr>
            <a:spLocks noGrp="1"/>
          </p:cNvSpPr>
          <p:nvPr>
            <p:ph type="sldNum" sz="quarter" idx="5"/>
          </p:nvPr>
        </p:nvSpPr>
        <p:spPr/>
        <p:txBody>
          <a:bodyPr/>
          <a:lstStyle/>
          <a:p>
            <a:fld id="{2C5F0B81-C327-6046-980B-A33507571B92}" type="slidenum">
              <a:rPr lang="en-US" smtClean="0"/>
              <a:t>44</a:t>
            </a:fld>
            <a:endParaRPr lang="en-US"/>
          </a:p>
        </p:txBody>
      </p:sp>
    </p:spTree>
    <p:extLst>
      <p:ext uri="{BB962C8B-B14F-4D97-AF65-F5344CB8AC3E}">
        <p14:creationId xmlns:p14="http://schemas.microsoft.com/office/powerpoint/2010/main" val="2894432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a:t>
            </a:r>
          </a:p>
        </p:txBody>
      </p:sp>
      <p:sp>
        <p:nvSpPr>
          <p:cNvPr id="4" name="Slide Number Placeholder 3"/>
          <p:cNvSpPr>
            <a:spLocks noGrp="1"/>
          </p:cNvSpPr>
          <p:nvPr>
            <p:ph type="sldNum" sz="quarter" idx="5"/>
          </p:nvPr>
        </p:nvSpPr>
        <p:spPr/>
        <p:txBody>
          <a:bodyPr/>
          <a:lstStyle/>
          <a:p>
            <a:fld id="{2C5F0B81-C327-6046-980B-A33507571B92}" type="slidenum">
              <a:rPr lang="en-US" smtClean="0"/>
              <a:t>45</a:t>
            </a:fld>
            <a:endParaRPr lang="en-US"/>
          </a:p>
        </p:txBody>
      </p:sp>
    </p:spTree>
    <p:extLst>
      <p:ext uri="{BB962C8B-B14F-4D97-AF65-F5344CB8AC3E}">
        <p14:creationId xmlns:p14="http://schemas.microsoft.com/office/powerpoint/2010/main" val="19901013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a:t>
            </a:r>
          </a:p>
        </p:txBody>
      </p:sp>
      <p:sp>
        <p:nvSpPr>
          <p:cNvPr id="4" name="Slide Number Placeholder 3"/>
          <p:cNvSpPr>
            <a:spLocks noGrp="1"/>
          </p:cNvSpPr>
          <p:nvPr>
            <p:ph type="sldNum" sz="quarter" idx="5"/>
          </p:nvPr>
        </p:nvSpPr>
        <p:spPr/>
        <p:txBody>
          <a:bodyPr/>
          <a:lstStyle/>
          <a:p>
            <a:fld id="{2C5F0B81-C327-6046-980B-A33507571B92}" type="slidenum">
              <a:rPr lang="en-US" smtClean="0"/>
              <a:t>46</a:t>
            </a:fld>
            <a:endParaRPr lang="en-US"/>
          </a:p>
        </p:txBody>
      </p:sp>
    </p:spTree>
    <p:extLst>
      <p:ext uri="{BB962C8B-B14F-4D97-AF65-F5344CB8AC3E}">
        <p14:creationId xmlns:p14="http://schemas.microsoft.com/office/powerpoint/2010/main" val="2795528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a:t>
            </a:r>
          </a:p>
        </p:txBody>
      </p:sp>
      <p:sp>
        <p:nvSpPr>
          <p:cNvPr id="4" name="Slide Number Placeholder 3"/>
          <p:cNvSpPr>
            <a:spLocks noGrp="1"/>
          </p:cNvSpPr>
          <p:nvPr>
            <p:ph type="sldNum" sz="quarter" idx="5"/>
          </p:nvPr>
        </p:nvSpPr>
        <p:spPr/>
        <p:txBody>
          <a:bodyPr/>
          <a:lstStyle/>
          <a:p>
            <a:fld id="{2C5F0B81-C327-6046-980B-A33507571B92}" type="slidenum">
              <a:rPr lang="en-US" smtClean="0"/>
              <a:t>47</a:t>
            </a:fld>
            <a:endParaRPr lang="en-US"/>
          </a:p>
        </p:txBody>
      </p:sp>
    </p:spTree>
    <p:extLst>
      <p:ext uri="{BB962C8B-B14F-4D97-AF65-F5344CB8AC3E}">
        <p14:creationId xmlns:p14="http://schemas.microsoft.com/office/powerpoint/2010/main" val="13559571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a:t>
            </a:r>
          </a:p>
        </p:txBody>
      </p:sp>
      <p:sp>
        <p:nvSpPr>
          <p:cNvPr id="4" name="Slide Number Placeholder 3"/>
          <p:cNvSpPr>
            <a:spLocks noGrp="1"/>
          </p:cNvSpPr>
          <p:nvPr>
            <p:ph type="sldNum" sz="quarter" idx="5"/>
          </p:nvPr>
        </p:nvSpPr>
        <p:spPr/>
        <p:txBody>
          <a:bodyPr/>
          <a:lstStyle/>
          <a:p>
            <a:fld id="{2C5F0B81-C327-6046-980B-A33507571B92}" type="slidenum">
              <a:rPr lang="en-US" smtClean="0"/>
              <a:t>48</a:t>
            </a:fld>
            <a:endParaRPr lang="en-US"/>
          </a:p>
        </p:txBody>
      </p:sp>
    </p:spTree>
    <p:extLst>
      <p:ext uri="{BB962C8B-B14F-4D97-AF65-F5344CB8AC3E}">
        <p14:creationId xmlns:p14="http://schemas.microsoft.com/office/powerpoint/2010/main" val="31470565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a:t>
            </a:r>
          </a:p>
        </p:txBody>
      </p:sp>
      <p:sp>
        <p:nvSpPr>
          <p:cNvPr id="4" name="Slide Number Placeholder 3"/>
          <p:cNvSpPr>
            <a:spLocks noGrp="1"/>
          </p:cNvSpPr>
          <p:nvPr>
            <p:ph type="sldNum" sz="quarter" idx="5"/>
          </p:nvPr>
        </p:nvSpPr>
        <p:spPr/>
        <p:txBody>
          <a:bodyPr/>
          <a:lstStyle/>
          <a:p>
            <a:fld id="{2C5F0B81-C327-6046-980B-A33507571B92}" type="slidenum">
              <a:rPr lang="en-US" smtClean="0"/>
              <a:t>49</a:t>
            </a:fld>
            <a:endParaRPr lang="en-US"/>
          </a:p>
        </p:txBody>
      </p:sp>
    </p:spTree>
    <p:extLst>
      <p:ext uri="{BB962C8B-B14F-4D97-AF65-F5344CB8AC3E}">
        <p14:creationId xmlns:p14="http://schemas.microsoft.com/office/powerpoint/2010/main" val="101250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 – restate CCAP’s view – definitely matters; some of the reasons why were discussed in the pre-work PowerPoint and the many referenced studies; end with </a:t>
            </a:r>
          </a:p>
        </p:txBody>
      </p:sp>
      <p:sp>
        <p:nvSpPr>
          <p:cNvPr id="4" name="Slide Number Placeholder 3"/>
          <p:cNvSpPr>
            <a:spLocks noGrp="1"/>
          </p:cNvSpPr>
          <p:nvPr>
            <p:ph type="sldNum" sz="quarter" idx="5"/>
          </p:nvPr>
        </p:nvSpPr>
        <p:spPr/>
        <p:txBody>
          <a:bodyPr/>
          <a:lstStyle/>
          <a:p>
            <a:fld id="{2C5F0B81-C327-6046-980B-A33507571B92}" type="slidenum">
              <a:rPr lang="en-US" smtClean="0"/>
              <a:t>5</a:t>
            </a:fld>
            <a:endParaRPr lang="en-US"/>
          </a:p>
        </p:txBody>
      </p:sp>
    </p:spTree>
    <p:extLst>
      <p:ext uri="{BB962C8B-B14F-4D97-AF65-F5344CB8AC3E}">
        <p14:creationId xmlns:p14="http://schemas.microsoft.com/office/powerpoint/2010/main" val="1529465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a:t>
            </a:r>
          </a:p>
        </p:txBody>
      </p:sp>
      <p:sp>
        <p:nvSpPr>
          <p:cNvPr id="4" name="Slide Number Placeholder 3"/>
          <p:cNvSpPr>
            <a:spLocks noGrp="1"/>
          </p:cNvSpPr>
          <p:nvPr>
            <p:ph type="sldNum" sz="quarter" idx="5"/>
          </p:nvPr>
        </p:nvSpPr>
        <p:spPr/>
        <p:txBody>
          <a:bodyPr/>
          <a:lstStyle/>
          <a:p>
            <a:fld id="{2C5F0B81-C327-6046-980B-A33507571B92}" type="slidenum">
              <a:rPr lang="en-US" smtClean="0"/>
              <a:t>6</a:t>
            </a:fld>
            <a:endParaRPr lang="en-US"/>
          </a:p>
        </p:txBody>
      </p:sp>
    </p:spTree>
    <p:extLst>
      <p:ext uri="{BB962C8B-B14F-4D97-AF65-F5344CB8AC3E}">
        <p14:creationId xmlns:p14="http://schemas.microsoft.com/office/powerpoint/2010/main" val="383871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 – charter schools are controversial; increasingly the different viewpoints on chartering are being narrowed to absolutes – pro or anti charter; and individual words or phrases are being interpreted as “clues” to what “side” a person is on – I’m going to ask that all of us here try to avoid that kind of labeling and instead assume that everyone is here to improve their understanding of authorizing and find better ways to improve it – OK?</a:t>
            </a:r>
          </a:p>
        </p:txBody>
      </p:sp>
      <p:sp>
        <p:nvSpPr>
          <p:cNvPr id="4" name="Slide Number Placeholder 3"/>
          <p:cNvSpPr>
            <a:spLocks noGrp="1"/>
          </p:cNvSpPr>
          <p:nvPr>
            <p:ph type="sldNum" sz="quarter" idx="5"/>
          </p:nvPr>
        </p:nvSpPr>
        <p:spPr/>
        <p:txBody>
          <a:bodyPr/>
          <a:lstStyle/>
          <a:p>
            <a:fld id="{2C5F0B81-C327-6046-980B-A33507571B92}" type="slidenum">
              <a:rPr lang="en-US" smtClean="0"/>
              <a:t>7</a:t>
            </a:fld>
            <a:endParaRPr lang="en-US"/>
          </a:p>
        </p:txBody>
      </p:sp>
    </p:spTree>
    <p:extLst>
      <p:ext uri="{BB962C8B-B14F-4D97-AF65-F5344CB8AC3E}">
        <p14:creationId xmlns:p14="http://schemas.microsoft.com/office/powerpoint/2010/main" val="3756877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a:t>
            </a:r>
          </a:p>
        </p:txBody>
      </p:sp>
      <p:sp>
        <p:nvSpPr>
          <p:cNvPr id="4" name="Slide Number Placeholder 3"/>
          <p:cNvSpPr>
            <a:spLocks noGrp="1"/>
          </p:cNvSpPr>
          <p:nvPr>
            <p:ph type="sldNum" sz="quarter" idx="5"/>
          </p:nvPr>
        </p:nvSpPr>
        <p:spPr/>
        <p:txBody>
          <a:bodyPr/>
          <a:lstStyle/>
          <a:p>
            <a:fld id="{2C5F0B81-C327-6046-980B-A33507571B92}" type="slidenum">
              <a:rPr lang="en-US" smtClean="0"/>
              <a:t>8</a:t>
            </a:fld>
            <a:endParaRPr lang="en-US"/>
          </a:p>
        </p:txBody>
      </p:sp>
    </p:spTree>
    <p:extLst>
      <p:ext uri="{BB962C8B-B14F-4D97-AF65-F5344CB8AC3E}">
        <p14:creationId xmlns:p14="http://schemas.microsoft.com/office/powerpoint/2010/main" val="2888900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Gail</a:t>
            </a:r>
          </a:p>
        </p:txBody>
      </p:sp>
      <p:sp>
        <p:nvSpPr>
          <p:cNvPr id="4" name="Slide Number Placeholder 3"/>
          <p:cNvSpPr>
            <a:spLocks noGrp="1"/>
          </p:cNvSpPr>
          <p:nvPr>
            <p:ph type="sldNum" sz="quarter" idx="5"/>
          </p:nvPr>
        </p:nvSpPr>
        <p:spPr/>
        <p:txBody>
          <a:bodyPr/>
          <a:lstStyle/>
          <a:p>
            <a:fld id="{2C5F0B81-C327-6046-980B-A33507571B92}" type="slidenum">
              <a:rPr lang="en-US" smtClean="0"/>
              <a:t>9</a:t>
            </a:fld>
            <a:endParaRPr lang="en-US"/>
          </a:p>
        </p:txBody>
      </p:sp>
    </p:spTree>
    <p:extLst>
      <p:ext uri="{BB962C8B-B14F-4D97-AF65-F5344CB8AC3E}">
        <p14:creationId xmlns:p14="http://schemas.microsoft.com/office/powerpoint/2010/main" val="1926214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0D3FFC-9843-E641-BA06-52350C5D9BA8}" type="datetimeFigureOut">
              <a:rPr lang="en-US" smtClean="0"/>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91304-CD1C-0E48-ABA3-59442402AAE2}" type="slidenum">
              <a:rPr lang="en-US" smtClean="0"/>
              <a:t>‹#›</a:t>
            </a:fld>
            <a:endParaRPr lang="en-US"/>
          </a:p>
        </p:txBody>
      </p:sp>
    </p:spTree>
    <p:extLst>
      <p:ext uri="{BB962C8B-B14F-4D97-AF65-F5344CB8AC3E}">
        <p14:creationId xmlns:p14="http://schemas.microsoft.com/office/powerpoint/2010/main" val="304774169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0D3FFC-9843-E641-BA06-52350C5D9BA8}" type="datetimeFigureOut">
              <a:rPr lang="en-US" smtClean="0"/>
              <a:t>4/22/2020</a:t>
            </a:fld>
            <a:endParaRPr lang="en-US"/>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fld id="{6E791304-CD1C-0E48-ABA3-59442402AAE2}" type="slidenum">
              <a:rPr lang="en-US" smtClean="0"/>
              <a:t>‹#›</a:t>
            </a:fld>
            <a:endParaRPr lang="en-US"/>
          </a:p>
        </p:txBody>
      </p:sp>
    </p:spTree>
    <p:extLst>
      <p:ext uri="{BB962C8B-B14F-4D97-AF65-F5344CB8AC3E}">
        <p14:creationId xmlns:p14="http://schemas.microsoft.com/office/powerpoint/2010/main" val="3215992131"/>
      </p:ext>
    </p:extLst>
  </p:cSld>
  <p:clrMap bg1="lt1" tx1="dk1" bg2="lt2" tx2="dk2" accent1="accent1" accent2="accent2" accent3="accent3" accent4="accent4" accent5="accent5" accent6="accent6" hlink="hlink" folHlink="folHlink"/>
  <p:sldLayoutIdLst>
    <p:sldLayoutId id="2147483662" r:id="rId1"/>
  </p:sldLayoutIdLst>
  <p:transition>
    <p:fade thruBlk="1"/>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8280B4-D052-1342-8026-91CE593B08D8}"/>
              </a:ext>
            </a:extLst>
          </p:cNvPr>
          <p:cNvSpPr>
            <a:spLocks noGrp="1"/>
          </p:cNvSpPr>
          <p:nvPr>
            <p:ph type="ctrTitle"/>
          </p:nvPr>
        </p:nvSpPr>
        <p:spPr>
          <a:xfrm>
            <a:off x="3723263" y="575095"/>
            <a:ext cx="8405253" cy="2849671"/>
          </a:xfrm>
        </p:spPr>
        <p:txBody>
          <a:bodyPr>
            <a:normAutofit/>
          </a:bodyPr>
          <a:lstStyle/>
          <a:p>
            <a:pPr algn="ctr"/>
            <a:r>
              <a:rPr lang="en-US" b="1" dirty="0">
                <a:solidFill>
                  <a:schemeClr val="bg1"/>
                </a:solidFill>
                <a:latin typeface="Calibri" panose="020F0502020204030204" pitchFamily="34" charset="0"/>
                <a:cs typeface="Calibri" panose="020F0502020204030204" pitchFamily="34" charset="0"/>
              </a:rPr>
              <a:t>Supporting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Quality Charter Authorizing in California</a:t>
            </a:r>
          </a:p>
        </p:txBody>
      </p:sp>
      <p:sp>
        <p:nvSpPr>
          <p:cNvPr id="3" name="Subtitle 2">
            <a:extLst>
              <a:ext uri="{FF2B5EF4-FFF2-40B4-BE49-F238E27FC236}">
                <a16:creationId xmlns:a16="http://schemas.microsoft.com/office/drawing/2014/main" id="{5A487BC8-A1AB-8A45-9359-449023A043E3}"/>
              </a:ext>
            </a:extLst>
          </p:cNvPr>
          <p:cNvSpPr>
            <a:spLocks noGrp="1"/>
          </p:cNvSpPr>
          <p:nvPr>
            <p:ph type="subTitle" idx="1"/>
          </p:nvPr>
        </p:nvSpPr>
        <p:spPr>
          <a:xfrm>
            <a:off x="4548104" y="3962088"/>
            <a:ext cx="6112077" cy="1186108"/>
          </a:xfrm>
        </p:spPr>
        <p:txBody>
          <a:bodyPr>
            <a:noAutofit/>
          </a:bodyPr>
          <a:lstStyle/>
          <a:p>
            <a:pPr algn="ctr"/>
            <a:r>
              <a:rPr lang="en-US" sz="3400" b="1" dirty="0">
                <a:solidFill>
                  <a:schemeClr val="bg1"/>
                </a:solidFill>
                <a:latin typeface="Calibri" panose="020F0502020204030204" pitchFamily="34" charset="0"/>
                <a:ea typeface="+mj-ea"/>
                <a:cs typeface="Calibri" panose="020F0502020204030204" pitchFamily="34" charset="0"/>
              </a:rPr>
              <a:t>March 11, 2020</a:t>
            </a:r>
          </a:p>
          <a:p>
            <a:pPr algn="ctr"/>
            <a:r>
              <a:rPr lang="en-US" sz="3400" b="1" dirty="0">
                <a:solidFill>
                  <a:schemeClr val="bg1"/>
                </a:solidFill>
                <a:latin typeface="Calibri" panose="020F0502020204030204" pitchFamily="34" charset="0"/>
                <a:ea typeface="+mj-ea"/>
                <a:cs typeface="Calibri" panose="020F0502020204030204" pitchFamily="34" charset="0"/>
              </a:rPr>
              <a:t>Sacramento</a:t>
            </a:r>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drawing&#10;&#10;Description automatically generated">
            <a:extLst>
              <a:ext uri="{FF2B5EF4-FFF2-40B4-BE49-F238E27FC236}">
                <a16:creationId xmlns:a16="http://schemas.microsoft.com/office/drawing/2014/main" id="{17D207D1-0AB1-4072-8BD1-0B7F37112F7C}"/>
              </a:ext>
            </a:extLst>
          </p:cNvPr>
          <p:cNvPicPr>
            <a:picLocks noChangeAspect="1"/>
          </p:cNvPicPr>
          <p:nvPr/>
        </p:nvPicPr>
        <p:blipFill>
          <a:blip r:embed="rId3"/>
          <a:stretch>
            <a:fillRect/>
          </a:stretch>
        </p:blipFill>
        <p:spPr>
          <a:xfrm>
            <a:off x="10795441" y="5450776"/>
            <a:ext cx="1396559" cy="1417404"/>
          </a:xfrm>
          <a:prstGeom prst="rect">
            <a:avLst/>
          </a:prstGeom>
        </p:spPr>
      </p:pic>
    </p:spTree>
    <p:extLst>
      <p:ext uri="{BB962C8B-B14F-4D97-AF65-F5344CB8AC3E}">
        <p14:creationId xmlns:p14="http://schemas.microsoft.com/office/powerpoint/2010/main" val="9291055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52270-D9DB-0648-B0B7-070B8C360FB2}"/>
              </a:ext>
            </a:extLst>
          </p:cNvPr>
          <p:cNvSpPr>
            <a:spLocks noGrp="1"/>
          </p:cNvSpPr>
          <p:nvPr>
            <p:ph type="ctrTitle"/>
          </p:nvPr>
        </p:nvSpPr>
        <p:spPr>
          <a:xfrm>
            <a:off x="1507460" y="149606"/>
            <a:ext cx="7768959" cy="1646302"/>
          </a:xfrm>
        </p:spPr>
        <p:txBody>
          <a:bodyPr/>
          <a:lstStyle/>
          <a:p>
            <a:pPr algn="l"/>
            <a:r>
              <a:rPr lang="en-US" b="1" dirty="0">
                <a:solidFill>
                  <a:schemeClr val="tx1"/>
                </a:solidFill>
                <a:latin typeface="Calibri" panose="020F0502020204030204" pitchFamily="34" charset="0"/>
                <a:cs typeface="Calibri" panose="020F0502020204030204" pitchFamily="34" charset="0"/>
              </a:rPr>
              <a:t>Challenges of Charter Authorizing in California</a:t>
            </a:r>
          </a:p>
        </p:txBody>
      </p:sp>
      <p:sp>
        <p:nvSpPr>
          <p:cNvPr id="3" name="Content Placeholder 2">
            <a:extLst>
              <a:ext uri="{FF2B5EF4-FFF2-40B4-BE49-F238E27FC236}">
                <a16:creationId xmlns:a16="http://schemas.microsoft.com/office/drawing/2014/main" id="{CB80A353-4383-B145-A0A6-7CDC7B4913EB}"/>
              </a:ext>
            </a:extLst>
          </p:cNvPr>
          <p:cNvSpPr>
            <a:spLocks noGrp="1"/>
          </p:cNvSpPr>
          <p:nvPr>
            <p:ph type="subTitle" idx="1"/>
          </p:nvPr>
        </p:nvSpPr>
        <p:spPr>
          <a:xfrm>
            <a:off x="621438" y="2328568"/>
            <a:ext cx="9268286" cy="3433040"/>
          </a:xfrm>
        </p:spPr>
        <p:txBody>
          <a:bodyPr>
            <a:normAutofit/>
          </a:bodyPr>
          <a:lstStyle/>
          <a:p>
            <a:pPr algn="l"/>
            <a:r>
              <a:rPr lang="en-US" sz="2800" dirty="0">
                <a:solidFill>
                  <a:schemeClr val="tx1"/>
                </a:solidFill>
                <a:latin typeface="Calibri" panose="020F0502020204030204" pitchFamily="34" charset="0"/>
                <a:cs typeface="Calibri" panose="020F0502020204030204" pitchFamily="34" charset="0"/>
              </a:rPr>
              <a:t>Consequences of Structure and Resources</a:t>
            </a:r>
          </a:p>
          <a:p>
            <a:pPr lvl="1" algn="l"/>
            <a:r>
              <a:rPr lang="en-US" sz="2800" dirty="0">
                <a:solidFill>
                  <a:schemeClr val="tx1"/>
                </a:solidFill>
                <a:latin typeface="Calibri" panose="020F0502020204030204" pitchFamily="34" charset="0"/>
                <a:cs typeface="Calibri" panose="020F0502020204030204" pitchFamily="34" charset="0"/>
              </a:rPr>
              <a:t>Part-time positions (if assigned); low priority among multiple duties</a:t>
            </a:r>
          </a:p>
          <a:p>
            <a:pPr lvl="1" algn="l"/>
            <a:r>
              <a:rPr lang="en-US" sz="2800" dirty="0">
                <a:solidFill>
                  <a:schemeClr val="tx1"/>
                </a:solidFill>
                <a:latin typeface="Calibri" panose="020F0502020204030204" pitchFamily="34" charset="0"/>
                <a:cs typeface="Calibri" panose="020F0502020204030204" pitchFamily="34" charset="0"/>
              </a:rPr>
              <a:t>High stakes; high visibility; high stress</a:t>
            </a:r>
          </a:p>
          <a:p>
            <a:pPr lvl="1" algn="l"/>
            <a:r>
              <a:rPr lang="en-US" sz="2800" dirty="0">
                <a:solidFill>
                  <a:schemeClr val="tx1"/>
                </a:solidFill>
                <a:latin typeface="Calibri" panose="020F0502020204030204" pitchFamily="34" charset="0"/>
                <a:cs typeface="Calibri" panose="020F0502020204030204" pitchFamily="34" charset="0"/>
              </a:rPr>
              <a:t>High turnover; difficulty building organizational capacity</a:t>
            </a:r>
          </a:p>
        </p:txBody>
      </p:sp>
      <p:pic>
        <p:nvPicPr>
          <p:cNvPr id="4" name="Picture 3" descr="A picture containing drawing&#10;&#10;Description automatically generated">
            <a:extLst>
              <a:ext uri="{FF2B5EF4-FFF2-40B4-BE49-F238E27FC236}">
                <a16:creationId xmlns:a16="http://schemas.microsoft.com/office/drawing/2014/main" id="{1EAB3246-52DB-4966-A346-A57731E8BA01}"/>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1752221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3A420-12C1-D14A-8466-E86B9C21CC7F}"/>
              </a:ext>
            </a:extLst>
          </p:cNvPr>
          <p:cNvSpPr>
            <a:spLocks noGrp="1"/>
          </p:cNvSpPr>
          <p:nvPr>
            <p:ph type="ctrTitle"/>
          </p:nvPr>
        </p:nvSpPr>
        <p:spPr>
          <a:xfrm>
            <a:off x="1329907" y="158483"/>
            <a:ext cx="7768959" cy="1646302"/>
          </a:xfrm>
        </p:spPr>
        <p:txBody>
          <a:bodyPr/>
          <a:lstStyle/>
          <a:p>
            <a:pPr algn="ctr"/>
            <a:r>
              <a:rPr lang="en-US" b="1" dirty="0">
                <a:solidFill>
                  <a:schemeClr val="tx1"/>
                </a:solidFill>
                <a:latin typeface="Calibri" panose="020F0502020204030204" pitchFamily="34" charset="0"/>
                <a:cs typeface="Calibri" panose="020F0502020204030204" pitchFamily="34" charset="0"/>
              </a:rPr>
              <a:t>It’s Getting Tough Out There!</a:t>
            </a:r>
          </a:p>
        </p:txBody>
      </p:sp>
      <p:sp>
        <p:nvSpPr>
          <p:cNvPr id="3" name="Content Placeholder 2">
            <a:extLst>
              <a:ext uri="{FF2B5EF4-FFF2-40B4-BE49-F238E27FC236}">
                <a16:creationId xmlns:a16="http://schemas.microsoft.com/office/drawing/2014/main" id="{93DB351E-9AAA-2444-BA6A-288E0E227692}"/>
              </a:ext>
            </a:extLst>
          </p:cNvPr>
          <p:cNvSpPr>
            <a:spLocks noGrp="1"/>
          </p:cNvSpPr>
          <p:nvPr>
            <p:ph type="subTitle" idx="1"/>
          </p:nvPr>
        </p:nvSpPr>
        <p:spPr>
          <a:xfrm>
            <a:off x="1125721" y="2204280"/>
            <a:ext cx="8870535" cy="3202221"/>
          </a:xfrm>
        </p:spPr>
        <p:txBody>
          <a:bodyPr>
            <a:normAutofit/>
          </a:bodyPr>
          <a:lstStyle/>
          <a:p>
            <a:pPr algn="l"/>
            <a:r>
              <a:rPr lang="en-US" sz="2800" dirty="0">
                <a:solidFill>
                  <a:schemeClr val="tx1"/>
                </a:solidFill>
                <a:latin typeface="Calibri" panose="020F0502020204030204" pitchFamily="34" charset="0"/>
                <a:cs typeface="Calibri" panose="020F0502020204030204" pitchFamily="34" charset="0"/>
              </a:rPr>
              <a:t>Complex approval and renewal standards</a:t>
            </a:r>
          </a:p>
          <a:p>
            <a:pPr algn="l"/>
            <a:r>
              <a:rPr lang="en-US" sz="2800" dirty="0">
                <a:solidFill>
                  <a:schemeClr val="tx1"/>
                </a:solidFill>
                <a:latin typeface="Calibri" panose="020F0502020204030204" pitchFamily="34" charset="0"/>
                <a:cs typeface="Calibri" panose="020F0502020204030204" pitchFamily="34" charset="0"/>
              </a:rPr>
              <a:t>Expanding regulatory requirements</a:t>
            </a:r>
          </a:p>
          <a:p>
            <a:pPr algn="l"/>
            <a:r>
              <a:rPr lang="en-US" sz="2800" dirty="0">
                <a:solidFill>
                  <a:schemeClr val="tx1"/>
                </a:solidFill>
                <a:latin typeface="Calibri" panose="020F0502020204030204" pitchFamily="34" charset="0"/>
                <a:cs typeface="Calibri" panose="020F0502020204030204" pitchFamily="34" charset="0"/>
              </a:rPr>
              <a:t>Increased public scrutiny / expectations for oversight</a:t>
            </a:r>
          </a:p>
          <a:p>
            <a:pPr algn="l"/>
            <a:r>
              <a:rPr lang="en-US" sz="2800" dirty="0">
                <a:solidFill>
                  <a:schemeClr val="tx1"/>
                </a:solidFill>
                <a:latin typeface="Calibri" panose="020F0502020204030204" pitchFamily="34" charset="0"/>
                <a:cs typeface="Calibri" panose="020F0502020204030204" pitchFamily="34" charset="0"/>
              </a:rPr>
              <a:t>Political landscape – angry rhetoric / big money politics</a:t>
            </a:r>
          </a:p>
        </p:txBody>
      </p:sp>
      <p:pic>
        <p:nvPicPr>
          <p:cNvPr id="4" name="Picture 3" descr="A picture containing drawing&#10;&#10;Description automatically generated">
            <a:extLst>
              <a:ext uri="{FF2B5EF4-FFF2-40B4-BE49-F238E27FC236}">
                <a16:creationId xmlns:a16="http://schemas.microsoft.com/office/drawing/2014/main" id="{A85EF5EB-7773-4AFC-996A-2559557D6E0F}"/>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1609740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258F-978F-0C43-BC74-7AFF34AB9925}"/>
              </a:ext>
            </a:extLst>
          </p:cNvPr>
          <p:cNvSpPr>
            <a:spLocks noGrp="1"/>
          </p:cNvSpPr>
          <p:nvPr>
            <p:ph type="ctrTitle"/>
          </p:nvPr>
        </p:nvSpPr>
        <p:spPr>
          <a:xfrm>
            <a:off x="1116844" y="115915"/>
            <a:ext cx="7768959" cy="1020427"/>
          </a:xfrm>
        </p:spPr>
        <p:txBody>
          <a:bodyPr/>
          <a:lstStyle/>
          <a:p>
            <a:r>
              <a:rPr lang="en-US" b="1" dirty="0">
                <a:solidFill>
                  <a:schemeClr val="tx1"/>
                </a:solidFill>
                <a:latin typeface="Calibri" panose="020F0502020204030204" pitchFamily="34" charset="0"/>
                <a:cs typeface="Calibri" panose="020F0502020204030204" pitchFamily="34" charset="0"/>
              </a:rPr>
              <a:t>Exercise: System Diagram</a:t>
            </a:r>
          </a:p>
        </p:txBody>
      </p:sp>
      <p:sp>
        <p:nvSpPr>
          <p:cNvPr id="3" name="Content Placeholder 2">
            <a:extLst>
              <a:ext uri="{FF2B5EF4-FFF2-40B4-BE49-F238E27FC236}">
                <a16:creationId xmlns:a16="http://schemas.microsoft.com/office/drawing/2014/main" id="{745EB161-4603-4348-9D3E-FC7C7F8DCBBA}"/>
              </a:ext>
            </a:extLst>
          </p:cNvPr>
          <p:cNvSpPr>
            <a:spLocks noGrp="1"/>
          </p:cNvSpPr>
          <p:nvPr>
            <p:ph type="subTitle" idx="1"/>
          </p:nvPr>
        </p:nvSpPr>
        <p:spPr>
          <a:xfrm>
            <a:off x="1507461" y="1624614"/>
            <a:ext cx="8257976" cy="4190259"/>
          </a:xfrm>
        </p:spPr>
        <p:txBody>
          <a:bodyPr>
            <a:normAutofit/>
          </a:bodyPr>
          <a:lstStyle/>
          <a:p>
            <a:pPr marL="0" indent="0" algn="l">
              <a:buNone/>
            </a:pPr>
            <a:r>
              <a:rPr lang="en-US" sz="2800" dirty="0">
                <a:solidFill>
                  <a:schemeClr val="tx1"/>
                </a:solidFill>
                <a:latin typeface="Calibri" panose="020F0502020204030204" pitchFamily="34" charset="0"/>
                <a:cs typeface="Calibri" panose="020F0502020204030204" pitchFamily="34" charset="0"/>
              </a:rPr>
              <a:t>“In the most basic sense, a system is any group of interacting, interrelated, or interconnected parts that form a complex and unified whole that has a specific purpose.” </a:t>
            </a:r>
          </a:p>
          <a:p>
            <a:pPr marL="0" indent="0">
              <a:buNone/>
            </a:pPr>
            <a:r>
              <a:rPr lang="en-US" sz="2000" dirty="0">
                <a:solidFill>
                  <a:schemeClr val="tx1"/>
                </a:solidFill>
                <a:latin typeface="Calibri" panose="020F0502020204030204" pitchFamily="34" charset="0"/>
                <a:cs typeface="Calibri" panose="020F0502020204030204" pitchFamily="34" charset="0"/>
              </a:rPr>
              <a:t>Daniel Kim, Society for Organizational Learning</a:t>
            </a:r>
          </a:p>
        </p:txBody>
      </p:sp>
      <p:pic>
        <p:nvPicPr>
          <p:cNvPr id="4" name="Picture 3" descr="A picture containing drawing&#10;&#10;Description automatically generated">
            <a:extLst>
              <a:ext uri="{FF2B5EF4-FFF2-40B4-BE49-F238E27FC236}">
                <a16:creationId xmlns:a16="http://schemas.microsoft.com/office/drawing/2014/main" id="{6B0F3010-6375-4D57-B2C8-CA037AD92116}"/>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3668370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258F-978F-0C43-BC74-7AFF34AB9925}"/>
              </a:ext>
            </a:extLst>
          </p:cNvPr>
          <p:cNvSpPr>
            <a:spLocks noGrp="1"/>
          </p:cNvSpPr>
          <p:nvPr>
            <p:ph type="ctrTitle"/>
          </p:nvPr>
        </p:nvSpPr>
        <p:spPr>
          <a:xfrm>
            <a:off x="1267763" y="238382"/>
            <a:ext cx="7768959" cy="1096899"/>
          </a:xfrm>
        </p:spPr>
        <p:txBody>
          <a:bodyPr/>
          <a:lstStyle/>
          <a:p>
            <a:r>
              <a:rPr lang="en-US" b="1" dirty="0">
                <a:solidFill>
                  <a:schemeClr val="tx1"/>
                </a:solidFill>
                <a:latin typeface="Calibri" panose="020F0502020204030204" pitchFamily="34" charset="0"/>
                <a:cs typeface="Calibri" panose="020F0502020204030204" pitchFamily="34" charset="0"/>
              </a:rPr>
              <a:t>Exercise: System Diagram</a:t>
            </a:r>
          </a:p>
        </p:txBody>
      </p:sp>
      <p:sp>
        <p:nvSpPr>
          <p:cNvPr id="3" name="Content Placeholder 2">
            <a:extLst>
              <a:ext uri="{FF2B5EF4-FFF2-40B4-BE49-F238E27FC236}">
                <a16:creationId xmlns:a16="http://schemas.microsoft.com/office/drawing/2014/main" id="{745EB161-4603-4348-9D3E-FC7C7F8DCBBA}"/>
              </a:ext>
            </a:extLst>
          </p:cNvPr>
          <p:cNvSpPr>
            <a:spLocks noGrp="1"/>
          </p:cNvSpPr>
          <p:nvPr>
            <p:ph type="subTitle" idx="1"/>
          </p:nvPr>
        </p:nvSpPr>
        <p:spPr>
          <a:xfrm>
            <a:off x="790113" y="2015231"/>
            <a:ext cx="9028590" cy="3861785"/>
          </a:xfrm>
        </p:spPr>
        <p:txBody>
          <a:bodyPr>
            <a:normAutofit/>
          </a:bodyPr>
          <a:lstStyle/>
          <a:p>
            <a:pPr algn="l"/>
            <a:r>
              <a:rPr lang="en-US" sz="2800" dirty="0">
                <a:solidFill>
                  <a:schemeClr val="tx1"/>
                </a:solidFill>
                <a:latin typeface="Calibri" panose="020F0502020204030204" pitchFamily="34" charset="0"/>
                <a:cs typeface="Calibri" panose="020F0502020204030204" pitchFamily="34" charset="0"/>
              </a:rPr>
              <a:t>Parts of the system share a common purpose: improve pupil learning</a:t>
            </a:r>
          </a:p>
          <a:p>
            <a:pPr algn="l"/>
            <a:r>
              <a:rPr lang="en-US" sz="2800" dirty="0">
                <a:solidFill>
                  <a:schemeClr val="tx1"/>
                </a:solidFill>
                <a:latin typeface="Calibri" panose="020F0502020204030204" pitchFamily="34" charset="0"/>
                <a:cs typeface="Calibri" panose="020F0502020204030204" pitchFamily="34" charset="0"/>
              </a:rPr>
              <a:t>Authorizing is one of many factors affecting the ability to achieve this purpose</a:t>
            </a:r>
          </a:p>
          <a:p>
            <a:pPr algn="l"/>
            <a:r>
              <a:rPr lang="en-US" sz="2800" dirty="0">
                <a:solidFill>
                  <a:schemeClr val="tx1"/>
                </a:solidFill>
                <a:latin typeface="Calibri" panose="020F0502020204030204" pitchFamily="34" charset="0"/>
                <a:cs typeface="Calibri" panose="020F0502020204030204" pitchFamily="34" charset="0"/>
              </a:rPr>
              <a:t>Obstacles discussed are conditions that impact our ability to improve the system of authorizing and the quality of practice</a:t>
            </a:r>
          </a:p>
          <a:p>
            <a:pPr algn="l"/>
            <a:r>
              <a:rPr lang="en-US" sz="2800" dirty="0">
                <a:solidFill>
                  <a:schemeClr val="tx1"/>
                </a:solidFill>
                <a:latin typeface="Calibri" panose="020F0502020204030204" pitchFamily="34" charset="0"/>
                <a:cs typeface="Calibri" panose="020F0502020204030204" pitchFamily="34" charset="0"/>
              </a:rPr>
              <a:t>Helpful to understand how they interact</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791F873C-89BC-46DF-B252-B99F5AF50341}"/>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3026867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258F-978F-0C43-BC74-7AFF34AB9925}"/>
              </a:ext>
            </a:extLst>
          </p:cNvPr>
          <p:cNvSpPr>
            <a:spLocks noGrp="1"/>
          </p:cNvSpPr>
          <p:nvPr>
            <p:ph type="ctrTitle"/>
          </p:nvPr>
        </p:nvSpPr>
        <p:spPr>
          <a:xfrm>
            <a:off x="1003177" y="362670"/>
            <a:ext cx="8575829" cy="853571"/>
          </a:xfrm>
        </p:spPr>
        <p:txBody>
          <a:bodyPr/>
          <a:lstStyle/>
          <a:p>
            <a:pPr algn="l"/>
            <a:r>
              <a:rPr lang="en-US" b="1" dirty="0">
                <a:solidFill>
                  <a:schemeClr val="tx1"/>
                </a:solidFill>
              </a:rPr>
              <a:t>Exercise: System Diagram</a:t>
            </a:r>
          </a:p>
        </p:txBody>
      </p:sp>
      <p:sp>
        <p:nvSpPr>
          <p:cNvPr id="3" name="Content Placeholder 2">
            <a:extLst>
              <a:ext uri="{FF2B5EF4-FFF2-40B4-BE49-F238E27FC236}">
                <a16:creationId xmlns:a16="http://schemas.microsoft.com/office/drawing/2014/main" id="{745EB161-4603-4348-9D3E-FC7C7F8DCBBA}"/>
              </a:ext>
            </a:extLst>
          </p:cNvPr>
          <p:cNvSpPr>
            <a:spLocks noGrp="1"/>
          </p:cNvSpPr>
          <p:nvPr>
            <p:ph type="subTitle" idx="1"/>
          </p:nvPr>
        </p:nvSpPr>
        <p:spPr>
          <a:xfrm>
            <a:off x="736846" y="1479446"/>
            <a:ext cx="9037469" cy="5015884"/>
          </a:xfrm>
        </p:spPr>
        <p:txBody>
          <a:bodyPr>
            <a:normAutofit/>
          </a:bodyPr>
          <a:lstStyle/>
          <a:p>
            <a:pPr algn="l"/>
            <a:r>
              <a:rPr lang="en-US" sz="2800" dirty="0">
                <a:solidFill>
                  <a:schemeClr val="tx1"/>
                </a:solidFill>
                <a:latin typeface="Calibri" panose="020F0502020204030204" pitchFamily="34" charset="0"/>
                <a:cs typeface="Calibri" panose="020F0502020204030204" pitchFamily="34" charset="0"/>
              </a:rPr>
              <a:t>2 groups – “decision-makers” and “monitors”</a:t>
            </a:r>
          </a:p>
          <a:p>
            <a:pPr algn="l"/>
            <a:r>
              <a:rPr lang="en-US" sz="2800" dirty="0">
                <a:solidFill>
                  <a:schemeClr val="tx1"/>
                </a:solidFill>
                <a:latin typeface="Calibri" panose="020F0502020204030204" pitchFamily="34" charset="0"/>
                <a:cs typeface="Calibri" panose="020F0502020204030204" pitchFamily="34" charset="0"/>
              </a:rPr>
              <a:t>Use basic diagrams and </a:t>
            </a:r>
          </a:p>
          <a:p>
            <a:pPr lvl="1" algn="l"/>
            <a:r>
              <a:rPr lang="en-US" sz="2800" dirty="0">
                <a:solidFill>
                  <a:schemeClr val="tx1"/>
                </a:solidFill>
                <a:latin typeface="Calibri" panose="020F0502020204030204" pitchFamily="34" charset="0"/>
                <a:cs typeface="Calibri" panose="020F0502020204030204" pitchFamily="34" charset="0"/>
              </a:rPr>
              <a:t>Add factors and conditions impacting ability to improve quality of authorizing practice – some already identified; others you identify</a:t>
            </a:r>
          </a:p>
          <a:p>
            <a:pPr lvl="1" algn="l"/>
            <a:r>
              <a:rPr lang="en-US" sz="2800" dirty="0">
                <a:solidFill>
                  <a:schemeClr val="tx1"/>
                </a:solidFill>
                <a:latin typeface="Calibri" panose="020F0502020204030204" pitchFamily="34" charset="0"/>
                <a:cs typeface="Calibri" panose="020F0502020204030204" pitchFamily="34" charset="0"/>
              </a:rPr>
              <a:t>Show connection to the objective (+ or -)</a:t>
            </a:r>
          </a:p>
          <a:p>
            <a:pPr lvl="1" algn="l"/>
            <a:r>
              <a:rPr lang="en-US" sz="2800" dirty="0">
                <a:solidFill>
                  <a:schemeClr val="tx1"/>
                </a:solidFill>
                <a:latin typeface="Calibri" panose="020F0502020204030204" pitchFamily="34" charset="0"/>
                <a:cs typeface="Calibri" panose="020F0502020204030204" pitchFamily="34" charset="0"/>
              </a:rPr>
              <a:t>Draw lines to show connection to each other (+ or -)</a:t>
            </a:r>
          </a:p>
          <a:p>
            <a:pPr lvl="1" algn="l"/>
            <a:r>
              <a:rPr lang="en-US" sz="2800" dirty="0">
                <a:solidFill>
                  <a:schemeClr val="tx1"/>
                </a:solidFill>
                <a:latin typeface="Calibri" panose="020F0502020204030204" pitchFamily="34" charset="0"/>
                <a:cs typeface="Calibri" panose="020F0502020204030204" pitchFamily="34" charset="0"/>
              </a:rPr>
              <a:t>Observe and discuss where the connections are “dense”</a:t>
            </a:r>
          </a:p>
          <a:p>
            <a:pPr algn="l"/>
            <a:r>
              <a:rPr lang="en-US" sz="2800" dirty="0">
                <a:solidFill>
                  <a:schemeClr val="tx1"/>
                </a:solidFill>
                <a:latin typeface="Calibri" panose="020F0502020204030204" pitchFamily="34" charset="0"/>
                <a:cs typeface="Calibri" panose="020F0502020204030204" pitchFamily="34" charset="0"/>
              </a:rPr>
              <a:t>Report out 4 key observations from each group</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1026E04C-6EFC-42F0-A458-C67A40879309}"/>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1728551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A0AFB-C7E6-CC4A-A3D1-8002B25475E1}"/>
              </a:ext>
            </a:extLst>
          </p:cNvPr>
          <p:cNvSpPr>
            <a:spLocks noGrp="1"/>
          </p:cNvSpPr>
          <p:nvPr>
            <p:ph type="ctrTitle"/>
          </p:nvPr>
        </p:nvSpPr>
        <p:spPr>
          <a:xfrm>
            <a:off x="1507460" y="0"/>
            <a:ext cx="7768959" cy="1096899"/>
          </a:xfrm>
        </p:spPr>
        <p:txBody>
          <a:bodyPr/>
          <a:lstStyle/>
          <a:p>
            <a:pPr algn="l"/>
            <a:r>
              <a:rPr lang="en-US" b="1" dirty="0">
                <a:solidFill>
                  <a:schemeClr val="tx1"/>
                </a:solidFill>
                <a:latin typeface="Calibri" panose="020F0502020204030204" pitchFamily="34" charset="0"/>
                <a:cs typeface="Calibri" panose="020F0502020204030204" pitchFamily="34" charset="0"/>
              </a:rPr>
              <a:t>Exercise: System Diagram</a:t>
            </a:r>
          </a:p>
        </p:txBody>
      </p:sp>
      <p:pic>
        <p:nvPicPr>
          <p:cNvPr id="5" name="Content Placeholder 4" descr="A close up of text on a whiteboard&#10;&#10;Description automatically generated">
            <a:extLst>
              <a:ext uri="{FF2B5EF4-FFF2-40B4-BE49-F238E27FC236}">
                <a16:creationId xmlns:a16="http://schemas.microsoft.com/office/drawing/2014/main" id="{C9F013D7-0DD2-8145-8B1F-E242B1E3B85E}"/>
              </a:ext>
            </a:extLst>
          </p:cNvPr>
          <p:cNvPicPr>
            <a:picLocks noGrp="1" noChangeAspect="1"/>
          </p:cNvPicPr>
          <p:nvPr>
            <p:ph idx="4294967295"/>
          </p:nvPr>
        </p:nvPicPr>
        <p:blipFill rotWithShape="1">
          <a:blip r:embed="rId3"/>
          <a:srcRect l="2392" t="1676" r="9738"/>
          <a:stretch/>
        </p:blipFill>
        <p:spPr>
          <a:xfrm rot="5400000">
            <a:off x="2573778" y="45404"/>
            <a:ext cx="5272036" cy="7864889"/>
          </a:xfrm>
        </p:spPr>
      </p:pic>
      <p:pic>
        <p:nvPicPr>
          <p:cNvPr id="6" name="Picture 5" descr="A picture containing drawing&#10;&#10;Description automatically generated">
            <a:extLst>
              <a:ext uri="{FF2B5EF4-FFF2-40B4-BE49-F238E27FC236}">
                <a16:creationId xmlns:a16="http://schemas.microsoft.com/office/drawing/2014/main" id="{DAD0FEE4-579C-4F42-B18C-7DC4D2B59CA5}"/>
              </a:ext>
            </a:extLst>
          </p:cNvPr>
          <p:cNvPicPr>
            <a:picLocks noChangeAspect="1"/>
          </p:cNvPicPr>
          <p:nvPr/>
        </p:nvPicPr>
        <p:blipFill>
          <a:blip r:embed="rId4"/>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1346930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52767-A569-AB49-8E81-491BB2190DBF}"/>
              </a:ext>
            </a:extLst>
          </p:cNvPr>
          <p:cNvSpPr>
            <a:spLocks noGrp="1"/>
          </p:cNvSpPr>
          <p:nvPr>
            <p:ph type="ctrTitle"/>
          </p:nvPr>
        </p:nvSpPr>
        <p:spPr>
          <a:xfrm>
            <a:off x="1116844" y="158483"/>
            <a:ext cx="7768959" cy="995614"/>
          </a:xfrm>
        </p:spPr>
        <p:txBody>
          <a:bodyPr/>
          <a:lstStyle/>
          <a:p>
            <a:pPr algn="l"/>
            <a:r>
              <a:rPr lang="en-US" b="1" dirty="0">
                <a:solidFill>
                  <a:schemeClr val="tx1"/>
                </a:solidFill>
                <a:latin typeface="Calibri" panose="020F0502020204030204" pitchFamily="34" charset="0"/>
                <a:cs typeface="Calibri" panose="020F0502020204030204" pitchFamily="34" charset="0"/>
              </a:rPr>
              <a:t>Exercise: System Diagram</a:t>
            </a:r>
          </a:p>
        </p:txBody>
      </p:sp>
      <p:sp>
        <p:nvSpPr>
          <p:cNvPr id="3" name="Content Placeholder 2">
            <a:extLst>
              <a:ext uri="{FF2B5EF4-FFF2-40B4-BE49-F238E27FC236}">
                <a16:creationId xmlns:a16="http://schemas.microsoft.com/office/drawing/2014/main" id="{1F51F9CB-A882-0349-A139-79B970F024C3}"/>
              </a:ext>
            </a:extLst>
          </p:cNvPr>
          <p:cNvSpPr>
            <a:spLocks noGrp="1"/>
          </p:cNvSpPr>
          <p:nvPr>
            <p:ph type="subTitle" idx="1"/>
          </p:nvPr>
        </p:nvSpPr>
        <p:spPr>
          <a:xfrm>
            <a:off x="763481" y="1731147"/>
            <a:ext cx="8512940" cy="3986072"/>
          </a:xfrm>
        </p:spPr>
        <p:txBody>
          <a:bodyPr>
            <a:normAutofit/>
          </a:bodyPr>
          <a:lstStyle/>
          <a:p>
            <a:pPr algn="l"/>
            <a:r>
              <a:rPr lang="en-US" sz="2800" dirty="0">
                <a:solidFill>
                  <a:schemeClr val="tx1"/>
                </a:solidFill>
                <a:latin typeface="Calibri" panose="020F0502020204030204" pitchFamily="34" charset="0"/>
                <a:cs typeface="Calibri" panose="020F0502020204030204" pitchFamily="34" charset="0"/>
              </a:rPr>
              <a:t>Full group discussion</a:t>
            </a:r>
          </a:p>
          <a:p>
            <a:pPr lvl="1" algn="l"/>
            <a:r>
              <a:rPr lang="en-US" sz="2800" dirty="0">
                <a:solidFill>
                  <a:schemeClr val="tx1"/>
                </a:solidFill>
                <a:latin typeface="Calibri" panose="020F0502020204030204" pitchFamily="34" charset="0"/>
                <a:cs typeface="Calibri" panose="020F0502020204030204" pitchFamily="34" charset="0"/>
              </a:rPr>
              <a:t>What are the toughest obstacles to address in improving practice – with both board members and staff members? </a:t>
            </a:r>
          </a:p>
          <a:p>
            <a:pPr lvl="1" algn="l"/>
            <a:r>
              <a:rPr lang="en-US" sz="2800" dirty="0">
                <a:solidFill>
                  <a:schemeClr val="tx1"/>
                </a:solidFill>
                <a:latin typeface="Calibri" panose="020F0502020204030204" pitchFamily="34" charset="0"/>
                <a:cs typeface="Calibri" panose="020F0502020204030204" pitchFamily="34" charset="0"/>
              </a:rPr>
              <a:t>What are the ways that support for authorizing quality can address these challenges</a:t>
            </a:r>
            <a:r>
              <a:rPr lang="en-US" dirty="0"/>
              <a:t>? </a:t>
            </a:r>
          </a:p>
        </p:txBody>
      </p:sp>
      <p:pic>
        <p:nvPicPr>
          <p:cNvPr id="4" name="Picture 3" descr="A picture containing drawing&#10;&#10;Description automatically generated">
            <a:extLst>
              <a:ext uri="{FF2B5EF4-FFF2-40B4-BE49-F238E27FC236}">
                <a16:creationId xmlns:a16="http://schemas.microsoft.com/office/drawing/2014/main" id="{DBDFB965-E39A-477B-AEF9-E8ADA2443A20}"/>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3933653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0283B0-6FC3-E44B-954C-E15050D381FD}"/>
              </a:ext>
            </a:extLst>
          </p:cNvPr>
          <p:cNvSpPr>
            <a:spLocks noGrp="1"/>
          </p:cNvSpPr>
          <p:nvPr>
            <p:ph type="ctrTitle"/>
          </p:nvPr>
        </p:nvSpPr>
        <p:spPr>
          <a:xfrm>
            <a:off x="1038688" y="230820"/>
            <a:ext cx="8433786" cy="2503503"/>
          </a:xfrm>
        </p:spPr>
        <p:txBody>
          <a:bodyPr/>
          <a:lstStyle/>
          <a:p>
            <a:pPr algn="ctr"/>
            <a:r>
              <a:rPr lang="en-US" b="1" dirty="0">
                <a:solidFill>
                  <a:schemeClr val="tx1"/>
                </a:solidFill>
                <a:latin typeface="Calibri" panose="020F0502020204030204" pitchFamily="34" charset="0"/>
                <a:cs typeface="Calibri" panose="020F0502020204030204" pitchFamily="34" charset="0"/>
              </a:rPr>
              <a:t>Evolving Approaches to Improving Authorizing Practice</a:t>
            </a:r>
          </a:p>
        </p:txBody>
      </p:sp>
      <p:sp>
        <p:nvSpPr>
          <p:cNvPr id="2" name="Subtitle 1">
            <a:extLst>
              <a:ext uri="{FF2B5EF4-FFF2-40B4-BE49-F238E27FC236}">
                <a16:creationId xmlns:a16="http://schemas.microsoft.com/office/drawing/2014/main" id="{890899DC-7B4E-4A04-A276-CA754A12E617}"/>
              </a:ext>
            </a:extLst>
          </p:cNvPr>
          <p:cNvSpPr>
            <a:spLocks noGrp="1"/>
          </p:cNvSpPr>
          <p:nvPr>
            <p:ph type="subTitle" idx="1"/>
          </p:nvPr>
        </p:nvSpPr>
        <p:spPr/>
        <p:txBody>
          <a:bodyPr/>
          <a:lstStyle/>
          <a:p>
            <a:endParaRPr lang="en-US" dirty="0"/>
          </a:p>
        </p:txBody>
      </p:sp>
      <p:pic>
        <p:nvPicPr>
          <p:cNvPr id="6" name="Picture 5" descr="A picture containing drawing&#10;&#10;Description automatically generated">
            <a:extLst>
              <a:ext uri="{FF2B5EF4-FFF2-40B4-BE49-F238E27FC236}">
                <a16:creationId xmlns:a16="http://schemas.microsoft.com/office/drawing/2014/main" id="{E015AC6B-CD64-4939-9626-A5CE2EC6E800}"/>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3650486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091224-D0F3-9E4F-ABA1-0B228723984C}"/>
              </a:ext>
            </a:extLst>
          </p:cNvPr>
          <p:cNvSpPr>
            <a:spLocks noGrp="1"/>
          </p:cNvSpPr>
          <p:nvPr>
            <p:ph type="ctrTitle"/>
          </p:nvPr>
        </p:nvSpPr>
        <p:spPr>
          <a:xfrm>
            <a:off x="1178987" y="71527"/>
            <a:ext cx="7768959" cy="1295634"/>
          </a:xfrm>
        </p:spPr>
        <p:txBody>
          <a:bodyPr/>
          <a:lstStyle/>
          <a:p>
            <a:pPr algn="l"/>
            <a:r>
              <a:rPr lang="en-US" b="1" dirty="0">
                <a:solidFill>
                  <a:schemeClr val="tx1"/>
                </a:solidFill>
                <a:latin typeface="Calibri" panose="020F0502020204030204" pitchFamily="34" charset="0"/>
                <a:cs typeface="Calibri" panose="020F0502020204030204" pitchFamily="34" charset="0"/>
              </a:rPr>
              <a:t>In the beginning…</a:t>
            </a:r>
          </a:p>
        </p:txBody>
      </p:sp>
      <p:sp>
        <p:nvSpPr>
          <p:cNvPr id="5" name="Content Placeholder 4">
            <a:extLst>
              <a:ext uri="{FF2B5EF4-FFF2-40B4-BE49-F238E27FC236}">
                <a16:creationId xmlns:a16="http://schemas.microsoft.com/office/drawing/2014/main" id="{F6CC4E16-CBE3-BB45-88EA-C8F9DD218E84}"/>
              </a:ext>
            </a:extLst>
          </p:cNvPr>
          <p:cNvSpPr>
            <a:spLocks noGrp="1"/>
          </p:cNvSpPr>
          <p:nvPr>
            <p:ph type="subTitle" idx="1"/>
          </p:nvPr>
        </p:nvSpPr>
        <p:spPr>
          <a:xfrm>
            <a:off x="745724" y="2050742"/>
            <a:ext cx="9090733" cy="3932807"/>
          </a:xfrm>
        </p:spPr>
        <p:txBody>
          <a:bodyPr>
            <a:noAutofit/>
          </a:bodyPr>
          <a:lstStyle/>
          <a:p>
            <a:pPr lvl="0" algn="l"/>
            <a:r>
              <a:rPr lang="en-US" sz="2800" dirty="0">
                <a:solidFill>
                  <a:schemeClr val="tx1"/>
                </a:solidFill>
                <a:latin typeface="Calibri" panose="020F0502020204030204" pitchFamily="34" charset="0"/>
                <a:cs typeface="Calibri" panose="020F0502020204030204" pitchFamily="34" charset="0"/>
              </a:rPr>
              <a:t>Districts supported by lawyers</a:t>
            </a:r>
          </a:p>
          <a:p>
            <a:pPr lvl="1" algn="l"/>
            <a:r>
              <a:rPr lang="en-US" sz="2800" dirty="0">
                <a:solidFill>
                  <a:schemeClr val="tx1"/>
                </a:solidFill>
                <a:latin typeface="Calibri" panose="020F0502020204030204" pitchFamily="34" charset="0"/>
                <a:cs typeface="Calibri" panose="020F0502020204030204" pitchFamily="34" charset="0"/>
              </a:rPr>
              <a:t>Good analysis; legally compliant</a:t>
            </a:r>
          </a:p>
          <a:p>
            <a:pPr lvl="1" algn="l"/>
            <a:r>
              <a:rPr lang="en-US" sz="2800" dirty="0">
                <a:solidFill>
                  <a:schemeClr val="tx1"/>
                </a:solidFill>
                <a:latin typeface="Calibri" panose="020F0502020204030204" pitchFamily="34" charset="0"/>
                <a:cs typeface="Calibri" panose="020F0502020204030204" pitchFamily="34" charset="0"/>
              </a:rPr>
              <a:t>Customized to district needs</a:t>
            </a:r>
          </a:p>
          <a:p>
            <a:pPr algn="l"/>
            <a:r>
              <a:rPr lang="en-US" sz="2800" dirty="0">
                <a:solidFill>
                  <a:schemeClr val="tx1"/>
                </a:solidFill>
                <a:latin typeface="Calibri" panose="020F0502020204030204" pitchFamily="34" charset="0"/>
                <a:cs typeface="Calibri" panose="020F0502020204030204" pitchFamily="34" charset="0"/>
              </a:rPr>
              <a:t>But…</a:t>
            </a:r>
          </a:p>
          <a:p>
            <a:pPr lvl="1" algn="l"/>
            <a:r>
              <a:rPr lang="en-US" sz="2800" dirty="0">
                <a:solidFill>
                  <a:schemeClr val="tx1"/>
                </a:solidFill>
                <a:latin typeface="Calibri" panose="020F0502020204030204" pitchFamily="34" charset="0"/>
                <a:cs typeface="Calibri" panose="020F0502020204030204" pitchFamily="34" charset="0"/>
              </a:rPr>
              <a:t>Expensive</a:t>
            </a:r>
          </a:p>
          <a:p>
            <a:pPr lvl="1" algn="l"/>
            <a:r>
              <a:rPr lang="en-US" sz="2800" dirty="0">
                <a:solidFill>
                  <a:schemeClr val="tx1"/>
                </a:solidFill>
                <a:latin typeface="Calibri" panose="020F0502020204030204" pitchFamily="34" charset="0"/>
                <a:cs typeface="Calibri" panose="020F0502020204030204" pitchFamily="34" charset="0"/>
              </a:rPr>
              <a:t>Generates inconsistency </a:t>
            </a:r>
          </a:p>
        </p:txBody>
      </p:sp>
      <p:pic>
        <p:nvPicPr>
          <p:cNvPr id="6" name="Picture 5" descr="A picture containing drawing&#10;&#10;Description automatically generated">
            <a:extLst>
              <a:ext uri="{FF2B5EF4-FFF2-40B4-BE49-F238E27FC236}">
                <a16:creationId xmlns:a16="http://schemas.microsoft.com/office/drawing/2014/main" id="{C4688953-3F49-4F20-981C-09FE9C80033B}"/>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2131906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99FC8-38CC-E648-B13E-E8EB88E030FB}"/>
              </a:ext>
            </a:extLst>
          </p:cNvPr>
          <p:cNvSpPr>
            <a:spLocks noGrp="1"/>
          </p:cNvSpPr>
          <p:nvPr>
            <p:ph type="ctrTitle"/>
          </p:nvPr>
        </p:nvSpPr>
        <p:spPr>
          <a:xfrm>
            <a:off x="1258887" y="107038"/>
            <a:ext cx="7768959" cy="1646302"/>
          </a:xfrm>
        </p:spPr>
        <p:txBody>
          <a:bodyPr/>
          <a:lstStyle/>
          <a:p>
            <a:pPr algn="l"/>
            <a:r>
              <a:rPr lang="en-US" b="1" dirty="0">
                <a:solidFill>
                  <a:schemeClr val="tx1"/>
                </a:solidFill>
                <a:latin typeface="Calibri" panose="020F0502020204030204" pitchFamily="34" charset="0"/>
                <a:cs typeface="Calibri" panose="020F0502020204030204" pitchFamily="34" charset="0"/>
              </a:rPr>
              <a:t>County offices step in…</a:t>
            </a:r>
          </a:p>
        </p:txBody>
      </p:sp>
      <p:sp>
        <p:nvSpPr>
          <p:cNvPr id="3" name="Content Placeholder 2">
            <a:extLst>
              <a:ext uri="{FF2B5EF4-FFF2-40B4-BE49-F238E27FC236}">
                <a16:creationId xmlns:a16="http://schemas.microsoft.com/office/drawing/2014/main" id="{A8BF0DF4-BFF5-B444-B8B5-AF31518B7911}"/>
              </a:ext>
            </a:extLst>
          </p:cNvPr>
          <p:cNvSpPr>
            <a:spLocks noGrp="1"/>
          </p:cNvSpPr>
          <p:nvPr>
            <p:ph type="subTitle" idx="1"/>
          </p:nvPr>
        </p:nvSpPr>
        <p:spPr>
          <a:xfrm>
            <a:off x="1507461" y="2130641"/>
            <a:ext cx="7768959" cy="4128116"/>
          </a:xfrm>
        </p:spPr>
        <p:txBody>
          <a:bodyPr>
            <a:normAutofit/>
          </a:bodyPr>
          <a:lstStyle/>
          <a:p>
            <a:pPr lvl="0" algn="l"/>
            <a:r>
              <a:rPr lang="en-US" sz="2800" dirty="0">
                <a:solidFill>
                  <a:schemeClr val="tx1"/>
                </a:solidFill>
                <a:latin typeface="Calibri" panose="020F0502020204030204" pitchFamily="34" charset="0"/>
                <a:cs typeface="Calibri" panose="020F0502020204030204" pitchFamily="34" charset="0"/>
              </a:rPr>
              <a:t>County offices leading </a:t>
            </a:r>
          </a:p>
          <a:p>
            <a:pPr lvl="1" algn="l"/>
            <a:r>
              <a:rPr lang="en-US" sz="2800" dirty="0">
                <a:solidFill>
                  <a:schemeClr val="tx1"/>
                </a:solidFill>
                <a:latin typeface="Calibri" panose="020F0502020204030204" pitchFamily="34" charset="0"/>
                <a:cs typeface="Calibri" panose="020F0502020204030204" pitchFamily="34" charset="0"/>
              </a:rPr>
              <a:t>Experienced authorizers in the lead</a:t>
            </a:r>
          </a:p>
          <a:p>
            <a:pPr lvl="1" algn="l"/>
            <a:r>
              <a:rPr lang="en-US" sz="2800" dirty="0">
                <a:solidFill>
                  <a:schemeClr val="tx1"/>
                </a:solidFill>
                <a:latin typeface="Calibri" panose="020F0502020204030204" pitchFamily="34" charset="0"/>
                <a:cs typeface="Calibri" panose="020F0502020204030204" pitchFamily="34" charset="0"/>
              </a:rPr>
              <a:t>Consistent with COE role to support districts</a:t>
            </a:r>
          </a:p>
          <a:p>
            <a:pPr algn="l"/>
            <a:r>
              <a:rPr lang="en-US" sz="2800" dirty="0">
                <a:solidFill>
                  <a:schemeClr val="tx1"/>
                </a:solidFill>
                <a:latin typeface="Calibri" panose="020F0502020204030204" pitchFamily="34" charset="0"/>
                <a:cs typeface="Calibri" panose="020F0502020204030204" pitchFamily="34" charset="0"/>
              </a:rPr>
              <a:t>But…</a:t>
            </a:r>
          </a:p>
          <a:p>
            <a:pPr lvl="1" algn="l"/>
            <a:r>
              <a:rPr lang="en-US" sz="2800" dirty="0">
                <a:solidFill>
                  <a:schemeClr val="tx1"/>
                </a:solidFill>
                <a:latin typeface="Calibri" panose="020F0502020204030204" pitchFamily="34" charset="0"/>
                <a:cs typeface="Calibri" panose="020F0502020204030204" pitchFamily="34" charset="0"/>
              </a:rPr>
              <a:t>No funding</a:t>
            </a:r>
          </a:p>
          <a:p>
            <a:pPr lvl="1" algn="l"/>
            <a:r>
              <a:rPr lang="en-US" sz="2800" dirty="0">
                <a:solidFill>
                  <a:schemeClr val="tx1"/>
                </a:solidFill>
                <a:latin typeface="Calibri" panose="020F0502020204030204" pitchFamily="34" charset="0"/>
                <a:cs typeface="Calibri" panose="020F0502020204030204" pitchFamily="34" charset="0"/>
              </a:rPr>
              <a:t>Changes in personnel and politics</a:t>
            </a:r>
          </a:p>
          <a:p>
            <a:pPr lvl="1" algn="l"/>
            <a:r>
              <a:rPr lang="en-US" sz="2800" dirty="0">
                <a:solidFill>
                  <a:schemeClr val="tx1"/>
                </a:solidFill>
                <a:latin typeface="Calibri" panose="020F0502020204030204" pitchFamily="34" charset="0"/>
                <a:cs typeface="Calibri" panose="020F0502020204030204" pitchFamily="34" charset="0"/>
              </a:rPr>
              <a:t>Dissemination not widespread </a:t>
            </a:r>
          </a:p>
        </p:txBody>
      </p:sp>
      <p:pic>
        <p:nvPicPr>
          <p:cNvPr id="4" name="Picture 3" descr="A picture containing drawing&#10;&#10;Description automatically generated">
            <a:extLst>
              <a:ext uri="{FF2B5EF4-FFF2-40B4-BE49-F238E27FC236}">
                <a16:creationId xmlns:a16="http://schemas.microsoft.com/office/drawing/2014/main" id="{BF942F1B-615A-4EA8-951F-F4A9ACD446D0}"/>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4119837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1885-94A9-034F-AD69-4E9DE85C0E64}"/>
              </a:ext>
            </a:extLst>
          </p:cNvPr>
          <p:cNvSpPr>
            <a:spLocks noGrp="1"/>
          </p:cNvSpPr>
          <p:nvPr>
            <p:ph type="ctrTitle"/>
          </p:nvPr>
        </p:nvSpPr>
        <p:spPr>
          <a:xfrm>
            <a:off x="1321029" y="1799139"/>
            <a:ext cx="7768959" cy="1646302"/>
          </a:xfrm>
        </p:spPr>
        <p:txBody>
          <a:bodyPr/>
          <a:lstStyle/>
          <a:p>
            <a:pPr algn="ctr"/>
            <a:r>
              <a:rPr lang="en-US" b="1" dirty="0">
                <a:solidFill>
                  <a:schemeClr val="tx1"/>
                </a:solidFill>
                <a:latin typeface="Calibri" panose="020F0502020204030204" pitchFamily="34" charset="0"/>
                <a:cs typeface="Calibri" panose="020F0502020204030204" pitchFamily="34" charset="0"/>
              </a:rPr>
              <a:t>Welcome and Thank You</a:t>
            </a:r>
          </a:p>
        </p:txBody>
      </p:sp>
      <p:pic>
        <p:nvPicPr>
          <p:cNvPr id="5" name="Picture 4" descr="A picture containing drawing&#10;&#10;Description automatically generated">
            <a:extLst>
              <a:ext uri="{FF2B5EF4-FFF2-40B4-BE49-F238E27FC236}">
                <a16:creationId xmlns:a16="http://schemas.microsoft.com/office/drawing/2014/main" id="{126D8DE4-1079-487C-ADFA-93D58EA4A43C}"/>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84650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957A-E6AB-A844-9E15-009DFD8E9548}"/>
              </a:ext>
            </a:extLst>
          </p:cNvPr>
          <p:cNvSpPr>
            <a:spLocks noGrp="1"/>
          </p:cNvSpPr>
          <p:nvPr>
            <p:ph type="ctrTitle"/>
          </p:nvPr>
        </p:nvSpPr>
        <p:spPr>
          <a:xfrm>
            <a:off x="1223375" y="89282"/>
            <a:ext cx="8213588" cy="1646302"/>
          </a:xfrm>
        </p:spPr>
        <p:txBody>
          <a:bodyPr/>
          <a:lstStyle/>
          <a:p>
            <a:pPr algn="ctr"/>
            <a:r>
              <a:rPr lang="en-US" b="1" dirty="0">
                <a:solidFill>
                  <a:schemeClr val="tx1"/>
                </a:solidFill>
              </a:rPr>
              <a:t>Authorizers to the rescue…</a:t>
            </a:r>
          </a:p>
        </p:txBody>
      </p:sp>
      <p:sp>
        <p:nvSpPr>
          <p:cNvPr id="3" name="Content Placeholder 2">
            <a:extLst>
              <a:ext uri="{FF2B5EF4-FFF2-40B4-BE49-F238E27FC236}">
                <a16:creationId xmlns:a16="http://schemas.microsoft.com/office/drawing/2014/main" id="{59032749-3920-9C4B-8247-6486F3B24574}"/>
              </a:ext>
            </a:extLst>
          </p:cNvPr>
          <p:cNvSpPr>
            <a:spLocks noGrp="1"/>
          </p:cNvSpPr>
          <p:nvPr>
            <p:ph type="subTitle" idx="1"/>
          </p:nvPr>
        </p:nvSpPr>
        <p:spPr>
          <a:xfrm>
            <a:off x="1098342" y="1908699"/>
            <a:ext cx="8711483" cy="4567055"/>
          </a:xfrm>
        </p:spPr>
        <p:txBody>
          <a:bodyPr>
            <a:noAutofit/>
          </a:bodyPr>
          <a:lstStyle/>
          <a:p>
            <a:pPr algn="l"/>
            <a:r>
              <a:rPr lang="en-US" sz="2800" dirty="0">
                <a:solidFill>
                  <a:schemeClr val="tx1"/>
                </a:solidFill>
                <a:latin typeface="Calibri" panose="020F0502020204030204" pitchFamily="34" charset="0"/>
                <a:cs typeface="Calibri" panose="020F0502020204030204" pitchFamily="34" charset="0"/>
              </a:rPr>
              <a:t>Informal networks of individual authorizing professionals</a:t>
            </a:r>
          </a:p>
          <a:p>
            <a:pPr lvl="1" algn="l"/>
            <a:r>
              <a:rPr lang="en-US" sz="2800" dirty="0">
                <a:solidFill>
                  <a:schemeClr val="tx1"/>
                </a:solidFill>
                <a:latin typeface="Calibri" panose="020F0502020204030204" pitchFamily="34" charset="0"/>
                <a:cs typeface="Calibri" panose="020F0502020204030204" pitchFamily="34" charset="0"/>
              </a:rPr>
              <a:t>Forges relationships</a:t>
            </a:r>
          </a:p>
          <a:p>
            <a:pPr lvl="1" algn="l"/>
            <a:r>
              <a:rPr lang="en-US" sz="2800" dirty="0">
                <a:solidFill>
                  <a:schemeClr val="tx1"/>
                </a:solidFill>
                <a:latin typeface="Calibri" panose="020F0502020204030204" pitchFamily="34" charset="0"/>
                <a:cs typeface="Calibri" panose="020F0502020204030204" pitchFamily="34" charset="0"/>
              </a:rPr>
              <a:t>Feels “safe”</a:t>
            </a:r>
          </a:p>
          <a:p>
            <a:pPr lvl="1" algn="l"/>
            <a:r>
              <a:rPr lang="en-US" sz="2800" dirty="0">
                <a:solidFill>
                  <a:schemeClr val="tx1"/>
                </a:solidFill>
                <a:latin typeface="Calibri" panose="020F0502020204030204" pitchFamily="34" charset="0"/>
                <a:cs typeface="Calibri" panose="020F0502020204030204" pitchFamily="34" charset="0"/>
              </a:rPr>
              <a:t>Knowledge shared</a:t>
            </a:r>
          </a:p>
          <a:p>
            <a:pPr algn="l"/>
            <a:r>
              <a:rPr lang="en-US" sz="2800" dirty="0">
                <a:solidFill>
                  <a:schemeClr val="tx1"/>
                </a:solidFill>
                <a:latin typeface="Calibri" panose="020F0502020204030204" pitchFamily="34" charset="0"/>
                <a:cs typeface="Calibri" panose="020F0502020204030204" pitchFamily="34" charset="0"/>
              </a:rPr>
              <a:t>But…</a:t>
            </a:r>
          </a:p>
          <a:p>
            <a:pPr lvl="1" algn="l"/>
            <a:r>
              <a:rPr lang="en-US" sz="2800" dirty="0">
                <a:solidFill>
                  <a:schemeClr val="tx1"/>
                </a:solidFill>
                <a:latin typeface="Calibri" panose="020F0502020204030204" pitchFamily="34" charset="0"/>
                <a:cs typeface="Calibri" panose="020F0502020204030204" pitchFamily="34" charset="0"/>
              </a:rPr>
              <a:t>No funding</a:t>
            </a:r>
          </a:p>
          <a:p>
            <a:pPr lvl="1" algn="l"/>
            <a:r>
              <a:rPr lang="en-US" sz="2800" dirty="0">
                <a:solidFill>
                  <a:schemeClr val="tx1"/>
                </a:solidFill>
                <a:latin typeface="Calibri" panose="020F0502020204030204" pitchFamily="34" charset="0"/>
                <a:cs typeface="Calibri" panose="020F0502020204030204" pitchFamily="34" charset="0"/>
              </a:rPr>
              <a:t>Inconsistent products</a:t>
            </a:r>
          </a:p>
          <a:p>
            <a:pPr lvl="1" algn="l"/>
            <a:r>
              <a:rPr lang="en-US" sz="2800" dirty="0">
                <a:solidFill>
                  <a:schemeClr val="tx1"/>
                </a:solidFill>
                <a:latin typeface="Calibri" panose="020F0502020204030204" pitchFamily="34" charset="0"/>
                <a:cs typeface="Calibri" panose="020F0502020204030204" pitchFamily="34" charset="0"/>
              </a:rPr>
              <a:t>Personnel turnover </a:t>
            </a:r>
          </a:p>
        </p:txBody>
      </p:sp>
      <p:pic>
        <p:nvPicPr>
          <p:cNvPr id="4" name="Picture 3" descr="A picture containing drawing&#10;&#10;Description automatically generated">
            <a:extLst>
              <a:ext uri="{FF2B5EF4-FFF2-40B4-BE49-F238E27FC236}">
                <a16:creationId xmlns:a16="http://schemas.microsoft.com/office/drawing/2014/main" id="{7E83D60B-A517-459B-AFCB-A787839CE200}"/>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786912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6CC31-8B95-FB47-8E65-CA4508D6D8BF}"/>
              </a:ext>
            </a:extLst>
          </p:cNvPr>
          <p:cNvSpPr>
            <a:spLocks noGrp="1"/>
          </p:cNvSpPr>
          <p:nvPr>
            <p:ph type="ctrTitle"/>
          </p:nvPr>
        </p:nvSpPr>
        <p:spPr>
          <a:xfrm>
            <a:off x="1170110" y="98160"/>
            <a:ext cx="7768959" cy="1646302"/>
          </a:xfrm>
        </p:spPr>
        <p:txBody>
          <a:bodyPr/>
          <a:lstStyle/>
          <a:p>
            <a:pPr algn="l"/>
            <a:r>
              <a:rPr lang="en-US" b="1" dirty="0">
                <a:solidFill>
                  <a:schemeClr val="tx1"/>
                </a:solidFill>
                <a:latin typeface="Calibri" panose="020F0502020204030204" pitchFamily="34" charset="0"/>
                <a:cs typeface="Calibri" panose="020F0502020204030204" pitchFamily="34" charset="0"/>
              </a:rPr>
              <a:t>Discussion</a:t>
            </a:r>
          </a:p>
        </p:txBody>
      </p:sp>
      <p:sp>
        <p:nvSpPr>
          <p:cNvPr id="3" name="Content Placeholder 2">
            <a:extLst>
              <a:ext uri="{FF2B5EF4-FFF2-40B4-BE49-F238E27FC236}">
                <a16:creationId xmlns:a16="http://schemas.microsoft.com/office/drawing/2014/main" id="{0A7FF4A1-B6DE-7546-9B2E-9B1FD265D42E}"/>
              </a:ext>
            </a:extLst>
          </p:cNvPr>
          <p:cNvSpPr>
            <a:spLocks noGrp="1"/>
          </p:cNvSpPr>
          <p:nvPr>
            <p:ph type="subTitle" idx="1"/>
          </p:nvPr>
        </p:nvSpPr>
        <p:spPr>
          <a:xfrm>
            <a:off x="1507461" y="2237173"/>
            <a:ext cx="7768959" cy="3586578"/>
          </a:xfrm>
        </p:spPr>
        <p:txBody>
          <a:bodyPr>
            <a:normAutofit/>
          </a:bodyPr>
          <a:lstStyle/>
          <a:p>
            <a:pPr algn="l"/>
            <a:r>
              <a:rPr lang="en-US" sz="2800" dirty="0">
                <a:solidFill>
                  <a:schemeClr val="tx1"/>
                </a:solidFill>
                <a:latin typeface="Calibri" panose="020F0502020204030204" pitchFamily="34" charset="0"/>
                <a:cs typeface="Calibri" panose="020F0502020204030204" pitchFamily="34" charset="0"/>
              </a:rPr>
              <a:t>What can we learn from these efforts?</a:t>
            </a:r>
          </a:p>
          <a:p>
            <a:pPr lvl="1" algn="l"/>
            <a:endParaRPr lang="en-US" sz="2800" dirty="0">
              <a:solidFill>
                <a:schemeClr val="tx1"/>
              </a:solidFill>
              <a:latin typeface="Calibri" panose="020F0502020204030204" pitchFamily="34" charset="0"/>
              <a:cs typeface="Calibri" panose="020F0502020204030204" pitchFamily="34" charset="0"/>
            </a:endParaRPr>
          </a:p>
          <a:p>
            <a:pPr lvl="1" algn="l"/>
            <a:r>
              <a:rPr lang="en-US" sz="2800" dirty="0">
                <a:solidFill>
                  <a:schemeClr val="tx1"/>
                </a:solidFill>
                <a:latin typeface="Calibri" panose="020F0502020204030204" pitchFamily="34" charset="0"/>
                <a:cs typeface="Calibri" panose="020F0502020204030204" pitchFamily="34" charset="0"/>
              </a:rPr>
              <a:t>What aspects should be incorporated into future authorizer support work?</a:t>
            </a:r>
          </a:p>
          <a:p>
            <a:pPr lvl="1" algn="l"/>
            <a:endParaRPr lang="en-US" sz="2800" dirty="0">
              <a:solidFill>
                <a:schemeClr val="tx1"/>
              </a:solidFill>
              <a:latin typeface="Calibri" panose="020F0502020204030204" pitchFamily="34" charset="0"/>
              <a:cs typeface="Calibri" panose="020F0502020204030204" pitchFamily="34" charset="0"/>
            </a:endParaRPr>
          </a:p>
          <a:p>
            <a:pPr lvl="1" algn="l"/>
            <a:r>
              <a:rPr lang="en-US" sz="2800" dirty="0">
                <a:solidFill>
                  <a:schemeClr val="tx1"/>
                </a:solidFill>
                <a:latin typeface="Calibri" panose="020F0502020204030204" pitchFamily="34" charset="0"/>
                <a:cs typeface="Calibri" panose="020F0502020204030204" pitchFamily="34" charset="0"/>
              </a:rPr>
              <a:t>What held these efforts back from being more successful? </a:t>
            </a:r>
          </a:p>
        </p:txBody>
      </p:sp>
      <p:pic>
        <p:nvPicPr>
          <p:cNvPr id="4" name="Picture 3" descr="A picture containing drawing&#10;&#10;Description automatically generated">
            <a:extLst>
              <a:ext uri="{FF2B5EF4-FFF2-40B4-BE49-F238E27FC236}">
                <a16:creationId xmlns:a16="http://schemas.microsoft.com/office/drawing/2014/main" id="{7EA07EB2-7565-44D0-B82F-83CD81ACF3E2}"/>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448271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98CF-F36F-7448-9D91-72BA1607F36D}"/>
              </a:ext>
            </a:extLst>
          </p:cNvPr>
          <p:cNvSpPr>
            <a:spLocks noGrp="1"/>
          </p:cNvSpPr>
          <p:nvPr>
            <p:ph type="ctrTitle"/>
          </p:nvPr>
        </p:nvSpPr>
        <p:spPr>
          <a:xfrm>
            <a:off x="1281896" y="1451815"/>
            <a:ext cx="7768959" cy="1646302"/>
          </a:xfrm>
        </p:spPr>
        <p:txBody>
          <a:bodyPr/>
          <a:lstStyle/>
          <a:p>
            <a:pPr algn="ctr"/>
            <a:r>
              <a:rPr lang="en-US" b="1" dirty="0">
                <a:solidFill>
                  <a:schemeClr val="tx1"/>
                </a:solidFill>
                <a:latin typeface="Calibri" panose="020F0502020204030204" pitchFamily="34" charset="0"/>
                <a:cs typeface="Calibri" panose="020F0502020204030204" pitchFamily="34" charset="0"/>
              </a:rPr>
              <a:t>Learning from CARSNet</a:t>
            </a:r>
          </a:p>
        </p:txBody>
      </p:sp>
      <p:sp>
        <p:nvSpPr>
          <p:cNvPr id="4" name="Subtitle 3">
            <a:extLst>
              <a:ext uri="{FF2B5EF4-FFF2-40B4-BE49-F238E27FC236}">
                <a16:creationId xmlns:a16="http://schemas.microsoft.com/office/drawing/2014/main" id="{5980411F-1632-4960-8B31-74FC101F63AA}"/>
              </a:ext>
            </a:extLst>
          </p:cNvPr>
          <p:cNvSpPr>
            <a:spLocks noGrp="1"/>
          </p:cNvSpPr>
          <p:nvPr>
            <p:ph type="subTitle" idx="1"/>
          </p:nvPr>
        </p:nvSpPr>
        <p:spPr/>
        <p:txBody>
          <a:bodyPr/>
          <a:lstStyle/>
          <a:p>
            <a:endParaRPr lang="en-US" dirty="0"/>
          </a:p>
        </p:txBody>
      </p:sp>
      <p:pic>
        <p:nvPicPr>
          <p:cNvPr id="5" name="Picture 4" descr="A picture containing drawing&#10;&#10;Description automatically generated">
            <a:extLst>
              <a:ext uri="{FF2B5EF4-FFF2-40B4-BE49-F238E27FC236}">
                <a16:creationId xmlns:a16="http://schemas.microsoft.com/office/drawing/2014/main" id="{341ED556-7196-4C55-96E4-A93C89A5E0A3}"/>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3746485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05A0F-7DD4-4E41-B25E-1B1D780B3701}"/>
              </a:ext>
            </a:extLst>
          </p:cNvPr>
          <p:cNvSpPr>
            <a:spLocks noGrp="1"/>
          </p:cNvSpPr>
          <p:nvPr>
            <p:ph type="ctrTitle"/>
          </p:nvPr>
        </p:nvSpPr>
        <p:spPr>
          <a:xfrm>
            <a:off x="1170109" y="247260"/>
            <a:ext cx="7768959" cy="889082"/>
          </a:xfrm>
        </p:spPr>
        <p:txBody>
          <a:bodyPr/>
          <a:lstStyle/>
          <a:p>
            <a:pPr algn="l"/>
            <a:r>
              <a:rPr lang="en-US" b="1" dirty="0">
                <a:solidFill>
                  <a:schemeClr val="tx1"/>
                </a:solidFill>
                <a:latin typeface="Calibri" panose="020F0502020204030204" pitchFamily="34" charset="0"/>
                <a:cs typeface="Calibri" panose="020F0502020204030204" pitchFamily="34" charset="0"/>
              </a:rPr>
              <a:t>Focus and Funding</a:t>
            </a:r>
          </a:p>
        </p:txBody>
      </p:sp>
      <p:sp>
        <p:nvSpPr>
          <p:cNvPr id="3" name="Content Placeholder 2">
            <a:extLst>
              <a:ext uri="{FF2B5EF4-FFF2-40B4-BE49-F238E27FC236}">
                <a16:creationId xmlns:a16="http://schemas.microsoft.com/office/drawing/2014/main" id="{D54E3C90-29B5-6840-82AF-43AC456782F0}"/>
              </a:ext>
            </a:extLst>
          </p:cNvPr>
          <p:cNvSpPr>
            <a:spLocks noGrp="1"/>
          </p:cNvSpPr>
          <p:nvPr>
            <p:ph type="subTitle" idx="1"/>
          </p:nvPr>
        </p:nvSpPr>
        <p:spPr>
          <a:xfrm>
            <a:off x="727969" y="2050743"/>
            <a:ext cx="9117367" cy="3994950"/>
          </a:xfrm>
        </p:spPr>
        <p:txBody>
          <a:bodyPr>
            <a:normAutofit/>
          </a:bodyPr>
          <a:lstStyle/>
          <a:p>
            <a:pPr algn="l"/>
            <a:r>
              <a:rPr lang="en-US" sz="2800" dirty="0">
                <a:solidFill>
                  <a:schemeClr val="tx1"/>
                </a:solidFill>
                <a:latin typeface="Calibri" panose="020F0502020204030204" pitchFamily="34" charset="0"/>
                <a:cs typeface="Calibri" panose="020F0502020204030204" pitchFamily="34" charset="0"/>
              </a:rPr>
              <a:t>High level of funding ($900,000 per year); 3-year term</a:t>
            </a:r>
          </a:p>
          <a:p>
            <a:pPr algn="l"/>
            <a:r>
              <a:rPr lang="en-US" sz="2800" dirty="0">
                <a:solidFill>
                  <a:schemeClr val="tx1"/>
                </a:solidFill>
                <a:latin typeface="Calibri" panose="020F0502020204030204" pitchFamily="34" charset="0"/>
                <a:cs typeface="Calibri" panose="020F0502020204030204" pitchFamily="34" charset="0"/>
              </a:rPr>
              <a:t>Specific commitment to reach small-portfolio authorizers</a:t>
            </a:r>
          </a:p>
          <a:p>
            <a:pPr algn="l"/>
            <a:r>
              <a:rPr lang="en-US" sz="2800" dirty="0">
                <a:solidFill>
                  <a:schemeClr val="tx1"/>
                </a:solidFill>
                <a:latin typeface="Calibri" panose="020F0502020204030204" pitchFamily="34" charset="0"/>
                <a:cs typeface="Calibri" panose="020F0502020204030204" pitchFamily="34" charset="0"/>
              </a:rPr>
              <a:t>Multiple components, but 2 specific to small authorizer problem:</a:t>
            </a:r>
          </a:p>
          <a:p>
            <a:pPr lvl="1" algn="l"/>
            <a:r>
              <a:rPr lang="en-US" sz="2800" dirty="0">
                <a:solidFill>
                  <a:schemeClr val="tx1"/>
                </a:solidFill>
                <a:latin typeface="Calibri" panose="020F0502020204030204" pitchFamily="34" charset="0"/>
                <a:cs typeface="Calibri" panose="020F0502020204030204" pitchFamily="34" charset="0"/>
              </a:rPr>
              <a:t>Building regional networks</a:t>
            </a:r>
          </a:p>
          <a:p>
            <a:pPr lvl="1" algn="l"/>
            <a:r>
              <a:rPr lang="en-US" sz="2800" dirty="0">
                <a:solidFill>
                  <a:schemeClr val="tx1"/>
                </a:solidFill>
                <a:latin typeface="Calibri" panose="020F0502020204030204" pitchFamily="34" charset="0"/>
                <a:cs typeface="Calibri" panose="020F0502020204030204" pitchFamily="34" charset="0"/>
              </a:rPr>
              <a:t>Subsidized technology solutions</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B1756B67-5E3E-40E2-9ADA-6E11F698C621}"/>
              </a:ext>
            </a:extLst>
          </p:cNvPr>
          <p:cNvPicPr>
            <a:picLocks noChangeAspect="1"/>
          </p:cNvPicPr>
          <p:nvPr/>
        </p:nvPicPr>
        <p:blipFill>
          <a:blip r:embed="rId2"/>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1893367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0FD1-9D36-B646-8D8E-1224B3B2D4D7}"/>
              </a:ext>
            </a:extLst>
          </p:cNvPr>
          <p:cNvSpPr>
            <a:spLocks noGrp="1"/>
          </p:cNvSpPr>
          <p:nvPr>
            <p:ph type="ctrTitle"/>
          </p:nvPr>
        </p:nvSpPr>
        <p:spPr>
          <a:xfrm>
            <a:off x="1010311" y="362670"/>
            <a:ext cx="7768959" cy="1024466"/>
          </a:xfrm>
        </p:spPr>
        <p:txBody>
          <a:bodyPr/>
          <a:lstStyle/>
          <a:p>
            <a:pPr algn="l"/>
            <a:r>
              <a:rPr lang="en-US" b="1" dirty="0">
                <a:solidFill>
                  <a:schemeClr val="tx1"/>
                </a:solidFill>
                <a:latin typeface="Calibri" panose="020F0502020204030204" pitchFamily="34" charset="0"/>
                <a:cs typeface="Calibri" panose="020F0502020204030204" pitchFamily="34" charset="0"/>
              </a:rPr>
              <a:t>What worked?</a:t>
            </a:r>
          </a:p>
        </p:txBody>
      </p:sp>
      <p:sp>
        <p:nvSpPr>
          <p:cNvPr id="3" name="Content Placeholder 2">
            <a:extLst>
              <a:ext uri="{FF2B5EF4-FFF2-40B4-BE49-F238E27FC236}">
                <a16:creationId xmlns:a16="http://schemas.microsoft.com/office/drawing/2014/main" id="{9D3848C2-FF36-8E45-B4A7-37093E79B3DD}"/>
              </a:ext>
            </a:extLst>
          </p:cNvPr>
          <p:cNvSpPr>
            <a:spLocks noGrp="1"/>
          </p:cNvSpPr>
          <p:nvPr>
            <p:ph type="subTitle" idx="1"/>
          </p:nvPr>
        </p:nvSpPr>
        <p:spPr>
          <a:xfrm>
            <a:off x="710215" y="1828800"/>
            <a:ext cx="8566206" cy="4261281"/>
          </a:xfrm>
        </p:spPr>
        <p:txBody>
          <a:bodyPr>
            <a:normAutofit lnSpcReduction="10000"/>
          </a:bodyPr>
          <a:lstStyle/>
          <a:p>
            <a:pPr algn="l"/>
            <a:r>
              <a:rPr lang="en-US" sz="2800" dirty="0">
                <a:solidFill>
                  <a:schemeClr val="tx1"/>
                </a:solidFill>
                <a:latin typeface="Calibri" panose="020F0502020204030204" pitchFamily="34" charset="0"/>
                <a:cs typeface="Calibri" panose="020F0502020204030204" pitchFamily="34" charset="0"/>
              </a:rPr>
              <a:t>Library of materials and website</a:t>
            </a:r>
          </a:p>
          <a:p>
            <a:pPr algn="l"/>
            <a:r>
              <a:rPr lang="en-US" sz="2800" dirty="0">
                <a:solidFill>
                  <a:schemeClr val="tx1"/>
                </a:solidFill>
                <a:latin typeface="Calibri" panose="020F0502020204030204" pitchFamily="34" charset="0"/>
                <a:cs typeface="Calibri" panose="020F0502020204030204" pitchFamily="34" charset="0"/>
              </a:rPr>
              <a:t>Annual conference</a:t>
            </a:r>
          </a:p>
          <a:p>
            <a:pPr algn="l"/>
            <a:r>
              <a:rPr lang="en-US" sz="2800" dirty="0">
                <a:solidFill>
                  <a:schemeClr val="tx1"/>
                </a:solidFill>
                <a:latin typeface="Calibri" panose="020F0502020204030204" pitchFamily="34" charset="0"/>
                <a:cs typeface="Calibri" panose="020F0502020204030204" pitchFamily="34" charset="0"/>
              </a:rPr>
              <a:t>Personal networks built through</a:t>
            </a:r>
          </a:p>
          <a:p>
            <a:pPr lvl="1" algn="l"/>
            <a:r>
              <a:rPr lang="en-US" sz="2800" dirty="0">
                <a:solidFill>
                  <a:schemeClr val="tx1"/>
                </a:solidFill>
                <a:latin typeface="Calibri" panose="020F0502020204030204" pitchFamily="34" charset="0"/>
                <a:cs typeface="Calibri" panose="020F0502020204030204" pitchFamily="34" charset="0"/>
              </a:rPr>
              <a:t>Conference</a:t>
            </a:r>
          </a:p>
          <a:p>
            <a:pPr lvl="1" algn="l"/>
            <a:r>
              <a:rPr lang="en-US" sz="2800" dirty="0">
                <a:solidFill>
                  <a:schemeClr val="tx1"/>
                </a:solidFill>
                <a:latin typeface="Calibri" panose="020F0502020204030204" pitchFamily="34" charset="0"/>
                <a:cs typeface="Calibri" panose="020F0502020204030204" pitchFamily="34" charset="0"/>
              </a:rPr>
              <a:t>Trainings</a:t>
            </a:r>
          </a:p>
          <a:p>
            <a:pPr lvl="1" algn="l"/>
            <a:r>
              <a:rPr lang="en-US" sz="2800" dirty="0">
                <a:solidFill>
                  <a:schemeClr val="tx1"/>
                </a:solidFill>
                <a:latin typeface="Calibri" panose="020F0502020204030204" pitchFamily="34" charset="0"/>
                <a:cs typeface="Calibri" panose="020F0502020204030204" pitchFamily="34" charset="0"/>
              </a:rPr>
              <a:t>Regional events</a:t>
            </a:r>
          </a:p>
          <a:p>
            <a:pPr lvl="1" algn="l"/>
            <a:r>
              <a:rPr lang="en-US" sz="2800" dirty="0">
                <a:solidFill>
                  <a:schemeClr val="tx1"/>
                </a:solidFill>
                <a:latin typeface="Calibri" panose="020F0502020204030204" pitchFamily="34" charset="0"/>
                <a:cs typeface="Calibri" panose="020F0502020204030204" pitchFamily="34" charset="0"/>
              </a:rPr>
              <a:t>Telephone and email follow-up</a:t>
            </a:r>
          </a:p>
          <a:p>
            <a:pPr algn="l"/>
            <a:r>
              <a:rPr lang="en-US" sz="2800" i="1" dirty="0">
                <a:solidFill>
                  <a:schemeClr val="tx1"/>
                </a:solidFill>
                <a:latin typeface="Calibri" panose="020F0502020204030204" pitchFamily="34" charset="0"/>
                <a:cs typeface="Calibri" panose="020F0502020204030204" pitchFamily="34" charset="0"/>
              </a:rPr>
              <a:t>Your experience?</a:t>
            </a:r>
          </a:p>
          <a:p>
            <a:pPr marL="0" indent="0">
              <a:buNone/>
            </a:pPr>
            <a:endParaRPr lang="en-US" dirty="0"/>
          </a:p>
        </p:txBody>
      </p:sp>
      <p:pic>
        <p:nvPicPr>
          <p:cNvPr id="4" name="Picture 3" descr="A picture containing drawing&#10;&#10;Description automatically generated">
            <a:extLst>
              <a:ext uri="{FF2B5EF4-FFF2-40B4-BE49-F238E27FC236}">
                <a16:creationId xmlns:a16="http://schemas.microsoft.com/office/drawing/2014/main" id="{6C894EEB-1D9F-4712-9197-C27E650BDC82}"/>
              </a:ext>
            </a:extLst>
          </p:cNvPr>
          <p:cNvPicPr>
            <a:picLocks noChangeAspect="1"/>
          </p:cNvPicPr>
          <p:nvPr/>
        </p:nvPicPr>
        <p:blipFill>
          <a:blip r:embed="rId2"/>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4251590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1DC6-0558-C14D-90F8-4BEA6675BC3E}"/>
              </a:ext>
            </a:extLst>
          </p:cNvPr>
          <p:cNvSpPr>
            <a:spLocks noGrp="1"/>
          </p:cNvSpPr>
          <p:nvPr>
            <p:ph type="ctrTitle"/>
          </p:nvPr>
        </p:nvSpPr>
        <p:spPr>
          <a:xfrm>
            <a:off x="1321030" y="238382"/>
            <a:ext cx="7768959" cy="1646302"/>
          </a:xfrm>
        </p:spPr>
        <p:txBody>
          <a:bodyPr/>
          <a:lstStyle/>
          <a:p>
            <a:pPr algn="ctr"/>
            <a:r>
              <a:rPr lang="en-US" b="1" dirty="0">
                <a:solidFill>
                  <a:schemeClr val="tx1"/>
                </a:solidFill>
                <a:latin typeface="Calibri" panose="020F0502020204030204" pitchFamily="34" charset="0"/>
                <a:cs typeface="Calibri" panose="020F0502020204030204" pitchFamily="34" charset="0"/>
              </a:rPr>
              <a:t>But didn’t reach goals for districts served</a:t>
            </a:r>
          </a:p>
        </p:txBody>
      </p:sp>
      <p:sp>
        <p:nvSpPr>
          <p:cNvPr id="3" name="Content Placeholder 2">
            <a:extLst>
              <a:ext uri="{FF2B5EF4-FFF2-40B4-BE49-F238E27FC236}">
                <a16:creationId xmlns:a16="http://schemas.microsoft.com/office/drawing/2014/main" id="{0BBF6103-91AE-B942-A95A-436FC14D4F97}"/>
              </a:ext>
            </a:extLst>
          </p:cNvPr>
          <p:cNvSpPr>
            <a:spLocks noGrp="1"/>
          </p:cNvSpPr>
          <p:nvPr>
            <p:ph type="subTitle" idx="1"/>
          </p:nvPr>
        </p:nvSpPr>
        <p:spPr>
          <a:xfrm>
            <a:off x="653988" y="1808717"/>
            <a:ext cx="9259410" cy="5049283"/>
          </a:xfrm>
        </p:spPr>
        <p:txBody>
          <a:bodyPr>
            <a:normAutofit fontScale="77500" lnSpcReduction="20000"/>
          </a:bodyPr>
          <a:lstStyle/>
          <a:p>
            <a:pPr algn="l"/>
            <a:r>
              <a:rPr lang="en-US" sz="3300" dirty="0">
                <a:solidFill>
                  <a:schemeClr val="tx1"/>
                </a:solidFill>
                <a:latin typeface="Calibri" panose="020F0502020204030204" pitchFamily="34" charset="0"/>
                <a:cs typeface="Calibri" panose="020F0502020204030204" pitchFamily="34" charset="0"/>
              </a:rPr>
              <a:t>Conferences and trainings</a:t>
            </a:r>
          </a:p>
          <a:p>
            <a:pPr lvl="1" algn="l"/>
            <a:r>
              <a:rPr lang="en-US" sz="3300" dirty="0">
                <a:solidFill>
                  <a:schemeClr val="tx1"/>
                </a:solidFill>
                <a:latin typeface="Calibri" panose="020F0502020204030204" pitchFamily="34" charset="0"/>
                <a:cs typeface="Calibri" panose="020F0502020204030204" pitchFamily="34" charset="0"/>
              </a:rPr>
              <a:t>Time and travel restrictions</a:t>
            </a:r>
          </a:p>
          <a:p>
            <a:pPr lvl="1" algn="l"/>
            <a:r>
              <a:rPr lang="en-US" sz="3300" dirty="0">
                <a:solidFill>
                  <a:schemeClr val="tx1"/>
                </a:solidFill>
                <a:latin typeface="Calibri" panose="020F0502020204030204" pitchFamily="34" charset="0"/>
                <a:cs typeface="Calibri" panose="020F0502020204030204" pitchFamily="34" charset="0"/>
              </a:rPr>
              <a:t>Low priority</a:t>
            </a:r>
          </a:p>
          <a:p>
            <a:pPr algn="l"/>
            <a:r>
              <a:rPr lang="en-US" sz="3300" dirty="0">
                <a:solidFill>
                  <a:schemeClr val="tx1"/>
                </a:solidFill>
                <a:latin typeface="Calibri" panose="020F0502020204030204" pitchFamily="34" charset="0"/>
                <a:cs typeface="Calibri" panose="020F0502020204030204" pitchFamily="34" charset="0"/>
              </a:rPr>
              <a:t>Regional outreach</a:t>
            </a:r>
          </a:p>
          <a:p>
            <a:pPr lvl="1" algn="l"/>
            <a:r>
              <a:rPr lang="en-US" sz="3300" dirty="0">
                <a:solidFill>
                  <a:schemeClr val="tx1"/>
                </a:solidFill>
                <a:latin typeface="Calibri" panose="020F0502020204030204" pitchFamily="34" charset="0"/>
                <a:cs typeface="Calibri" panose="020F0502020204030204" pitchFamily="34" charset="0"/>
              </a:rPr>
              <a:t>No assigned authorizer or staff turnover </a:t>
            </a:r>
          </a:p>
          <a:p>
            <a:pPr lvl="1" algn="l"/>
            <a:r>
              <a:rPr lang="en-US" sz="3300" dirty="0">
                <a:solidFill>
                  <a:schemeClr val="tx1"/>
                </a:solidFill>
                <a:latin typeface="Calibri" panose="020F0502020204030204" pitchFamily="34" charset="0"/>
                <a:cs typeface="Calibri" panose="020F0502020204030204" pitchFamily="34" charset="0"/>
              </a:rPr>
              <a:t>Time and travel restrictions (even to regions)</a:t>
            </a:r>
          </a:p>
          <a:p>
            <a:pPr lvl="1" algn="l"/>
            <a:r>
              <a:rPr lang="en-US" sz="3300" dirty="0">
                <a:solidFill>
                  <a:schemeClr val="tx1"/>
                </a:solidFill>
                <a:latin typeface="Calibri" panose="020F0502020204030204" pitchFamily="34" charset="0"/>
                <a:cs typeface="Calibri" panose="020F0502020204030204" pitchFamily="34" charset="0"/>
              </a:rPr>
              <a:t>Quality of product inconsistent</a:t>
            </a:r>
          </a:p>
          <a:p>
            <a:pPr algn="l"/>
            <a:r>
              <a:rPr lang="en-US" sz="3300" dirty="0">
                <a:solidFill>
                  <a:schemeClr val="tx1"/>
                </a:solidFill>
                <a:latin typeface="Calibri" panose="020F0502020204030204" pitchFamily="34" charset="0"/>
                <a:cs typeface="Calibri" panose="020F0502020204030204" pitchFamily="34" charset="0"/>
              </a:rPr>
              <a:t>Technology solutions</a:t>
            </a:r>
          </a:p>
          <a:p>
            <a:pPr lvl="1" algn="l"/>
            <a:r>
              <a:rPr lang="en-US" sz="3300" dirty="0">
                <a:solidFill>
                  <a:schemeClr val="tx1"/>
                </a:solidFill>
                <a:latin typeface="Calibri" panose="020F0502020204030204" pitchFamily="34" charset="0"/>
                <a:cs typeface="Calibri" panose="020F0502020204030204" pitchFamily="34" charset="0"/>
              </a:rPr>
              <a:t>Too complex for newbies</a:t>
            </a:r>
          </a:p>
          <a:p>
            <a:pPr lvl="1" algn="l"/>
            <a:r>
              <a:rPr lang="en-US" sz="3300" dirty="0">
                <a:solidFill>
                  <a:schemeClr val="tx1"/>
                </a:solidFill>
                <a:latin typeface="Calibri" panose="020F0502020204030204" pitchFamily="34" charset="0"/>
                <a:cs typeface="Calibri" panose="020F0502020204030204" pitchFamily="34" charset="0"/>
              </a:rPr>
              <a:t>Transition looked overwhelming</a:t>
            </a:r>
          </a:p>
          <a:p>
            <a:pPr algn="l"/>
            <a:r>
              <a:rPr lang="en-US" sz="3300" i="1" dirty="0">
                <a:solidFill>
                  <a:schemeClr val="tx1"/>
                </a:solidFill>
                <a:latin typeface="Calibri" panose="020F0502020204030204" pitchFamily="34" charset="0"/>
                <a:cs typeface="Calibri" panose="020F0502020204030204" pitchFamily="34" charset="0"/>
              </a:rPr>
              <a:t>Your experience?</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69219328-CA87-419B-AE72-AEF2B133772F}"/>
              </a:ext>
            </a:extLst>
          </p:cNvPr>
          <p:cNvPicPr>
            <a:picLocks noChangeAspect="1"/>
          </p:cNvPicPr>
          <p:nvPr/>
        </p:nvPicPr>
        <p:blipFill>
          <a:blip r:embed="rId2"/>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2577815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364F-7905-5A45-9677-32732A44741D}"/>
              </a:ext>
            </a:extLst>
          </p:cNvPr>
          <p:cNvSpPr>
            <a:spLocks noGrp="1"/>
          </p:cNvSpPr>
          <p:nvPr>
            <p:ph type="ctrTitle"/>
          </p:nvPr>
        </p:nvSpPr>
        <p:spPr>
          <a:xfrm>
            <a:off x="1365418" y="62145"/>
            <a:ext cx="7768959" cy="1593290"/>
          </a:xfrm>
        </p:spPr>
        <p:txBody>
          <a:bodyPr/>
          <a:lstStyle/>
          <a:p>
            <a:pPr algn="ctr"/>
            <a:r>
              <a:rPr lang="en-US" b="1" dirty="0">
                <a:solidFill>
                  <a:schemeClr val="tx1"/>
                </a:solidFill>
                <a:latin typeface="Calibri" panose="020F0502020204030204" pitchFamily="34" charset="0"/>
                <a:cs typeface="Calibri" panose="020F0502020204030204" pitchFamily="34" charset="0"/>
              </a:rPr>
              <a:t>The Project Management Triangle Challenge</a:t>
            </a:r>
          </a:p>
        </p:txBody>
      </p:sp>
      <p:sp>
        <p:nvSpPr>
          <p:cNvPr id="4" name="Triangle 3">
            <a:extLst>
              <a:ext uri="{FF2B5EF4-FFF2-40B4-BE49-F238E27FC236}">
                <a16:creationId xmlns:a16="http://schemas.microsoft.com/office/drawing/2014/main" id="{ED618393-B87C-D24B-B402-9E0A596E45C1}"/>
              </a:ext>
            </a:extLst>
          </p:cNvPr>
          <p:cNvSpPr/>
          <p:nvPr/>
        </p:nvSpPr>
        <p:spPr>
          <a:xfrm>
            <a:off x="3033010" y="1970490"/>
            <a:ext cx="3867462" cy="3117954"/>
          </a:xfrm>
          <a:prstGeom prs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EB4BB20-D8A9-414C-897A-442CEFC15B68}"/>
              </a:ext>
            </a:extLst>
          </p:cNvPr>
          <p:cNvSpPr txBox="1"/>
          <p:nvPr/>
        </p:nvSpPr>
        <p:spPr>
          <a:xfrm>
            <a:off x="7274547" y="2886960"/>
            <a:ext cx="1139252"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Scope</a:t>
            </a:r>
          </a:p>
        </p:txBody>
      </p:sp>
      <p:sp>
        <p:nvSpPr>
          <p:cNvPr id="8" name="TextBox 7">
            <a:extLst>
              <a:ext uri="{FF2B5EF4-FFF2-40B4-BE49-F238E27FC236}">
                <a16:creationId xmlns:a16="http://schemas.microsoft.com/office/drawing/2014/main" id="{72C4AA1E-0828-6A4F-ABA6-8069AD6AA65E}"/>
              </a:ext>
            </a:extLst>
          </p:cNvPr>
          <p:cNvSpPr txBox="1"/>
          <p:nvPr/>
        </p:nvSpPr>
        <p:spPr>
          <a:xfrm>
            <a:off x="2089309" y="2924409"/>
            <a:ext cx="1049311"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Time</a:t>
            </a:r>
          </a:p>
        </p:txBody>
      </p:sp>
      <p:sp>
        <p:nvSpPr>
          <p:cNvPr id="10" name="Rectangle 9">
            <a:extLst>
              <a:ext uri="{FF2B5EF4-FFF2-40B4-BE49-F238E27FC236}">
                <a16:creationId xmlns:a16="http://schemas.microsoft.com/office/drawing/2014/main" id="{565A50F4-F324-BB4D-89B9-F7D26D86BD45}"/>
              </a:ext>
            </a:extLst>
          </p:cNvPr>
          <p:cNvSpPr/>
          <p:nvPr/>
        </p:nvSpPr>
        <p:spPr>
          <a:xfrm>
            <a:off x="3743452" y="5403499"/>
            <a:ext cx="2256980" cy="523220"/>
          </a:xfrm>
          <a:prstGeom prst="rect">
            <a:avLst/>
          </a:prstGeom>
          <a:noFill/>
        </p:spPr>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Resources</a:t>
            </a:r>
          </a:p>
        </p:txBody>
      </p:sp>
      <p:pic>
        <p:nvPicPr>
          <p:cNvPr id="9" name="Picture 8" descr="A picture containing drawing&#10;&#10;Description automatically generated">
            <a:extLst>
              <a:ext uri="{FF2B5EF4-FFF2-40B4-BE49-F238E27FC236}">
                <a16:creationId xmlns:a16="http://schemas.microsoft.com/office/drawing/2014/main" id="{3CC9BBA9-CFB2-492C-B028-FD28C5241AF9}"/>
              </a:ext>
            </a:extLst>
          </p:cNvPr>
          <p:cNvPicPr>
            <a:picLocks noChangeAspect="1"/>
          </p:cNvPicPr>
          <p:nvPr/>
        </p:nvPicPr>
        <p:blipFill>
          <a:blip r:embed="rId2"/>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3213996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D23A-35E2-A249-A648-5C504FA3BE34}"/>
              </a:ext>
            </a:extLst>
          </p:cNvPr>
          <p:cNvSpPr>
            <a:spLocks noGrp="1"/>
          </p:cNvSpPr>
          <p:nvPr>
            <p:ph type="ctrTitle"/>
          </p:nvPr>
        </p:nvSpPr>
        <p:spPr>
          <a:xfrm>
            <a:off x="1685014" y="1160863"/>
            <a:ext cx="7768959" cy="1646302"/>
          </a:xfrm>
        </p:spPr>
        <p:txBody>
          <a:bodyPr>
            <a:noAutofit/>
          </a:bodyPr>
          <a:lstStyle/>
          <a:p>
            <a:pPr lvl="0" algn="ctr"/>
            <a:r>
              <a:rPr lang="en-US" b="1" dirty="0">
                <a:solidFill>
                  <a:schemeClr val="tx1"/>
                </a:solidFill>
                <a:latin typeface="Calibri" panose="020F0502020204030204" pitchFamily="34" charset="0"/>
                <a:cs typeface="Calibri" panose="020F0502020204030204" pitchFamily="34" charset="0"/>
              </a:rPr>
              <a:t>Re-Thinking the Roles of the Authorizer </a:t>
            </a:r>
          </a:p>
        </p:txBody>
      </p:sp>
      <p:sp>
        <p:nvSpPr>
          <p:cNvPr id="4" name="Subtitle 3">
            <a:extLst>
              <a:ext uri="{FF2B5EF4-FFF2-40B4-BE49-F238E27FC236}">
                <a16:creationId xmlns:a16="http://schemas.microsoft.com/office/drawing/2014/main" id="{0172A8F6-8A6C-4EAF-9EF2-19C736588434}"/>
              </a:ext>
            </a:extLst>
          </p:cNvPr>
          <p:cNvSpPr>
            <a:spLocks noGrp="1"/>
          </p:cNvSpPr>
          <p:nvPr>
            <p:ph type="subTitle" idx="1"/>
          </p:nvPr>
        </p:nvSpPr>
        <p:spPr/>
        <p:txBody>
          <a:bodyPr/>
          <a:lstStyle/>
          <a:p>
            <a:endParaRPr lang="en-US"/>
          </a:p>
        </p:txBody>
      </p:sp>
      <p:pic>
        <p:nvPicPr>
          <p:cNvPr id="5" name="Picture 4" descr="A picture containing drawing&#10;&#10;Description automatically generated">
            <a:extLst>
              <a:ext uri="{FF2B5EF4-FFF2-40B4-BE49-F238E27FC236}">
                <a16:creationId xmlns:a16="http://schemas.microsoft.com/office/drawing/2014/main" id="{A88D5BD1-EEE2-4F53-BC6E-AE7BC91788E9}"/>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647188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EA32CE-801D-1F49-9C33-D36F71159D0D}"/>
              </a:ext>
            </a:extLst>
          </p:cNvPr>
          <p:cNvSpPr>
            <a:spLocks noGrp="1"/>
          </p:cNvSpPr>
          <p:nvPr>
            <p:ph type="ctrTitle"/>
          </p:nvPr>
        </p:nvSpPr>
        <p:spPr>
          <a:xfrm>
            <a:off x="958789" y="1020932"/>
            <a:ext cx="8664606" cy="3580320"/>
          </a:xfrm>
        </p:spPr>
        <p:txBody>
          <a:bodyPr>
            <a:noAutofit/>
          </a:bodyPr>
          <a:lstStyle/>
          <a:p>
            <a:pPr algn="l"/>
            <a:r>
              <a:rPr lang="en-US" dirty="0">
                <a:solidFill>
                  <a:schemeClr val="tx1"/>
                </a:solidFill>
                <a:latin typeface="Calibri" panose="020F0502020204030204" pitchFamily="34" charset="0"/>
                <a:cs typeface="Calibri" panose="020F0502020204030204" pitchFamily="34" charset="0"/>
              </a:rPr>
              <a:t>"Efficiency is doing things right; effectiveness is doing the right things.“</a:t>
            </a:r>
            <a:br>
              <a:rPr lang="en-US"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                        </a:t>
            </a:r>
            <a:r>
              <a:rPr lang="en-US" i="1" dirty="0">
                <a:solidFill>
                  <a:schemeClr val="tx1"/>
                </a:solidFill>
                <a:latin typeface="Calibri" panose="020F0502020204030204" pitchFamily="34" charset="0"/>
                <a:cs typeface="Calibri" panose="020F0502020204030204" pitchFamily="34" charset="0"/>
              </a:rPr>
              <a:t>Peter Drucker</a:t>
            </a:r>
            <a:endParaRPr lang="en-US" dirty="0">
              <a:solidFill>
                <a:schemeClr val="tx1"/>
              </a:solidFill>
              <a:latin typeface="Calibri" panose="020F0502020204030204" pitchFamily="34" charset="0"/>
              <a:cs typeface="Calibri" panose="020F050202020403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6BBB8A99-37FC-444F-9D72-A97D8643692B}"/>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562230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A85554-27A7-4649-A5C9-43CA0AF11F43}"/>
              </a:ext>
            </a:extLst>
          </p:cNvPr>
          <p:cNvSpPr>
            <a:spLocks noGrp="1"/>
          </p:cNvSpPr>
          <p:nvPr>
            <p:ph type="ctrTitle"/>
          </p:nvPr>
        </p:nvSpPr>
        <p:spPr>
          <a:xfrm>
            <a:off x="1383173" y="167361"/>
            <a:ext cx="7768959" cy="1208678"/>
          </a:xfrm>
        </p:spPr>
        <p:txBody>
          <a:bodyPr/>
          <a:lstStyle/>
          <a:p>
            <a:pPr algn="l"/>
            <a:r>
              <a:rPr lang="en-US" b="1" dirty="0">
                <a:solidFill>
                  <a:schemeClr val="tx1"/>
                </a:solidFill>
                <a:latin typeface="Calibri" panose="020F0502020204030204" pitchFamily="34" charset="0"/>
                <a:cs typeface="Calibri" panose="020F0502020204030204" pitchFamily="34" charset="0"/>
              </a:rPr>
              <a:t>What are the right things?</a:t>
            </a:r>
          </a:p>
        </p:txBody>
      </p:sp>
      <p:sp>
        <p:nvSpPr>
          <p:cNvPr id="4" name="Content Placeholder 3">
            <a:extLst>
              <a:ext uri="{FF2B5EF4-FFF2-40B4-BE49-F238E27FC236}">
                <a16:creationId xmlns:a16="http://schemas.microsoft.com/office/drawing/2014/main" id="{773D7F52-214C-0B4B-8372-42AF8846463E}"/>
              </a:ext>
            </a:extLst>
          </p:cNvPr>
          <p:cNvSpPr>
            <a:spLocks noGrp="1"/>
          </p:cNvSpPr>
          <p:nvPr>
            <p:ph type="subTitle" idx="1"/>
          </p:nvPr>
        </p:nvSpPr>
        <p:spPr>
          <a:xfrm>
            <a:off x="843378" y="1858051"/>
            <a:ext cx="8690493" cy="4563123"/>
          </a:xfrm>
        </p:spPr>
        <p:txBody>
          <a:bodyPr>
            <a:noAutofit/>
          </a:bodyPr>
          <a:lstStyle/>
          <a:p>
            <a:pPr algn="l"/>
            <a:r>
              <a:rPr lang="en-US" sz="2800" dirty="0">
                <a:solidFill>
                  <a:schemeClr val="tx1"/>
                </a:solidFill>
                <a:latin typeface="Calibri" panose="020F0502020204030204" pitchFamily="34" charset="0"/>
                <a:cs typeface="Calibri" panose="020F0502020204030204" pitchFamily="34" charset="0"/>
              </a:rPr>
              <a:t>For the decision-makers</a:t>
            </a:r>
          </a:p>
          <a:p>
            <a:pPr lvl="1" algn="l"/>
            <a:r>
              <a:rPr lang="en-US" sz="2800" dirty="0">
                <a:solidFill>
                  <a:schemeClr val="tx1"/>
                </a:solidFill>
                <a:latin typeface="Calibri" panose="020F0502020204030204" pitchFamily="34" charset="0"/>
                <a:cs typeface="Calibri" panose="020F0502020204030204" pitchFamily="34" charset="0"/>
              </a:rPr>
              <a:t>Following the law on basis for denial</a:t>
            </a:r>
          </a:p>
          <a:p>
            <a:pPr lvl="1" algn="l"/>
            <a:r>
              <a:rPr lang="en-US" sz="2800" dirty="0">
                <a:solidFill>
                  <a:schemeClr val="tx1"/>
                </a:solidFill>
                <a:latin typeface="Calibri" panose="020F0502020204030204" pitchFamily="34" charset="0"/>
                <a:cs typeface="Calibri" panose="020F0502020204030204" pitchFamily="34" charset="0"/>
              </a:rPr>
              <a:t>Factors that predict future success</a:t>
            </a:r>
          </a:p>
          <a:p>
            <a:pPr algn="l"/>
            <a:r>
              <a:rPr lang="en-US" sz="2800" dirty="0">
                <a:solidFill>
                  <a:schemeClr val="tx1"/>
                </a:solidFill>
                <a:latin typeface="Calibri" panose="020F0502020204030204" pitchFamily="34" charset="0"/>
                <a:cs typeface="Calibri" panose="020F0502020204030204" pitchFamily="34" charset="0"/>
              </a:rPr>
              <a:t>For the monitors</a:t>
            </a:r>
          </a:p>
          <a:p>
            <a:pPr lvl="1" algn="l"/>
            <a:r>
              <a:rPr lang="en-US" sz="2800" dirty="0">
                <a:solidFill>
                  <a:schemeClr val="tx1"/>
                </a:solidFill>
                <a:latin typeface="Calibri" panose="020F0502020204030204" pitchFamily="34" charset="0"/>
                <a:cs typeface="Calibri" panose="020F0502020204030204" pitchFamily="34" charset="0"/>
              </a:rPr>
              <a:t>Meeting statutory responsibilities (avoids liability)</a:t>
            </a:r>
          </a:p>
          <a:p>
            <a:pPr lvl="1" algn="l"/>
            <a:r>
              <a:rPr lang="en-US" sz="2800" dirty="0">
                <a:solidFill>
                  <a:schemeClr val="tx1"/>
                </a:solidFill>
                <a:latin typeface="Calibri" panose="020F0502020204030204" pitchFamily="34" charset="0"/>
                <a:cs typeface="Calibri" panose="020F0502020204030204" pitchFamily="34" charset="0"/>
              </a:rPr>
              <a:t>Respecting charter school autonomy</a:t>
            </a:r>
          </a:p>
          <a:p>
            <a:pPr lvl="1" algn="l"/>
            <a:r>
              <a:rPr lang="en-US" sz="2800" dirty="0">
                <a:solidFill>
                  <a:schemeClr val="tx1"/>
                </a:solidFill>
                <a:latin typeface="Calibri" panose="020F0502020204030204" pitchFamily="34" charset="0"/>
                <a:cs typeface="Calibri" panose="020F0502020204030204" pitchFamily="34" charset="0"/>
              </a:rPr>
              <a:t>Identifying risk factors that compromise school success (“medical” model)</a:t>
            </a:r>
          </a:p>
        </p:txBody>
      </p:sp>
      <p:pic>
        <p:nvPicPr>
          <p:cNvPr id="5" name="Picture 4" descr="A picture containing drawing&#10;&#10;Description automatically generated">
            <a:extLst>
              <a:ext uri="{FF2B5EF4-FFF2-40B4-BE49-F238E27FC236}">
                <a16:creationId xmlns:a16="http://schemas.microsoft.com/office/drawing/2014/main" id="{9A4948B1-3B76-44E6-AAAC-A86391B164FE}"/>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947924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389AD-965A-A747-8F85-5F4A2AE7F071}"/>
              </a:ext>
            </a:extLst>
          </p:cNvPr>
          <p:cNvSpPr>
            <a:spLocks noGrp="1"/>
          </p:cNvSpPr>
          <p:nvPr>
            <p:ph type="ctrTitle"/>
          </p:nvPr>
        </p:nvSpPr>
        <p:spPr>
          <a:xfrm>
            <a:off x="790114" y="833186"/>
            <a:ext cx="9064100" cy="1111023"/>
          </a:xfrm>
        </p:spPr>
        <p:txBody>
          <a:bodyPr/>
          <a:lstStyle/>
          <a:p>
            <a:pPr algn="l"/>
            <a:r>
              <a:rPr lang="en-US" b="1" dirty="0">
                <a:solidFill>
                  <a:schemeClr val="tx1"/>
                </a:solidFill>
                <a:latin typeface="Calibri" panose="020F0502020204030204" pitchFamily="34" charset="0"/>
                <a:cs typeface="Calibri" panose="020F0502020204030204" pitchFamily="34" charset="0"/>
              </a:rPr>
              <a:t>Introductions</a:t>
            </a:r>
          </a:p>
        </p:txBody>
      </p:sp>
      <p:sp>
        <p:nvSpPr>
          <p:cNvPr id="3" name="Content Placeholder 2">
            <a:extLst>
              <a:ext uri="{FF2B5EF4-FFF2-40B4-BE49-F238E27FC236}">
                <a16:creationId xmlns:a16="http://schemas.microsoft.com/office/drawing/2014/main" id="{330D10E6-7E63-D841-8FCD-13A158123DD7}"/>
              </a:ext>
            </a:extLst>
          </p:cNvPr>
          <p:cNvSpPr>
            <a:spLocks noGrp="1"/>
          </p:cNvSpPr>
          <p:nvPr>
            <p:ph type="subTitle" idx="1"/>
          </p:nvPr>
        </p:nvSpPr>
        <p:spPr>
          <a:xfrm>
            <a:off x="790114" y="2192272"/>
            <a:ext cx="9250532" cy="2872440"/>
          </a:xfrm>
        </p:spPr>
        <p:txBody>
          <a:bodyPr>
            <a:noAutofit/>
          </a:bodyPr>
          <a:lstStyle/>
          <a:p>
            <a:pPr marL="457200" indent="-457200" algn="l">
              <a:buClrTx/>
              <a:buFont typeface="Wingdings" panose="05000000000000000000" pitchFamily="2" charset="2"/>
              <a:buChar char="Ø"/>
            </a:pPr>
            <a:r>
              <a:rPr lang="en-US" sz="3200" dirty="0">
                <a:solidFill>
                  <a:schemeClr val="tx1"/>
                </a:solidFill>
                <a:latin typeface="Calibri" panose="020F0502020204030204" pitchFamily="34" charset="0"/>
                <a:cs typeface="Calibri" panose="020F0502020204030204" pitchFamily="34" charset="0"/>
              </a:rPr>
              <a:t>Name</a:t>
            </a:r>
          </a:p>
          <a:p>
            <a:pPr marL="457200" indent="-457200" algn="l">
              <a:buClrTx/>
              <a:buFont typeface="Wingdings" panose="05000000000000000000" pitchFamily="2" charset="2"/>
              <a:buChar char="Ø"/>
            </a:pPr>
            <a:r>
              <a:rPr lang="en-US" sz="3200" dirty="0">
                <a:solidFill>
                  <a:schemeClr val="tx1"/>
                </a:solidFill>
                <a:latin typeface="Calibri" panose="020F0502020204030204" pitchFamily="34" charset="0"/>
                <a:cs typeface="Calibri" panose="020F0502020204030204" pitchFamily="34" charset="0"/>
              </a:rPr>
              <a:t>Organization</a:t>
            </a:r>
          </a:p>
          <a:p>
            <a:pPr marL="457200" indent="-457200" algn="l">
              <a:buClrTx/>
              <a:buFont typeface="Wingdings" panose="05000000000000000000" pitchFamily="2" charset="2"/>
              <a:buChar char="Ø"/>
            </a:pPr>
            <a:r>
              <a:rPr lang="en-US" sz="3200" dirty="0">
                <a:solidFill>
                  <a:schemeClr val="tx1"/>
                </a:solidFill>
                <a:latin typeface="Calibri" panose="020F0502020204030204" pitchFamily="34" charset="0"/>
                <a:cs typeface="Calibri" panose="020F0502020204030204" pitchFamily="34" charset="0"/>
              </a:rPr>
              <a:t>Your connection to charter school authorizing</a:t>
            </a:r>
          </a:p>
        </p:txBody>
      </p:sp>
      <p:pic>
        <p:nvPicPr>
          <p:cNvPr id="4" name="Picture 3" descr="A picture containing drawing&#10;&#10;Description automatically generated">
            <a:extLst>
              <a:ext uri="{FF2B5EF4-FFF2-40B4-BE49-F238E27FC236}">
                <a16:creationId xmlns:a16="http://schemas.microsoft.com/office/drawing/2014/main" id="{042828B7-61B8-496C-AC5E-E08A2077F493}"/>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61124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CE4B-A1B6-564A-A6D9-4EA7F6F75443}"/>
              </a:ext>
            </a:extLst>
          </p:cNvPr>
          <p:cNvSpPr>
            <a:spLocks noGrp="1"/>
          </p:cNvSpPr>
          <p:nvPr>
            <p:ph type="ctrTitle"/>
          </p:nvPr>
        </p:nvSpPr>
        <p:spPr>
          <a:xfrm>
            <a:off x="958789" y="495835"/>
            <a:ext cx="8628350" cy="853571"/>
          </a:xfrm>
        </p:spPr>
        <p:txBody>
          <a:bodyPr/>
          <a:lstStyle/>
          <a:p>
            <a:pPr algn="l"/>
            <a:r>
              <a:rPr lang="en-US" b="1" dirty="0">
                <a:solidFill>
                  <a:schemeClr val="tx1"/>
                </a:solidFill>
                <a:latin typeface="Calibri" panose="020F0502020204030204" pitchFamily="34" charset="0"/>
                <a:cs typeface="Calibri" panose="020F0502020204030204" pitchFamily="34" charset="0"/>
              </a:rPr>
              <a:t>Discussion – Decision-Makers</a:t>
            </a:r>
          </a:p>
        </p:txBody>
      </p:sp>
      <p:sp>
        <p:nvSpPr>
          <p:cNvPr id="3" name="Content Placeholder 2">
            <a:extLst>
              <a:ext uri="{FF2B5EF4-FFF2-40B4-BE49-F238E27FC236}">
                <a16:creationId xmlns:a16="http://schemas.microsoft.com/office/drawing/2014/main" id="{DB04143F-0F10-5348-9E4A-62C9F6006006}"/>
              </a:ext>
            </a:extLst>
          </p:cNvPr>
          <p:cNvSpPr>
            <a:spLocks noGrp="1"/>
          </p:cNvSpPr>
          <p:nvPr>
            <p:ph type="subTitle" idx="1"/>
          </p:nvPr>
        </p:nvSpPr>
        <p:spPr>
          <a:xfrm>
            <a:off x="763480" y="1819923"/>
            <a:ext cx="9143999" cy="3327812"/>
          </a:xfrm>
        </p:spPr>
        <p:txBody>
          <a:bodyPr>
            <a:normAutofit/>
          </a:bodyPr>
          <a:lstStyle/>
          <a:p>
            <a:pPr marL="457200" indent="-457200" algn="l">
              <a:buClrTx/>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When deciding whether to approve a new charter school, what do we really care about?</a:t>
            </a:r>
          </a:p>
          <a:p>
            <a:pPr marL="457200" indent="-457200" algn="l">
              <a:buClrTx/>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When deciding whether to renew the charter for an existing school, what do we really care about?</a:t>
            </a:r>
          </a:p>
          <a:p>
            <a:pPr marL="457200" indent="-457200" algn="l">
              <a:buClrTx/>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Can tools and training for authorizing decision-makers get them closer to these core questions within the law?</a:t>
            </a:r>
          </a:p>
        </p:txBody>
      </p:sp>
      <p:pic>
        <p:nvPicPr>
          <p:cNvPr id="4" name="Picture 3" descr="A picture containing drawing&#10;&#10;Description automatically generated">
            <a:extLst>
              <a:ext uri="{FF2B5EF4-FFF2-40B4-BE49-F238E27FC236}">
                <a16:creationId xmlns:a16="http://schemas.microsoft.com/office/drawing/2014/main" id="{9859A0BA-F88F-4676-A3B2-5AE93034BC3B}"/>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2548409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1A330-F6E7-3646-A633-33A411C16189}"/>
              </a:ext>
            </a:extLst>
          </p:cNvPr>
          <p:cNvSpPr>
            <a:spLocks noGrp="1"/>
          </p:cNvSpPr>
          <p:nvPr>
            <p:ph type="ctrTitle"/>
          </p:nvPr>
        </p:nvSpPr>
        <p:spPr>
          <a:xfrm>
            <a:off x="834501" y="443883"/>
            <a:ext cx="8717872" cy="5213811"/>
          </a:xfrm>
        </p:spPr>
        <p:txBody>
          <a:bodyPr>
            <a:normAutofit fontScale="90000"/>
          </a:bodyPr>
          <a:lstStyle/>
          <a:p>
            <a:pPr algn="l"/>
            <a:r>
              <a:rPr lang="en-US" sz="6000" dirty="0">
                <a:solidFill>
                  <a:schemeClr val="tx1"/>
                </a:solidFill>
                <a:latin typeface="Calibri" panose="020F0502020204030204" pitchFamily="34" charset="0"/>
                <a:cs typeface="Calibri" panose="020F0502020204030204" pitchFamily="34" charset="0"/>
              </a:rPr>
              <a:t>“Quality in a service or product is not what you put into it.  It is what the client or customer gets out of it.”</a:t>
            </a:r>
            <a:br>
              <a:rPr lang="en-US" sz="6000" dirty="0">
                <a:solidFill>
                  <a:schemeClr val="tx1"/>
                </a:solidFill>
                <a:latin typeface="Calibri" panose="020F0502020204030204" pitchFamily="34" charset="0"/>
                <a:cs typeface="Calibri" panose="020F0502020204030204" pitchFamily="34" charset="0"/>
              </a:rPr>
            </a:br>
            <a:r>
              <a:rPr lang="en-US" sz="6000" dirty="0">
                <a:solidFill>
                  <a:schemeClr val="tx1"/>
                </a:solidFill>
                <a:latin typeface="Calibri" panose="020F0502020204030204" pitchFamily="34" charset="0"/>
                <a:cs typeface="Calibri" panose="020F0502020204030204" pitchFamily="34" charset="0"/>
              </a:rPr>
              <a:t>                             </a:t>
            </a:r>
            <a:r>
              <a:rPr lang="en-US" sz="6000" i="1" dirty="0">
                <a:solidFill>
                  <a:schemeClr val="tx1"/>
                </a:solidFill>
                <a:latin typeface="Calibri" panose="020F0502020204030204" pitchFamily="34" charset="0"/>
                <a:cs typeface="Calibri" panose="020F0502020204030204" pitchFamily="34" charset="0"/>
              </a:rPr>
              <a:t>Peter Drucker</a:t>
            </a:r>
            <a:br>
              <a:rPr lang="en-US" dirty="0"/>
            </a:br>
            <a:endParaRPr lang="en-US" dirty="0"/>
          </a:p>
        </p:txBody>
      </p:sp>
      <p:pic>
        <p:nvPicPr>
          <p:cNvPr id="4" name="Picture 3" descr="A picture containing drawing&#10;&#10;Description automatically generated">
            <a:extLst>
              <a:ext uri="{FF2B5EF4-FFF2-40B4-BE49-F238E27FC236}">
                <a16:creationId xmlns:a16="http://schemas.microsoft.com/office/drawing/2014/main" id="{DA6F90FB-7374-44C6-966A-2A007833A236}"/>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734525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200B8-6B89-8E4B-97D4-BEAA26D1CE2C}"/>
              </a:ext>
            </a:extLst>
          </p:cNvPr>
          <p:cNvSpPr>
            <a:spLocks noGrp="1"/>
          </p:cNvSpPr>
          <p:nvPr>
            <p:ph type="ctrTitle"/>
          </p:nvPr>
        </p:nvSpPr>
        <p:spPr>
          <a:xfrm>
            <a:off x="1390335" y="60829"/>
            <a:ext cx="7768959" cy="942348"/>
          </a:xfrm>
        </p:spPr>
        <p:txBody>
          <a:bodyPr/>
          <a:lstStyle/>
          <a:p>
            <a:pPr algn="l"/>
            <a:r>
              <a:rPr lang="en-US" b="1" dirty="0">
                <a:solidFill>
                  <a:schemeClr val="tx1"/>
                </a:solidFill>
                <a:latin typeface="Calibri" panose="020F0502020204030204" pitchFamily="34" charset="0"/>
                <a:cs typeface="Calibri" panose="020F0502020204030204" pitchFamily="34" charset="0"/>
              </a:rPr>
              <a:t>Exercise: Monitors</a:t>
            </a:r>
          </a:p>
        </p:txBody>
      </p:sp>
      <p:sp>
        <p:nvSpPr>
          <p:cNvPr id="3" name="Content Placeholder 2">
            <a:extLst>
              <a:ext uri="{FF2B5EF4-FFF2-40B4-BE49-F238E27FC236}">
                <a16:creationId xmlns:a16="http://schemas.microsoft.com/office/drawing/2014/main" id="{E57970E9-678D-0A4B-B3D2-D2DBF18AD37C}"/>
              </a:ext>
            </a:extLst>
          </p:cNvPr>
          <p:cNvSpPr>
            <a:spLocks noGrp="1"/>
          </p:cNvSpPr>
          <p:nvPr>
            <p:ph type="subTitle" idx="1"/>
          </p:nvPr>
        </p:nvSpPr>
        <p:spPr>
          <a:xfrm>
            <a:off x="804909" y="1378258"/>
            <a:ext cx="9289002" cy="5626224"/>
          </a:xfrm>
        </p:spPr>
        <p:txBody>
          <a:bodyPr>
            <a:noAutofit/>
          </a:bodyPr>
          <a:lstStyle/>
          <a:p>
            <a:pPr lvl="0" algn="l"/>
            <a:r>
              <a:rPr lang="en-US" sz="2600" dirty="0">
                <a:solidFill>
                  <a:schemeClr val="tx1"/>
                </a:solidFill>
                <a:latin typeface="Calibri" panose="020F0502020204030204" pitchFamily="34" charset="0"/>
                <a:cs typeface="Calibri" panose="020F0502020204030204" pitchFamily="34" charset="0"/>
              </a:rPr>
              <a:t>Here’s what the state cares about in monitoring:</a:t>
            </a:r>
          </a:p>
          <a:p>
            <a:pPr lvl="1" algn="l"/>
            <a:r>
              <a:rPr lang="en-US" sz="2600" dirty="0">
                <a:solidFill>
                  <a:schemeClr val="tx1"/>
                </a:solidFill>
                <a:latin typeface="Calibri" panose="020F0502020204030204" pitchFamily="34" charset="0"/>
                <a:cs typeface="Calibri" panose="020F0502020204030204" pitchFamily="34" charset="0"/>
              </a:rPr>
              <a:t>Identify at least one staff member as a contact person for the charter school</a:t>
            </a:r>
          </a:p>
          <a:p>
            <a:pPr lvl="1" algn="l"/>
            <a:r>
              <a:rPr lang="en-US" sz="2600" dirty="0">
                <a:solidFill>
                  <a:schemeClr val="tx1"/>
                </a:solidFill>
                <a:latin typeface="Calibri" panose="020F0502020204030204" pitchFamily="34" charset="0"/>
                <a:cs typeface="Calibri" panose="020F0502020204030204" pitchFamily="34" charset="0"/>
              </a:rPr>
              <a:t>Visit each charter school at least annually</a:t>
            </a:r>
          </a:p>
          <a:p>
            <a:pPr lvl="1" algn="l"/>
            <a:r>
              <a:rPr lang="en-US" sz="2600" dirty="0">
                <a:solidFill>
                  <a:schemeClr val="tx1"/>
                </a:solidFill>
                <a:latin typeface="Calibri" panose="020F0502020204030204" pitchFamily="34" charset="0"/>
                <a:cs typeface="Calibri" panose="020F0502020204030204" pitchFamily="34" charset="0"/>
              </a:rPr>
              <a:t>Ensure that each charter school under its authority complies with all reports required of charter schools by law</a:t>
            </a:r>
          </a:p>
          <a:p>
            <a:pPr lvl="1" algn="l"/>
            <a:r>
              <a:rPr lang="en-US" sz="2600" dirty="0">
                <a:solidFill>
                  <a:schemeClr val="tx1"/>
                </a:solidFill>
                <a:latin typeface="Calibri" panose="020F0502020204030204" pitchFamily="34" charset="0"/>
                <a:cs typeface="Calibri" panose="020F0502020204030204" pitchFamily="34" charset="0"/>
              </a:rPr>
              <a:t>Monitor the fiscal condition of each charter school under its authority</a:t>
            </a:r>
          </a:p>
          <a:p>
            <a:pPr lvl="1" algn="l"/>
            <a:r>
              <a:rPr lang="en-US" sz="2600" dirty="0">
                <a:solidFill>
                  <a:schemeClr val="tx1"/>
                </a:solidFill>
                <a:latin typeface="Calibri" panose="020F0502020204030204" pitchFamily="34" charset="0"/>
                <a:cs typeface="Calibri" panose="020F0502020204030204" pitchFamily="34" charset="0"/>
              </a:rPr>
              <a:t>Provide timely notification to the department of charter renewal, revocation or closure</a:t>
            </a:r>
          </a:p>
          <a:p>
            <a:pPr lvl="0" algn="l"/>
            <a:r>
              <a:rPr lang="en-US" sz="2600" dirty="0">
                <a:solidFill>
                  <a:schemeClr val="tx1"/>
                </a:solidFill>
                <a:latin typeface="Calibri" panose="020F0502020204030204" pitchFamily="34" charset="0"/>
                <a:cs typeface="Calibri" panose="020F0502020204030204" pitchFamily="34" charset="0"/>
              </a:rPr>
              <a:t>But what do we </a:t>
            </a:r>
            <a:r>
              <a:rPr lang="en-US" sz="2600" u="sng" dirty="0">
                <a:solidFill>
                  <a:schemeClr val="tx1"/>
                </a:solidFill>
                <a:latin typeface="Calibri" panose="020F0502020204030204" pitchFamily="34" charset="0"/>
                <a:cs typeface="Calibri" panose="020F0502020204030204" pitchFamily="34" charset="0"/>
              </a:rPr>
              <a:t>really</a:t>
            </a:r>
            <a:r>
              <a:rPr lang="en-US" sz="2600" dirty="0">
                <a:solidFill>
                  <a:schemeClr val="tx1"/>
                </a:solidFill>
                <a:latin typeface="Calibri" panose="020F0502020204030204" pitchFamily="34" charset="0"/>
                <a:cs typeface="Calibri" panose="020F0502020204030204" pitchFamily="34" charset="0"/>
              </a:rPr>
              <a:t> care about in an operating charter </a:t>
            </a:r>
            <a:r>
              <a:rPr lang="en-US" sz="2800" dirty="0">
                <a:solidFill>
                  <a:schemeClr val="tx1"/>
                </a:solidFill>
                <a:latin typeface="Calibri" panose="020F0502020204030204" pitchFamily="34" charset="0"/>
                <a:cs typeface="Calibri" panose="020F0502020204030204" pitchFamily="34" charset="0"/>
              </a:rPr>
              <a:t>school? </a:t>
            </a:r>
          </a:p>
        </p:txBody>
      </p:sp>
      <p:pic>
        <p:nvPicPr>
          <p:cNvPr id="4" name="Picture 3" descr="A picture containing drawing&#10;&#10;Description automatically generated">
            <a:extLst>
              <a:ext uri="{FF2B5EF4-FFF2-40B4-BE49-F238E27FC236}">
                <a16:creationId xmlns:a16="http://schemas.microsoft.com/office/drawing/2014/main" id="{70E6C6B7-99E7-4D46-85E7-C4D176654E64}"/>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1016456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D5C3-AF00-9141-A3C4-8A667726DBD9}"/>
              </a:ext>
            </a:extLst>
          </p:cNvPr>
          <p:cNvSpPr>
            <a:spLocks noGrp="1"/>
          </p:cNvSpPr>
          <p:nvPr>
            <p:ph type="ctrTitle"/>
          </p:nvPr>
        </p:nvSpPr>
        <p:spPr>
          <a:xfrm>
            <a:off x="1161231" y="63964"/>
            <a:ext cx="8257977" cy="1096899"/>
          </a:xfrm>
        </p:spPr>
        <p:txBody>
          <a:bodyPr/>
          <a:lstStyle/>
          <a:p>
            <a:pPr algn="l"/>
            <a:r>
              <a:rPr lang="en-US" b="1" dirty="0">
                <a:solidFill>
                  <a:schemeClr val="tx1"/>
                </a:solidFill>
                <a:latin typeface="Calibri" panose="020F0502020204030204" pitchFamily="34" charset="0"/>
                <a:cs typeface="Calibri" panose="020F0502020204030204" pitchFamily="34" charset="0"/>
              </a:rPr>
              <a:t>Exercise: Monitors- Round 1</a:t>
            </a:r>
          </a:p>
        </p:txBody>
      </p:sp>
      <p:sp>
        <p:nvSpPr>
          <p:cNvPr id="3" name="Content Placeholder 2">
            <a:extLst>
              <a:ext uri="{FF2B5EF4-FFF2-40B4-BE49-F238E27FC236}">
                <a16:creationId xmlns:a16="http://schemas.microsoft.com/office/drawing/2014/main" id="{C1D2F5E5-A81F-2746-B75B-3FD2B04D6912}"/>
              </a:ext>
            </a:extLst>
          </p:cNvPr>
          <p:cNvSpPr>
            <a:spLocks noGrp="1"/>
          </p:cNvSpPr>
          <p:nvPr>
            <p:ph type="subTitle" idx="1"/>
          </p:nvPr>
        </p:nvSpPr>
        <p:spPr>
          <a:xfrm>
            <a:off x="727969" y="1846555"/>
            <a:ext cx="9303798" cy="4456591"/>
          </a:xfrm>
        </p:spPr>
        <p:txBody>
          <a:bodyPr>
            <a:normAutofit/>
          </a:bodyPr>
          <a:lstStyle/>
          <a:p>
            <a:pPr algn="l"/>
            <a:r>
              <a:rPr lang="en-US" sz="2800" dirty="0">
                <a:solidFill>
                  <a:schemeClr val="tx1"/>
                </a:solidFill>
                <a:latin typeface="Calibri" panose="020F0502020204030204" pitchFamily="34" charset="0"/>
                <a:cs typeface="Calibri" panose="020F0502020204030204" pitchFamily="34" charset="0"/>
              </a:rPr>
              <a:t>Form 5 small groups</a:t>
            </a:r>
          </a:p>
          <a:p>
            <a:pPr algn="l"/>
            <a:r>
              <a:rPr lang="en-US" sz="2800" dirty="0">
                <a:solidFill>
                  <a:schemeClr val="tx1"/>
                </a:solidFill>
                <a:latin typeface="Calibri" panose="020F0502020204030204" pitchFamily="34" charset="0"/>
                <a:cs typeface="Calibri" panose="020F0502020204030204" pitchFamily="34" charset="0"/>
              </a:rPr>
              <a:t>Brainstorm a list of desired outcomes/conditions that really matter</a:t>
            </a:r>
          </a:p>
          <a:p>
            <a:pPr lvl="1" algn="l"/>
            <a:r>
              <a:rPr lang="en-US" sz="2800" dirty="0">
                <a:solidFill>
                  <a:schemeClr val="tx1"/>
                </a:solidFill>
                <a:latin typeface="Calibri" panose="020F0502020204030204" pitchFamily="34" charset="0"/>
                <a:cs typeface="Calibri" panose="020F0502020204030204" pitchFamily="34" charset="0"/>
              </a:rPr>
              <a:t>What does high-performing, fiscally sound, autonomous, and accountable look like?</a:t>
            </a:r>
          </a:p>
          <a:p>
            <a:pPr lvl="1" algn="l"/>
            <a:r>
              <a:rPr lang="en-US" sz="2800" dirty="0">
                <a:solidFill>
                  <a:schemeClr val="tx1"/>
                </a:solidFill>
                <a:latin typeface="Calibri" panose="020F0502020204030204" pitchFamily="34" charset="0"/>
                <a:cs typeface="Calibri" panose="020F0502020204030204" pitchFamily="34" charset="0"/>
              </a:rPr>
              <a:t>Be specific - observable/measurable</a:t>
            </a:r>
          </a:p>
          <a:p>
            <a:pPr algn="l"/>
            <a:r>
              <a:rPr lang="en-US" sz="2800" dirty="0">
                <a:solidFill>
                  <a:schemeClr val="tx1"/>
                </a:solidFill>
                <a:latin typeface="Calibri" panose="020F0502020204030204" pitchFamily="34" charset="0"/>
                <a:cs typeface="Calibri" panose="020F0502020204030204" pitchFamily="34" charset="0"/>
              </a:rPr>
              <a:t>Share out observations</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55B2D350-01A9-496C-932A-E1EA5E77DAB1}"/>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2304637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31259-A6A6-2A44-ABD2-60EEDEAB91B9}"/>
              </a:ext>
            </a:extLst>
          </p:cNvPr>
          <p:cNvSpPr>
            <a:spLocks noGrp="1"/>
          </p:cNvSpPr>
          <p:nvPr>
            <p:ph type="ctrTitle"/>
          </p:nvPr>
        </p:nvSpPr>
        <p:spPr>
          <a:xfrm>
            <a:off x="1116844" y="51951"/>
            <a:ext cx="7768959" cy="1646302"/>
          </a:xfrm>
        </p:spPr>
        <p:txBody>
          <a:bodyPr/>
          <a:lstStyle/>
          <a:p>
            <a:pPr algn="ctr"/>
            <a:r>
              <a:rPr lang="en-US" b="1" dirty="0">
                <a:solidFill>
                  <a:schemeClr val="tx1"/>
                </a:solidFill>
                <a:latin typeface="Calibri" panose="020F0502020204030204" pitchFamily="34" charset="0"/>
                <a:cs typeface="Calibri" panose="020F0502020204030204" pitchFamily="34" charset="0"/>
              </a:rPr>
              <a:t>Exercise: Monitors</a:t>
            </a:r>
          </a:p>
        </p:txBody>
      </p:sp>
      <p:sp>
        <p:nvSpPr>
          <p:cNvPr id="3" name="Content Placeholder 2">
            <a:extLst>
              <a:ext uri="{FF2B5EF4-FFF2-40B4-BE49-F238E27FC236}">
                <a16:creationId xmlns:a16="http://schemas.microsoft.com/office/drawing/2014/main" id="{071E4989-AC3C-F742-A3EF-FF634FC1EBAF}"/>
              </a:ext>
            </a:extLst>
          </p:cNvPr>
          <p:cNvSpPr>
            <a:spLocks noGrp="1"/>
          </p:cNvSpPr>
          <p:nvPr>
            <p:ph type="subTitle" idx="1"/>
          </p:nvPr>
        </p:nvSpPr>
        <p:spPr>
          <a:xfrm>
            <a:off x="2394855" y="2095130"/>
            <a:ext cx="5212935" cy="3400147"/>
          </a:xfrm>
        </p:spPr>
        <p:txBody>
          <a:bodyPr>
            <a:normAutofit/>
          </a:bodyPr>
          <a:lstStyle/>
          <a:p>
            <a:pPr marL="457200" indent="-457200" algn="l">
              <a:buClrTx/>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Safety</a:t>
            </a:r>
          </a:p>
          <a:p>
            <a:pPr marL="457200" indent="-457200" algn="l">
              <a:buClrTx/>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Learning</a:t>
            </a:r>
          </a:p>
          <a:p>
            <a:pPr marL="457200" indent="-457200" algn="l">
              <a:buClrTx/>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Equity</a:t>
            </a:r>
          </a:p>
          <a:p>
            <a:pPr marL="457200" indent="-457200" algn="l">
              <a:buClrTx/>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Finance</a:t>
            </a:r>
          </a:p>
          <a:p>
            <a:pPr marL="457200" indent="-457200" algn="l">
              <a:buClrTx/>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Governance</a:t>
            </a:r>
          </a:p>
        </p:txBody>
      </p:sp>
      <p:pic>
        <p:nvPicPr>
          <p:cNvPr id="4" name="Picture 3" descr="A picture containing drawing&#10;&#10;Description automatically generated">
            <a:extLst>
              <a:ext uri="{FF2B5EF4-FFF2-40B4-BE49-F238E27FC236}">
                <a16:creationId xmlns:a16="http://schemas.microsoft.com/office/drawing/2014/main" id="{E5C1ED06-5630-46E8-973E-FE90F2F7B487}"/>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308338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32AB-8B35-ED47-B818-3E35F76D6551}"/>
              </a:ext>
            </a:extLst>
          </p:cNvPr>
          <p:cNvSpPr>
            <a:spLocks noGrp="1"/>
          </p:cNvSpPr>
          <p:nvPr>
            <p:ph type="ctrTitle"/>
          </p:nvPr>
        </p:nvSpPr>
        <p:spPr>
          <a:xfrm>
            <a:off x="1072455" y="177554"/>
            <a:ext cx="8719615" cy="1029810"/>
          </a:xfrm>
        </p:spPr>
        <p:txBody>
          <a:bodyPr/>
          <a:lstStyle/>
          <a:p>
            <a:pPr algn="l"/>
            <a:r>
              <a:rPr lang="en-US" b="1" dirty="0">
                <a:solidFill>
                  <a:schemeClr val="tx1"/>
                </a:solidFill>
                <a:latin typeface="Calibri" panose="020F0502020204030204" pitchFamily="34" charset="0"/>
                <a:cs typeface="Calibri" panose="020F0502020204030204" pitchFamily="34" charset="0"/>
              </a:rPr>
              <a:t>Exercise: Monitors – Round 2</a:t>
            </a:r>
          </a:p>
        </p:txBody>
      </p:sp>
      <p:sp>
        <p:nvSpPr>
          <p:cNvPr id="3" name="Content Placeholder 2">
            <a:extLst>
              <a:ext uri="{FF2B5EF4-FFF2-40B4-BE49-F238E27FC236}">
                <a16:creationId xmlns:a16="http://schemas.microsoft.com/office/drawing/2014/main" id="{7A0BDEB6-5CC7-884C-A461-312BB2627B73}"/>
              </a:ext>
            </a:extLst>
          </p:cNvPr>
          <p:cNvSpPr>
            <a:spLocks noGrp="1"/>
          </p:cNvSpPr>
          <p:nvPr>
            <p:ph type="subTitle" idx="1"/>
          </p:nvPr>
        </p:nvSpPr>
        <p:spPr>
          <a:xfrm>
            <a:off x="1180730" y="1926455"/>
            <a:ext cx="8611340" cy="3221280"/>
          </a:xfrm>
        </p:spPr>
        <p:txBody>
          <a:bodyPr>
            <a:normAutofit/>
          </a:bodyPr>
          <a:lstStyle/>
          <a:p>
            <a:pPr algn="l"/>
            <a:r>
              <a:rPr lang="en-US" sz="2800" dirty="0">
                <a:solidFill>
                  <a:schemeClr val="tx1"/>
                </a:solidFill>
                <a:latin typeface="Calibri" panose="020F0502020204030204" pitchFamily="34" charset="0"/>
                <a:cs typeface="Calibri" panose="020F0502020204030204" pitchFamily="34" charset="0"/>
              </a:rPr>
              <a:t>Same groups</a:t>
            </a:r>
          </a:p>
          <a:p>
            <a:pPr algn="l"/>
            <a:r>
              <a:rPr lang="en-US" sz="2800" dirty="0">
                <a:solidFill>
                  <a:schemeClr val="tx1"/>
                </a:solidFill>
                <a:latin typeface="Calibri" panose="020F0502020204030204" pitchFamily="34" charset="0"/>
                <a:cs typeface="Calibri" panose="020F0502020204030204" pitchFamily="34" charset="0"/>
              </a:rPr>
              <a:t>Brainstorm ideas for how monitors can test for these outcomes/conditions</a:t>
            </a:r>
          </a:p>
          <a:p>
            <a:pPr algn="l"/>
            <a:r>
              <a:rPr lang="en-US" sz="2800" dirty="0">
                <a:solidFill>
                  <a:schemeClr val="tx1"/>
                </a:solidFill>
                <a:latin typeface="Calibri" panose="020F0502020204030204" pitchFamily="34" charset="0"/>
                <a:cs typeface="Calibri" panose="020F0502020204030204" pitchFamily="34" charset="0"/>
              </a:rPr>
              <a:t>Report out a few test ideas and any “ah-ha” moments</a:t>
            </a:r>
          </a:p>
        </p:txBody>
      </p:sp>
      <p:pic>
        <p:nvPicPr>
          <p:cNvPr id="4" name="Picture 3" descr="A picture containing drawing&#10;&#10;Description automatically generated">
            <a:extLst>
              <a:ext uri="{FF2B5EF4-FFF2-40B4-BE49-F238E27FC236}">
                <a16:creationId xmlns:a16="http://schemas.microsoft.com/office/drawing/2014/main" id="{032B599C-2516-4531-A698-8265E912F19D}"/>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26414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31259-A6A6-2A44-ABD2-60EEDEAB91B9}"/>
              </a:ext>
            </a:extLst>
          </p:cNvPr>
          <p:cNvSpPr>
            <a:spLocks noGrp="1"/>
          </p:cNvSpPr>
          <p:nvPr>
            <p:ph type="ctrTitle"/>
          </p:nvPr>
        </p:nvSpPr>
        <p:spPr>
          <a:xfrm>
            <a:off x="1294397" y="167361"/>
            <a:ext cx="7768959" cy="915715"/>
          </a:xfrm>
        </p:spPr>
        <p:txBody>
          <a:bodyPr/>
          <a:lstStyle/>
          <a:p>
            <a:pPr algn="ctr"/>
            <a:r>
              <a:rPr lang="en-US" b="1" dirty="0">
                <a:solidFill>
                  <a:schemeClr val="tx1"/>
                </a:solidFill>
                <a:latin typeface="Calibri" panose="020F0502020204030204" pitchFamily="34" charset="0"/>
                <a:cs typeface="Calibri" panose="020F0502020204030204" pitchFamily="34" charset="0"/>
              </a:rPr>
              <a:t>Exercise: Monitors</a:t>
            </a:r>
          </a:p>
        </p:txBody>
      </p:sp>
      <p:sp>
        <p:nvSpPr>
          <p:cNvPr id="3" name="Content Placeholder 2">
            <a:extLst>
              <a:ext uri="{FF2B5EF4-FFF2-40B4-BE49-F238E27FC236}">
                <a16:creationId xmlns:a16="http://schemas.microsoft.com/office/drawing/2014/main" id="{071E4989-AC3C-F742-A3EF-FF634FC1EBAF}"/>
              </a:ext>
            </a:extLst>
          </p:cNvPr>
          <p:cNvSpPr>
            <a:spLocks noGrp="1"/>
          </p:cNvSpPr>
          <p:nvPr>
            <p:ph type="subTitle" idx="1"/>
          </p:nvPr>
        </p:nvSpPr>
        <p:spPr>
          <a:xfrm>
            <a:off x="2244309" y="1580226"/>
            <a:ext cx="5674574" cy="3052604"/>
          </a:xfrm>
        </p:spPr>
        <p:txBody>
          <a:bodyPr>
            <a:normAutofit/>
          </a:bodyPr>
          <a:lstStyle/>
          <a:p>
            <a:pPr marL="457200" indent="-457200" algn="l">
              <a:buClrTx/>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Safety</a:t>
            </a:r>
          </a:p>
          <a:p>
            <a:pPr marL="457200" indent="-457200" algn="l">
              <a:buClrTx/>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Learning</a:t>
            </a:r>
          </a:p>
          <a:p>
            <a:pPr marL="457200" indent="-457200" algn="l">
              <a:buClrTx/>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Equity</a:t>
            </a:r>
          </a:p>
          <a:p>
            <a:pPr marL="457200" indent="-457200" algn="l">
              <a:buClrTx/>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Finance</a:t>
            </a:r>
          </a:p>
          <a:p>
            <a:pPr marL="457200" indent="-457200" algn="l">
              <a:buClrTx/>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Governance</a:t>
            </a:r>
          </a:p>
        </p:txBody>
      </p:sp>
      <p:pic>
        <p:nvPicPr>
          <p:cNvPr id="4" name="Picture 3" descr="A picture containing drawing&#10;&#10;Description automatically generated">
            <a:extLst>
              <a:ext uri="{FF2B5EF4-FFF2-40B4-BE49-F238E27FC236}">
                <a16:creationId xmlns:a16="http://schemas.microsoft.com/office/drawing/2014/main" id="{23C50115-B908-4082-8D80-94C2401A0787}"/>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1768745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4EE15-4C6E-D340-AABE-C4B2DDE038CF}"/>
              </a:ext>
            </a:extLst>
          </p:cNvPr>
          <p:cNvSpPr>
            <a:spLocks noGrp="1"/>
          </p:cNvSpPr>
          <p:nvPr>
            <p:ph type="ctrTitle"/>
          </p:nvPr>
        </p:nvSpPr>
        <p:spPr>
          <a:xfrm>
            <a:off x="1161232" y="344914"/>
            <a:ext cx="7768959" cy="1024466"/>
          </a:xfrm>
        </p:spPr>
        <p:txBody>
          <a:bodyPr/>
          <a:lstStyle/>
          <a:p>
            <a:pPr algn="ctr"/>
            <a:r>
              <a:rPr lang="en-US" b="1" dirty="0">
                <a:solidFill>
                  <a:schemeClr val="tx1"/>
                </a:solidFill>
                <a:latin typeface="Calibri" panose="020F0502020204030204" pitchFamily="34" charset="0"/>
                <a:cs typeface="Calibri" panose="020F0502020204030204" pitchFamily="34" charset="0"/>
              </a:rPr>
              <a:t>Group Discussion</a:t>
            </a:r>
          </a:p>
        </p:txBody>
      </p:sp>
      <p:sp>
        <p:nvSpPr>
          <p:cNvPr id="3" name="Content Placeholder 2">
            <a:extLst>
              <a:ext uri="{FF2B5EF4-FFF2-40B4-BE49-F238E27FC236}">
                <a16:creationId xmlns:a16="http://schemas.microsoft.com/office/drawing/2014/main" id="{FBE49E7E-96BB-FC41-9110-5B755DD5183F}"/>
              </a:ext>
            </a:extLst>
          </p:cNvPr>
          <p:cNvSpPr>
            <a:spLocks noGrp="1"/>
          </p:cNvSpPr>
          <p:nvPr>
            <p:ph type="subTitle" idx="1"/>
          </p:nvPr>
        </p:nvSpPr>
        <p:spPr>
          <a:xfrm>
            <a:off x="1507461" y="2166151"/>
            <a:ext cx="7768959" cy="3542191"/>
          </a:xfrm>
        </p:spPr>
        <p:txBody>
          <a:bodyPr>
            <a:normAutofit/>
          </a:bodyPr>
          <a:lstStyle/>
          <a:p>
            <a:pPr algn="l"/>
            <a:r>
              <a:rPr lang="en-US" sz="2800" dirty="0">
                <a:solidFill>
                  <a:schemeClr val="tx1"/>
                </a:solidFill>
                <a:latin typeface="Calibri" panose="020F0502020204030204" pitchFamily="34" charset="0"/>
                <a:cs typeface="Calibri" panose="020F0502020204030204" pitchFamily="34" charset="0"/>
              </a:rPr>
              <a:t>Do charter school leaders and boards generally care about the same things?   How do they fit into the monitoring system?</a:t>
            </a:r>
          </a:p>
          <a:p>
            <a:pPr algn="l"/>
            <a:r>
              <a:rPr lang="en-US" sz="2800" dirty="0">
                <a:solidFill>
                  <a:schemeClr val="tx1"/>
                </a:solidFill>
                <a:latin typeface="Calibri" panose="020F0502020204030204" pitchFamily="34" charset="0"/>
                <a:cs typeface="Calibri" panose="020F0502020204030204" pitchFamily="34" charset="0"/>
              </a:rPr>
              <a:t>What about other participants in the system?  Can they make monitoring more effective and efficient?</a:t>
            </a:r>
          </a:p>
        </p:txBody>
      </p:sp>
      <p:pic>
        <p:nvPicPr>
          <p:cNvPr id="4" name="Picture 3" descr="A picture containing drawing&#10;&#10;Description automatically generated">
            <a:extLst>
              <a:ext uri="{FF2B5EF4-FFF2-40B4-BE49-F238E27FC236}">
                <a16:creationId xmlns:a16="http://schemas.microsoft.com/office/drawing/2014/main" id="{2C643351-93C7-49AB-9281-854FCD86E32F}"/>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4204170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3036-F980-5C40-BE43-E565F340659E}"/>
              </a:ext>
            </a:extLst>
          </p:cNvPr>
          <p:cNvSpPr>
            <a:spLocks noGrp="1"/>
          </p:cNvSpPr>
          <p:nvPr>
            <p:ph type="ctrTitle"/>
          </p:nvPr>
        </p:nvSpPr>
        <p:spPr>
          <a:xfrm>
            <a:off x="1711648" y="1020931"/>
            <a:ext cx="7768959" cy="2772452"/>
          </a:xfrm>
        </p:spPr>
        <p:txBody>
          <a:bodyPr>
            <a:noAutofit/>
          </a:bodyPr>
          <a:lstStyle/>
          <a:p>
            <a:pPr algn="ctr"/>
            <a:r>
              <a:rPr lang="en-US" b="1" dirty="0">
                <a:solidFill>
                  <a:schemeClr val="tx1"/>
                </a:solidFill>
                <a:latin typeface="Calibri" panose="020F0502020204030204" pitchFamily="34" charset="0"/>
                <a:cs typeface="Calibri" panose="020F0502020204030204" pitchFamily="34" charset="0"/>
              </a:rPr>
              <a:t>Authorizing 2.0’s Design Principles for Developing the Right Processes</a:t>
            </a:r>
          </a:p>
        </p:txBody>
      </p:sp>
      <p:pic>
        <p:nvPicPr>
          <p:cNvPr id="5" name="Picture 4" descr="A picture containing drawing&#10;&#10;Description automatically generated">
            <a:extLst>
              <a:ext uri="{FF2B5EF4-FFF2-40B4-BE49-F238E27FC236}">
                <a16:creationId xmlns:a16="http://schemas.microsoft.com/office/drawing/2014/main" id="{7A4A4759-6B41-42F0-8A43-93D7F8CA901D}"/>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567314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D0406-7D16-1749-850D-BE51721C72C6}"/>
              </a:ext>
            </a:extLst>
          </p:cNvPr>
          <p:cNvSpPr>
            <a:spLocks noGrp="1"/>
          </p:cNvSpPr>
          <p:nvPr>
            <p:ph type="ctrTitle"/>
          </p:nvPr>
        </p:nvSpPr>
        <p:spPr>
          <a:xfrm>
            <a:off x="1498583" y="181846"/>
            <a:ext cx="7768959" cy="1646302"/>
          </a:xfrm>
        </p:spPr>
        <p:txBody>
          <a:bodyPr/>
          <a:lstStyle/>
          <a:p>
            <a:pPr algn="ctr"/>
            <a:r>
              <a:rPr lang="en-US" b="1" dirty="0">
                <a:solidFill>
                  <a:schemeClr val="tx1"/>
                </a:solidFill>
                <a:latin typeface="Calibri" panose="020F0502020204030204" pitchFamily="34" charset="0"/>
                <a:cs typeface="Calibri" panose="020F0502020204030204" pitchFamily="34" charset="0"/>
              </a:rPr>
              <a:t>Getting to Effective and Efficient</a:t>
            </a:r>
          </a:p>
        </p:txBody>
      </p:sp>
      <p:sp>
        <p:nvSpPr>
          <p:cNvPr id="3" name="Content Placeholder 2">
            <a:extLst>
              <a:ext uri="{FF2B5EF4-FFF2-40B4-BE49-F238E27FC236}">
                <a16:creationId xmlns:a16="http://schemas.microsoft.com/office/drawing/2014/main" id="{9D7E079D-BB44-AD4E-B32B-A19711BB5DC2}"/>
              </a:ext>
            </a:extLst>
          </p:cNvPr>
          <p:cNvSpPr>
            <a:spLocks noGrp="1"/>
          </p:cNvSpPr>
          <p:nvPr>
            <p:ph type="subTitle" idx="1"/>
          </p:nvPr>
        </p:nvSpPr>
        <p:spPr>
          <a:xfrm>
            <a:off x="594805" y="2186526"/>
            <a:ext cx="9445840" cy="4338561"/>
          </a:xfrm>
        </p:spPr>
        <p:txBody>
          <a:bodyPr>
            <a:noAutofit/>
          </a:bodyPr>
          <a:lstStyle/>
          <a:p>
            <a:pPr algn="l"/>
            <a:r>
              <a:rPr lang="en-US" sz="2800" dirty="0">
                <a:solidFill>
                  <a:schemeClr val="tx1"/>
                </a:solidFill>
                <a:latin typeface="Calibri" panose="020F0502020204030204" pitchFamily="34" charset="0"/>
                <a:cs typeface="Calibri" panose="020F0502020204030204" pitchFamily="34" charset="0"/>
              </a:rPr>
              <a:t>Authorizing in California remains inadequate</a:t>
            </a:r>
          </a:p>
          <a:p>
            <a:pPr lvl="1" algn="l"/>
            <a:r>
              <a:rPr lang="en-US" sz="2800" dirty="0">
                <a:solidFill>
                  <a:schemeClr val="tx1"/>
                </a:solidFill>
                <a:latin typeface="Calibri" panose="020F0502020204030204" pitchFamily="34" charset="0"/>
                <a:cs typeface="Calibri" panose="020F0502020204030204" pitchFamily="34" charset="0"/>
              </a:rPr>
              <a:t>“…we found that, while professionally-accepted standards for charter school oversight have begun to emerge, California charter authorizers vary in their adherence to these standards.… While some authorizers utilize established professional standards, others create their own unique forms of oversight.” California Research Bureau, 2012</a:t>
            </a:r>
          </a:p>
          <a:p>
            <a:pPr algn="l"/>
            <a:r>
              <a:rPr lang="en-US" sz="2800" dirty="0">
                <a:solidFill>
                  <a:schemeClr val="tx1"/>
                </a:solidFill>
                <a:latin typeface="Calibri" panose="020F0502020204030204" pitchFamily="34" charset="0"/>
                <a:cs typeface="Calibri" panose="020F0502020204030204" pitchFamily="34" charset="0"/>
              </a:rPr>
              <a:t>Previous efforts to improve authorizer practice have made progress, but have had insufficient impact on small authorizers</a:t>
            </a:r>
          </a:p>
        </p:txBody>
      </p:sp>
      <p:pic>
        <p:nvPicPr>
          <p:cNvPr id="4" name="Picture 3" descr="A picture containing drawing&#10;&#10;Description automatically generated">
            <a:extLst>
              <a:ext uri="{FF2B5EF4-FFF2-40B4-BE49-F238E27FC236}">
                <a16:creationId xmlns:a16="http://schemas.microsoft.com/office/drawing/2014/main" id="{363F2739-C1A2-4C03-ADA1-E5C614344567}"/>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3882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0382-37B3-5446-8F8C-DECE6DD83816}"/>
              </a:ext>
            </a:extLst>
          </p:cNvPr>
          <p:cNvSpPr>
            <a:spLocks noGrp="1"/>
          </p:cNvSpPr>
          <p:nvPr>
            <p:ph type="ctrTitle"/>
          </p:nvPr>
        </p:nvSpPr>
        <p:spPr>
          <a:xfrm>
            <a:off x="949912" y="801306"/>
            <a:ext cx="6081204" cy="1009739"/>
          </a:xfrm>
        </p:spPr>
        <p:txBody>
          <a:bodyPr/>
          <a:lstStyle/>
          <a:p>
            <a:pPr algn="l"/>
            <a:r>
              <a:rPr lang="en-US" b="1" dirty="0">
                <a:solidFill>
                  <a:schemeClr val="tx1"/>
                </a:solidFill>
                <a:latin typeface="Calibri" panose="020F0502020204030204" pitchFamily="34" charset="0"/>
                <a:cs typeface="Calibri" panose="020F0502020204030204" pitchFamily="34" charset="0"/>
              </a:rPr>
              <a:t>Objectives</a:t>
            </a:r>
          </a:p>
        </p:txBody>
      </p:sp>
      <p:sp>
        <p:nvSpPr>
          <p:cNvPr id="3" name="Content Placeholder 2">
            <a:extLst>
              <a:ext uri="{FF2B5EF4-FFF2-40B4-BE49-F238E27FC236}">
                <a16:creationId xmlns:a16="http://schemas.microsoft.com/office/drawing/2014/main" id="{2F345774-FAB0-A049-A277-9AB7B4D91A48}"/>
              </a:ext>
            </a:extLst>
          </p:cNvPr>
          <p:cNvSpPr>
            <a:spLocks noGrp="1"/>
          </p:cNvSpPr>
          <p:nvPr>
            <p:ph type="subTitle" idx="1"/>
          </p:nvPr>
        </p:nvSpPr>
        <p:spPr>
          <a:xfrm>
            <a:off x="681838" y="2372954"/>
            <a:ext cx="9092477" cy="3060179"/>
          </a:xfrm>
        </p:spPr>
        <p:txBody>
          <a:bodyPr>
            <a:normAutofit/>
          </a:bodyPr>
          <a:lstStyle/>
          <a:p>
            <a:pPr lvl="0" algn="l">
              <a:buClrTx/>
              <a:buFont typeface="Wingdings" panose="05000000000000000000" pitchFamily="2" charset="2"/>
              <a:buChar char="Ø"/>
            </a:pPr>
            <a:r>
              <a:rPr lang="en-US" sz="3200" dirty="0">
                <a:solidFill>
                  <a:schemeClr val="tx1"/>
                </a:solidFill>
                <a:latin typeface="Calibri" panose="020F0502020204030204" pitchFamily="34" charset="0"/>
                <a:cs typeface="Calibri" panose="020F0502020204030204" pitchFamily="34" charset="0"/>
              </a:rPr>
              <a:t>Underscore the importance of effective authorizing</a:t>
            </a:r>
          </a:p>
          <a:p>
            <a:pPr lvl="0" algn="l">
              <a:buClrTx/>
              <a:buFont typeface="Wingdings" panose="05000000000000000000" pitchFamily="2" charset="2"/>
              <a:buChar char="Ø"/>
            </a:pPr>
            <a:r>
              <a:rPr lang="en-US" sz="3200" dirty="0">
                <a:solidFill>
                  <a:schemeClr val="tx1"/>
                </a:solidFill>
                <a:latin typeface="Calibri" panose="020F0502020204030204" pitchFamily="34" charset="0"/>
                <a:cs typeface="Calibri" panose="020F0502020204030204" pitchFamily="34" charset="0"/>
              </a:rPr>
              <a:t>Identify barriers to improving practice</a:t>
            </a:r>
          </a:p>
          <a:p>
            <a:pPr lvl="0" algn="l">
              <a:buClrTx/>
              <a:buFont typeface="Wingdings" panose="05000000000000000000" pitchFamily="2" charset="2"/>
              <a:buChar char="Ø"/>
            </a:pPr>
            <a:r>
              <a:rPr lang="en-US" sz="3200" dirty="0">
                <a:solidFill>
                  <a:schemeClr val="tx1"/>
                </a:solidFill>
                <a:latin typeface="Calibri" panose="020F0502020204030204" pitchFamily="34" charset="0"/>
                <a:cs typeface="Calibri" panose="020F0502020204030204" pitchFamily="34" charset="0"/>
              </a:rPr>
              <a:t>Explore new ways to support authorizing</a:t>
            </a:r>
          </a:p>
          <a:p>
            <a:pPr lvl="0" algn="l">
              <a:buClrTx/>
              <a:buFont typeface="Wingdings" panose="05000000000000000000" pitchFamily="2" charset="2"/>
              <a:buChar char="Ø"/>
            </a:pPr>
            <a:r>
              <a:rPr lang="en-US" sz="3200" dirty="0">
                <a:solidFill>
                  <a:schemeClr val="tx1"/>
                </a:solidFill>
                <a:latin typeface="Calibri" panose="020F0502020204030204" pitchFamily="34" charset="0"/>
                <a:cs typeface="Calibri" panose="020F0502020204030204" pitchFamily="34" charset="0"/>
              </a:rPr>
              <a:t>Move into action with your help</a:t>
            </a:r>
          </a:p>
          <a:p>
            <a:pPr>
              <a:buClrTx/>
            </a:pPr>
            <a:endParaRPr lang="en-US" dirty="0"/>
          </a:p>
        </p:txBody>
      </p:sp>
      <p:pic>
        <p:nvPicPr>
          <p:cNvPr id="4" name="Picture 3" descr="A picture containing drawing&#10;&#10;Description automatically generated">
            <a:extLst>
              <a:ext uri="{FF2B5EF4-FFF2-40B4-BE49-F238E27FC236}">
                <a16:creationId xmlns:a16="http://schemas.microsoft.com/office/drawing/2014/main" id="{25E9B4EF-0642-4C66-BCCE-EC4D5B0B63FF}"/>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1947713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364F-7905-5A45-9677-32732A44741D}"/>
              </a:ext>
            </a:extLst>
          </p:cNvPr>
          <p:cNvSpPr>
            <a:spLocks noGrp="1"/>
          </p:cNvSpPr>
          <p:nvPr>
            <p:ph type="ctrTitle"/>
          </p:nvPr>
        </p:nvSpPr>
        <p:spPr>
          <a:xfrm>
            <a:off x="1084288" y="0"/>
            <a:ext cx="8326041" cy="3117954"/>
          </a:xfrm>
        </p:spPr>
        <p:txBody>
          <a:bodyPr>
            <a:normAutofit fontScale="90000"/>
          </a:bodyPr>
          <a:lstStyle/>
          <a:p>
            <a:pPr algn="l"/>
            <a:r>
              <a:rPr lang="en-US" b="1" i="1" dirty="0">
                <a:solidFill>
                  <a:schemeClr val="tx1"/>
                </a:solidFill>
                <a:latin typeface="Calibri" panose="020F0502020204030204" pitchFamily="34" charset="0"/>
                <a:cs typeface="Calibri" panose="020F0502020204030204" pitchFamily="34" charset="0"/>
              </a:rPr>
              <a:t>How do we design monitoring processes (tests) that address what we care about and that authorizers CAN and WILL </a:t>
            </a:r>
            <a:r>
              <a:rPr lang="en-US" i="1" dirty="0">
                <a:solidFill>
                  <a:schemeClr val="tx1"/>
                </a:solidFill>
              </a:rPr>
              <a:t>do?</a:t>
            </a:r>
            <a:endParaRPr lang="en-US" dirty="0">
              <a:solidFill>
                <a:schemeClr val="tx1"/>
              </a:solidFill>
            </a:endParaRPr>
          </a:p>
        </p:txBody>
      </p:sp>
      <p:sp>
        <p:nvSpPr>
          <p:cNvPr id="4" name="Triangle 3">
            <a:extLst>
              <a:ext uri="{FF2B5EF4-FFF2-40B4-BE49-F238E27FC236}">
                <a16:creationId xmlns:a16="http://schemas.microsoft.com/office/drawing/2014/main" id="{ED618393-B87C-D24B-B402-9E0A596E45C1}"/>
              </a:ext>
            </a:extLst>
          </p:cNvPr>
          <p:cNvSpPr/>
          <p:nvPr/>
        </p:nvSpPr>
        <p:spPr>
          <a:xfrm>
            <a:off x="3400664" y="3082860"/>
            <a:ext cx="3867462" cy="3117954"/>
          </a:xfrm>
          <a:prstGeom prst="triangl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EB4BB20-D8A9-414C-897A-442CEFC15B68}"/>
              </a:ext>
            </a:extLst>
          </p:cNvPr>
          <p:cNvSpPr txBox="1"/>
          <p:nvPr/>
        </p:nvSpPr>
        <p:spPr>
          <a:xfrm>
            <a:off x="6857606" y="4083522"/>
            <a:ext cx="1139252"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Scope</a:t>
            </a:r>
          </a:p>
        </p:txBody>
      </p:sp>
      <p:sp>
        <p:nvSpPr>
          <p:cNvPr id="8" name="TextBox 7">
            <a:extLst>
              <a:ext uri="{FF2B5EF4-FFF2-40B4-BE49-F238E27FC236}">
                <a16:creationId xmlns:a16="http://schemas.microsoft.com/office/drawing/2014/main" id="{72C4AA1E-0828-6A4F-ABA6-8069AD6AA65E}"/>
              </a:ext>
            </a:extLst>
          </p:cNvPr>
          <p:cNvSpPr txBox="1"/>
          <p:nvPr/>
        </p:nvSpPr>
        <p:spPr>
          <a:xfrm>
            <a:off x="2670142" y="3968113"/>
            <a:ext cx="1049311"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Time</a:t>
            </a:r>
          </a:p>
        </p:txBody>
      </p:sp>
      <p:sp>
        <p:nvSpPr>
          <p:cNvPr id="10" name="Rectangle 9">
            <a:extLst>
              <a:ext uri="{FF2B5EF4-FFF2-40B4-BE49-F238E27FC236}">
                <a16:creationId xmlns:a16="http://schemas.microsoft.com/office/drawing/2014/main" id="{565A50F4-F324-BB4D-89B9-F7D26D86BD45}"/>
              </a:ext>
            </a:extLst>
          </p:cNvPr>
          <p:cNvSpPr/>
          <p:nvPr/>
        </p:nvSpPr>
        <p:spPr>
          <a:xfrm>
            <a:off x="4173938" y="6165719"/>
            <a:ext cx="2256980" cy="523220"/>
          </a:xfrm>
          <a:prstGeom prst="rect">
            <a:avLst/>
          </a:prstGeom>
          <a:noFill/>
        </p:spPr>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Resources</a:t>
            </a:r>
          </a:p>
        </p:txBody>
      </p:sp>
      <p:pic>
        <p:nvPicPr>
          <p:cNvPr id="11" name="Picture 10" descr="A picture containing drawing&#10;&#10;Description automatically generated">
            <a:extLst>
              <a:ext uri="{FF2B5EF4-FFF2-40B4-BE49-F238E27FC236}">
                <a16:creationId xmlns:a16="http://schemas.microsoft.com/office/drawing/2014/main" id="{03D659F0-74C7-4FE1-81CB-AFB32EE57775}"/>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700598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3D2055-DF14-B343-9F11-7A439AB89B07}"/>
              </a:ext>
            </a:extLst>
          </p:cNvPr>
          <p:cNvSpPr>
            <a:spLocks noGrp="1"/>
          </p:cNvSpPr>
          <p:nvPr>
            <p:ph type="ctrTitle"/>
          </p:nvPr>
        </p:nvSpPr>
        <p:spPr>
          <a:xfrm>
            <a:off x="1118586" y="71527"/>
            <a:ext cx="8282866" cy="1646302"/>
          </a:xfrm>
        </p:spPr>
        <p:txBody>
          <a:bodyPr>
            <a:noAutofit/>
          </a:bodyPr>
          <a:lstStyle/>
          <a:p>
            <a:pPr algn="ctr"/>
            <a:r>
              <a:rPr lang="en-US" b="1" dirty="0">
                <a:solidFill>
                  <a:schemeClr val="tx1"/>
                </a:solidFill>
                <a:latin typeface="Calibri" panose="020F0502020204030204" pitchFamily="34" charset="0"/>
                <a:cs typeface="Calibri" panose="020F0502020204030204" pitchFamily="34" charset="0"/>
              </a:rPr>
              <a:t>Testing the Tests: Design Principles</a:t>
            </a:r>
          </a:p>
        </p:txBody>
      </p:sp>
      <p:sp>
        <p:nvSpPr>
          <p:cNvPr id="5" name="Content Placeholder 4">
            <a:extLst>
              <a:ext uri="{FF2B5EF4-FFF2-40B4-BE49-F238E27FC236}">
                <a16:creationId xmlns:a16="http://schemas.microsoft.com/office/drawing/2014/main" id="{F302EA0B-7397-434F-8B19-90F03D651252}"/>
              </a:ext>
            </a:extLst>
          </p:cNvPr>
          <p:cNvSpPr>
            <a:spLocks noGrp="1"/>
          </p:cNvSpPr>
          <p:nvPr>
            <p:ph type="subTitle" idx="1"/>
          </p:nvPr>
        </p:nvSpPr>
        <p:spPr>
          <a:xfrm>
            <a:off x="719090" y="1802167"/>
            <a:ext cx="9223899" cy="4984306"/>
          </a:xfrm>
        </p:spPr>
        <p:txBody>
          <a:bodyPr>
            <a:normAutofit fontScale="92500" lnSpcReduction="20000"/>
          </a:bodyPr>
          <a:lstStyle/>
          <a:p>
            <a:pPr algn="l"/>
            <a:r>
              <a:rPr lang="en-US" sz="2800" dirty="0">
                <a:solidFill>
                  <a:schemeClr val="tx1"/>
                </a:solidFill>
                <a:latin typeface="Calibri" panose="020F0502020204030204" pitchFamily="34" charset="0"/>
                <a:cs typeface="Calibri" panose="020F0502020204030204" pitchFamily="34" charset="0"/>
              </a:rPr>
              <a:t>Does the test place responsibility at the right level / with the right people?</a:t>
            </a:r>
          </a:p>
          <a:p>
            <a:pPr algn="l"/>
            <a:r>
              <a:rPr lang="en-US" sz="2800" dirty="0">
                <a:solidFill>
                  <a:schemeClr val="tx1"/>
                </a:solidFill>
                <a:latin typeface="Calibri" panose="020F0502020204030204" pitchFamily="34" charset="0"/>
                <a:cs typeface="Calibri" panose="020F0502020204030204" pitchFamily="34" charset="0"/>
              </a:rPr>
              <a:t>Is the test measuring the right thing – providing data on the key indicator/s?</a:t>
            </a:r>
          </a:p>
          <a:p>
            <a:pPr algn="l"/>
            <a:r>
              <a:rPr lang="en-US" sz="2800" dirty="0">
                <a:solidFill>
                  <a:schemeClr val="tx1"/>
                </a:solidFill>
                <a:latin typeface="Calibri" panose="020F0502020204030204" pitchFamily="34" charset="0"/>
                <a:cs typeface="Calibri" panose="020F0502020204030204" pitchFamily="34" charset="0"/>
              </a:rPr>
              <a:t>Does the test provide a way to rate/rank the results relative to the key indicator?</a:t>
            </a:r>
          </a:p>
          <a:p>
            <a:pPr algn="l"/>
            <a:r>
              <a:rPr lang="en-US" sz="2800" dirty="0">
                <a:solidFill>
                  <a:schemeClr val="tx1"/>
                </a:solidFill>
                <a:latin typeface="Calibri" panose="020F0502020204030204" pitchFamily="34" charset="0"/>
                <a:cs typeface="Calibri" panose="020F0502020204030204" pitchFamily="34" charset="0"/>
              </a:rPr>
              <a:t>Can the test results and follow-up be readily summarized as part of the overall school assessment?</a:t>
            </a:r>
          </a:p>
          <a:p>
            <a:pPr algn="l"/>
            <a:r>
              <a:rPr lang="en-US" sz="2800" dirty="0">
                <a:solidFill>
                  <a:schemeClr val="tx1"/>
                </a:solidFill>
                <a:latin typeface="Calibri" panose="020F0502020204030204" pitchFamily="34" charset="0"/>
                <a:cs typeface="Calibri" panose="020F0502020204030204" pitchFamily="34" charset="0"/>
              </a:rPr>
              <a:t>Can the test be usefully made available to the school and the public?</a:t>
            </a:r>
          </a:p>
          <a:p>
            <a:pPr algn="l"/>
            <a:r>
              <a:rPr lang="en-US" sz="2800" dirty="0">
                <a:solidFill>
                  <a:schemeClr val="tx1"/>
                </a:solidFill>
                <a:latin typeface="Calibri" panose="020F0502020204030204" pitchFamily="34" charset="0"/>
                <a:cs typeface="Calibri" panose="020F0502020204030204" pitchFamily="34" charset="0"/>
              </a:rPr>
              <a:t>Is conducting the test within the capacity of the authorizer and its reasonably available resources?</a:t>
            </a:r>
          </a:p>
        </p:txBody>
      </p:sp>
      <p:pic>
        <p:nvPicPr>
          <p:cNvPr id="6" name="Picture 5" descr="A picture containing drawing&#10;&#10;Description automatically generated">
            <a:extLst>
              <a:ext uri="{FF2B5EF4-FFF2-40B4-BE49-F238E27FC236}">
                <a16:creationId xmlns:a16="http://schemas.microsoft.com/office/drawing/2014/main" id="{FB84331E-B4D2-4A2F-9111-615C5ADF85E4}"/>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3310196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D1BE-75B6-D44A-AE1F-392B3A703FF3}"/>
              </a:ext>
            </a:extLst>
          </p:cNvPr>
          <p:cNvSpPr>
            <a:spLocks noGrp="1"/>
          </p:cNvSpPr>
          <p:nvPr>
            <p:ph type="ctrTitle"/>
          </p:nvPr>
        </p:nvSpPr>
        <p:spPr>
          <a:xfrm>
            <a:off x="1196743" y="63964"/>
            <a:ext cx="7768959" cy="1096899"/>
          </a:xfrm>
        </p:spPr>
        <p:txBody>
          <a:bodyPr/>
          <a:lstStyle/>
          <a:p>
            <a:pPr algn="ctr"/>
            <a:r>
              <a:rPr lang="en-US" b="1" dirty="0">
                <a:solidFill>
                  <a:schemeClr val="tx1"/>
                </a:solidFill>
                <a:latin typeface="Calibri" panose="020F0502020204030204" pitchFamily="34" charset="0"/>
                <a:cs typeface="Calibri" panose="020F0502020204030204" pitchFamily="34" charset="0"/>
              </a:rPr>
              <a:t>What’s new here?</a:t>
            </a:r>
          </a:p>
        </p:txBody>
      </p:sp>
      <p:sp>
        <p:nvSpPr>
          <p:cNvPr id="3" name="Content Placeholder 2">
            <a:extLst>
              <a:ext uri="{FF2B5EF4-FFF2-40B4-BE49-F238E27FC236}">
                <a16:creationId xmlns:a16="http://schemas.microsoft.com/office/drawing/2014/main" id="{2162A114-E417-F64E-A2D2-6BF806E99744}"/>
              </a:ext>
            </a:extLst>
          </p:cNvPr>
          <p:cNvSpPr>
            <a:spLocks noGrp="1"/>
          </p:cNvSpPr>
          <p:nvPr>
            <p:ph type="subTitle" idx="1"/>
          </p:nvPr>
        </p:nvSpPr>
        <p:spPr>
          <a:xfrm>
            <a:off x="781235" y="1740023"/>
            <a:ext cx="9028590" cy="4847208"/>
          </a:xfrm>
        </p:spPr>
        <p:txBody>
          <a:bodyPr>
            <a:normAutofit/>
          </a:bodyPr>
          <a:lstStyle/>
          <a:p>
            <a:pPr algn="l"/>
            <a:r>
              <a:rPr lang="en-US" sz="2800" dirty="0">
                <a:solidFill>
                  <a:schemeClr val="tx1"/>
                </a:solidFill>
                <a:latin typeface="Calibri" panose="020F0502020204030204" pitchFamily="34" charset="0"/>
                <a:cs typeface="Calibri" panose="020F0502020204030204" pitchFamily="34" charset="0"/>
              </a:rPr>
              <a:t>Emphasis on the charter school’s primary responsibility</a:t>
            </a:r>
          </a:p>
          <a:p>
            <a:pPr algn="l"/>
            <a:r>
              <a:rPr lang="en-US" sz="2800" dirty="0">
                <a:solidFill>
                  <a:schemeClr val="tx1"/>
                </a:solidFill>
                <a:latin typeface="Calibri" panose="020F0502020204030204" pitchFamily="34" charset="0"/>
                <a:cs typeface="Calibri" panose="020F0502020204030204" pitchFamily="34" charset="0"/>
              </a:rPr>
              <a:t>Selective, periodic monitoring, as opposed to constant oversight</a:t>
            </a:r>
          </a:p>
          <a:p>
            <a:pPr algn="l"/>
            <a:r>
              <a:rPr lang="en-US" sz="2800" dirty="0">
                <a:solidFill>
                  <a:schemeClr val="tx1"/>
                </a:solidFill>
                <a:latin typeface="Calibri" panose="020F0502020204030204" pitchFamily="34" charset="0"/>
                <a:cs typeface="Calibri" panose="020F0502020204030204" pitchFamily="34" charset="0"/>
              </a:rPr>
              <a:t>Tests are focused on relevant indicators of effectiveness, progress and/or compliance</a:t>
            </a:r>
          </a:p>
          <a:p>
            <a:pPr algn="l"/>
            <a:r>
              <a:rPr lang="en-US" sz="2800" dirty="0">
                <a:solidFill>
                  <a:schemeClr val="tx1"/>
                </a:solidFill>
                <a:latin typeface="Calibri" panose="020F0502020204030204" pitchFamily="34" charset="0"/>
                <a:cs typeface="Calibri" panose="020F0502020204030204" pitchFamily="34" charset="0"/>
              </a:rPr>
              <a:t>Tests are diagnostic – guide decisions on whether further testing or intervention is warranted</a:t>
            </a:r>
          </a:p>
          <a:p>
            <a:pPr algn="l"/>
            <a:r>
              <a:rPr lang="en-US" sz="2800" dirty="0">
                <a:solidFill>
                  <a:schemeClr val="tx1"/>
                </a:solidFill>
                <a:latin typeface="Calibri" panose="020F0502020204030204" pitchFamily="34" charset="0"/>
                <a:cs typeface="Calibri" panose="020F0502020204030204" pitchFamily="34" charset="0"/>
              </a:rPr>
              <a:t>Monitoring is designed to be within the reasonable capacity of the authorizer</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A5A1841D-AF85-4E17-9BC0-0B2B63EE9D3C}"/>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3958747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68B9F-5BEC-2B43-8663-58E4CA25D2D3}"/>
              </a:ext>
            </a:extLst>
          </p:cNvPr>
          <p:cNvSpPr>
            <a:spLocks noGrp="1"/>
          </p:cNvSpPr>
          <p:nvPr>
            <p:ph type="ctrTitle"/>
          </p:nvPr>
        </p:nvSpPr>
        <p:spPr>
          <a:xfrm>
            <a:off x="1136342" y="63964"/>
            <a:ext cx="8211843" cy="1096899"/>
          </a:xfrm>
        </p:spPr>
        <p:txBody>
          <a:bodyPr/>
          <a:lstStyle/>
          <a:p>
            <a:pPr algn="ctr"/>
            <a:r>
              <a:rPr lang="en-US" b="1" dirty="0">
                <a:solidFill>
                  <a:schemeClr val="tx1"/>
                </a:solidFill>
                <a:latin typeface="Calibri" panose="020F0502020204030204" pitchFamily="34" charset="0"/>
                <a:cs typeface="Calibri" panose="020F0502020204030204" pitchFamily="34" charset="0"/>
              </a:rPr>
              <a:t>Exercise: Authorizing 2.0</a:t>
            </a:r>
          </a:p>
        </p:txBody>
      </p:sp>
      <p:sp>
        <p:nvSpPr>
          <p:cNvPr id="3" name="Content Placeholder 2">
            <a:extLst>
              <a:ext uri="{FF2B5EF4-FFF2-40B4-BE49-F238E27FC236}">
                <a16:creationId xmlns:a16="http://schemas.microsoft.com/office/drawing/2014/main" id="{07DF4AB1-9F7A-7442-80DF-EE499012B6DD}"/>
              </a:ext>
            </a:extLst>
          </p:cNvPr>
          <p:cNvSpPr>
            <a:spLocks noGrp="1"/>
          </p:cNvSpPr>
          <p:nvPr>
            <p:ph type="subTitle" idx="1"/>
          </p:nvPr>
        </p:nvSpPr>
        <p:spPr>
          <a:xfrm>
            <a:off x="825623" y="1438398"/>
            <a:ext cx="9072979" cy="5444123"/>
          </a:xfrm>
        </p:spPr>
        <p:txBody>
          <a:bodyPr>
            <a:normAutofit/>
          </a:bodyPr>
          <a:lstStyle/>
          <a:p>
            <a:pPr algn="l"/>
            <a:r>
              <a:rPr lang="en-US" sz="2400" dirty="0">
                <a:solidFill>
                  <a:schemeClr val="tx1"/>
                </a:solidFill>
                <a:latin typeface="Calibri" panose="020F0502020204030204" pitchFamily="34" charset="0"/>
                <a:cs typeface="Calibri" panose="020F0502020204030204" pitchFamily="34" charset="0"/>
              </a:rPr>
              <a:t>Developing a system for monitoring equity</a:t>
            </a:r>
          </a:p>
          <a:p>
            <a:pPr algn="l"/>
            <a:r>
              <a:rPr lang="en-US" sz="2400" dirty="0">
                <a:solidFill>
                  <a:schemeClr val="tx1"/>
                </a:solidFill>
                <a:latin typeface="Calibri" panose="020F0502020204030204" pitchFamily="34" charset="0"/>
                <a:cs typeface="Calibri" panose="020F0502020204030204" pitchFamily="34" charset="0"/>
              </a:rPr>
              <a:t>Two (2) groups:</a:t>
            </a:r>
          </a:p>
          <a:p>
            <a:pPr lvl="1" algn="l"/>
            <a:r>
              <a:rPr lang="en-US" sz="2400" dirty="0">
                <a:solidFill>
                  <a:schemeClr val="tx1"/>
                </a:solidFill>
                <a:latin typeface="Calibri" panose="020F0502020204030204" pitchFamily="34" charset="0"/>
                <a:cs typeface="Calibri" panose="020F0502020204030204" pitchFamily="34" charset="0"/>
              </a:rPr>
              <a:t>Students with disabilities</a:t>
            </a:r>
          </a:p>
          <a:p>
            <a:pPr lvl="1" algn="l"/>
            <a:r>
              <a:rPr lang="en-US" sz="2400" dirty="0">
                <a:solidFill>
                  <a:schemeClr val="tx1"/>
                </a:solidFill>
                <a:latin typeface="Calibri" panose="020F0502020204030204" pitchFamily="34" charset="0"/>
                <a:cs typeface="Calibri" panose="020F0502020204030204" pitchFamily="34" charset="0"/>
              </a:rPr>
              <a:t>English learners</a:t>
            </a:r>
          </a:p>
          <a:p>
            <a:pPr algn="l"/>
            <a:r>
              <a:rPr lang="en-US" sz="2400" dirty="0">
                <a:solidFill>
                  <a:schemeClr val="tx1"/>
                </a:solidFill>
                <a:latin typeface="Calibri" panose="020F0502020204030204" pitchFamily="34" charset="0"/>
                <a:cs typeface="Calibri" panose="020F0502020204030204" pitchFamily="34" charset="0"/>
              </a:rPr>
              <a:t>Define equity and what you really care about</a:t>
            </a:r>
          </a:p>
          <a:p>
            <a:pPr algn="l"/>
            <a:r>
              <a:rPr lang="en-US" sz="2400" dirty="0">
                <a:solidFill>
                  <a:schemeClr val="tx1"/>
                </a:solidFill>
                <a:latin typeface="Calibri" panose="020F0502020204030204" pitchFamily="34" charset="0"/>
                <a:cs typeface="Calibri" panose="020F0502020204030204" pitchFamily="34" charset="0"/>
              </a:rPr>
              <a:t>Identify the key indicators and how you will test them</a:t>
            </a:r>
          </a:p>
          <a:p>
            <a:pPr algn="l"/>
            <a:r>
              <a:rPr lang="en-US" sz="2400" dirty="0">
                <a:solidFill>
                  <a:schemeClr val="tx1"/>
                </a:solidFill>
                <a:latin typeface="Calibri" panose="020F0502020204030204" pitchFamily="34" charset="0"/>
                <a:cs typeface="Calibri" panose="020F0502020204030204" pitchFamily="34" charset="0"/>
              </a:rPr>
              <a:t>Describe how your process will reinforce/improve the work of school leaders and board in monitoring equity </a:t>
            </a:r>
          </a:p>
          <a:p>
            <a:pPr algn="l"/>
            <a:r>
              <a:rPr lang="en-US" sz="2400" dirty="0">
                <a:solidFill>
                  <a:schemeClr val="tx1"/>
                </a:solidFill>
                <a:latin typeface="Calibri" panose="020F0502020204030204" pitchFamily="34" charset="0"/>
                <a:cs typeface="Calibri" panose="020F0502020204030204" pitchFamily="34" charset="0"/>
              </a:rPr>
              <a:t>Test your process against the Design Principles</a:t>
            </a:r>
          </a:p>
          <a:p>
            <a:pPr algn="l"/>
            <a:r>
              <a:rPr lang="en-US" sz="2400" dirty="0">
                <a:solidFill>
                  <a:schemeClr val="tx1"/>
                </a:solidFill>
                <a:latin typeface="Calibri" panose="020F0502020204030204" pitchFamily="34" charset="0"/>
                <a:cs typeface="Calibri" panose="020F0502020204030204" pitchFamily="34" charset="0"/>
              </a:rPr>
              <a:t>Report out: describe your process and any observations to share</a:t>
            </a:r>
          </a:p>
          <a:p>
            <a:endParaRPr lang="en-US" dirty="0"/>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0818C5C7-D000-4414-965A-B95030F90938}"/>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2838451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652AA-002A-7541-8AB0-E7E58223E64B}"/>
              </a:ext>
            </a:extLst>
          </p:cNvPr>
          <p:cNvSpPr>
            <a:spLocks noGrp="1"/>
          </p:cNvSpPr>
          <p:nvPr>
            <p:ph type="ctrTitle"/>
          </p:nvPr>
        </p:nvSpPr>
        <p:spPr>
          <a:xfrm>
            <a:off x="1392052" y="71527"/>
            <a:ext cx="7768959" cy="1096899"/>
          </a:xfrm>
        </p:spPr>
        <p:txBody>
          <a:bodyPr/>
          <a:lstStyle/>
          <a:p>
            <a:pPr algn="ctr"/>
            <a:r>
              <a:rPr lang="en-US" b="1" dirty="0">
                <a:solidFill>
                  <a:schemeClr val="tx1"/>
                </a:solidFill>
                <a:latin typeface="Calibri" panose="020F0502020204030204" pitchFamily="34" charset="0"/>
                <a:cs typeface="Calibri" panose="020F0502020204030204" pitchFamily="34" charset="0"/>
              </a:rPr>
              <a:t>Exercise: Authorizing 2.0</a:t>
            </a:r>
          </a:p>
        </p:txBody>
      </p:sp>
      <p:sp>
        <p:nvSpPr>
          <p:cNvPr id="3" name="Content Placeholder 2">
            <a:extLst>
              <a:ext uri="{FF2B5EF4-FFF2-40B4-BE49-F238E27FC236}">
                <a16:creationId xmlns:a16="http://schemas.microsoft.com/office/drawing/2014/main" id="{21274782-9FC2-5140-A3CD-EC5561ECE179}"/>
              </a:ext>
            </a:extLst>
          </p:cNvPr>
          <p:cNvSpPr>
            <a:spLocks noGrp="1"/>
          </p:cNvSpPr>
          <p:nvPr>
            <p:ph type="subTitle" idx="1"/>
          </p:nvPr>
        </p:nvSpPr>
        <p:spPr>
          <a:xfrm>
            <a:off x="736846" y="1523533"/>
            <a:ext cx="9632272" cy="5689574"/>
          </a:xfrm>
        </p:spPr>
        <p:txBody>
          <a:bodyPr>
            <a:noAutofit/>
          </a:bodyPr>
          <a:lstStyle/>
          <a:p>
            <a:pPr algn="l"/>
            <a:r>
              <a:rPr lang="en-US" sz="2400" dirty="0">
                <a:solidFill>
                  <a:schemeClr val="tx1"/>
                </a:solidFill>
                <a:latin typeface="Calibri" panose="020F0502020204030204" pitchFamily="34" charset="0"/>
                <a:cs typeface="Calibri" panose="020F0502020204030204" pitchFamily="34" charset="0"/>
              </a:rPr>
              <a:t>Test your process against the Design Principles</a:t>
            </a:r>
          </a:p>
          <a:p>
            <a:pPr lvl="1" algn="l"/>
            <a:r>
              <a:rPr lang="en-US" sz="2400" dirty="0">
                <a:solidFill>
                  <a:schemeClr val="tx1"/>
                </a:solidFill>
                <a:latin typeface="Calibri" panose="020F0502020204030204" pitchFamily="34" charset="0"/>
                <a:cs typeface="Calibri" panose="020F0502020204030204" pitchFamily="34" charset="0"/>
              </a:rPr>
              <a:t>Does the test place responsibility at the right level / with the right people?</a:t>
            </a:r>
          </a:p>
          <a:p>
            <a:pPr lvl="1" algn="l"/>
            <a:r>
              <a:rPr lang="en-US" sz="2400" dirty="0">
                <a:solidFill>
                  <a:schemeClr val="tx1"/>
                </a:solidFill>
                <a:latin typeface="Calibri" panose="020F0502020204030204" pitchFamily="34" charset="0"/>
                <a:cs typeface="Calibri" panose="020F0502020204030204" pitchFamily="34" charset="0"/>
              </a:rPr>
              <a:t>Is the test measuring the right thing – providing data on the key indicator/s?</a:t>
            </a:r>
          </a:p>
          <a:p>
            <a:pPr lvl="1" algn="l"/>
            <a:r>
              <a:rPr lang="en-US" sz="2400" dirty="0">
                <a:solidFill>
                  <a:schemeClr val="tx1"/>
                </a:solidFill>
                <a:latin typeface="Calibri" panose="020F0502020204030204" pitchFamily="34" charset="0"/>
                <a:cs typeface="Calibri" panose="020F0502020204030204" pitchFamily="34" charset="0"/>
              </a:rPr>
              <a:t>Does the test provide a way to rate/rank the results relative to the key indicator?</a:t>
            </a:r>
          </a:p>
          <a:p>
            <a:pPr lvl="1" algn="l"/>
            <a:r>
              <a:rPr lang="en-US" sz="2400" dirty="0">
                <a:solidFill>
                  <a:schemeClr val="tx1"/>
                </a:solidFill>
                <a:latin typeface="Calibri" panose="020F0502020204030204" pitchFamily="34" charset="0"/>
                <a:cs typeface="Calibri" panose="020F0502020204030204" pitchFamily="34" charset="0"/>
              </a:rPr>
              <a:t>Can the test results and follow-up be readily summarized as part of the overall school assessment?</a:t>
            </a:r>
          </a:p>
          <a:p>
            <a:pPr lvl="1" algn="l"/>
            <a:r>
              <a:rPr lang="en-US" sz="2400" dirty="0">
                <a:solidFill>
                  <a:schemeClr val="tx1"/>
                </a:solidFill>
                <a:latin typeface="Calibri" panose="020F0502020204030204" pitchFamily="34" charset="0"/>
                <a:cs typeface="Calibri" panose="020F0502020204030204" pitchFamily="34" charset="0"/>
              </a:rPr>
              <a:t>Can the test be usefully made available to the school and the public?</a:t>
            </a:r>
          </a:p>
          <a:p>
            <a:pPr lvl="1" algn="l"/>
            <a:r>
              <a:rPr lang="en-US" sz="2400" dirty="0">
                <a:solidFill>
                  <a:schemeClr val="tx1"/>
                </a:solidFill>
                <a:latin typeface="Calibri" panose="020F0502020204030204" pitchFamily="34" charset="0"/>
                <a:cs typeface="Calibri" panose="020F0502020204030204" pitchFamily="34" charset="0"/>
              </a:rPr>
              <a:t>Is conducting the test within the capacity of the authorizer and its reasonably available resources? </a:t>
            </a:r>
          </a:p>
        </p:txBody>
      </p:sp>
      <p:pic>
        <p:nvPicPr>
          <p:cNvPr id="4" name="Picture 3" descr="A picture containing drawing&#10;&#10;Description automatically generated">
            <a:extLst>
              <a:ext uri="{FF2B5EF4-FFF2-40B4-BE49-F238E27FC236}">
                <a16:creationId xmlns:a16="http://schemas.microsoft.com/office/drawing/2014/main" id="{6CA915F1-2AED-4D93-BB3B-1005618CD45B}"/>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4113245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62495-4958-B345-B3FA-1D194006EB28}"/>
              </a:ext>
            </a:extLst>
          </p:cNvPr>
          <p:cNvSpPr>
            <a:spLocks noGrp="1"/>
          </p:cNvSpPr>
          <p:nvPr>
            <p:ph type="ctrTitle"/>
          </p:nvPr>
        </p:nvSpPr>
        <p:spPr>
          <a:xfrm>
            <a:off x="1250009" y="1426276"/>
            <a:ext cx="7768959" cy="1646302"/>
          </a:xfrm>
        </p:spPr>
        <p:txBody>
          <a:bodyPr/>
          <a:lstStyle/>
          <a:p>
            <a:pPr algn="ctr"/>
            <a:r>
              <a:rPr lang="en-US" b="1" dirty="0">
                <a:solidFill>
                  <a:schemeClr val="tx1"/>
                </a:solidFill>
                <a:latin typeface="Calibri" panose="020F0502020204030204" pitchFamily="34" charset="0"/>
                <a:cs typeface="Calibri" panose="020F0502020204030204" pitchFamily="34" charset="0"/>
              </a:rPr>
              <a:t>Getting It Done</a:t>
            </a:r>
          </a:p>
        </p:txBody>
      </p:sp>
      <p:pic>
        <p:nvPicPr>
          <p:cNvPr id="5" name="Picture 4" descr="A picture containing drawing&#10;&#10;Description automatically generated">
            <a:extLst>
              <a:ext uri="{FF2B5EF4-FFF2-40B4-BE49-F238E27FC236}">
                <a16:creationId xmlns:a16="http://schemas.microsoft.com/office/drawing/2014/main" id="{0771B24E-E261-49A0-87D2-84FF04E20C8B}"/>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1632361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286C-49BA-844C-9C7F-A934DEEA2847}"/>
              </a:ext>
            </a:extLst>
          </p:cNvPr>
          <p:cNvSpPr>
            <a:spLocks noGrp="1"/>
          </p:cNvSpPr>
          <p:nvPr>
            <p:ph type="ctrTitle"/>
          </p:nvPr>
        </p:nvSpPr>
        <p:spPr>
          <a:xfrm>
            <a:off x="1347663" y="336037"/>
            <a:ext cx="7768959" cy="897959"/>
          </a:xfrm>
        </p:spPr>
        <p:txBody>
          <a:bodyPr/>
          <a:lstStyle/>
          <a:p>
            <a:pPr algn="ctr"/>
            <a:r>
              <a:rPr lang="en-US" b="1" dirty="0">
                <a:solidFill>
                  <a:schemeClr val="tx1"/>
                </a:solidFill>
                <a:latin typeface="Calibri" panose="020F0502020204030204" pitchFamily="34" charset="0"/>
                <a:cs typeface="Calibri" panose="020F0502020204030204" pitchFamily="34" charset="0"/>
              </a:rPr>
              <a:t>CCAP’s Commitment</a:t>
            </a:r>
          </a:p>
        </p:txBody>
      </p:sp>
      <p:sp>
        <p:nvSpPr>
          <p:cNvPr id="3" name="Content Placeholder 2">
            <a:extLst>
              <a:ext uri="{FF2B5EF4-FFF2-40B4-BE49-F238E27FC236}">
                <a16:creationId xmlns:a16="http://schemas.microsoft.com/office/drawing/2014/main" id="{B8727FAB-C01D-1A4E-A30E-52F88CD8E559}"/>
              </a:ext>
            </a:extLst>
          </p:cNvPr>
          <p:cNvSpPr>
            <a:spLocks noGrp="1"/>
          </p:cNvSpPr>
          <p:nvPr>
            <p:ph type="subTitle" idx="1"/>
          </p:nvPr>
        </p:nvSpPr>
        <p:spPr>
          <a:xfrm>
            <a:off x="878889" y="1755559"/>
            <a:ext cx="9117367" cy="3346881"/>
          </a:xfrm>
        </p:spPr>
        <p:txBody>
          <a:bodyPr>
            <a:normAutofit/>
          </a:bodyPr>
          <a:lstStyle/>
          <a:p>
            <a:pPr algn="l"/>
            <a:r>
              <a:rPr lang="en-US" sz="2800" dirty="0">
                <a:solidFill>
                  <a:schemeClr val="tx1"/>
                </a:solidFill>
                <a:latin typeface="Calibri" panose="020F0502020204030204" pitchFamily="34" charset="0"/>
                <a:cs typeface="Calibri" panose="020F0502020204030204" pitchFamily="34" charset="0"/>
              </a:rPr>
              <a:t>Grant deliverables and timeline</a:t>
            </a:r>
          </a:p>
          <a:p>
            <a:pPr algn="l"/>
            <a:r>
              <a:rPr lang="en-US" sz="2800" dirty="0">
                <a:solidFill>
                  <a:schemeClr val="tx1"/>
                </a:solidFill>
                <a:latin typeface="Calibri" panose="020F0502020204030204" pitchFamily="34" charset="0"/>
                <a:cs typeface="Calibri" panose="020F0502020204030204" pitchFamily="34" charset="0"/>
              </a:rPr>
              <a:t>Structure in place – 2 action teams starting in April 2020</a:t>
            </a:r>
          </a:p>
          <a:p>
            <a:pPr lvl="1" algn="l"/>
            <a:r>
              <a:rPr lang="en-US" sz="2800" dirty="0">
                <a:solidFill>
                  <a:schemeClr val="tx1"/>
                </a:solidFill>
                <a:latin typeface="Calibri" panose="020F0502020204030204" pitchFamily="34" charset="0"/>
                <a:cs typeface="Calibri" panose="020F0502020204030204" pitchFamily="34" charset="0"/>
              </a:rPr>
              <a:t>Toolkit for Charter Petition Review</a:t>
            </a:r>
          </a:p>
          <a:p>
            <a:pPr lvl="1" algn="l"/>
            <a:r>
              <a:rPr lang="en-US" sz="2800" dirty="0">
                <a:solidFill>
                  <a:schemeClr val="tx1"/>
                </a:solidFill>
                <a:latin typeface="Calibri" panose="020F0502020204030204" pitchFamily="34" charset="0"/>
                <a:cs typeface="Calibri" panose="020F0502020204030204" pitchFamily="34" charset="0"/>
              </a:rPr>
              <a:t>Toolkit Annual Report to Charter Schools and Site Visit Protocol </a:t>
            </a:r>
          </a:p>
          <a:p>
            <a:pPr algn="l"/>
            <a:r>
              <a:rPr lang="en-US" sz="2800" dirty="0">
                <a:solidFill>
                  <a:schemeClr val="tx1"/>
                </a:solidFill>
                <a:latin typeface="Calibri" panose="020F0502020204030204" pitchFamily="34" charset="0"/>
                <a:cs typeface="Calibri" panose="020F0502020204030204" pitchFamily="34" charset="0"/>
              </a:rPr>
              <a:t>Contracting support</a:t>
            </a:r>
          </a:p>
          <a:p>
            <a:pPr lvl="1"/>
            <a:endParaRPr lang="en-US" dirty="0"/>
          </a:p>
        </p:txBody>
      </p:sp>
      <p:pic>
        <p:nvPicPr>
          <p:cNvPr id="4" name="Picture 3" descr="A picture containing drawing&#10;&#10;Description automatically generated">
            <a:extLst>
              <a:ext uri="{FF2B5EF4-FFF2-40B4-BE49-F238E27FC236}">
                <a16:creationId xmlns:a16="http://schemas.microsoft.com/office/drawing/2014/main" id="{86B9F8A9-8E56-4FB5-BE4B-85E8683C5C1D}"/>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2448706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055CB-9281-7C4F-BA88-05547322EAC3}"/>
              </a:ext>
            </a:extLst>
          </p:cNvPr>
          <p:cNvSpPr>
            <a:spLocks noGrp="1"/>
          </p:cNvSpPr>
          <p:nvPr>
            <p:ph type="ctrTitle"/>
          </p:nvPr>
        </p:nvSpPr>
        <p:spPr>
          <a:xfrm>
            <a:off x="1223376" y="486956"/>
            <a:ext cx="8462162" cy="897960"/>
          </a:xfrm>
        </p:spPr>
        <p:txBody>
          <a:bodyPr/>
          <a:lstStyle/>
          <a:p>
            <a:pPr algn="ctr"/>
            <a:r>
              <a:rPr lang="en-US" b="1" dirty="0">
                <a:solidFill>
                  <a:schemeClr val="tx1"/>
                </a:solidFill>
                <a:latin typeface="Calibri" panose="020F0502020204030204" pitchFamily="34" charset="0"/>
                <a:cs typeface="Calibri" panose="020F0502020204030204" pitchFamily="34" charset="0"/>
              </a:rPr>
              <a:t>Opportunities to Participate</a:t>
            </a:r>
          </a:p>
        </p:txBody>
      </p:sp>
      <p:sp>
        <p:nvSpPr>
          <p:cNvPr id="3" name="Content Placeholder 2">
            <a:extLst>
              <a:ext uri="{FF2B5EF4-FFF2-40B4-BE49-F238E27FC236}">
                <a16:creationId xmlns:a16="http://schemas.microsoft.com/office/drawing/2014/main" id="{6DDB4262-C53D-8145-95BC-484679A0A466}"/>
              </a:ext>
            </a:extLst>
          </p:cNvPr>
          <p:cNvSpPr>
            <a:spLocks noGrp="1"/>
          </p:cNvSpPr>
          <p:nvPr>
            <p:ph type="subTitle" idx="1"/>
          </p:nvPr>
        </p:nvSpPr>
        <p:spPr>
          <a:xfrm>
            <a:off x="814258" y="1802167"/>
            <a:ext cx="9093221" cy="4465468"/>
          </a:xfrm>
        </p:spPr>
        <p:txBody>
          <a:bodyPr>
            <a:normAutofit/>
          </a:bodyPr>
          <a:lstStyle/>
          <a:p>
            <a:pPr algn="l"/>
            <a:r>
              <a:rPr lang="en-US" sz="2800" dirty="0">
                <a:solidFill>
                  <a:schemeClr val="tx1"/>
                </a:solidFill>
                <a:latin typeface="Calibri" panose="020F0502020204030204" pitchFamily="34" charset="0"/>
                <a:cs typeface="Calibri" panose="020F0502020204030204" pitchFamily="34" charset="0"/>
              </a:rPr>
              <a:t>Participate on CCAP Action Teams</a:t>
            </a:r>
          </a:p>
          <a:p>
            <a:pPr algn="l"/>
            <a:r>
              <a:rPr lang="en-US" sz="2800" dirty="0">
                <a:solidFill>
                  <a:schemeClr val="tx1"/>
                </a:solidFill>
                <a:latin typeface="Calibri" panose="020F0502020204030204" pitchFamily="34" charset="0"/>
                <a:cs typeface="Calibri" panose="020F0502020204030204" pitchFamily="34" charset="0"/>
              </a:rPr>
              <a:t>Review draft work product</a:t>
            </a:r>
          </a:p>
          <a:p>
            <a:pPr algn="l"/>
            <a:r>
              <a:rPr lang="en-US" sz="2800" dirty="0">
                <a:solidFill>
                  <a:schemeClr val="tx1"/>
                </a:solidFill>
                <a:latin typeface="Calibri" panose="020F0502020204030204" pitchFamily="34" charset="0"/>
                <a:cs typeface="Calibri" panose="020F0502020204030204" pitchFamily="34" charset="0"/>
              </a:rPr>
              <a:t>Provide expertise or research on specific topics</a:t>
            </a:r>
          </a:p>
          <a:p>
            <a:pPr algn="l"/>
            <a:r>
              <a:rPr lang="en-US" sz="2800" dirty="0">
                <a:solidFill>
                  <a:schemeClr val="tx1"/>
                </a:solidFill>
                <a:latin typeface="Calibri" panose="020F0502020204030204" pitchFamily="34" charset="0"/>
                <a:cs typeface="Calibri" panose="020F0502020204030204" pitchFamily="34" charset="0"/>
              </a:rPr>
              <a:t>Promote the work by getting the word out – now </a:t>
            </a:r>
            <a:r>
              <a:rPr lang="en-US" sz="2800" u="sng" dirty="0">
                <a:solidFill>
                  <a:schemeClr val="tx1"/>
                </a:solidFill>
                <a:latin typeface="Calibri" panose="020F0502020204030204" pitchFamily="34" charset="0"/>
                <a:cs typeface="Calibri" panose="020F0502020204030204" pitchFamily="34" charset="0"/>
              </a:rPr>
              <a:t>and</a:t>
            </a:r>
            <a:r>
              <a:rPr lang="en-US" sz="2800" dirty="0">
                <a:solidFill>
                  <a:schemeClr val="tx1"/>
                </a:solidFill>
                <a:latin typeface="Calibri" panose="020F0502020204030204" pitchFamily="34" charset="0"/>
                <a:cs typeface="Calibri" panose="020F0502020204030204" pitchFamily="34" charset="0"/>
              </a:rPr>
              <a:t> later</a:t>
            </a:r>
          </a:p>
          <a:p>
            <a:pPr algn="l"/>
            <a:endParaRPr lang="en-US" dirty="0">
              <a:solidFill>
                <a:schemeClr val="tx1"/>
              </a:solidFill>
              <a:latin typeface="Calibri" panose="020F0502020204030204" pitchFamily="34" charset="0"/>
              <a:cs typeface="Calibri" panose="020F0502020204030204" pitchFamily="34" charset="0"/>
            </a:endParaRPr>
          </a:p>
          <a:p>
            <a:pPr marL="0" indent="0" algn="ctr">
              <a:buNone/>
            </a:pPr>
            <a:r>
              <a:rPr lang="en-US" sz="3200" i="1" dirty="0">
                <a:solidFill>
                  <a:schemeClr val="tx1"/>
                </a:solidFill>
                <a:latin typeface="Calibri" panose="020F0502020204030204" pitchFamily="34" charset="0"/>
                <a:cs typeface="Calibri" panose="020F0502020204030204" pitchFamily="34" charset="0"/>
              </a:rPr>
              <a:t>You’ll hear from us soon!</a:t>
            </a:r>
          </a:p>
        </p:txBody>
      </p:sp>
      <p:pic>
        <p:nvPicPr>
          <p:cNvPr id="4" name="Picture 3" descr="A picture containing drawing&#10;&#10;Description automatically generated">
            <a:extLst>
              <a:ext uri="{FF2B5EF4-FFF2-40B4-BE49-F238E27FC236}">
                <a16:creationId xmlns:a16="http://schemas.microsoft.com/office/drawing/2014/main" id="{0E19B430-9E9B-4B33-8C9D-9F3454E6A181}"/>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2682788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C9EF-DE4D-B24F-9A18-F0B1FA17F257}"/>
              </a:ext>
            </a:extLst>
          </p:cNvPr>
          <p:cNvSpPr>
            <a:spLocks noGrp="1"/>
          </p:cNvSpPr>
          <p:nvPr>
            <p:ph type="ctrTitle"/>
          </p:nvPr>
        </p:nvSpPr>
        <p:spPr>
          <a:xfrm>
            <a:off x="1099089" y="0"/>
            <a:ext cx="7768959" cy="1216241"/>
          </a:xfrm>
        </p:spPr>
        <p:txBody>
          <a:bodyPr/>
          <a:lstStyle/>
          <a:p>
            <a:pPr algn="ctr"/>
            <a:r>
              <a:rPr lang="en-US" b="1" dirty="0">
                <a:solidFill>
                  <a:schemeClr val="tx1"/>
                </a:solidFill>
                <a:latin typeface="Calibri" panose="020F0502020204030204" pitchFamily="34" charset="0"/>
                <a:cs typeface="Calibri" panose="020F0502020204030204" pitchFamily="34" charset="0"/>
              </a:rPr>
              <a:t>How did we do?</a:t>
            </a:r>
          </a:p>
        </p:txBody>
      </p:sp>
      <p:sp>
        <p:nvSpPr>
          <p:cNvPr id="3" name="Content Placeholder 2">
            <a:extLst>
              <a:ext uri="{FF2B5EF4-FFF2-40B4-BE49-F238E27FC236}">
                <a16:creationId xmlns:a16="http://schemas.microsoft.com/office/drawing/2014/main" id="{AB37963C-E1C4-9E43-A9A9-9EC5ACE18014}"/>
              </a:ext>
            </a:extLst>
          </p:cNvPr>
          <p:cNvSpPr>
            <a:spLocks noGrp="1"/>
          </p:cNvSpPr>
          <p:nvPr>
            <p:ph type="subTitle" idx="1"/>
          </p:nvPr>
        </p:nvSpPr>
        <p:spPr>
          <a:xfrm>
            <a:off x="2355542" y="2992064"/>
            <a:ext cx="4361895" cy="1096899"/>
          </a:xfrm>
        </p:spPr>
        <p:txBody>
          <a:bodyPr>
            <a:normAutofit/>
          </a:bodyPr>
          <a:lstStyle/>
          <a:p>
            <a:pPr marL="457200" indent="-457200" algn="l">
              <a:buClrTx/>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Pluses – what worked</a:t>
            </a:r>
          </a:p>
        </p:txBody>
      </p:sp>
      <p:sp>
        <p:nvSpPr>
          <p:cNvPr id="4" name="Content Placeholder 3">
            <a:extLst>
              <a:ext uri="{FF2B5EF4-FFF2-40B4-BE49-F238E27FC236}">
                <a16:creationId xmlns:a16="http://schemas.microsoft.com/office/drawing/2014/main" id="{F5F978AD-433A-3C41-9E2C-EBC37E37A7DD}"/>
              </a:ext>
            </a:extLst>
          </p:cNvPr>
          <p:cNvSpPr>
            <a:spLocks noGrp="1"/>
          </p:cNvSpPr>
          <p:nvPr>
            <p:ph sz="half" idx="4294967295"/>
          </p:nvPr>
        </p:nvSpPr>
        <p:spPr>
          <a:xfrm>
            <a:off x="2228295" y="1825625"/>
            <a:ext cx="7608163" cy="1476868"/>
          </a:xfrm>
        </p:spPr>
        <p:txBody>
          <a:bodyPr>
            <a:normAutofit/>
          </a:bodyPr>
          <a:lstStyle/>
          <a:p>
            <a:pPr>
              <a:buClrTx/>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Deltas – changes for next time</a:t>
            </a:r>
          </a:p>
        </p:txBody>
      </p:sp>
      <p:pic>
        <p:nvPicPr>
          <p:cNvPr id="5" name="Picture 4" descr="A picture containing drawing&#10;&#10;Description automatically generated">
            <a:extLst>
              <a:ext uri="{FF2B5EF4-FFF2-40B4-BE49-F238E27FC236}">
                <a16:creationId xmlns:a16="http://schemas.microsoft.com/office/drawing/2014/main" id="{4CFD6E48-966F-480D-9F9C-4514B7FDE0E2}"/>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42214387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4AD2-8CF5-6642-B1BA-38E498EF793B}"/>
              </a:ext>
            </a:extLst>
          </p:cNvPr>
          <p:cNvSpPr>
            <a:spLocks noGrp="1"/>
          </p:cNvSpPr>
          <p:nvPr>
            <p:ph type="ctrTitle"/>
          </p:nvPr>
        </p:nvSpPr>
        <p:spPr>
          <a:xfrm>
            <a:off x="1436439" y="1799139"/>
            <a:ext cx="7768959" cy="1646302"/>
          </a:xfrm>
        </p:spPr>
        <p:txBody>
          <a:bodyPr/>
          <a:lstStyle/>
          <a:p>
            <a:pPr algn="ctr"/>
            <a:r>
              <a:rPr lang="en-US" b="1" dirty="0">
                <a:solidFill>
                  <a:schemeClr val="tx1"/>
                </a:solidFill>
                <a:latin typeface="Calibri" panose="020F0502020204030204" pitchFamily="34" charset="0"/>
                <a:cs typeface="Calibri" panose="020F0502020204030204" pitchFamily="34" charset="0"/>
              </a:rPr>
              <a:t>Thank you!</a:t>
            </a:r>
          </a:p>
        </p:txBody>
      </p:sp>
      <p:pic>
        <p:nvPicPr>
          <p:cNvPr id="5" name="Picture 4" descr="A picture containing drawing&#10;&#10;Description automatically generated">
            <a:extLst>
              <a:ext uri="{FF2B5EF4-FFF2-40B4-BE49-F238E27FC236}">
                <a16:creationId xmlns:a16="http://schemas.microsoft.com/office/drawing/2014/main" id="{2E524998-74FA-43D5-8ADE-6D0C524A9C18}"/>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1658166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86A8D-9687-9649-A4F8-78ADFE4AE7CD}"/>
              </a:ext>
            </a:extLst>
          </p:cNvPr>
          <p:cNvSpPr>
            <a:spLocks noGrp="1"/>
          </p:cNvSpPr>
          <p:nvPr>
            <p:ph type="ctrTitle"/>
          </p:nvPr>
        </p:nvSpPr>
        <p:spPr>
          <a:xfrm>
            <a:off x="1091954" y="1"/>
            <a:ext cx="8708994" cy="2867488"/>
          </a:xfrm>
        </p:spPr>
        <p:txBody>
          <a:bodyPr/>
          <a:lstStyle/>
          <a:p>
            <a:pPr algn="ctr"/>
            <a:r>
              <a:rPr lang="en-US" b="1" dirty="0">
                <a:solidFill>
                  <a:schemeClr val="tx1"/>
                </a:solidFill>
                <a:latin typeface="Calibri" panose="020F0502020204030204" pitchFamily="34" charset="0"/>
                <a:cs typeface="Calibri" panose="020F0502020204030204" pitchFamily="34" charset="0"/>
              </a:rPr>
              <a:t>Does charter authorizing really matter?</a:t>
            </a:r>
            <a:br>
              <a:rPr lang="en-US" sz="2800" dirty="0">
                <a:solidFill>
                  <a:schemeClr val="tx1"/>
                </a:solidFill>
                <a:latin typeface="Calibri" panose="020F0502020204030204" pitchFamily="34" charset="0"/>
                <a:cs typeface="Calibri" panose="020F0502020204030204" pitchFamily="34" charset="0"/>
              </a:rPr>
            </a:br>
            <a:br>
              <a:rPr lang="en-US" sz="2800" dirty="0">
                <a:solidFill>
                  <a:schemeClr val="tx1"/>
                </a:solidFill>
                <a:latin typeface="Calibri" panose="020F0502020204030204" pitchFamily="34" charset="0"/>
                <a:cs typeface="Calibri" panose="020F0502020204030204" pitchFamily="34" charset="0"/>
              </a:rPr>
            </a:br>
            <a:r>
              <a:rPr lang="en-US" sz="4800" i="1" dirty="0">
                <a:solidFill>
                  <a:schemeClr val="tx1"/>
                </a:solidFill>
                <a:latin typeface="Calibri Light" panose="020F0302020204030204" pitchFamily="34" charset="0"/>
                <a:cs typeface="Calibri Light" panose="020F0302020204030204" pitchFamily="34" charset="0"/>
              </a:rPr>
              <a:t>The A-3 Article</a:t>
            </a:r>
          </a:p>
        </p:txBody>
      </p:sp>
      <p:sp>
        <p:nvSpPr>
          <p:cNvPr id="3" name="Content Placeholder 2">
            <a:extLst>
              <a:ext uri="{FF2B5EF4-FFF2-40B4-BE49-F238E27FC236}">
                <a16:creationId xmlns:a16="http://schemas.microsoft.com/office/drawing/2014/main" id="{42A44191-3B6C-EC4B-8C50-5C02F27A2F28}"/>
              </a:ext>
            </a:extLst>
          </p:cNvPr>
          <p:cNvSpPr>
            <a:spLocks noGrp="1"/>
          </p:cNvSpPr>
          <p:nvPr>
            <p:ph type="subTitle" idx="1"/>
          </p:nvPr>
        </p:nvSpPr>
        <p:spPr>
          <a:xfrm>
            <a:off x="710215" y="3429000"/>
            <a:ext cx="9472472" cy="2456895"/>
          </a:xfrm>
        </p:spPr>
        <p:txBody>
          <a:bodyPr>
            <a:noAutofit/>
          </a:bodyPr>
          <a:lstStyle/>
          <a:p>
            <a:pPr marL="285750" indent="-285750" algn="l">
              <a:buClrTx/>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What struck you as important or interesting about the article?</a:t>
            </a:r>
          </a:p>
          <a:p>
            <a:pPr marL="285750" indent="-285750" algn="l">
              <a:buClrTx/>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Would better charter authorizing have made a difference?</a:t>
            </a:r>
          </a:p>
          <a:p>
            <a:pPr marL="285750" indent="-285750" algn="l">
              <a:buClrTx/>
              <a:buFont typeface="Wingdings" panose="05000000000000000000" pitchFamily="2" charset="2"/>
              <a:buChar char="Ø"/>
            </a:pPr>
            <a:r>
              <a:rPr lang="en-US" sz="2800" dirty="0">
                <a:solidFill>
                  <a:schemeClr val="tx1"/>
                </a:solidFill>
                <a:latin typeface="Calibri" panose="020F0502020204030204" pitchFamily="34" charset="0"/>
                <a:cs typeface="Calibri" panose="020F0502020204030204" pitchFamily="34" charset="0"/>
              </a:rPr>
              <a:t>What does the article suggest to you about the work to be done in California to improve authorizing quality? </a:t>
            </a:r>
          </a:p>
        </p:txBody>
      </p:sp>
      <p:pic>
        <p:nvPicPr>
          <p:cNvPr id="4" name="Picture 3" descr="A picture containing drawing&#10;&#10;Description automatically generated">
            <a:extLst>
              <a:ext uri="{FF2B5EF4-FFF2-40B4-BE49-F238E27FC236}">
                <a16:creationId xmlns:a16="http://schemas.microsoft.com/office/drawing/2014/main" id="{F0288106-0DE5-494E-8795-B2153C0C9550}"/>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983707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52DC-5889-2F4B-B43D-D50255A1CE41}"/>
              </a:ext>
            </a:extLst>
          </p:cNvPr>
          <p:cNvSpPr>
            <a:spLocks noGrp="1"/>
          </p:cNvSpPr>
          <p:nvPr>
            <p:ph type="ctrTitle"/>
          </p:nvPr>
        </p:nvSpPr>
        <p:spPr>
          <a:xfrm>
            <a:off x="834501" y="1313895"/>
            <a:ext cx="8842159" cy="1748901"/>
          </a:xfrm>
        </p:spPr>
        <p:txBody>
          <a:bodyPr/>
          <a:lstStyle/>
          <a:p>
            <a:pPr algn="l"/>
            <a:r>
              <a:rPr lang="en-US" b="1" dirty="0">
                <a:solidFill>
                  <a:schemeClr val="tx1"/>
                </a:solidFill>
                <a:latin typeface="Calibri" panose="020F0502020204030204" pitchFamily="34" charset="0"/>
                <a:cs typeface="Calibri" panose="020F0502020204030204" pitchFamily="34" charset="0"/>
              </a:rPr>
              <a:t>Understanding the Challenges to Improving Practice</a:t>
            </a:r>
          </a:p>
        </p:txBody>
      </p:sp>
      <p:sp>
        <p:nvSpPr>
          <p:cNvPr id="4" name="Subtitle 3">
            <a:extLst>
              <a:ext uri="{FF2B5EF4-FFF2-40B4-BE49-F238E27FC236}">
                <a16:creationId xmlns:a16="http://schemas.microsoft.com/office/drawing/2014/main" id="{75E3A4E6-8BE5-4E10-B086-721681511E3E}"/>
              </a:ext>
            </a:extLst>
          </p:cNvPr>
          <p:cNvSpPr>
            <a:spLocks noGrp="1"/>
          </p:cNvSpPr>
          <p:nvPr>
            <p:ph type="subTitle" idx="1"/>
          </p:nvPr>
        </p:nvSpPr>
        <p:spPr/>
        <p:txBody>
          <a:bodyPr/>
          <a:lstStyle/>
          <a:p>
            <a:endParaRPr lang="en-US"/>
          </a:p>
        </p:txBody>
      </p:sp>
      <p:pic>
        <p:nvPicPr>
          <p:cNvPr id="5" name="Picture 4" descr="A picture containing drawing&#10;&#10;Description automatically generated">
            <a:extLst>
              <a:ext uri="{FF2B5EF4-FFF2-40B4-BE49-F238E27FC236}">
                <a16:creationId xmlns:a16="http://schemas.microsoft.com/office/drawing/2014/main" id="{5B19060D-647B-40DC-9B47-C0CF51138254}"/>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1662513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CC66E-EB44-D849-A54B-186E0DE53B0E}"/>
              </a:ext>
            </a:extLst>
          </p:cNvPr>
          <p:cNvSpPr>
            <a:spLocks noGrp="1"/>
          </p:cNvSpPr>
          <p:nvPr>
            <p:ph type="ctrTitle"/>
          </p:nvPr>
        </p:nvSpPr>
        <p:spPr>
          <a:xfrm>
            <a:off x="1409806" y="172306"/>
            <a:ext cx="7768959" cy="1646302"/>
          </a:xfrm>
        </p:spPr>
        <p:txBody>
          <a:bodyPr/>
          <a:lstStyle/>
          <a:p>
            <a:pPr algn="l"/>
            <a:r>
              <a:rPr lang="en-US" b="1" dirty="0">
                <a:solidFill>
                  <a:schemeClr val="tx1"/>
                </a:solidFill>
                <a:latin typeface="Calibri" panose="020F0502020204030204" pitchFamily="34" charset="0"/>
                <a:cs typeface="Calibri" panose="020F0502020204030204" pitchFamily="34" charset="0"/>
              </a:rPr>
              <a:t>Consequences of Poor Authorizing</a:t>
            </a:r>
          </a:p>
        </p:txBody>
      </p:sp>
      <p:sp>
        <p:nvSpPr>
          <p:cNvPr id="3" name="Content Placeholder 2">
            <a:extLst>
              <a:ext uri="{FF2B5EF4-FFF2-40B4-BE49-F238E27FC236}">
                <a16:creationId xmlns:a16="http://schemas.microsoft.com/office/drawing/2014/main" id="{BCFFF609-3579-FE4D-B597-327215A8A518}"/>
              </a:ext>
            </a:extLst>
          </p:cNvPr>
          <p:cNvSpPr>
            <a:spLocks noGrp="1"/>
          </p:cNvSpPr>
          <p:nvPr>
            <p:ph type="subTitle" idx="1"/>
          </p:nvPr>
        </p:nvSpPr>
        <p:spPr>
          <a:xfrm>
            <a:off x="843380" y="2647252"/>
            <a:ext cx="8903558" cy="3735793"/>
          </a:xfrm>
        </p:spPr>
        <p:txBody>
          <a:bodyPr>
            <a:normAutofit fontScale="25000" lnSpcReduction="20000"/>
          </a:bodyPr>
          <a:lstStyle/>
          <a:p>
            <a:pPr algn="l"/>
            <a:r>
              <a:rPr lang="en-US" sz="11200" dirty="0">
                <a:solidFill>
                  <a:schemeClr val="tx1"/>
                </a:solidFill>
                <a:latin typeface="Calibri" panose="020F0502020204030204" pitchFamily="34" charset="0"/>
                <a:cs typeface="Calibri" panose="020F0502020204030204" pitchFamily="34" charset="0"/>
              </a:rPr>
              <a:t>Poor performing charter schools </a:t>
            </a:r>
          </a:p>
          <a:p>
            <a:pPr lvl="1" algn="l"/>
            <a:r>
              <a:rPr lang="en-US" sz="11200" dirty="0">
                <a:solidFill>
                  <a:schemeClr val="tx1"/>
                </a:solidFill>
                <a:latin typeface="Calibri" panose="020F0502020204030204" pitchFamily="34" charset="0"/>
                <a:cs typeface="Calibri" panose="020F0502020204030204" pitchFamily="34" charset="0"/>
              </a:rPr>
              <a:t>Approval of schools unlikely to succeed</a:t>
            </a:r>
          </a:p>
          <a:p>
            <a:pPr lvl="1" algn="l"/>
            <a:r>
              <a:rPr lang="en-US" sz="11200" dirty="0">
                <a:solidFill>
                  <a:schemeClr val="tx1"/>
                </a:solidFill>
                <a:latin typeface="Calibri" panose="020F0502020204030204" pitchFamily="34" charset="0"/>
                <a:cs typeface="Calibri" panose="020F0502020204030204" pitchFamily="34" charset="0"/>
              </a:rPr>
              <a:t>Renewal of poor-performing schools</a:t>
            </a:r>
          </a:p>
          <a:p>
            <a:pPr lvl="1" algn="l"/>
            <a:r>
              <a:rPr lang="en-US" sz="11200" dirty="0">
                <a:solidFill>
                  <a:schemeClr val="tx1"/>
                </a:solidFill>
                <a:latin typeface="Calibri" panose="020F0502020204030204" pitchFamily="34" charset="0"/>
                <a:cs typeface="Calibri" panose="020F0502020204030204" pitchFamily="34" charset="0"/>
              </a:rPr>
              <a:t>Lost opportunities to correct poor educational programming</a:t>
            </a:r>
          </a:p>
          <a:p>
            <a:pPr algn="l"/>
            <a:r>
              <a:rPr lang="en-US" sz="11200" dirty="0">
                <a:solidFill>
                  <a:schemeClr val="tx1"/>
                </a:solidFill>
                <a:latin typeface="Calibri" panose="020F0502020204030204" pitchFamily="34" charset="0"/>
                <a:cs typeface="Calibri" panose="020F0502020204030204" pitchFamily="34" charset="0"/>
              </a:rPr>
              <a:t>Safety risks to students and staff</a:t>
            </a:r>
          </a:p>
          <a:p>
            <a:pPr algn="l"/>
            <a:r>
              <a:rPr lang="en-US" sz="11200" dirty="0">
                <a:solidFill>
                  <a:schemeClr val="tx1"/>
                </a:solidFill>
                <a:latin typeface="Calibri" panose="020F0502020204030204" pitchFamily="34" charset="0"/>
                <a:cs typeface="Calibri" panose="020F0502020204030204" pitchFamily="34" charset="0"/>
              </a:rPr>
              <a:t>Financial mismanagement – waste of taxpayer funds</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D1893C15-BA18-4EE5-ABAF-8F5D9D8C1D19}"/>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2797713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16DCE-0E65-944F-99AF-A3460B69078B}"/>
              </a:ext>
            </a:extLst>
          </p:cNvPr>
          <p:cNvSpPr>
            <a:spLocks noGrp="1"/>
          </p:cNvSpPr>
          <p:nvPr>
            <p:ph type="ctrTitle"/>
          </p:nvPr>
        </p:nvSpPr>
        <p:spPr>
          <a:xfrm>
            <a:off x="1596237" y="256138"/>
            <a:ext cx="7768959" cy="1646302"/>
          </a:xfrm>
        </p:spPr>
        <p:txBody>
          <a:bodyPr/>
          <a:lstStyle/>
          <a:p>
            <a:pPr algn="l"/>
            <a:r>
              <a:rPr lang="en-US" b="1" dirty="0">
                <a:solidFill>
                  <a:schemeClr val="tx1"/>
                </a:solidFill>
                <a:latin typeface="Calibri" panose="020F0502020204030204" pitchFamily="34" charset="0"/>
                <a:cs typeface="Calibri" panose="020F0502020204030204" pitchFamily="34" charset="0"/>
              </a:rPr>
              <a:t>Challenges of Charter Authorizing in California</a:t>
            </a:r>
          </a:p>
        </p:txBody>
      </p:sp>
      <p:sp>
        <p:nvSpPr>
          <p:cNvPr id="3" name="Content Placeholder 2">
            <a:extLst>
              <a:ext uri="{FF2B5EF4-FFF2-40B4-BE49-F238E27FC236}">
                <a16:creationId xmlns:a16="http://schemas.microsoft.com/office/drawing/2014/main" id="{300EF2CF-7BF9-2F4A-9043-4ACAEF122394}"/>
              </a:ext>
            </a:extLst>
          </p:cNvPr>
          <p:cNvSpPr>
            <a:spLocks noGrp="1"/>
          </p:cNvSpPr>
          <p:nvPr>
            <p:ph type="subTitle" idx="1"/>
          </p:nvPr>
        </p:nvSpPr>
        <p:spPr>
          <a:xfrm>
            <a:off x="701335" y="2198936"/>
            <a:ext cx="8663861" cy="4203577"/>
          </a:xfrm>
        </p:spPr>
        <p:txBody>
          <a:bodyPr>
            <a:noAutofit/>
          </a:bodyPr>
          <a:lstStyle/>
          <a:p>
            <a:pPr algn="l"/>
            <a:r>
              <a:rPr lang="en-US" sz="2800" dirty="0">
                <a:solidFill>
                  <a:schemeClr val="tx1"/>
                </a:solidFill>
                <a:latin typeface="Calibri" panose="020F0502020204030204" pitchFamily="34" charset="0"/>
                <a:cs typeface="Calibri" panose="020F0502020204030204" pitchFamily="34" charset="0"/>
              </a:rPr>
              <a:t>District-Based Structure</a:t>
            </a:r>
          </a:p>
          <a:p>
            <a:pPr lvl="1" algn="l"/>
            <a:r>
              <a:rPr lang="en-US" sz="2800" dirty="0">
                <a:solidFill>
                  <a:schemeClr val="tx1"/>
                </a:solidFill>
                <a:latin typeface="Calibri" panose="020F0502020204030204" pitchFamily="34" charset="0"/>
                <a:cs typeface="Calibri" panose="020F0502020204030204" pitchFamily="34" charset="0"/>
              </a:rPr>
              <a:t>Conflict with local interests / politics</a:t>
            </a:r>
          </a:p>
          <a:p>
            <a:pPr lvl="1" algn="l"/>
            <a:r>
              <a:rPr lang="en-US" sz="2800" dirty="0">
                <a:solidFill>
                  <a:schemeClr val="tx1"/>
                </a:solidFill>
                <a:latin typeface="Calibri" panose="020F0502020204030204" pitchFamily="34" charset="0"/>
                <a:cs typeface="Calibri" panose="020F0502020204030204" pitchFamily="34" charset="0"/>
              </a:rPr>
              <a:t>Many authorizers with small portfolios</a:t>
            </a:r>
          </a:p>
          <a:p>
            <a:pPr lvl="1" algn="l"/>
            <a:r>
              <a:rPr lang="en-US" sz="2800" dirty="0">
                <a:solidFill>
                  <a:schemeClr val="tx1"/>
                </a:solidFill>
                <a:latin typeface="Calibri" panose="020F0502020204030204" pitchFamily="34" charset="0"/>
                <a:cs typeface="Calibri" panose="020F0502020204030204" pitchFamily="34" charset="0"/>
              </a:rPr>
              <a:t>Limited institutional experience with the role</a:t>
            </a:r>
          </a:p>
          <a:p>
            <a:pPr lvl="2" algn="l"/>
            <a:r>
              <a:rPr lang="en-US" sz="2800" dirty="0">
                <a:solidFill>
                  <a:schemeClr val="tx1"/>
                </a:solidFill>
                <a:latin typeface="Calibri" panose="020F0502020204030204" pitchFamily="34" charset="0"/>
                <a:cs typeface="Calibri" panose="020F0502020204030204" pitchFamily="34" charset="0"/>
              </a:rPr>
              <a:t>Autonomy</a:t>
            </a:r>
          </a:p>
          <a:p>
            <a:pPr lvl="2" algn="l"/>
            <a:r>
              <a:rPr lang="en-US" sz="2800" dirty="0">
                <a:solidFill>
                  <a:schemeClr val="tx1"/>
                </a:solidFill>
                <a:latin typeface="Calibri" panose="020F0502020204030204" pitchFamily="34" charset="0"/>
                <a:cs typeface="Calibri" panose="020F0502020204030204" pitchFamily="34" charset="0"/>
              </a:rPr>
              <a:t>Outcomes-based </a:t>
            </a:r>
          </a:p>
          <a:p>
            <a:pPr lvl="2" algn="l"/>
            <a:r>
              <a:rPr lang="en-US" sz="2800" dirty="0">
                <a:solidFill>
                  <a:schemeClr val="tx1"/>
                </a:solidFill>
                <a:latin typeface="Calibri" panose="020F0502020204030204" pitchFamily="34" charset="0"/>
                <a:cs typeface="Calibri" panose="020F0502020204030204" pitchFamily="34" charset="0"/>
              </a:rPr>
              <a:t>Monitoring, not operating</a:t>
            </a:r>
          </a:p>
        </p:txBody>
      </p:sp>
      <p:pic>
        <p:nvPicPr>
          <p:cNvPr id="4" name="Picture 3" descr="A picture containing drawing&#10;&#10;Description automatically generated">
            <a:extLst>
              <a:ext uri="{FF2B5EF4-FFF2-40B4-BE49-F238E27FC236}">
                <a16:creationId xmlns:a16="http://schemas.microsoft.com/office/drawing/2014/main" id="{821756E6-80A5-415A-BAE0-EE0747EC577B}"/>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455364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8187-3C43-4B46-ABFB-402756975E6A}"/>
              </a:ext>
            </a:extLst>
          </p:cNvPr>
          <p:cNvSpPr>
            <a:spLocks noGrp="1"/>
          </p:cNvSpPr>
          <p:nvPr>
            <p:ph type="ctrTitle"/>
          </p:nvPr>
        </p:nvSpPr>
        <p:spPr>
          <a:xfrm>
            <a:off x="1285519" y="282770"/>
            <a:ext cx="7768959" cy="1646302"/>
          </a:xfrm>
        </p:spPr>
        <p:txBody>
          <a:bodyPr/>
          <a:lstStyle/>
          <a:p>
            <a:pPr algn="l"/>
            <a:r>
              <a:rPr lang="en-US" b="1" dirty="0">
                <a:solidFill>
                  <a:schemeClr val="tx1"/>
                </a:solidFill>
                <a:latin typeface="Calibri" panose="020F0502020204030204" pitchFamily="34" charset="0"/>
                <a:cs typeface="Calibri" panose="020F0502020204030204" pitchFamily="34" charset="0"/>
              </a:rPr>
              <a:t>Challenges of Charter Authorizing in California</a:t>
            </a:r>
          </a:p>
        </p:txBody>
      </p:sp>
      <p:sp>
        <p:nvSpPr>
          <p:cNvPr id="3" name="Content Placeholder 2">
            <a:extLst>
              <a:ext uri="{FF2B5EF4-FFF2-40B4-BE49-F238E27FC236}">
                <a16:creationId xmlns:a16="http://schemas.microsoft.com/office/drawing/2014/main" id="{3EB261A5-D169-3A4A-A9A8-5C8A53F2D9D2}"/>
              </a:ext>
            </a:extLst>
          </p:cNvPr>
          <p:cNvSpPr>
            <a:spLocks noGrp="1"/>
          </p:cNvSpPr>
          <p:nvPr>
            <p:ph type="subTitle" idx="1"/>
          </p:nvPr>
        </p:nvSpPr>
        <p:spPr>
          <a:xfrm>
            <a:off x="630315" y="2398273"/>
            <a:ext cx="9312675" cy="3798341"/>
          </a:xfrm>
        </p:spPr>
        <p:txBody>
          <a:bodyPr>
            <a:noAutofit/>
          </a:bodyPr>
          <a:lstStyle/>
          <a:p>
            <a:pPr algn="l"/>
            <a:r>
              <a:rPr lang="en-US" sz="2800" dirty="0">
                <a:solidFill>
                  <a:schemeClr val="tx1"/>
                </a:solidFill>
                <a:latin typeface="Calibri" panose="020F0502020204030204" pitchFamily="34" charset="0"/>
                <a:cs typeface="Calibri" panose="020F0502020204030204" pitchFamily="34" charset="0"/>
              </a:rPr>
              <a:t>Limited Resources</a:t>
            </a:r>
          </a:p>
          <a:p>
            <a:pPr lvl="1" algn="l"/>
            <a:r>
              <a:rPr lang="en-US" sz="2800" dirty="0">
                <a:solidFill>
                  <a:schemeClr val="tx1"/>
                </a:solidFill>
                <a:latin typeface="Calibri" panose="020F0502020204030204" pitchFamily="34" charset="0"/>
                <a:cs typeface="Calibri" panose="020F0502020204030204" pitchFamily="34" charset="0"/>
              </a:rPr>
              <a:t>No funding for approval and start-up oversight</a:t>
            </a:r>
          </a:p>
          <a:p>
            <a:pPr lvl="1" algn="l"/>
            <a:r>
              <a:rPr lang="en-US" sz="2800" dirty="0">
                <a:solidFill>
                  <a:schemeClr val="tx1"/>
                </a:solidFill>
                <a:latin typeface="Calibri" panose="020F0502020204030204" pitchFamily="34" charset="0"/>
                <a:cs typeface="Calibri" panose="020F0502020204030204" pitchFamily="34" charset="0"/>
              </a:rPr>
              <a:t>Overall low level of oversight funding</a:t>
            </a:r>
          </a:p>
          <a:p>
            <a:pPr lvl="1" algn="l"/>
            <a:r>
              <a:rPr lang="en-US" sz="2800" dirty="0">
                <a:solidFill>
                  <a:schemeClr val="tx1"/>
                </a:solidFill>
                <a:latin typeface="Calibri" panose="020F0502020204030204" pitchFamily="34" charset="0"/>
                <a:cs typeface="Calibri" panose="020F0502020204030204" pitchFamily="34" charset="0"/>
              </a:rPr>
              <a:t>Limited guidance in law or regulation</a:t>
            </a:r>
          </a:p>
          <a:p>
            <a:pPr lvl="1" algn="l"/>
            <a:r>
              <a:rPr lang="en-US" sz="2800" dirty="0">
                <a:solidFill>
                  <a:schemeClr val="tx1"/>
                </a:solidFill>
                <a:latin typeface="Calibri" panose="020F0502020204030204" pitchFamily="34" charset="0"/>
                <a:cs typeface="Calibri" panose="020F0502020204030204" pitchFamily="34" charset="0"/>
              </a:rPr>
              <a:t>No official source for research on best practice</a:t>
            </a:r>
          </a:p>
          <a:p>
            <a:pPr lvl="1" algn="l"/>
            <a:r>
              <a:rPr lang="en-US" sz="2800" dirty="0">
                <a:solidFill>
                  <a:schemeClr val="tx1"/>
                </a:solidFill>
                <a:latin typeface="Calibri" panose="020F0502020204030204" pitchFamily="34" charset="0"/>
                <a:cs typeface="Calibri" panose="020F0502020204030204" pitchFamily="34" charset="0"/>
              </a:rPr>
              <a:t>Limited official technical assistance</a:t>
            </a:r>
          </a:p>
          <a:p>
            <a:pPr lvl="1" algn="l"/>
            <a:r>
              <a:rPr lang="en-US" sz="2800" dirty="0">
                <a:solidFill>
                  <a:schemeClr val="tx1"/>
                </a:solidFill>
                <a:latin typeface="Calibri" panose="020F0502020204030204" pitchFamily="34" charset="0"/>
                <a:cs typeface="Calibri" panose="020F0502020204030204" pitchFamily="34" charset="0"/>
              </a:rPr>
              <a:t>No established expectations</a:t>
            </a:r>
          </a:p>
        </p:txBody>
      </p:sp>
      <p:pic>
        <p:nvPicPr>
          <p:cNvPr id="4" name="Picture 3" descr="A picture containing drawing&#10;&#10;Description automatically generated">
            <a:extLst>
              <a:ext uri="{FF2B5EF4-FFF2-40B4-BE49-F238E27FC236}">
                <a16:creationId xmlns:a16="http://schemas.microsoft.com/office/drawing/2014/main" id="{AA830165-325E-4B14-9797-7218923DD6A4}"/>
              </a:ext>
            </a:extLst>
          </p:cNvPr>
          <p:cNvPicPr>
            <a:picLocks noChangeAspect="1"/>
          </p:cNvPicPr>
          <p:nvPr/>
        </p:nvPicPr>
        <p:blipFill>
          <a:blip r:embed="rId3"/>
          <a:stretch>
            <a:fillRect/>
          </a:stretch>
        </p:blipFill>
        <p:spPr>
          <a:xfrm>
            <a:off x="10795441" y="5440596"/>
            <a:ext cx="1396559" cy="1417404"/>
          </a:xfrm>
          <a:prstGeom prst="rect">
            <a:avLst/>
          </a:prstGeom>
        </p:spPr>
      </p:pic>
    </p:spTree>
    <p:extLst>
      <p:ext uri="{BB962C8B-B14F-4D97-AF65-F5344CB8AC3E}">
        <p14:creationId xmlns:p14="http://schemas.microsoft.com/office/powerpoint/2010/main" val="3432283859"/>
      </p:ext>
    </p:extLst>
  </p:cSld>
  <p:clrMapOvr>
    <a:masterClrMapping/>
  </p:clrMapOvr>
</p:sld>
</file>

<file path=ppt/theme/theme1.xml><?xml version="1.0" encoding="utf-8"?>
<a:theme xmlns:a="http://schemas.openxmlformats.org/drawingml/2006/main" name="Face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1899</Words>
  <Application>Microsoft Office PowerPoint</Application>
  <PresentationFormat>Widescreen</PresentationFormat>
  <Paragraphs>331</Paragraphs>
  <Slides>49</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Calibri</vt:lpstr>
      <vt:lpstr>Calibri Light</vt:lpstr>
      <vt:lpstr>Trebuchet MS</vt:lpstr>
      <vt:lpstr>Wingdings</vt:lpstr>
      <vt:lpstr>Wingdings 3</vt:lpstr>
      <vt:lpstr>Facet</vt:lpstr>
      <vt:lpstr>Supporting  Quality Charter Authorizing in California</vt:lpstr>
      <vt:lpstr>Welcome and Thank You</vt:lpstr>
      <vt:lpstr>Introductions</vt:lpstr>
      <vt:lpstr>Objectives</vt:lpstr>
      <vt:lpstr>Does charter authorizing really matter?  The A-3 Article</vt:lpstr>
      <vt:lpstr>Understanding the Challenges to Improving Practice</vt:lpstr>
      <vt:lpstr>Consequences of Poor Authorizing</vt:lpstr>
      <vt:lpstr>Challenges of Charter Authorizing in California</vt:lpstr>
      <vt:lpstr>Challenges of Charter Authorizing in California</vt:lpstr>
      <vt:lpstr>Challenges of Charter Authorizing in California</vt:lpstr>
      <vt:lpstr>It’s Getting Tough Out There!</vt:lpstr>
      <vt:lpstr>Exercise: System Diagram</vt:lpstr>
      <vt:lpstr>Exercise: System Diagram</vt:lpstr>
      <vt:lpstr>Exercise: System Diagram</vt:lpstr>
      <vt:lpstr>Exercise: System Diagram</vt:lpstr>
      <vt:lpstr>Exercise: System Diagram</vt:lpstr>
      <vt:lpstr>Evolving Approaches to Improving Authorizing Practice</vt:lpstr>
      <vt:lpstr>In the beginning…</vt:lpstr>
      <vt:lpstr>County offices step in…</vt:lpstr>
      <vt:lpstr>Authorizers to the rescue…</vt:lpstr>
      <vt:lpstr>Discussion</vt:lpstr>
      <vt:lpstr>Learning from CARSNet</vt:lpstr>
      <vt:lpstr>Focus and Funding</vt:lpstr>
      <vt:lpstr>What worked?</vt:lpstr>
      <vt:lpstr>But didn’t reach goals for districts served</vt:lpstr>
      <vt:lpstr>The Project Management Triangle Challenge</vt:lpstr>
      <vt:lpstr>Re-Thinking the Roles of the Authorizer </vt:lpstr>
      <vt:lpstr>"Efficiency is doing things right; effectiveness is doing the right things.“                         Peter Drucker</vt:lpstr>
      <vt:lpstr>What are the right things?</vt:lpstr>
      <vt:lpstr>Discussion – Decision-Makers</vt:lpstr>
      <vt:lpstr>“Quality in a service or product is not what you put into it.  It is what the client or customer gets out of it.”                              Peter Drucker </vt:lpstr>
      <vt:lpstr>Exercise: Monitors</vt:lpstr>
      <vt:lpstr>Exercise: Monitors- Round 1</vt:lpstr>
      <vt:lpstr>Exercise: Monitors</vt:lpstr>
      <vt:lpstr>Exercise: Monitors – Round 2</vt:lpstr>
      <vt:lpstr>Exercise: Monitors</vt:lpstr>
      <vt:lpstr>Group Discussion</vt:lpstr>
      <vt:lpstr>Authorizing 2.0’s Design Principles for Developing the Right Processes</vt:lpstr>
      <vt:lpstr>Getting to Effective and Efficient</vt:lpstr>
      <vt:lpstr>How do we design monitoring processes (tests) that address what we care about and that authorizers CAN and WILL do?</vt:lpstr>
      <vt:lpstr>Testing the Tests: Design Principles</vt:lpstr>
      <vt:lpstr>What’s new here?</vt:lpstr>
      <vt:lpstr>Exercise: Authorizing 2.0</vt:lpstr>
      <vt:lpstr>Exercise: Authorizing 2.0</vt:lpstr>
      <vt:lpstr>Getting It Done</vt:lpstr>
      <vt:lpstr>CCAP’s Commitment</vt:lpstr>
      <vt:lpstr>Opportunities to Participate</vt:lpstr>
      <vt:lpstr>How did we do?</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Quality Charter Authorizing in Califoria</dc:title>
  <dc:creator>Gail Greely</dc:creator>
  <cp:lastModifiedBy>Kimberly Waite-Cooper</cp:lastModifiedBy>
  <cp:revision>37</cp:revision>
  <dcterms:created xsi:type="dcterms:W3CDTF">2020-03-06T05:52:15Z</dcterms:created>
  <dcterms:modified xsi:type="dcterms:W3CDTF">2020-04-23T00:21:21Z</dcterms:modified>
</cp:coreProperties>
</file>