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9" r:id="rId2"/>
    <p:sldMasterId id="2147483688" r:id="rId3"/>
  </p:sldMasterIdLst>
  <p:notesMasterIdLst>
    <p:notesMasterId r:id="rId40"/>
  </p:notesMasterIdLst>
  <p:sldIdLst>
    <p:sldId id="338" r:id="rId4"/>
    <p:sldId id="339" r:id="rId5"/>
    <p:sldId id="340" r:id="rId6"/>
    <p:sldId id="293" r:id="rId7"/>
    <p:sldId id="405" r:id="rId8"/>
    <p:sldId id="402" r:id="rId9"/>
    <p:sldId id="265" r:id="rId10"/>
    <p:sldId id="268" r:id="rId11"/>
    <p:sldId id="269" r:id="rId12"/>
    <p:sldId id="270" r:id="rId13"/>
    <p:sldId id="271" r:id="rId14"/>
    <p:sldId id="272" r:id="rId15"/>
    <p:sldId id="273" r:id="rId16"/>
    <p:sldId id="278" r:id="rId17"/>
    <p:sldId id="284" r:id="rId18"/>
    <p:sldId id="276" r:id="rId19"/>
    <p:sldId id="316" r:id="rId20"/>
    <p:sldId id="403" r:id="rId21"/>
    <p:sldId id="397" r:id="rId22"/>
    <p:sldId id="400" r:id="rId23"/>
    <p:sldId id="337" r:id="rId24"/>
    <p:sldId id="315" r:id="rId25"/>
    <p:sldId id="266" r:id="rId26"/>
    <p:sldId id="317" r:id="rId27"/>
    <p:sldId id="261" r:id="rId28"/>
    <p:sldId id="289" r:id="rId29"/>
    <p:sldId id="290" r:id="rId30"/>
    <p:sldId id="342" r:id="rId31"/>
    <p:sldId id="350" r:id="rId32"/>
    <p:sldId id="335" r:id="rId33"/>
    <p:sldId id="343" r:id="rId34"/>
    <p:sldId id="406" r:id="rId35"/>
    <p:sldId id="346" r:id="rId36"/>
    <p:sldId id="407" r:id="rId37"/>
    <p:sldId id="307" r:id="rId38"/>
    <p:sldId id="348" r:id="rId39"/>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2" roundtripDataSignature="AMtx7mhI/TWH8V1qrBtS3KiZFRdgWtXB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94660"/>
  </p:normalViewPr>
  <p:slideViewPr>
    <p:cSldViewPr snapToGrid="0">
      <p:cViewPr varScale="1">
        <p:scale>
          <a:sx n="90" d="100"/>
          <a:sy n="90" d="100"/>
        </p:scale>
        <p:origin x="96"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63"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6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tx1"/>
                </a:solidFill>
                <a:latin typeface="+mn-lt"/>
                <a:ea typeface="+mn-ea"/>
                <a:cs typeface="+mn-cs"/>
              </a:defRPr>
            </a:pPr>
            <a:r>
              <a:rPr lang="en-US" sz="2200" b="1" dirty="0">
                <a:solidFill>
                  <a:schemeClr val="tx1"/>
                </a:solidFill>
              </a:rPr>
              <a:t>Proposition 98 Funding</a:t>
            </a:r>
          </a:p>
          <a:p>
            <a:pPr>
              <a:defRPr b="1">
                <a:solidFill>
                  <a:schemeClr val="tx1"/>
                </a:solidFill>
              </a:defRPr>
            </a:pPr>
            <a:r>
              <a:rPr lang="en-US" sz="2200" b="1" dirty="0">
                <a:solidFill>
                  <a:schemeClr val="tx1"/>
                </a:solidFill>
              </a:rPr>
              <a:t>2007</a:t>
            </a:r>
            <a:r>
              <a:rPr lang="en-US" sz="1862" b="1" i="0" u="none" strike="noStrike" cap="none" baseline="0" dirty="0">
                <a:effectLst/>
              </a:rPr>
              <a:t>–</a:t>
            </a:r>
            <a:r>
              <a:rPr lang="en-US" sz="2200" b="1" dirty="0">
                <a:solidFill>
                  <a:schemeClr val="tx1"/>
                </a:solidFill>
              </a:rPr>
              <a:t>08 to 2020</a:t>
            </a:r>
            <a:r>
              <a:rPr lang="en-US" sz="1862" b="1" i="0" u="none" strike="noStrike" cap="none" baseline="0" dirty="0">
                <a:effectLst/>
              </a:rPr>
              <a:t>–</a:t>
            </a:r>
            <a:r>
              <a:rPr lang="en-US" sz="2200" b="1" dirty="0">
                <a:solidFill>
                  <a:schemeClr val="tx1"/>
                </a:solidFill>
              </a:rPr>
              <a:t>21</a:t>
            </a:r>
          </a:p>
        </c:rich>
      </c:tx>
      <c:layout>
        <c:manualLayout>
          <c:xMode val="edge"/>
          <c:yMode val="edge"/>
          <c:x val="0.37833216092945154"/>
          <c:y val="4.7872340425531915E-2"/>
        </c:manualLayout>
      </c:layout>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8.4369120526600852E-2"/>
          <c:y val="0.20541281730244459"/>
          <c:w val="0.91427354913969083"/>
          <c:h val="0.54320237895794943"/>
        </c:manualLayout>
      </c:layout>
      <c:barChart>
        <c:barDir val="col"/>
        <c:grouping val="clustered"/>
        <c:varyColors val="0"/>
        <c:ser>
          <c:idx val="0"/>
          <c:order val="0"/>
          <c:tx>
            <c:strRef>
              <c:f>Sheet1!$B$1</c:f>
              <c:strCache>
                <c:ptCount val="1"/>
                <c:pt idx="0">
                  <c:v>Proposition 98 Funding as of Governor's January Budget</c:v>
                </c:pt>
              </c:strCache>
            </c:strRef>
          </c:tx>
          <c:spPr>
            <a:solidFill>
              <a:srgbClr val="54BAB1"/>
            </a:solidFill>
            <a:ln w="9525" cap="flat" cmpd="sng" algn="ctr">
              <a:solidFill>
                <a:schemeClr val="tx1"/>
              </a:solidFill>
              <a:round/>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Sheet1!$A$2:$A$15</c:f>
              <c:strCache>
                <c:ptCount val="14"/>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strCache>
            </c:strRef>
          </c:cat>
          <c:val>
            <c:numRef>
              <c:f>Sheet1!$B$2:$B$15</c:f>
              <c:numCache>
                <c:formatCode>"$"#,##0.0</c:formatCode>
                <c:ptCount val="14"/>
                <c:pt idx="0">
                  <c:v>56.6</c:v>
                </c:pt>
                <c:pt idx="1">
                  <c:v>49.2</c:v>
                </c:pt>
                <c:pt idx="2">
                  <c:v>51.7</c:v>
                </c:pt>
                <c:pt idx="3">
                  <c:v>49.7</c:v>
                </c:pt>
                <c:pt idx="4">
                  <c:v>47.3</c:v>
                </c:pt>
                <c:pt idx="5">
                  <c:v>58.1</c:v>
                </c:pt>
                <c:pt idx="6">
                  <c:v>59</c:v>
                </c:pt>
                <c:pt idx="7">
                  <c:v>67.099999999999994</c:v>
                </c:pt>
                <c:pt idx="8">
                  <c:v>69.099999999999994</c:v>
                </c:pt>
                <c:pt idx="9">
                  <c:v>71.599999999999994</c:v>
                </c:pt>
                <c:pt idx="10">
                  <c:v>75.599999999999994</c:v>
                </c:pt>
                <c:pt idx="11">
                  <c:v>78.400000000000006</c:v>
                </c:pt>
                <c:pt idx="12">
                  <c:v>81.599999999999994</c:v>
                </c:pt>
                <c:pt idx="13">
                  <c:v>84</c:v>
                </c:pt>
              </c:numCache>
            </c:numRef>
          </c:val>
          <c:extLst>
            <c:ext xmlns:c16="http://schemas.microsoft.com/office/drawing/2014/chart" uri="{C3380CC4-5D6E-409C-BE32-E72D297353CC}">
              <c16:uniqueId val="{00000000-1264-4F2E-ABB2-9149F642B11D}"/>
            </c:ext>
          </c:extLst>
        </c:ser>
        <c:ser>
          <c:idx val="1"/>
          <c:order val="1"/>
          <c:tx>
            <c:strRef>
              <c:f>Sheet1!$C$1</c:f>
              <c:strCache>
                <c:ptCount val="1"/>
                <c:pt idx="0">
                  <c:v>Proposition 98 Funding Under May Revision</c:v>
                </c:pt>
              </c:strCache>
            </c:strRef>
          </c:tx>
          <c:spPr>
            <a:solidFill>
              <a:srgbClr val="EF7578"/>
            </a:solidFill>
            <a:ln w="9525" cap="flat" cmpd="sng" algn="ctr">
              <a:solidFill>
                <a:schemeClr val="tx1"/>
              </a:solidFill>
              <a:round/>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Sheet1!$A$2:$A$15</c:f>
              <c:strCache>
                <c:ptCount val="14"/>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strCache>
            </c:strRef>
          </c:cat>
          <c:val>
            <c:numRef>
              <c:f>Sheet1!$C$2:$C$15</c:f>
              <c:numCache>
                <c:formatCode>"$"#,##0.0</c:formatCode>
                <c:ptCount val="14"/>
                <c:pt idx="11">
                  <c:v>78.7</c:v>
                </c:pt>
                <c:pt idx="12">
                  <c:v>77.400000000000006</c:v>
                </c:pt>
                <c:pt idx="13">
                  <c:v>70.5</c:v>
                </c:pt>
              </c:numCache>
            </c:numRef>
          </c:val>
          <c:extLst>
            <c:ext xmlns:c16="http://schemas.microsoft.com/office/drawing/2014/chart" uri="{C3380CC4-5D6E-409C-BE32-E72D297353CC}">
              <c16:uniqueId val="{00000001-1264-4F2E-ABB2-9149F642B11D}"/>
            </c:ext>
          </c:extLst>
        </c:ser>
        <c:dLbls>
          <c:dLblPos val="outEnd"/>
          <c:showLegendKey val="0"/>
          <c:showVal val="1"/>
          <c:showCatName val="0"/>
          <c:showSerName val="0"/>
          <c:showPercent val="0"/>
          <c:showBubbleSize val="0"/>
        </c:dLbls>
        <c:gapWidth val="150"/>
        <c:axId val="473271992"/>
        <c:axId val="473270032"/>
      </c:barChart>
      <c:catAx>
        <c:axId val="47327199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73270032"/>
        <c:crosses val="autoZero"/>
        <c:auto val="1"/>
        <c:lblAlgn val="ctr"/>
        <c:lblOffset val="100"/>
        <c:noMultiLvlLbl val="0"/>
      </c:catAx>
      <c:valAx>
        <c:axId val="473270032"/>
        <c:scaling>
          <c:orientation val="minMax"/>
          <c:min val="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n-US" sz="1400" b="1" cap="none" baseline="0" dirty="0">
                    <a:solidFill>
                      <a:schemeClr val="tx1"/>
                    </a:solidFill>
                  </a:rPr>
                  <a:t>(In billions)</a:t>
                </a:r>
              </a:p>
            </c:rich>
          </c:tx>
          <c:layout>
            <c:manualLayout>
              <c:xMode val="edge"/>
              <c:yMode val="edge"/>
              <c:x val="1.0037078698496027E-3"/>
              <c:y val="0.3898044048060394"/>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73271992"/>
        <c:crosses val="autoZero"/>
        <c:crossBetween val="between"/>
      </c:valAx>
      <c:spPr>
        <a:noFill/>
        <a:ln>
          <a:noFill/>
        </a:ln>
        <a:effectLst/>
      </c:spPr>
    </c:plotArea>
    <c:legend>
      <c:legendPos val="b"/>
      <c:layout>
        <c:manualLayout>
          <c:xMode val="edge"/>
          <c:yMode val="edge"/>
          <c:x val="0.11193950756155481"/>
          <c:y val="0.85550061288278811"/>
          <c:w val="0.77612098487689041"/>
          <c:h val="6.207861773230934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January Budget</c:v>
                </c:pt>
              </c:strCache>
            </c:strRef>
          </c:tx>
          <c:spPr>
            <a:solidFill>
              <a:schemeClr val="accent1"/>
            </a:solidFill>
            <a:ln>
              <a:noFill/>
            </a:ln>
            <a:effectLst/>
            <a:sp3d/>
          </c:spPr>
          <c:invertIfNegative val="0"/>
          <c:dLbls>
            <c:dLbl>
              <c:idx val="0"/>
              <c:layout>
                <c:manualLayout>
                  <c:x val="0"/>
                  <c:y val="0.32319602697923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D9-4B48-89B1-AB0895E91150}"/>
                </c:ext>
              </c:extLst>
            </c:dLbl>
            <c:spPr>
              <a:noFill/>
              <a:ln>
                <a:noFill/>
              </a:ln>
              <a:effectLst/>
            </c:spPr>
            <c:txPr>
              <a:bodyPr rot="-5400000" spcFirstLastPara="1" vertOverflow="ellipsis"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2.29E-2</c:v>
                </c:pt>
              </c:numCache>
            </c:numRef>
          </c:val>
          <c:extLst>
            <c:ext xmlns:c16="http://schemas.microsoft.com/office/drawing/2014/chart" uri="{C3380CC4-5D6E-409C-BE32-E72D297353CC}">
              <c16:uniqueId val="{00000001-A0D9-4B48-89B1-AB0895E91150}"/>
            </c:ext>
          </c:extLst>
        </c:ser>
        <c:ser>
          <c:idx val="1"/>
          <c:order val="1"/>
          <c:tx>
            <c:strRef>
              <c:f>Sheet1!$C$1</c:f>
              <c:strCache>
                <c:ptCount val="1"/>
                <c:pt idx="0">
                  <c:v>Statutory</c:v>
                </c:pt>
              </c:strCache>
            </c:strRef>
          </c:tx>
          <c:spPr>
            <a:solidFill>
              <a:schemeClr val="accent2"/>
            </a:solidFill>
            <a:ln>
              <a:noFill/>
            </a:ln>
            <a:effectLst/>
            <a:sp3d/>
          </c:spPr>
          <c:invertIfNegative val="0"/>
          <c:dLbls>
            <c:dLbl>
              <c:idx val="0"/>
              <c:layout>
                <c:manualLayout>
                  <c:x val="0"/>
                  <c:y val="0.28683647394406991"/>
                </c:manualLayout>
              </c:layout>
              <c:spPr>
                <a:noFill/>
                <a:ln>
                  <a:noFill/>
                </a:ln>
                <a:effectLst/>
              </c:spPr>
              <c:txPr>
                <a:bodyPr rot="-5400000" spcFirstLastPara="1" vertOverflow="ellipsis"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D9-4B48-89B1-AB0895E91150}"/>
                </c:ext>
              </c:extLst>
            </c:dLbl>
            <c:spPr>
              <a:noFill/>
              <a:ln>
                <a:noFill/>
              </a:ln>
              <a:effectLst/>
            </c:spPr>
            <c:txPr>
              <a:bodyPr rot="-5400000" spcFirstLastPara="1" vertOverflow="ellipsis"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c:formatCode>
                <c:ptCount val="1"/>
                <c:pt idx="0">
                  <c:v>2.3099999999999999E-2</c:v>
                </c:pt>
              </c:numCache>
            </c:numRef>
          </c:val>
          <c:extLst>
            <c:ext xmlns:c16="http://schemas.microsoft.com/office/drawing/2014/chart" uri="{C3380CC4-5D6E-409C-BE32-E72D297353CC}">
              <c16:uniqueId val="{00000003-A0D9-4B48-89B1-AB0895E91150}"/>
            </c:ext>
          </c:extLst>
        </c:ser>
        <c:ser>
          <c:idx val="2"/>
          <c:order val="2"/>
          <c:tx>
            <c:strRef>
              <c:f>Sheet1!$D$1</c:f>
              <c:strCache>
                <c:ptCount val="1"/>
                <c:pt idx="0">
                  <c:v>May Revision</c:v>
                </c:pt>
              </c:strCache>
            </c:strRef>
          </c:tx>
          <c:spPr>
            <a:solidFill>
              <a:schemeClr val="accent3"/>
            </a:solidFill>
            <a:ln>
              <a:noFill/>
            </a:ln>
            <a:effectLst/>
            <a:sp3d/>
          </c:spPr>
          <c:invertIfNegative val="0"/>
          <c:dLbls>
            <c:dLbl>
              <c:idx val="0"/>
              <c:layout>
                <c:manualLayout>
                  <c:x val="2.100060686793075E-2"/>
                  <c:y val="-4.7477143348700131E-2"/>
                </c:manualLayout>
              </c:layout>
              <c:spPr>
                <a:noFill/>
                <a:ln>
                  <a:noFill/>
                </a:ln>
                <a:effectLst/>
              </c:spPr>
              <c:txPr>
                <a:bodyPr rot="-5400000" spcFirstLastPara="1" vertOverflow="ellipsis"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D9-4B48-89B1-AB0895E91150}"/>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0.00%</c:formatCode>
                <c:ptCount val="1"/>
                <c:pt idx="0">
                  <c:v>0</c:v>
                </c:pt>
              </c:numCache>
            </c:numRef>
          </c:val>
          <c:extLst>
            <c:ext xmlns:c16="http://schemas.microsoft.com/office/drawing/2014/chart" uri="{C3380CC4-5D6E-409C-BE32-E72D297353CC}">
              <c16:uniqueId val="{00000005-A0D9-4B48-89B1-AB0895E91150}"/>
            </c:ext>
          </c:extLst>
        </c:ser>
        <c:dLbls>
          <c:showLegendKey val="0"/>
          <c:showVal val="1"/>
          <c:showCatName val="0"/>
          <c:showSerName val="0"/>
          <c:showPercent val="0"/>
          <c:showBubbleSize val="0"/>
        </c:dLbls>
        <c:gapWidth val="150"/>
        <c:shape val="box"/>
        <c:axId val="473270424"/>
        <c:axId val="473270816"/>
        <c:axId val="0"/>
      </c:bar3DChart>
      <c:catAx>
        <c:axId val="473270424"/>
        <c:scaling>
          <c:orientation val="minMax"/>
        </c:scaling>
        <c:delete val="1"/>
        <c:axPos val="b"/>
        <c:numFmt formatCode="General" sourceLinked="1"/>
        <c:majorTickMark val="out"/>
        <c:minorTickMark val="none"/>
        <c:tickLblPos val="nextTo"/>
        <c:crossAx val="473270816"/>
        <c:crosses val="autoZero"/>
        <c:auto val="1"/>
        <c:lblAlgn val="ctr"/>
        <c:lblOffset val="100"/>
        <c:noMultiLvlLbl val="0"/>
      </c:catAx>
      <c:valAx>
        <c:axId val="473270816"/>
        <c:scaling>
          <c:orientation val="minMax"/>
          <c:max val="2.5000000000000005E-2"/>
          <c:min val="0"/>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473270424"/>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69545-ECB5-46CC-8EB8-60A745166B3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E00F066-1F2B-4696-A32D-E076516040B9}">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200" b="1" dirty="0"/>
            <a:t>Foster Youth</a:t>
          </a:r>
        </a:p>
      </dgm:t>
    </dgm:pt>
    <dgm:pt modelId="{E393C5F3-B5B0-4E3F-82BB-30B0E2D62060}" type="parTrans" cxnId="{4BD54E36-DFDE-4184-8C40-6DBB6A9503FA}">
      <dgm:prSet/>
      <dgm:spPr/>
      <dgm:t>
        <a:bodyPr/>
        <a:lstStyle/>
        <a:p>
          <a:endParaRPr lang="en-US" sz="2200"/>
        </a:p>
      </dgm:t>
    </dgm:pt>
    <dgm:pt modelId="{5AA3D6A2-F3D1-4F1B-9C8A-2E0126E81439}" type="sibTrans" cxnId="{4BD54E36-DFDE-4184-8C40-6DBB6A9503FA}">
      <dgm:prSet/>
      <dgm:spPr/>
      <dgm:t>
        <a:bodyPr/>
        <a:lstStyle/>
        <a:p>
          <a:endParaRPr lang="en-US" sz="2200"/>
        </a:p>
      </dgm:t>
    </dgm:pt>
    <dgm:pt modelId="{5119F5A0-021E-4B35-B668-2356C20C7DE9}">
      <dgm:prSet phldrT="[Text]" custT="1">
        <dgm:style>
          <a:lnRef idx="0">
            <a:schemeClr val="dk1"/>
          </a:lnRef>
          <a:fillRef idx="3">
            <a:schemeClr val="dk1"/>
          </a:fillRef>
          <a:effectRef idx="3">
            <a:schemeClr val="dk1"/>
          </a:effectRef>
          <a:fontRef idx="minor">
            <a:schemeClr val="lt1"/>
          </a:fontRef>
        </dgm:style>
      </dgm:prSet>
      <dgm:spPr/>
      <dgm:t>
        <a:bodyPr/>
        <a:lstStyle/>
        <a:p>
          <a:r>
            <a:rPr lang="en-US" sz="2200" b="1" dirty="0"/>
            <a:t>American Indian Education Centers &amp; Early Childhood Education Programs</a:t>
          </a:r>
        </a:p>
      </dgm:t>
    </dgm:pt>
    <dgm:pt modelId="{EDFB5657-80E1-4289-81A9-8F2F759F4FF6}" type="sibTrans" cxnId="{ECB82886-D409-4D63-8CCD-08248129EFD2}">
      <dgm:prSet/>
      <dgm:spPr/>
      <dgm:t>
        <a:bodyPr/>
        <a:lstStyle/>
        <a:p>
          <a:endParaRPr lang="en-US" sz="2200"/>
        </a:p>
      </dgm:t>
    </dgm:pt>
    <dgm:pt modelId="{23AEC198-5EFF-4493-9EF8-EE5C9A4EC069}" type="parTrans" cxnId="{ECB82886-D409-4D63-8CCD-08248129EFD2}">
      <dgm:prSet/>
      <dgm:spPr/>
      <dgm:t>
        <a:bodyPr/>
        <a:lstStyle/>
        <a:p>
          <a:endParaRPr lang="en-US" sz="2200"/>
        </a:p>
      </dgm:t>
    </dgm:pt>
    <dgm:pt modelId="{CD5FCA46-F509-4199-8FEA-C37DF5BA1A87}">
      <dgm:prSet custT="1">
        <dgm:style>
          <a:lnRef idx="2">
            <a:schemeClr val="accent5">
              <a:shade val="50000"/>
            </a:schemeClr>
          </a:lnRef>
          <a:fillRef idx="1">
            <a:schemeClr val="accent5"/>
          </a:fillRef>
          <a:effectRef idx="0">
            <a:schemeClr val="accent5"/>
          </a:effectRef>
          <a:fontRef idx="minor">
            <a:schemeClr val="lt1"/>
          </a:fontRef>
        </dgm:style>
      </dgm:prSet>
      <dgm:spPr>
        <a:effectLst>
          <a:softEdge rad="0"/>
        </a:effectLst>
        <a:scene3d>
          <a:camera prst="orthographicFront"/>
          <a:lightRig rig="threePt" dir="t"/>
        </a:scene3d>
        <a:sp3d>
          <a:bevelT/>
          <a:bevelB/>
        </a:sp3d>
      </dgm:spPr>
      <dgm:t>
        <a:bodyPr/>
        <a:lstStyle/>
        <a:p>
          <a:r>
            <a:rPr lang="en-US" sz="2200" b="1" dirty="0"/>
            <a:t>Mandated Block Grant</a:t>
          </a:r>
        </a:p>
      </dgm:t>
    </dgm:pt>
    <dgm:pt modelId="{D1591B95-C0B2-4C69-B97F-D11EF5E39A93}" type="parTrans" cxnId="{2F127EAD-926B-474A-8A33-8FC3987E47A8}">
      <dgm:prSet/>
      <dgm:spPr/>
      <dgm:t>
        <a:bodyPr/>
        <a:lstStyle/>
        <a:p>
          <a:endParaRPr lang="en-US" sz="2200"/>
        </a:p>
      </dgm:t>
    </dgm:pt>
    <dgm:pt modelId="{F2DFFB28-E008-4B0E-90BF-91A276A2DC1D}" type="sibTrans" cxnId="{2F127EAD-926B-474A-8A33-8FC3987E47A8}">
      <dgm:prSet/>
      <dgm:spPr/>
      <dgm:t>
        <a:bodyPr/>
        <a:lstStyle/>
        <a:p>
          <a:endParaRPr lang="en-US" sz="2200"/>
        </a:p>
      </dgm:t>
    </dgm:pt>
    <dgm:pt modelId="{2B9B12CC-403A-47B3-8A3D-467CA8018B8E}">
      <dgm:prSet custT="1">
        <dgm:style>
          <a:lnRef idx="1">
            <a:schemeClr val="accent6"/>
          </a:lnRef>
          <a:fillRef idx="3">
            <a:schemeClr val="accent6"/>
          </a:fillRef>
          <a:effectRef idx="2">
            <a:schemeClr val="accent6"/>
          </a:effectRef>
          <a:fontRef idx="minor">
            <a:schemeClr val="lt1"/>
          </a:fontRef>
        </dgm:style>
      </dgm:prSet>
      <dgm:spPr/>
      <dgm:t>
        <a:bodyPr/>
        <a:lstStyle/>
        <a:p>
          <a:r>
            <a:rPr lang="en-US" sz="2000" b="1" dirty="0"/>
            <a:t>Child Nutrition</a:t>
          </a:r>
        </a:p>
      </dgm:t>
    </dgm:pt>
    <dgm:pt modelId="{90FBB0CE-70A2-448C-B564-0F17ABF6ABDE}" type="parTrans" cxnId="{EDF43A68-C6DC-4605-919E-49858992F733}">
      <dgm:prSet/>
      <dgm:spPr/>
      <dgm:t>
        <a:bodyPr/>
        <a:lstStyle/>
        <a:p>
          <a:endParaRPr lang="en-US" sz="2200"/>
        </a:p>
      </dgm:t>
    </dgm:pt>
    <dgm:pt modelId="{9D964648-3937-4967-8191-D74AEF84FA0E}" type="sibTrans" cxnId="{EDF43A68-C6DC-4605-919E-49858992F733}">
      <dgm:prSet/>
      <dgm:spPr/>
      <dgm:t>
        <a:bodyPr/>
        <a:lstStyle/>
        <a:p>
          <a:endParaRPr lang="en-US" sz="2200"/>
        </a:p>
      </dgm:t>
    </dgm:pt>
    <dgm:pt modelId="{38CA57D5-9D15-4C49-A719-94B61D86E6A6}">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200" b="1" dirty="0"/>
            <a:t>Preschool</a:t>
          </a:r>
        </a:p>
      </dgm:t>
    </dgm:pt>
    <dgm:pt modelId="{D1F53DE2-0009-498D-810F-F185F5075642}" type="parTrans" cxnId="{8F53E0B8-AB44-4584-9CCC-74F348F555A1}">
      <dgm:prSet/>
      <dgm:spPr/>
      <dgm:t>
        <a:bodyPr/>
        <a:lstStyle/>
        <a:p>
          <a:endParaRPr lang="en-US" sz="2200"/>
        </a:p>
      </dgm:t>
    </dgm:pt>
    <dgm:pt modelId="{95FD26F2-6588-48A6-AD46-13829C4707DD}" type="sibTrans" cxnId="{8F53E0B8-AB44-4584-9CCC-74F348F555A1}">
      <dgm:prSet/>
      <dgm:spPr/>
      <dgm:t>
        <a:bodyPr/>
        <a:lstStyle/>
        <a:p>
          <a:endParaRPr lang="en-US" sz="2200"/>
        </a:p>
      </dgm:t>
    </dgm:pt>
    <dgm:pt modelId="{E07174D5-4C40-4485-975E-196A827A2846}">
      <dgm:prSet custT="1">
        <dgm:style>
          <a:lnRef idx="2">
            <a:schemeClr val="accent2">
              <a:shade val="50000"/>
            </a:schemeClr>
          </a:lnRef>
          <a:fillRef idx="1">
            <a:schemeClr val="accent2"/>
          </a:fillRef>
          <a:effectRef idx="0">
            <a:schemeClr val="accent2"/>
          </a:effectRef>
          <a:fontRef idx="minor">
            <a:schemeClr val="lt1"/>
          </a:fontRef>
        </dgm:style>
      </dgm:prSet>
      <dgm:spPr>
        <a:scene3d>
          <a:camera prst="orthographicFront"/>
          <a:lightRig rig="threePt" dir="t"/>
        </a:scene3d>
        <a:sp3d>
          <a:bevelT/>
          <a:bevelB/>
        </a:sp3d>
      </dgm:spPr>
      <dgm:t>
        <a:bodyPr/>
        <a:lstStyle/>
        <a:p>
          <a:r>
            <a:rPr lang="en-US" sz="2200" b="1" dirty="0"/>
            <a:t>Special Education</a:t>
          </a:r>
        </a:p>
      </dgm:t>
    </dgm:pt>
    <dgm:pt modelId="{D692FB89-31FD-47E6-89C7-2E50A675581D}" type="parTrans" cxnId="{09692316-AD60-4E55-A1B8-008E4C4C7597}">
      <dgm:prSet/>
      <dgm:spPr/>
      <dgm:t>
        <a:bodyPr/>
        <a:lstStyle/>
        <a:p>
          <a:endParaRPr lang="en-US" sz="2200"/>
        </a:p>
      </dgm:t>
    </dgm:pt>
    <dgm:pt modelId="{BD7BA0DC-9D07-447F-B97B-D2B70003EB84}" type="sibTrans" cxnId="{09692316-AD60-4E55-A1B8-008E4C4C7597}">
      <dgm:prSet/>
      <dgm:spPr/>
      <dgm:t>
        <a:bodyPr/>
        <a:lstStyle/>
        <a:p>
          <a:endParaRPr lang="en-US" sz="2200"/>
        </a:p>
      </dgm:t>
    </dgm:pt>
    <dgm:pt modelId="{59198A2E-FEEC-48C6-A27B-65B3CA685ACD}" type="pres">
      <dgm:prSet presAssocID="{A1E69545-ECB5-46CC-8EB8-60A745166B3F}" presName="Name0" presStyleCnt="0">
        <dgm:presLayoutVars>
          <dgm:chMax val="7"/>
          <dgm:chPref val="7"/>
          <dgm:dir/>
        </dgm:presLayoutVars>
      </dgm:prSet>
      <dgm:spPr/>
    </dgm:pt>
    <dgm:pt modelId="{E7DE5F8A-38C2-4DAE-AEDB-053CE105F741}" type="pres">
      <dgm:prSet presAssocID="{A1E69545-ECB5-46CC-8EB8-60A745166B3F}" presName="Name1" presStyleCnt="0"/>
      <dgm:spPr/>
    </dgm:pt>
    <dgm:pt modelId="{56D014D3-C1BA-4DF7-96BD-6C3039E994AC}" type="pres">
      <dgm:prSet presAssocID="{A1E69545-ECB5-46CC-8EB8-60A745166B3F}" presName="cycle" presStyleCnt="0"/>
      <dgm:spPr/>
    </dgm:pt>
    <dgm:pt modelId="{5ABA05DF-1645-4502-A32E-B4EC744E09F0}" type="pres">
      <dgm:prSet presAssocID="{A1E69545-ECB5-46CC-8EB8-60A745166B3F}" presName="srcNode" presStyleLbl="node1" presStyleIdx="0" presStyleCnt="6"/>
      <dgm:spPr/>
    </dgm:pt>
    <dgm:pt modelId="{05081944-CF64-4EE4-BCC5-6CE853C5ABD0}" type="pres">
      <dgm:prSet presAssocID="{A1E69545-ECB5-46CC-8EB8-60A745166B3F}" presName="conn" presStyleLbl="parChTrans1D2" presStyleIdx="0" presStyleCnt="1"/>
      <dgm:spPr/>
    </dgm:pt>
    <dgm:pt modelId="{A66D6651-C36D-421F-A3AD-F9712AE9393B}" type="pres">
      <dgm:prSet presAssocID="{A1E69545-ECB5-46CC-8EB8-60A745166B3F}" presName="extraNode" presStyleLbl="node1" presStyleIdx="0" presStyleCnt="6"/>
      <dgm:spPr/>
    </dgm:pt>
    <dgm:pt modelId="{E9A8DE56-8CE0-4ECA-85DF-AA1D6E5003BE}" type="pres">
      <dgm:prSet presAssocID="{A1E69545-ECB5-46CC-8EB8-60A745166B3F}" presName="dstNode" presStyleLbl="node1" presStyleIdx="0" presStyleCnt="6"/>
      <dgm:spPr/>
    </dgm:pt>
    <dgm:pt modelId="{87E720D9-3351-4F0F-8598-5CF2F046DBE4}" type="pres">
      <dgm:prSet presAssocID="{CD5FCA46-F509-4199-8FEA-C37DF5BA1A87}" presName="text_1" presStyleLbl="node1" presStyleIdx="0" presStyleCnt="6">
        <dgm:presLayoutVars>
          <dgm:bulletEnabled val="1"/>
        </dgm:presLayoutVars>
      </dgm:prSet>
      <dgm:spPr/>
    </dgm:pt>
    <dgm:pt modelId="{FD7972D0-5F95-4854-909E-43F269D95107}" type="pres">
      <dgm:prSet presAssocID="{CD5FCA46-F509-4199-8FEA-C37DF5BA1A87}" presName="accent_1" presStyleCnt="0"/>
      <dgm:spPr/>
    </dgm:pt>
    <dgm:pt modelId="{6BE2798A-24E8-4F48-A3B1-0930A56A33F9}" type="pres">
      <dgm:prSet presAssocID="{CD5FCA46-F509-4199-8FEA-C37DF5BA1A87}" presName="accentRepeatNode" presStyleLbl="solidFgAcc1" presStyleIdx="0" presStyleCnt="6"/>
      <dgm:spPr/>
    </dgm:pt>
    <dgm:pt modelId="{260EF983-8BB5-46DE-AD6A-0DD43C6436D6}" type="pres">
      <dgm:prSet presAssocID="{E07174D5-4C40-4485-975E-196A827A2846}" presName="text_2" presStyleLbl="node1" presStyleIdx="1" presStyleCnt="6" custLinFactNeighborX="-679" custLinFactNeighborY="-18729">
        <dgm:presLayoutVars>
          <dgm:bulletEnabled val="1"/>
        </dgm:presLayoutVars>
      </dgm:prSet>
      <dgm:spPr/>
    </dgm:pt>
    <dgm:pt modelId="{5F1C615B-CF6A-4AB1-8E42-E54C8060B5A1}" type="pres">
      <dgm:prSet presAssocID="{E07174D5-4C40-4485-975E-196A827A2846}" presName="accent_2" presStyleCnt="0"/>
      <dgm:spPr/>
    </dgm:pt>
    <dgm:pt modelId="{D19E0F8A-9537-4966-AFA8-99C6841A247A}" type="pres">
      <dgm:prSet presAssocID="{E07174D5-4C40-4485-975E-196A827A2846}" presName="accentRepeatNode" presStyleLbl="solidFgAcc1" presStyleIdx="1" presStyleCnt="6"/>
      <dgm:spPr/>
    </dgm:pt>
    <dgm:pt modelId="{7153CCF3-3409-44F1-B057-B294FCC59C4C}" type="pres">
      <dgm:prSet presAssocID="{38CA57D5-9D15-4C49-A719-94B61D86E6A6}" presName="text_3" presStyleLbl="node1" presStyleIdx="2" presStyleCnt="6" custLinFactNeighborX="-702" custLinFactNeighborY="-18729">
        <dgm:presLayoutVars>
          <dgm:bulletEnabled val="1"/>
        </dgm:presLayoutVars>
      </dgm:prSet>
      <dgm:spPr/>
    </dgm:pt>
    <dgm:pt modelId="{AF9CC664-58DA-40C3-BBD1-E60B27402F4A}" type="pres">
      <dgm:prSet presAssocID="{38CA57D5-9D15-4C49-A719-94B61D86E6A6}" presName="accent_3" presStyleCnt="0"/>
      <dgm:spPr/>
    </dgm:pt>
    <dgm:pt modelId="{ADB4AE40-EE91-486D-A1B0-A2176E6DD874}" type="pres">
      <dgm:prSet presAssocID="{38CA57D5-9D15-4C49-A719-94B61D86E6A6}" presName="accentRepeatNode" presStyleLbl="solidFgAcc1" presStyleIdx="2" presStyleCnt="6"/>
      <dgm:spPr/>
    </dgm:pt>
    <dgm:pt modelId="{D66F5A56-4078-4A45-AAC0-DCF243111CF0}" type="pres">
      <dgm:prSet presAssocID="{2B9B12CC-403A-47B3-8A3D-467CA8018B8E}" presName="text_4" presStyleLbl="node1" presStyleIdx="3" presStyleCnt="6" custLinFactNeighborX="-702" custLinFactNeighborY="-18729">
        <dgm:presLayoutVars>
          <dgm:bulletEnabled val="1"/>
        </dgm:presLayoutVars>
      </dgm:prSet>
      <dgm:spPr/>
    </dgm:pt>
    <dgm:pt modelId="{08BB46FA-8BE5-459C-9290-48EC3DEF7A79}" type="pres">
      <dgm:prSet presAssocID="{2B9B12CC-403A-47B3-8A3D-467CA8018B8E}" presName="accent_4" presStyleCnt="0"/>
      <dgm:spPr/>
    </dgm:pt>
    <dgm:pt modelId="{D646A3E2-2074-435C-B964-7D3C8C6362FE}" type="pres">
      <dgm:prSet presAssocID="{2B9B12CC-403A-47B3-8A3D-467CA8018B8E}" presName="accentRepeatNode" presStyleLbl="solidFgAcc1" presStyleIdx="3" presStyleCnt="6"/>
      <dgm:spPr/>
    </dgm:pt>
    <dgm:pt modelId="{3EA926B7-3A84-44A5-9BA6-1F03EF11D005}" type="pres">
      <dgm:prSet presAssocID="{3E00F066-1F2B-4696-A32D-E076516040B9}" presName="text_5" presStyleLbl="node1" presStyleIdx="4" presStyleCnt="6" custLinFactNeighborX="-679" custLinFactNeighborY="-18729">
        <dgm:presLayoutVars>
          <dgm:bulletEnabled val="1"/>
        </dgm:presLayoutVars>
      </dgm:prSet>
      <dgm:spPr/>
    </dgm:pt>
    <dgm:pt modelId="{5011B5A6-9E5F-4D05-9554-33ED43500898}" type="pres">
      <dgm:prSet presAssocID="{3E00F066-1F2B-4696-A32D-E076516040B9}" presName="accent_5" presStyleCnt="0"/>
      <dgm:spPr/>
    </dgm:pt>
    <dgm:pt modelId="{1E723684-AC11-41A3-B642-A744C21869B6}" type="pres">
      <dgm:prSet presAssocID="{3E00F066-1F2B-4696-A32D-E076516040B9}" presName="accentRepeatNode" presStyleLbl="solidFgAcc1" presStyleIdx="4" presStyleCnt="6"/>
      <dgm:spPr/>
    </dgm:pt>
    <dgm:pt modelId="{4A059FC2-147F-4FAC-8D9F-9A83A1E97066}" type="pres">
      <dgm:prSet presAssocID="{5119F5A0-021E-4B35-B668-2356C20C7DE9}" presName="text_6" presStyleLbl="node1" presStyleIdx="5" presStyleCnt="6" custScaleY="139875" custLinFactNeighborY="0">
        <dgm:presLayoutVars>
          <dgm:bulletEnabled val="1"/>
        </dgm:presLayoutVars>
      </dgm:prSet>
      <dgm:spPr/>
    </dgm:pt>
    <dgm:pt modelId="{0431CCAD-4949-463E-92A7-E6A98AEA8701}" type="pres">
      <dgm:prSet presAssocID="{5119F5A0-021E-4B35-B668-2356C20C7DE9}" presName="accent_6" presStyleCnt="0"/>
      <dgm:spPr/>
    </dgm:pt>
    <dgm:pt modelId="{7EFA6C59-DAD5-4389-A901-17811398F1F6}" type="pres">
      <dgm:prSet presAssocID="{5119F5A0-021E-4B35-B668-2356C20C7DE9}" presName="accentRepeatNode" presStyleLbl="solidFgAcc1" presStyleIdx="5" presStyleCnt="6"/>
      <dgm:spPr/>
    </dgm:pt>
  </dgm:ptLst>
  <dgm:cxnLst>
    <dgm:cxn modelId="{6DB50102-9B4E-4253-96F7-E3585AE2F972}" type="presOf" srcId="{CD5FCA46-F509-4199-8FEA-C37DF5BA1A87}" destId="{87E720D9-3351-4F0F-8598-5CF2F046DBE4}" srcOrd="0" destOrd="0" presId="urn:microsoft.com/office/officeart/2008/layout/VerticalCurvedList"/>
    <dgm:cxn modelId="{09692316-AD60-4E55-A1B8-008E4C4C7597}" srcId="{A1E69545-ECB5-46CC-8EB8-60A745166B3F}" destId="{E07174D5-4C40-4485-975E-196A827A2846}" srcOrd="1" destOrd="0" parTransId="{D692FB89-31FD-47E6-89C7-2E50A675581D}" sibTransId="{BD7BA0DC-9D07-447F-B97B-D2B70003EB84}"/>
    <dgm:cxn modelId="{CD82EF2E-28C2-4779-BDFB-0E788EF4D0B7}" type="presOf" srcId="{A1E69545-ECB5-46CC-8EB8-60A745166B3F}" destId="{59198A2E-FEEC-48C6-A27B-65B3CA685ACD}" srcOrd="0" destOrd="0" presId="urn:microsoft.com/office/officeart/2008/layout/VerticalCurvedList"/>
    <dgm:cxn modelId="{4BD54E36-DFDE-4184-8C40-6DBB6A9503FA}" srcId="{A1E69545-ECB5-46CC-8EB8-60A745166B3F}" destId="{3E00F066-1F2B-4696-A32D-E076516040B9}" srcOrd="4" destOrd="0" parTransId="{E393C5F3-B5B0-4E3F-82BB-30B0E2D62060}" sibTransId="{5AA3D6A2-F3D1-4F1B-9C8A-2E0126E81439}"/>
    <dgm:cxn modelId="{D6711268-623C-48A3-BB71-D4E6B729FCD6}" type="presOf" srcId="{5119F5A0-021E-4B35-B668-2356C20C7DE9}" destId="{4A059FC2-147F-4FAC-8D9F-9A83A1E97066}" srcOrd="0" destOrd="0" presId="urn:microsoft.com/office/officeart/2008/layout/VerticalCurvedList"/>
    <dgm:cxn modelId="{EDF43A68-C6DC-4605-919E-49858992F733}" srcId="{A1E69545-ECB5-46CC-8EB8-60A745166B3F}" destId="{2B9B12CC-403A-47B3-8A3D-467CA8018B8E}" srcOrd="3" destOrd="0" parTransId="{90FBB0CE-70A2-448C-B564-0F17ABF6ABDE}" sibTransId="{9D964648-3937-4967-8191-D74AEF84FA0E}"/>
    <dgm:cxn modelId="{EA841F56-04E8-4A3F-AF45-1911E9DC1BE0}" type="presOf" srcId="{E07174D5-4C40-4485-975E-196A827A2846}" destId="{260EF983-8BB5-46DE-AD6A-0DD43C6436D6}" srcOrd="0" destOrd="0" presId="urn:microsoft.com/office/officeart/2008/layout/VerticalCurvedList"/>
    <dgm:cxn modelId="{ECB82886-D409-4D63-8CCD-08248129EFD2}" srcId="{A1E69545-ECB5-46CC-8EB8-60A745166B3F}" destId="{5119F5A0-021E-4B35-B668-2356C20C7DE9}" srcOrd="5" destOrd="0" parTransId="{23AEC198-5EFF-4493-9EF8-EE5C9A4EC069}" sibTransId="{EDFB5657-80E1-4289-81A9-8F2F759F4FF6}"/>
    <dgm:cxn modelId="{4C3241A3-F408-4BBC-9B10-875481C3BF5B}" type="presOf" srcId="{2B9B12CC-403A-47B3-8A3D-467CA8018B8E}" destId="{D66F5A56-4078-4A45-AAC0-DCF243111CF0}" srcOrd="0" destOrd="0" presId="urn:microsoft.com/office/officeart/2008/layout/VerticalCurvedList"/>
    <dgm:cxn modelId="{2F127EAD-926B-474A-8A33-8FC3987E47A8}" srcId="{A1E69545-ECB5-46CC-8EB8-60A745166B3F}" destId="{CD5FCA46-F509-4199-8FEA-C37DF5BA1A87}" srcOrd="0" destOrd="0" parTransId="{D1591B95-C0B2-4C69-B97F-D11EF5E39A93}" sibTransId="{F2DFFB28-E008-4B0E-90BF-91A276A2DC1D}"/>
    <dgm:cxn modelId="{F6182FAF-F904-4F70-81B2-D3DF5B2F219A}" type="presOf" srcId="{F2DFFB28-E008-4B0E-90BF-91A276A2DC1D}" destId="{05081944-CF64-4EE4-BCC5-6CE853C5ABD0}" srcOrd="0" destOrd="0" presId="urn:microsoft.com/office/officeart/2008/layout/VerticalCurvedList"/>
    <dgm:cxn modelId="{8F53E0B8-AB44-4584-9CCC-74F348F555A1}" srcId="{A1E69545-ECB5-46CC-8EB8-60A745166B3F}" destId="{38CA57D5-9D15-4C49-A719-94B61D86E6A6}" srcOrd="2" destOrd="0" parTransId="{D1F53DE2-0009-498D-810F-F185F5075642}" sibTransId="{95FD26F2-6588-48A6-AD46-13829C4707DD}"/>
    <dgm:cxn modelId="{D739DFC8-671F-4F4B-B41E-773EE2316434}" type="presOf" srcId="{38CA57D5-9D15-4C49-A719-94B61D86E6A6}" destId="{7153CCF3-3409-44F1-B057-B294FCC59C4C}" srcOrd="0" destOrd="0" presId="urn:microsoft.com/office/officeart/2008/layout/VerticalCurvedList"/>
    <dgm:cxn modelId="{662D1ED8-DF97-4997-B05C-B396C533D417}" type="presOf" srcId="{3E00F066-1F2B-4696-A32D-E076516040B9}" destId="{3EA926B7-3A84-44A5-9BA6-1F03EF11D005}" srcOrd="0" destOrd="0" presId="urn:microsoft.com/office/officeart/2008/layout/VerticalCurvedList"/>
    <dgm:cxn modelId="{F8222EB3-D238-4E4A-B895-1BB3E4D3A194}" type="presParOf" srcId="{59198A2E-FEEC-48C6-A27B-65B3CA685ACD}" destId="{E7DE5F8A-38C2-4DAE-AEDB-053CE105F741}" srcOrd="0" destOrd="0" presId="urn:microsoft.com/office/officeart/2008/layout/VerticalCurvedList"/>
    <dgm:cxn modelId="{8CBB08B4-206E-4078-8106-BC7A2C8A48DD}" type="presParOf" srcId="{E7DE5F8A-38C2-4DAE-AEDB-053CE105F741}" destId="{56D014D3-C1BA-4DF7-96BD-6C3039E994AC}" srcOrd="0" destOrd="0" presId="urn:microsoft.com/office/officeart/2008/layout/VerticalCurvedList"/>
    <dgm:cxn modelId="{EA51DADD-9660-404B-8345-900057C66643}" type="presParOf" srcId="{56D014D3-C1BA-4DF7-96BD-6C3039E994AC}" destId="{5ABA05DF-1645-4502-A32E-B4EC744E09F0}" srcOrd="0" destOrd="0" presId="urn:microsoft.com/office/officeart/2008/layout/VerticalCurvedList"/>
    <dgm:cxn modelId="{2991F8CE-CDAF-4BB2-8C6F-47788A156DA4}" type="presParOf" srcId="{56D014D3-C1BA-4DF7-96BD-6C3039E994AC}" destId="{05081944-CF64-4EE4-BCC5-6CE853C5ABD0}" srcOrd="1" destOrd="0" presId="urn:microsoft.com/office/officeart/2008/layout/VerticalCurvedList"/>
    <dgm:cxn modelId="{3CEC16EB-78E1-497B-916C-844776122B1F}" type="presParOf" srcId="{56D014D3-C1BA-4DF7-96BD-6C3039E994AC}" destId="{A66D6651-C36D-421F-A3AD-F9712AE9393B}" srcOrd="2" destOrd="0" presId="urn:microsoft.com/office/officeart/2008/layout/VerticalCurvedList"/>
    <dgm:cxn modelId="{C692C573-B681-48BB-AE5A-54007CEAD069}" type="presParOf" srcId="{56D014D3-C1BA-4DF7-96BD-6C3039E994AC}" destId="{E9A8DE56-8CE0-4ECA-85DF-AA1D6E5003BE}" srcOrd="3" destOrd="0" presId="urn:microsoft.com/office/officeart/2008/layout/VerticalCurvedList"/>
    <dgm:cxn modelId="{E3DFCA33-B619-4A06-8671-85B1370702F1}" type="presParOf" srcId="{E7DE5F8A-38C2-4DAE-AEDB-053CE105F741}" destId="{87E720D9-3351-4F0F-8598-5CF2F046DBE4}" srcOrd="1" destOrd="0" presId="urn:microsoft.com/office/officeart/2008/layout/VerticalCurvedList"/>
    <dgm:cxn modelId="{91D0ED22-98BA-4229-BA2C-BBDD70668823}" type="presParOf" srcId="{E7DE5F8A-38C2-4DAE-AEDB-053CE105F741}" destId="{FD7972D0-5F95-4854-909E-43F269D95107}" srcOrd="2" destOrd="0" presId="urn:microsoft.com/office/officeart/2008/layout/VerticalCurvedList"/>
    <dgm:cxn modelId="{FE8DCD25-9FFA-4426-A7EE-ECA2336ECF6C}" type="presParOf" srcId="{FD7972D0-5F95-4854-909E-43F269D95107}" destId="{6BE2798A-24E8-4F48-A3B1-0930A56A33F9}" srcOrd="0" destOrd="0" presId="urn:microsoft.com/office/officeart/2008/layout/VerticalCurvedList"/>
    <dgm:cxn modelId="{461066F4-644E-4441-9F35-510CD986E8AC}" type="presParOf" srcId="{E7DE5F8A-38C2-4DAE-AEDB-053CE105F741}" destId="{260EF983-8BB5-46DE-AD6A-0DD43C6436D6}" srcOrd="3" destOrd="0" presId="urn:microsoft.com/office/officeart/2008/layout/VerticalCurvedList"/>
    <dgm:cxn modelId="{CB6E413A-865E-4AAB-B604-34D3D4FD1782}" type="presParOf" srcId="{E7DE5F8A-38C2-4DAE-AEDB-053CE105F741}" destId="{5F1C615B-CF6A-4AB1-8E42-E54C8060B5A1}" srcOrd="4" destOrd="0" presId="urn:microsoft.com/office/officeart/2008/layout/VerticalCurvedList"/>
    <dgm:cxn modelId="{A89BDA42-8EEB-4782-BAC0-A2DFA3292239}" type="presParOf" srcId="{5F1C615B-CF6A-4AB1-8E42-E54C8060B5A1}" destId="{D19E0F8A-9537-4966-AFA8-99C6841A247A}" srcOrd="0" destOrd="0" presId="urn:microsoft.com/office/officeart/2008/layout/VerticalCurvedList"/>
    <dgm:cxn modelId="{7CDEBC23-B239-403D-BCE8-EB3DA3424644}" type="presParOf" srcId="{E7DE5F8A-38C2-4DAE-AEDB-053CE105F741}" destId="{7153CCF3-3409-44F1-B057-B294FCC59C4C}" srcOrd="5" destOrd="0" presId="urn:microsoft.com/office/officeart/2008/layout/VerticalCurvedList"/>
    <dgm:cxn modelId="{4AC73104-29FB-4D99-ABCF-B015551D42CF}" type="presParOf" srcId="{E7DE5F8A-38C2-4DAE-AEDB-053CE105F741}" destId="{AF9CC664-58DA-40C3-BBD1-E60B27402F4A}" srcOrd="6" destOrd="0" presId="urn:microsoft.com/office/officeart/2008/layout/VerticalCurvedList"/>
    <dgm:cxn modelId="{7EEB732E-0CC8-4ED1-936E-2BBCA71F1A84}" type="presParOf" srcId="{AF9CC664-58DA-40C3-BBD1-E60B27402F4A}" destId="{ADB4AE40-EE91-486D-A1B0-A2176E6DD874}" srcOrd="0" destOrd="0" presId="urn:microsoft.com/office/officeart/2008/layout/VerticalCurvedList"/>
    <dgm:cxn modelId="{C56E48B8-DA2E-4D98-B159-FD55A5F25CB2}" type="presParOf" srcId="{E7DE5F8A-38C2-4DAE-AEDB-053CE105F741}" destId="{D66F5A56-4078-4A45-AAC0-DCF243111CF0}" srcOrd="7" destOrd="0" presId="urn:microsoft.com/office/officeart/2008/layout/VerticalCurvedList"/>
    <dgm:cxn modelId="{1329D0FA-2732-4192-AC01-590C24C78D6C}" type="presParOf" srcId="{E7DE5F8A-38C2-4DAE-AEDB-053CE105F741}" destId="{08BB46FA-8BE5-459C-9290-48EC3DEF7A79}" srcOrd="8" destOrd="0" presId="urn:microsoft.com/office/officeart/2008/layout/VerticalCurvedList"/>
    <dgm:cxn modelId="{0455B00B-03D6-4900-A01D-158406063FD7}" type="presParOf" srcId="{08BB46FA-8BE5-459C-9290-48EC3DEF7A79}" destId="{D646A3E2-2074-435C-B964-7D3C8C6362FE}" srcOrd="0" destOrd="0" presId="urn:microsoft.com/office/officeart/2008/layout/VerticalCurvedList"/>
    <dgm:cxn modelId="{69C57C82-8268-4DE0-9B02-EEAF9E6A2AF2}" type="presParOf" srcId="{E7DE5F8A-38C2-4DAE-AEDB-053CE105F741}" destId="{3EA926B7-3A84-44A5-9BA6-1F03EF11D005}" srcOrd="9" destOrd="0" presId="urn:microsoft.com/office/officeart/2008/layout/VerticalCurvedList"/>
    <dgm:cxn modelId="{A9CE10AD-BC14-4E95-8BD9-2AFC5EE944E3}" type="presParOf" srcId="{E7DE5F8A-38C2-4DAE-AEDB-053CE105F741}" destId="{5011B5A6-9E5F-4D05-9554-33ED43500898}" srcOrd="10" destOrd="0" presId="urn:microsoft.com/office/officeart/2008/layout/VerticalCurvedList"/>
    <dgm:cxn modelId="{5128CB7A-424C-4B6E-8A6D-62F922BE7C9E}" type="presParOf" srcId="{5011B5A6-9E5F-4D05-9554-33ED43500898}" destId="{1E723684-AC11-41A3-B642-A744C21869B6}" srcOrd="0" destOrd="0" presId="urn:microsoft.com/office/officeart/2008/layout/VerticalCurvedList"/>
    <dgm:cxn modelId="{D1F6FA7F-C0A9-4A68-BACA-9FE3746ABBD9}" type="presParOf" srcId="{E7DE5F8A-38C2-4DAE-AEDB-053CE105F741}" destId="{4A059FC2-147F-4FAC-8D9F-9A83A1E97066}" srcOrd="11" destOrd="0" presId="urn:microsoft.com/office/officeart/2008/layout/VerticalCurvedList"/>
    <dgm:cxn modelId="{126C9E86-C160-4AF0-83E2-AC401E10FD50}" type="presParOf" srcId="{E7DE5F8A-38C2-4DAE-AEDB-053CE105F741}" destId="{0431CCAD-4949-463E-92A7-E6A98AEA8701}" srcOrd="12" destOrd="0" presId="urn:microsoft.com/office/officeart/2008/layout/VerticalCurvedList"/>
    <dgm:cxn modelId="{1313A703-1A6A-40EB-BC3A-4247B363C24D}" type="presParOf" srcId="{0431CCAD-4949-463E-92A7-E6A98AEA8701}" destId="{7EFA6C59-DAD5-4389-A901-17811398F1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74536-8789-B04E-B7D8-B7D5F99FBC51}"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6C9122FB-6C7E-004E-9FC4-F0644C1FC56B}">
      <dgm:prSet phldrT="[Text]" custT="1"/>
      <dgm:spPr/>
      <dgm:t>
        <a:bodyPr/>
        <a:lstStyle/>
        <a:p>
          <a:r>
            <a:rPr lang="en-US" sz="2400" b="1" dirty="0"/>
            <a:t>$4.4 billion for LEAs to mitigate learning loss</a:t>
          </a:r>
        </a:p>
      </dgm:t>
    </dgm:pt>
    <dgm:pt modelId="{56B7E2A7-ACA7-DA4D-8398-13499377586B}" type="parTrans" cxnId="{5E304A66-7D25-3146-96C4-5815D993144A}">
      <dgm:prSet/>
      <dgm:spPr/>
      <dgm:t>
        <a:bodyPr/>
        <a:lstStyle/>
        <a:p>
          <a:endParaRPr lang="en-US"/>
        </a:p>
      </dgm:t>
    </dgm:pt>
    <dgm:pt modelId="{9CF89945-5B83-8D43-94A4-BA3F02C781A4}" type="sibTrans" cxnId="{5E304A66-7D25-3146-96C4-5815D993144A}">
      <dgm:prSet/>
      <dgm:spPr/>
      <dgm:t>
        <a:bodyPr/>
        <a:lstStyle/>
        <a:p>
          <a:endParaRPr lang="en-US"/>
        </a:p>
      </dgm:t>
    </dgm:pt>
    <dgm:pt modelId="{EB4386DA-326D-404F-B14E-DCF48A1357C3}">
      <dgm:prSet phldrT="[Text]" custT="1"/>
      <dgm:spPr/>
      <dgm:t>
        <a:bodyPr/>
        <a:lstStyle/>
        <a:p>
          <a:r>
            <a:rPr lang="en-US" sz="2000" b="1" dirty="0"/>
            <a:t>$355 million GEER funds</a:t>
          </a:r>
        </a:p>
      </dgm:t>
    </dgm:pt>
    <dgm:pt modelId="{0B6E1277-EDFA-AC4F-AD7B-7F59332AB098}" type="parTrans" cxnId="{AFC9E59B-FB5D-3747-93B5-9081C18B8567}">
      <dgm:prSet/>
      <dgm:spPr/>
      <dgm:t>
        <a:bodyPr/>
        <a:lstStyle/>
        <a:p>
          <a:endParaRPr lang="en-US"/>
        </a:p>
      </dgm:t>
    </dgm:pt>
    <dgm:pt modelId="{158F8E9C-CBE0-BF4E-815F-9F8931C57945}" type="sibTrans" cxnId="{AFC9E59B-FB5D-3747-93B5-9081C18B8567}">
      <dgm:prSet/>
      <dgm:spPr/>
      <dgm:t>
        <a:bodyPr/>
        <a:lstStyle/>
        <a:p>
          <a:endParaRPr lang="en-US"/>
        </a:p>
      </dgm:t>
    </dgm:pt>
    <dgm:pt modelId="{DEF928AF-5B53-CD4E-A39C-3B1357237461}">
      <dgm:prSet phldrT="[Text]" custT="1"/>
      <dgm:spPr/>
      <dgm:t>
        <a:bodyPr/>
        <a:lstStyle/>
        <a:p>
          <a:r>
            <a:rPr lang="en-US" sz="2400" b="1" dirty="0"/>
            <a:t>Allocated to LEAs using formula that considers state’s most vulnerable students</a:t>
          </a:r>
        </a:p>
      </dgm:t>
    </dgm:pt>
    <dgm:pt modelId="{A210B034-4174-7E4E-80A5-60ABAA532D1E}" type="parTrans" cxnId="{FA347433-3848-B340-B05D-52E205404D87}">
      <dgm:prSet/>
      <dgm:spPr/>
      <dgm:t>
        <a:bodyPr/>
        <a:lstStyle/>
        <a:p>
          <a:endParaRPr lang="en-US"/>
        </a:p>
      </dgm:t>
    </dgm:pt>
    <dgm:pt modelId="{852F10F3-0A07-744C-A0A8-EA9EA3BBA695}" type="sibTrans" cxnId="{FA347433-3848-B340-B05D-52E205404D87}">
      <dgm:prSet/>
      <dgm:spPr/>
      <dgm:t>
        <a:bodyPr/>
        <a:lstStyle/>
        <a:p>
          <a:endParaRPr lang="en-US"/>
        </a:p>
      </dgm:t>
    </dgm:pt>
    <dgm:pt modelId="{8B659020-4A55-2F49-B5D3-00E6EB26AE2A}">
      <dgm:prSet phldrT="[Text]" custT="1"/>
      <dgm:spPr/>
      <dgm:t>
        <a:bodyPr/>
        <a:lstStyle/>
        <a:p>
          <a:r>
            <a:rPr lang="en-US" sz="2400" b="1" strike="noStrike" dirty="0">
              <a:solidFill>
                <a:schemeClr val="bg1"/>
              </a:solidFill>
            </a:rPr>
            <a:t>Funds shall be expended by December 30, 2020 on the following activities:</a:t>
          </a:r>
          <a:endParaRPr lang="en-US" sz="2400" b="1" strike="sngStrike" dirty="0">
            <a:solidFill>
              <a:schemeClr val="bg1"/>
            </a:solidFill>
          </a:endParaRPr>
        </a:p>
      </dgm:t>
    </dgm:pt>
    <dgm:pt modelId="{27C550AD-64B2-E64B-B107-428B695978DD}" type="parTrans" cxnId="{AFA5174F-56D0-C143-BE48-F7CE03054CA1}">
      <dgm:prSet/>
      <dgm:spPr/>
      <dgm:t>
        <a:bodyPr/>
        <a:lstStyle/>
        <a:p>
          <a:endParaRPr lang="en-US"/>
        </a:p>
      </dgm:t>
    </dgm:pt>
    <dgm:pt modelId="{85042896-719D-7E49-85BA-9EE551021EC0}" type="sibTrans" cxnId="{AFA5174F-56D0-C143-BE48-F7CE03054CA1}">
      <dgm:prSet/>
      <dgm:spPr/>
      <dgm:t>
        <a:bodyPr/>
        <a:lstStyle/>
        <a:p>
          <a:endParaRPr lang="en-US"/>
        </a:p>
      </dgm:t>
    </dgm:pt>
    <dgm:pt modelId="{8612FBC5-3549-6C4C-B821-2A5FABD20E3E}">
      <dgm:prSet phldrT="[Text]" custT="1"/>
      <dgm:spPr/>
      <dgm:t>
        <a:bodyPr/>
        <a:lstStyle/>
        <a:p>
          <a:r>
            <a:rPr lang="en-US" sz="2000" b="1" dirty="0">
              <a:solidFill>
                <a:schemeClr val="tx1"/>
              </a:solidFill>
            </a:rPr>
            <a:t>$4 billion from Coronavirus Relief Fund</a:t>
          </a:r>
        </a:p>
      </dgm:t>
    </dgm:pt>
    <dgm:pt modelId="{A498545C-D7FF-904D-80DF-242A7B9D5C95}" type="parTrans" cxnId="{0EB09D84-522E-0546-86C6-92AD80B72F81}">
      <dgm:prSet/>
      <dgm:spPr/>
      <dgm:t>
        <a:bodyPr/>
        <a:lstStyle/>
        <a:p>
          <a:endParaRPr lang="en-US"/>
        </a:p>
      </dgm:t>
    </dgm:pt>
    <dgm:pt modelId="{17FA8A20-64AA-A24E-AB96-5DADD9A21FBA}" type="sibTrans" cxnId="{0EB09D84-522E-0546-86C6-92AD80B72F81}">
      <dgm:prSet/>
      <dgm:spPr/>
      <dgm:t>
        <a:bodyPr/>
        <a:lstStyle/>
        <a:p>
          <a:endParaRPr lang="en-US"/>
        </a:p>
      </dgm:t>
    </dgm:pt>
    <dgm:pt modelId="{55845EDE-A4D2-FF4F-8CDC-6AA7D75F4C82}">
      <dgm:prSet phldrT="[Text]" custT="1"/>
      <dgm:spPr/>
      <dgm:t>
        <a:bodyPr/>
        <a:lstStyle/>
        <a:p>
          <a:r>
            <a:rPr lang="en-US" sz="2000" b="1" dirty="0"/>
            <a:t>Extending the instructional school year</a:t>
          </a:r>
        </a:p>
      </dgm:t>
    </dgm:pt>
    <dgm:pt modelId="{42DD120D-E67A-0A4D-B995-141EB3058718}" type="parTrans" cxnId="{346BB773-65A6-DE47-B2E5-BEDF9696E72C}">
      <dgm:prSet/>
      <dgm:spPr/>
      <dgm:t>
        <a:bodyPr/>
        <a:lstStyle/>
        <a:p>
          <a:endParaRPr lang="en-US"/>
        </a:p>
      </dgm:t>
    </dgm:pt>
    <dgm:pt modelId="{3EB5FF91-7D60-724D-9CFF-BA2D6F543109}" type="sibTrans" cxnId="{346BB773-65A6-DE47-B2E5-BEDF9696E72C}">
      <dgm:prSet/>
      <dgm:spPr/>
      <dgm:t>
        <a:bodyPr/>
        <a:lstStyle/>
        <a:p>
          <a:endParaRPr lang="en-US"/>
        </a:p>
      </dgm:t>
    </dgm:pt>
    <dgm:pt modelId="{FEEDFB0B-71AC-E141-B227-C96CA696E7E9}">
      <dgm:prSet phldrT="[Text]" custT="1"/>
      <dgm:spPr/>
      <dgm:t>
        <a:bodyPr/>
        <a:lstStyle/>
        <a:p>
          <a:r>
            <a:rPr lang="en-US" sz="2000" b="1" dirty="0"/>
            <a:t>Additional academic services</a:t>
          </a:r>
        </a:p>
      </dgm:t>
    </dgm:pt>
    <dgm:pt modelId="{E5C522EB-FE4C-1648-9FE0-29D856ACA433}" type="parTrans" cxnId="{0424867E-AE42-0A4E-A44A-0E9468819793}">
      <dgm:prSet/>
      <dgm:spPr/>
      <dgm:t>
        <a:bodyPr/>
        <a:lstStyle/>
        <a:p>
          <a:endParaRPr lang="en-US"/>
        </a:p>
      </dgm:t>
    </dgm:pt>
    <dgm:pt modelId="{F892580B-D34A-B94F-95FC-F19686B0A4A0}" type="sibTrans" cxnId="{0424867E-AE42-0A4E-A44A-0E9468819793}">
      <dgm:prSet/>
      <dgm:spPr/>
      <dgm:t>
        <a:bodyPr/>
        <a:lstStyle/>
        <a:p>
          <a:endParaRPr lang="en-US"/>
        </a:p>
      </dgm:t>
    </dgm:pt>
    <dgm:pt modelId="{FAF91199-BEC1-8447-88D4-579C5AC2DC37}">
      <dgm:prSet phldrT="[Text]" custT="1"/>
      <dgm:spPr/>
      <dgm:t>
        <a:bodyPr/>
        <a:lstStyle/>
        <a:p>
          <a:r>
            <a:rPr lang="en-US" sz="2000" b="1" dirty="0"/>
            <a:t>Learning supports</a:t>
          </a:r>
        </a:p>
      </dgm:t>
    </dgm:pt>
    <dgm:pt modelId="{DF2E4965-D27E-6C44-9A39-18DEA660149F}" type="parTrans" cxnId="{1D9EB295-516E-3149-BDEC-5CB173C39417}">
      <dgm:prSet/>
      <dgm:spPr/>
      <dgm:t>
        <a:bodyPr/>
        <a:lstStyle/>
        <a:p>
          <a:endParaRPr lang="en-US"/>
        </a:p>
      </dgm:t>
    </dgm:pt>
    <dgm:pt modelId="{DEB6EF46-0E6D-F249-8343-8E692D1D8130}" type="sibTrans" cxnId="{1D9EB295-516E-3149-BDEC-5CB173C39417}">
      <dgm:prSet/>
      <dgm:spPr/>
      <dgm:t>
        <a:bodyPr/>
        <a:lstStyle/>
        <a:p>
          <a:endParaRPr lang="en-US"/>
        </a:p>
      </dgm:t>
    </dgm:pt>
    <dgm:pt modelId="{421148C2-702F-1143-BE76-6B7D8396ECE7}">
      <dgm:prSet phldrT="[Text]" custT="1"/>
      <dgm:spPr/>
      <dgm:t>
        <a:bodyPr/>
        <a:lstStyle/>
        <a:p>
          <a:r>
            <a:rPr lang="en-US" sz="2000" b="1" dirty="0"/>
            <a:t>Wrap around services</a:t>
          </a:r>
        </a:p>
      </dgm:t>
    </dgm:pt>
    <dgm:pt modelId="{FF4CAD9B-5BB0-1842-A1F8-607880F6E55B}" type="parTrans" cxnId="{1CEEC941-8AC7-A747-A9B8-96C599425F70}">
      <dgm:prSet/>
      <dgm:spPr/>
      <dgm:t>
        <a:bodyPr/>
        <a:lstStyle/>
        <a:p>
          <a:endParaRPr lang="en-US"/>
        </a:p>
      </dgm:t>
    </dgm:pt>
    <dgm:pt modelId="{EBBE60A1-6B27-1F41-BEF4-DD9574E84B45}" type="sibTrans" cxnId="{1CEEC941-8AC7-A747-A9B8-96C599425F70}">
      <dgm:prSet/>
      <dgm:spPr/>
      <dgm:t>
        <a:bodyPr/>
        <a:lstStyle/>
        <a:p>
          <a:endParaRPr lang="en-US"/>
        </a:p>
      </dgm:t>
    </dgm:pt>
    <dgm:pt modelId="{C013F7E7-E510-B540-AA0B-7FBE07559E89}">
      <dgm:prSet phldrT="[Text]" custT="1"/>
      <dgm:spPr/>
      <dgm:t>
        <a:bodyPr/>
        <a:lstStyle/>
        <a:p>
          <a:pPr algn="l"/>
          <a:r>
            <a:rPr lang="en-US" sz="2000" b="1" dirty="0">
              <a:solidFill>
                <a:schemeClr val="tx1"/>
              </a:solidFill>
            </a:rPr>
            <a:t>$1.5 billion distributed per pupil based on number of students with a disability</a:t>
          </a:r>
        </a:p>
      </dgm:t>
    </dgm:pt>
    <dgm:pt modelId="{621488D3-65E5-CB40-B678-BF756F36B671}" type="parTrans" cxnId="{1FA88D54-A801-4140-9BDB-C1FD7ADDC7B4}">
      <dgm:prSet/>
      <dgm:spPr/>
      <dgm:t>
        <a:bodyPr/>
        <a:lstStyle/>
        <a:p>
          <a:endParaRPr lang="en-US"/>
        </a:p>
      </dgm:t>
    </dgm:pt>
    <dgm:pt modelId="{00A96AF1-5C21-5F45-9573-CA6F1D55F932}" type="sibTrans" cxnId="{1FA88D54-A801-4140-9BDB-C1FD7ADDC7B4}">
      <dgm:prSet/>
      <dgm:spPr/>
      <dgm:t>
        <a:bodyPr/>
        <a:lstStyle/>
        <a:p>
          <a:endParaRPr lang="en-US"/>
        </a:p>
      </dgm:t>
    </dgm:pt>
    <dgm:pt modelId="{EBF881FE-F7F5-4B42-9CD0-20C51EC572D0}">
      <dgm:prSet phldrT="[Text]" custT="1"/>
      <dgm:spPr/>
      <dgm:t>
        <a:bodyPr/>
        <a:lstStyle/>
        <a:p>
          <a:pPr algn="l"/>
          <a:r>
            <a:rPr lang="en-US" sz="2000" b="1" dirty="0">
              <a:solidFill>
                <a:schemeClr val="tx1"/>
              </a:solidFill>
            </a:rPr>
            <a:t>$2.855 billion to concentration grant LEAs on a per ADA basis</a:t>
          </a:r>
        </a:p>
      </dgm:t>
    </dgm:pt>
    <dgm:pt modelId="{6796B728-F1AE-9640-802C-A1DBFF8D84DD}" type="parTrans" cxnId="{7F6861F1-CB5D-3F45-B3CD-277D08941F88}">
      <dgm:prSet/>
      <dgm:spPr/>
      <dgm:t>
        <a:bodyPr/>
        <a:lstStyle/>
        <a:p>
          <a:endParaRPr lang="en-US"/>
        </a:p>
      </dgm:t>
    </dgm:pt>
    <dgm:pt modelId="{291581B2-D8CB-E147-9AF8-71093C3A75CE}" type="sibTrans" cxnId="{7F6861F1-CB5D-3F45-B3CD-277D08941F88}">
      <dgm:prSet/>
      <dgm:spPr/>
      <dgm:t>
        <a:bodyPr/>
        <a:lstStyle/>
        <a:p>
          <a:endParaRPr lang="en-US"/>
        </a:p>
      </dgm:t>
    </dgm:pt>
    <dgm:pt modelId="{23261BB5-5CA6-4651-B866-EF5FC6EC3301}">
      <dgm:prSet phldrT="[Text]" custT="1"/>
      <dgm:spPr/>
      <dgm:t>
        <a:bodyPr/>
        <a:lstStyle/>
        <a:p>
          <a:pPr algn="ctr"/>
          <a:r>
            <a:rPr lang="en-US" sz="2000" b="1" dirty="0">
              <a:solidFill>
                <a:schemeClr val="tx1"/>
              </a:solidFill>
            </a:rPr>
            <a:t>SSC estimates to be </a:t>
          </a:r>
          <a:r>
            <a:rPr lang="en-US" sz="2000" b="1" strike="noStrike" dirty="0">
              <a:solidFill>
                <a:schemeClr val="tx1"/>
              </a:solidFill>
            </a:rPr>
            <a:t>$1,900 </a:t>
          </a:r>
          <a:r>
            <a:rPr lang="en-US" sz="2000" b="1" dirty="0">
              <a:solidFill>
                <a:schemeClr val="tx1"/>
              </a:solidFill>
            </a:rPr>
            <a:t>per student</a:t>
          </a:r>
        </a:p>
      </dgm:t>
    </dgm:pt>
    <dgm:pt modelId="{657E50F8-A51A-4525-9B21-411167E4C74F}" type="parTrans" cxnId="{EBA7CAC7-8CC6-47CB-87F9-978235DA4060}">
      <dgm:prSet/>
      <dgm:spPr/>
      <dgm:t>
        <a:bodyPr/>
        <a:lstStyle/>
        <a:p>
          <a:endParaRPr lang="en-US"/>
        </a:p>
      </dgm:t>
    </dgm:pt>
    <dgm:pt modelId="{53AEABFF-7F73-4FE3-9E7A-F95D62592DDB}" type="sibTrans" cxnId="{EBA7CAC7-8CC6-47CB-87F9-978235DA4060}">
      <dgm:prSet/>
      <dgm:spPr/>
      <dgm:t>
        <a:bodyPr/>
        <a:lstStyle/>
        <a:p>
          <a:endParaRPr lang="en-US"/>
        </a:p>
      </dgm:t>
    </dgm:pt>
    <dgm:pt modelId="{1503424B-FBDD-4555-A93C-0AE552689819}">
      <dgm:prSet phldrT="[Text]" custT="1"/>
      <dgm:spPr/>
      <dgm:t>
        <a:bodyPr/>
        <a:lstStyle/>
        <a:p>
          <a:pPr algn="ctr"/>
          <a:r>
            <a:rPr lang="en-US" sz="2000" b="1" dirty="0">
              <a:solidFill>
                <a:schemeClr val="tx1"/>
              </a:solidFill>
            </a:rPr>
            <a:t>SSC estimates to be $735 per ADA</a:t>
          </a:r>
        </a:p>
      </dgm:t>
    </dgm:pt>
    <dgm:pt modelId="{54CEB04A-AE08-4B78-8F80-ED26AE8E083E}" type="parTrans" cxnId="{B4EDC98F-2874-45D5-8871-371367168768}">
      <dgm:prSet/>
      <dgm:spPr/>
      <dgm:t>
        <a:bodyPr/>
        <a:lstStyle/>
        <a:p>
          <a:endParaRPr lang="en-US"/>
        </a:p>
      </dgm:t>
    </dgm:pt>
    <dgm:pt modelId="{C6FDA142-17D4-4B29-A90E-D16189A1C091}" type="sibTrans" cxnId="{B4EDC98F-2874-45D5-8871-371367168768}">
      <dgm:prSet/>
      <dgm:spPr/>
      <dgm:t>
        <a:bodyPr/>
        <a:lstStyle/>
        <a:p>
          <a:endParaRPr lang="en-US"/>
        </a:p>
      </dgm:t>
    </dgm:pt>
    <dgm:pt modelId="{4E4C2571-0A0F-594A-9A5F-56D0CF5C7EDF}" type="pres">
      <dgm:prSet presAssocID="{D1374536-8789-B04E-B7D8-B7D5F99FBC51}" presName="Name0" presStyleCnt="0">
        <dgm:presLayoutVars>
          <dgm:dir/>
          <dgm:animLvl val="lvl"/>
          <dgm:resizeHandles val="exact"/>
        </dgm:presLayoutVars>
      </dgm:prSet>
      <dgm:spPr/>
    </dgm:pt>
    <dgm:pt modelId="{B8D3239B-15BA-4D49-8211-8C406EE0DF8B}" type="pres">
      <dgm:prSet presAssocID="{8B659020-4A55-2F49-B5D3-00E6EB26AE2A}" presName="boxAndChildren" presStyleCnt="0"/>
      <dgm:spPr/>
    </dgm:pt>
    <dgm:pt modelId="{70EEF62D-027F-174E-AA11-0B587AA0937C}" type="pres">
      <dgm:prSet presAssocID="{8B659020-4A55-2F49-B5D3-00E6EB26AE2A}" presName="parentTextBox" presStyleLbl="node1" presStyleIdx="0" presStyleCnt="3"/>
      <dgm:spPr/>
    </dgm:pt>
    <dgm:pt modelId="{83BEC41C-040E-7B4D-80C0-6F133351F9B6}" type="pres">
      <dgm:prSet presAssocID="{8B659020-4A55-2F49-B5D3-00E6EB26AE2A}" presName="entireBox" presStyleLbl="node1" presStyleIdx="0" presStyleCnt="3"/>
      <dgm:spPr/>
    </dgm:pt>
    <dgm:pt modelId="{292A9145-E54E-E14D-A6FB-07CB2D733E69}" type="pres">
      <dgm:prSet presAssocID="{8B659020-4A55-2F49-B5D3-00E6EB26AE2A}" presName="descendantBox" presStyleCnt="0"/>
      <dgm:spPr/>
    </dgm:pt>
    <dgm:pt modelId="{C9693A3B-01F5-DE45-909A-816CB5029712}" type="pres">
      <dgm:prSet presAssocID="{55845EDE-A4D2-FF4F-8CDC-6AA7D75F4C82}" presName="childTextBox" presStyleLbl="fgAccFollowNode1" presStyleIdx="0" presStyleCnt="8">
        <dgm:presLayoutVars>
          <dgm:bulletEnabled val="1"/>
        </dgm:presLayoutVars>
      </dgm:prSet>
      <dgm:spPr/>
    </dgm:pt>
    <dgm:pt modelId="{DA911C90-BB9E-4840-B1C1-0B3D4D9EB5A9}" type="pres">
      <dgm:prSet presAssocID="{FEEDFB0B-71AC-E141-B227-C96CA696E7E9}" presName="childTextBox" presStyleLbl="fgAccFollowNode1" presStyleIdx="1" presStyleCnt="8">
        <dgm:presLayoutVars>
          <dgm:bulletEnabled val="1"/>
        </dgm:presLayoutVars>
      </dgm:prSet>
      <dgm:spPr/>
    </dgm:pt>
    <dgm:pt modelId="{568950CA-56E6-CF40-996C-4DE3CC57A44E}" type="pres">
      <dgm:prSet presAssocID="{FAF91199-BEC1-8447-88D4-579C5AC2DC37}" presName="childTextBox" presStyleLbl="fgAccFollowNode1" presStyleIdx="2" presStyleCnt="8">
        <dgm:presLayoutVars>
          <dgm:bulletEnabled val="1"/>
        </dgm:presLayoutVars>
      </dgm:prSet>
      <dgm:spPr/>
    </dgm:pt>
    <dgm:pt modelId="{39426BDF-77DC-4449-9773-272F8622E8C2}" type="pres">
      <dgm:prSet presAssocID="{421148C2-702F-1143-BE76-6B7D8396ECE7}" presName="childTextBox" presStyleLbl="fgAccFollowNode1" presStyleIdx="3" presStyleCnt="8">
        <dgm:presLayoutVars>
          <dgm:bulletEnabled val="1"/>
        </dgm:presLayoutVars>
      </dgm:prSet>
      <dgm:spPr/>
    </dgm:pt>
    <dgm:pt modelId="{188274C2-3422-9A48-ACBA-AA6D10849A0B}" type="pres">
      <dgm:prSet presAssocID="{852F10F3-0A07-744C-A0A8-EA9EA3BBA695}" presName="sp" presStyleCnt="0"/>
      <dgm:spPr/>
    </dgm:pt>
    <dgm:pt modelId="{2594FE8F-104E-514C-ACD9-F24347958890}" type="pres">
      <dgm:prSet presAssocID="{DEF928AF-5B53-CD4E-A39C-3B1357237461}" presName="arrowAndChildren" presStyleCnt="0"/>
      <dgm:spPr/>
    </dgm:pt>
    <dgm:pt modelId="{B0DD9F1A-26EB-9544-99CC-57CE3ABA573C}" type="pres">
      <dgm:prSet presAssocID="{DEF928AF-5B53-CD4E-A39C-3B1357237461}" presName="parentTextArrow" presStyleLbl="node1" presStyleIdx="0" presStyleCnt="3"/>
      <dgm:spPr/>
    </dgm:pt>
    <dgm:pt modelId="{E657869F-A6CB-5449-B010-122085C28876}" type="pres">
      <dgm:prSet presAssocID="{DEF928AF-5B53-CD4E-A39C-3B1357237461}" presName="arrow" presStyleLbl="node1" presStyleIdx="1" presStyleCnt="3"/>
      <dgm:spPr/>
    </dgm:pt>
    <dgm:pt modelId="{2B3C8BA3-777B-7A41-B47D-9082784C12EF}" type="pres">
      <dgm:prSet presAssocID="{DEF928AF-5B53-CD4E-A39C-3B1357237461}" presName="descendantArrow" presStyleCnt="0"/>
      <dgm:spPr/>
    </dgm:pt>
    <dgm:pt modelId="{673F01BD-38C8-9047-AC2A-BD44E5F53FD3}" type="pres">
      <dgm:prSet presAssocID="{C013F7E7-E510-B540-AA0B-7FBE07559E89}" presName="childTextArrow" presStyleLbl="fgAccFollowNode1" presStyleIdx="4" presStyleCnt="8">
        <dgm:presLayoutVars>
          <dgm:bulletEnabled val="1"/>
        </dgm:presLayoutVars>
      </dgm:prSet>
      <dgm:spPr/>
    </dgm:pt>
    <dgm:pt modelId="{26B21826-86D0-B24D-A78F-5AFF8F351250}" type="pres">
      <dgm:prSet presAssocID="{EBF881FE-F7F5-4B42-9CD0-20C51EC572D0}" presName="childTextArrow" presStyleLbl="fgAccFollowNode1" presStyleIdx="5" presStyleCnt="8">
        <dgm:presLayoutVars>
          <dgm:bulletEnabled val="1"/>
        </dgm:presLayoutVars>
      </dgm:prSet>
      <dgm:spPr/>
    </dgm:pt>
    <dgm:pt modelId="{9175FD19-D3D4-3A4F-9200-E4DBE848C9AB}" type="pres">
      <dgm:prSet presAssocID="{9CF89945-5B83-8D43-94A4-BA3F02C781A4}" presName="sp" presStyleCnt="0"/>
      <dgm:spPr/>
    </dgm:pt>
    <dgm:pt modelId="{EE68E1D0-4C3F-3F42-977E-9AC8C6065569}" type="pres">
      <dgm:prSet presAssocID="{6C9122FB-6C7E-004E-9FC4-F0644C1FC56B}" presName="arrowAndChildren" presStyleCnt="0"/>
      <dgm:spPr/>
    </dgm:pt>
    <dgm:pt modelId="{8C90FD8C-E8F1-F94F-B699-E3A959B2E7B6}" type="pres">
      <dgm:prSet presAssocID="{6C9122FB-6C7E-004E-9FC4-F0644C1FC56B}" presName="parentTextArrow" presStyleLbl="node1" presStyleIdx="1" presStyleCnt="3"/>
      <dgm:spPr/>
    </dgm:pt>
    <dgm:pt modelId="{D45A894D-2A0B-FC45-815C-55A37E00A94A}" type="pres">
      <dgm:prSet presAssocID="{6C9122FB-6C7E-004E-9FC4-F0644C1FC56B}" presName="arrow" presStyleLbl="node1" presStyleIdx="2" presStyleCnt="3"/>
      <dgm:spPr/>
    </dgm:pt>
    <dgm:pt modelId="{AEBD680F-96B9-E840-A322-6F67DBEA3631}" type="pres">
      <dgm:prSet presAssocID="{6C9122FB-6C7E-004E-9FC4-F0644C1FC56B}" presName="descendantArrow" presStyleCnt="0"/>
      <dgm:spPr/>
    </dgm:pt>
    <dgm:pt modelId="{511EAF15-B744-3842-B15D-FE7643F17B3B}" type="pres">
      <dgm:prSet presAssocID="{EB4386DA-326D-404F-B14E-DCF48A1357C3}" presName="childTextArrow" presStyleLbl="fgAccFollowNode1" presStyleIdx="6" presStyleCnt="8">
        <dgm:presLayoutVars>
          <dgm:bulletEnabled val="1"/>
        </dgm:presLayoutVars>
      </dgm:prSet>
      <dgm:spPr/>
    </dgm:pt>
    <dgm:pt modelId="{8C5A1D2F-A547-5744-9A2F-CDE7C2140ED5}" type="pres">
      <dgm:prSet presAssocID="{8612FBC5-3549-6C4C-B821-2A5FABD20E3E}" presName="childTextArrow" presStyleLbl="fgAccFollowNode1" presStyleIdx="7" presStyleCnt="8">
        <dgm:presLayoutVars>
          <dgm:bulletEnabled val="1"/>
        </dgm:presLayoutVars>
      </dgm:prSet>
      <dgm:spPr/>
    </dgm:pt>
  </dgm:ptLst>
  <dgm:cxnLst>
    <dgm:cxn modelId="{BAC0D70E-6001-448F-A1A2-085C6690F093}" type="presOf" srcId="{FAF91199-BEC1-8447-88D4-579C5AC2DC37}" destId="{568950CA-56E6-CF40-996C-4DE3CC57A44E}" srcOrd="0" destOrd="0" presId="urn:microsoft.com/office/officeart/2005/8/layout/process4"/>
    <dgm:cxn modelId="{48188A16-909D-4AB7-A7F9-EAF5A873DD13}" type="presOf" srcId="{FEEDFB0B-71AC-E141-B227-C96CA696E7E9}" destId="{DA911C90-BB9E-4840-B1C1-0B3D4D9EB5A9}" srcOrd="0" destOrd="0" presId="urn:microsoft.com/office/officeart/2005/8/layout/process4"/>
    <dgm:cxn modelId="{EFE56929-7322-4892-8E95-34646DE044B2}" type="presOf" srcId="{D1374536-8789-B04E-B7D8-B7D5F99FBC51}" destId="{4E4C2571-0A0F-594A-9A5F-56D0CF5C7EDF}" srcOrd="0" destOrd="0" presId="urn:microsoft.com/office/officeart/2005/8/layout/process4"/>
    <dgm:cxn modelId="{FA347433-3848-B340-B05D-52E205404D87}" srcId="{D1374536-8789-B04E-B7D8-B7D5F99FBC51}" destId="{DEF928AF-5B53-CD4E-A39C-3B1357237461}" srcOrd="1" destOrd="0" parTransId="{A210B034-4174-7E4E-80A5-60ABAA532D1E}" sibTransId="{852F10F3-0A07-744C-A0A8-EA9EA3BBA695}"/>
    <dgm:cxn modelId="{C8DB0139-2514-49D1-BFDE-B90EE4E15DBF}" type="presOf" srcId="{C013F7E7-E510-B540-AA0B-7FBE07559E89}" destId="{673F01BD-38C8-9047-AC2A-BD44E5F53FD3}" srcOrd="0" destOrd="0" presId="urn:microsoft.com/office/officeart/2005/8/layout/process4"/>
    <dgm:cxn modelId="{AB404339-C3EA-471D-AC45-D81402AFFB0F}" type="presOf" srcId="{DEF928AF-5B53-CD4E-A39C-3B1357237461}" destId="{B0DD9F1A-26EB-9544-99CC-57CE3ABA573C}" srcOrd="0" destOrd="0" presId="urn:microsoft.com/office/officeart/2005/8/layout/process4"/>
    <dgm:cxn modelId="{BF56785F-0F4B-436E-851B-4F2B51228142}" type="presOf" srcId="{EBF881FE-F7F5-4B42-9CD0-20C51EC572D0}" destId="{26B21826-86D0-B24D-A78F-5AFF8F351250}" srcOrd="0" destOrd="0" presId="urn:microsoft.com/office/officeart/2005/8/layout/process4"/>
    <dgm:cxn modelId="{045A7A60-5831-4CCD-87F8-C7F3944AB860}" type="presOf" srcId="{EB4386DA-326D-404F-B14E-DCF48A1357C3}" destId="{511EAF15-B744-3842-B15D-FE7643F17B3B}" srcOrd="0" destOrd="0" presId="urn:microsoft.com/office/officeart/2005/8/layout/process4"/>
    <dgm:cxn modelId="{1CEEC941-8AC7-A747-A9B8-96C599425F70}" srcId="{8B659020-4A55-2F49-B5D3-00E6EB26AE2A}" destId="{421148C2-702F-1143-BE76-6B7D8396ECE7}" srcOrd="3" destOrd="0" parTransId="{FF4CAD9B-5BB0-1842-A1F8-607880F6E55B}" sibTransId="{EBBE60A1-6B27-1F41-BEF4-DD9574E84B45}"/>
    <dgm:cxn modelId="{5E304A66-7D25-3146-96C4-5815D993144A}" srcId="{D1374536-8789-B04E-B7D8-B7D5F99FBC51}" destId="{6C9122FB-6C7E-004E-9FC4-F0644C1FC56B}" srcOrd="0" destOrd="0" parTransId="{56B7E2A7-ACA7-DA4D-8398-13499377586B}" sibTransId="{9CF89945-5B83-8D43-94A4-BA3F02C781A4}"/>
    <dgm:cxn modelId="{AFA5174F-56D0-C143-BE48-F7CE03054CA1}" srcId="{D1374536-8789-B04E-B7D8-B7D5F99FBC51}" destId="{8B659020-4A55-2F49-B5D3-00E6EB26AE2A}" srcOrd="2" destOrd="0" parTransId="{27C550AD-64B2-E64B-B107-428B695978DD}" sibTransId="{85042896-719D-7E49-85BA-9EE551021EC0}"/>
    <dgm:cxn modelId="{346BB773-65A6-DE47-B2E5-BEDF9696E72C}" srcId="{8B659020-4A55-2F49-B5D3-00E6EB26AE2A}" destId="{55845EDE-A4D2-FF4F-8CDC-6AA7D75F4C82}" srcOrd="0" destOrd="0" parTransId="{42DD120D-E67A-0A4D-B995-141EB3058718}" sibTransId="{3EB5FF91-7D60-724D-9CFF-BA2D6F543109}"/>
    <dgm:cxn modelId="{1FA88D54-A801-4140-9BDB-C1FD7ADDC7B4}" srcId="{DEF928AF-5B53-CD4E-A39C-3B1357237461}" destId="{C013F7E7-E510-B540-AA0B-7FBE07559E89}" srcOrd="0" destOrd="0" parTransId="{621488D3-65E5-CB40-B678-BF756F36B671}" sibTransId="{00A96AF1-5C21-5F45-9573-CA6F1D55F932}"/>
    <dgm:cxn modelId="{173F1A78-AD76-4220-8849-4F9596A5FEDD}" type="presOf" srcId="{6C9122FB-6C7E-004E-9FC4-F0644C1FC56B}" destId="{D45A894D-2A0B-FC45-815C-55A37E00A94A}" srcOrd="1" destOrd="0" presId="urn:microsoft.com/office/officeart/2005/8/layout/process4"/>
    <dgm:cxn modelId="{0424867E-AE42-0A4E-A44A-0E9468819793}" srcId="{8B659020-4A55-2F49-B5D3-00E6EB26AE2A}" destId="{FEEDFB0B-71AC-E141-B227-C96CA696E7E9}" srcOrd="1" destOrd="0" parTransId="{E5C522EB-FE4C-1648-9FE0-29D856ACA433}" sibTransId="{F892580B-D34A-B94F-95FC-F19686B0A4A0}"/>
    <dgm:cxn modelId="{2CBEEB80-1BC4-428A-9B42-D76AA2454D46}" type="presOf" srcId="{6C9122FB-6C7E-004E-9FC4-F0644C1FC56B}" destId="{8C90FD8C-E8F1-F94F-B699-E3A959B2E7B6}" srcOrd="0" destOrd="0" presId="urn:microsoft.com/office/officeart/2005/8/layout/process4"/>
    <dgm:cxn modelId="{0EB09D84-522E-0546-86C6-92AD80B72F81}" srcId="{6C9122FB-6C7E-004E-9FC4-F0644C1FC56B}" destId="{8612FBC5-3549-6C4C-B821-2A5FABD20E3E}" srcOrd="1" destOrd="0" parTransId="{A498545C-D7FF-904D-80DF-242A7B9D5C95}" sibTransId="{17FA8A20-64AA-A24E-AB96-5DADD9A21FBA}"/>
    <dgm:cxn modelId="{B4EDC98F-2874-45D5-8871-371367168768}" srcId="{EBF881FE-F7F5-4B42-9CD0-20C51EC572D0}" destId="{1503424B-FBDD-4555-A93C-0AE552689819}" srcOrd="0" destOrd="0" parTransId="{54CEB04A-AE08-4B78-8F80-ED26AE8E083E}" sibTransId="{C6FDA142-17D4-4B29-A90E-D16189A1C091}"/>
    <dgm:cxn modelId="{E7330493-21BC-4599-98F1-BCA5E70DDA91}" type="presOf" srcId="{DEF928AF-5B53-CD4E-A39C-3B1357237461}" destId="{E657869F-A6CB-5449-B010-122085C28876}" srcOrd="1" destOrd="0" presId="urn:microsoft.com/office/officeart/2005/8/layout/process4"/>
    <dgm:cxn modelId="{1D9EB295-516E-3149-BDEC-5CB173C39417}" srcId="{8B659020-4A55-2F49-B5D3-00E6EB26AE2A}" destId="{FAF91199-BEC1-8447-88D4-579C5AC2DC37}" srcOrd="2" destOrd="0" parTransId="{DF2E4965-D27E-6C44-9A39-18DEA660149F}" sibTransId="{DEB6EF46-0E6D-F249-8343-8E692D1D8130}"/>
    <dgm:cxn modelId="{AFC9E59B-FB5D-3747-93B5-9081C18B8567}" srcId="{6C9122FB-6C7E-004E-9FC4-F0644C1FC56B}" destId="{EB4386DA-326D-404F-B14E-DCF48A1357C3}" srcOrd="0" destOrd="0" parTransId="{0B6E1277-EDFA-AC4F-AD7B-7F59332AB098}" sibTransId="{158F8E9C-CBE0-BF4E-815F-9F8931C57945}"/>
    <dgm:cxn modelId="{058C149F-2183-46E7-9637-C0F4BA16D893}" type="presOf" srcId="{55845EDE-A4D2-FF4F-8CDC-6AA7D75F4C82}" destId="{C9693A3B-01F5-DE45-909A-816CB5029712}" srcOrd="0" destOrd="0" presId="urn:microsoft.com/office/officeart/2005/8/layout/process4"/>
    <dgm:cxn modelId="{B9D685A8-6278-4608-8F93-D566A491B5BB}" type="presOf" srcId="{8B659020-4A55-2F49-B5D3-00E6EB26AE2A}" destId="{83BEC41C-040E-7B4D-80C0-6F133351F9B6}" srcOrd="1" destOrd="0" presId="urn:microsoft.com/office/officeart/2005/8/layout/process4"/>
    <dgm:cxn modelId="{1E7D86BC-C23F-4B65-938F-58C58D71255E}" type="presOf" srcId="{8612FBC5-3549-6C4C-B821-2A5FABD20E3E}" destId="{8C5A1D2F-A547-5744-9A2F-CDE7C2140ED5}" srcOrd="0" destOrd="0" presId="urn:microsoft.com/office/officeart/2005/8/layout/process4"/>
    <dgm:cxn modelId="{49B61CC1-A0FA-46B4-B77B-2475F310FDF9}" type="presOf" srcId="{1503424B-FBDD-4555-A93C-0AE552689819}" destId="{26B21826-86D0-B24D-A78F-5AFF8F351250}" srcOrd="0" destOrd="1" presId="urn:microsoft.com/office/officeart/2005/8/layout/process4"/>
    <dgm:cxn modelId="{EBA7CAC7-8CC6-47CB-87F9-978235DA4060}" srcId="{C013F7E7-E510-B540-AA0B-7FBE07559E89}" destId="{23261BB5-5CA6-4651-B866-EF5FC6EC3301}" srcOrd="0" destOrd="0" parTransId="{657E50F8-A51A-4525-9B21-411167E4C74F}" sibTransId="{53AEABFF-7F73-4FE3-9E7A-F95D62592DDB}"/>
    <dgm:cxn modelId="{731323DC-2D0D-40B8-87DF-C4C07332F23B}" type="presOf" srcId="{8B659020-4A55-2F49-B5D3-00E6EB26AE2A}" destId="{70EEF62D-027F-174E-AA11-0B587AA0937C}" srcOrd="0" destOrd="0" presId="urn:microsoft.com/office/officeart/2005/8/layout/process4"/>
    <dgm:cxn modelId="{7F6861F1-CB5D-3F45-B3CD-277D08941F88}" srcId="{DEF928AF-5B53-CD4E-A39C-3B1357237461}" destId="{EBF881FE-F7F5-4B42-9CD0-20C51EC572D0}" srcOrd="1" destOrd="0" parTransId="{6796B728-F1AE-9640-802C-A1DBFF8D84DD}" sibTransId="{291581B2-D8CB-E147-9AF8-71093C3A75CE}"/>
    <dgm:cxn modelId="{01B8A3F7-62CF-4ABA-BF69-6E5D35A03116}" type="presOf" srcId="{421148C2-702F-1143-BE76-6B7D8396ECE7}" destId="{39426BDF-77DC-4449-9773-272F8622E8C2}" srcOrd="0" destOrd="0" presId="urn:microsoft.com/office/officeart/2005/8/layout/process4"/>
    <dgm:cxn modelId="{0528A4F8-0D31-4EDA-BD55-E749A60910AE}" type="presOf" srcId="{23261BB5-5CA6-4651-B866-EF5FC6EC3301}" destId="{673F01BD-38C8-9047-AC2A-BD44E5F53FD3}" srcOrd="0" destOrd="1" presId="urn:microsoft.com/office/officeart/2005/8/layout/process4"/>
    <dgm:cxn modelId="{D601EE7A-EC71-47B0-8119-1860C38E3A73}" type="presParOf" srcId="{4E4C2571-0A0F-594A-9A5F-56D0CF5C7EDF}" destId="{B8D3239B-15BA-4D49-8211-8C406EE0DF8B}" srcOrd="0" destOrd="0" presId="urn:microsoft.com/office/officeart/2005/8/layout/process4"/>
    <dgm:cxn modelId="{2775B60A-21F2-4301-BF01-2F283DB3A786}" type="presParOf" srcId="{B8D3239B-15BA-4D49-8211-8C406EE0DF8B}" destId="{70EEF62D-027F-174E-AA11-0B587AA0937C}" srcOrd="0" destOrd="0" presId="urn:microsoft.com/office/officeart/2005/8/layout/process4"/>
    <dgm:cxn modelId="{CDCAD2D0-8976-48B9-995C-09313EB1C844}" type="presParOf" srcId="{B8D3239B-15BA-4D49-8211-8C406EE0DF8B}" destId="{83BEC41C-040E-7B4D-80C0-6F133351F9B6}" srcOrd="1" destOrd="0" presId="urn:microsoft.com/office/officeart/2005/8/layout/process4"/>
    <dgm:cxn modelId="{71BED3B6-36A2-4FEB-9ECE-090535DED0C2}" type="presParOf" srcId="{B8D3239B-15BA-4D49-8211-8C406EE0DF8B}" destId="{292A9145-E54E-E14D-A6FB-07CB2D733E69}" srcOrd="2" destOrd="0" presId="urn:microsoft.com/office/officeart/2005/8/layout/process4"/>
    <dgm:cxn modelId="{D5FE43EC-0D30-4C5F-A835-9AC3CB8241B9}" type="presParOf" srcId="{292A9145-E54E-E14D-A6FB-07CB2D733E69}" destId="{C9693A3B-01F5-DE45-909A-816CB5029712}" srcOrd="0" destOrd="0" presId="urn:microsoft.com/office/officeart/2005/8/layout/process4"/>
    <dgm:cxn modelId="{2015B88B-0A2B-4E9A-BBF8-72FED0643FAD}" type="presParOf" srcId="{292A9145-E54E-E14D-A6FB-07CB2D733E69}" destId="{DA911C90-BB9E-4840-B1C1-0B3D4D9EB5A9}" srcOrd="1" destOrd="0" presId="urn:microsoft.com/office/officeart/2005/8/layout/process4"/>
    <dgm:cxn modelId="{16020BF5-7CF7-47DA-A04D-721510B86E00}" type="presParOf" srcId="{292A9145-E54E-E14D-A6FB-07CB2D733E69}" destId="{568950CA-56E6-CF40-996C-4DE3CC57A44E}" srcOrd="2" destOrd="0" presId="urn:microsoft.com/office/officeart/2005/8/layout/process4"/>
    <dgm:cxn modelId="{BB0498F6-0003-4662-9EAC-6B1298CD45D8}" type="presParOf" srcId="{292A9145-E54E-E14D-A6FB-07CB2D733E69}" destId="{39426BDF-77DC-4449-9773-272F8622E8C2}" srcOrd="3" destOrd="0" presId="urn:microsoft.com/office/officeart/2005/8/layout/process4"/>
    <dgm:cxn modelId="{D37D94FF-E538-40C0-928D-8F771E9C6D45}" type="presParOf" srcId="{4E4C2571-0A0F-594A-9A5F-56D0CF5C7EDF}" destId="{188274C2-3422-9A48-ACBA-AA6D10849A0B}" srcOrd="1" destOrd="0" presId="urn:microsoft.com/office/officeart/2005/8/layout/process4"/>
    <dgm:cxn modelId="{96FF6600-1B06-48A7-9997-BE3112FE138D}" type="presParOf" srcId="{4E4C2571-0A0F-594A-9A5F-56D0CF5C7EDF}" destId="{2594FE8F-104E-514C-ACD9-F24347958890}" srcOrd="2" destOrd="0" presId="urn:microsoft.com/office/officeart/2005/8/layout/process4"/>
    <dgm:cxn modelId="{A0F416B2-2B77-4D7C-A4B9-D85AAD8681F0}" type="presParOf" srcId="{2594FE8F-104E-514C-ACD9-F24347958890}" destId="{B0DD9F1A-26EB-9544-99CC-57CE3ABA573C}" srcOrd="0" destOrd="0" presId="urn:microsoft.com/office/officeart/2005/8/layout/process4"/>
    <dgm:cxn modelId="{91D10AAC-E089-4E85-AFCE-DD83BDBF2600}" type="presParOf" srcId="{2594FE8F-104E-514C-ACD9-F24347958890}" destId="{E657869F-A6CB-5449-B010-122085C28876}" srcOrd="1" destOrd="0" presId="urn:microsoft.com/office/officeart/2005/8/layout/process4"/>
    <dgm:cxn modelId="{2624CA98-F691-4054-981C-3D92978EFD56}" type="presParOf" srcId="{2594FE8F-104E-514C-ACD9-F24347958890}" destId="{2B3C8BA3-777B-7A41-B47D-9082784C12EF}" srcOrd="2" destOrd="0" presId="urn:microsoft.com/office/officeart/2005/8/layout/process4"/>
    <dgm:cxn modelId="{DA052B77-96F6-4CF8-AE7F-F1A50ADE9E26}" type="presParOf" srcId="{2B3C8BA3-777B-7A41-B47D-9082784C12EF}" destId="{673F01BD-38C8-9047-AC2A-BD44E5F53FD3}" srcOrd="0" destOrd="0" presId="urn:microsoft.com/office/officeart/2005/8/layout/process4"/>
    <dgm:cxn modelId="{A021A23C-0B4E-4757-89A6-EFE8B99680C8}" type="presParOf" srcId="{2B3C8BA3-777B-7A41-B47D-9082784C12EF}" destId="{26B21826-86D0-B24D-A78F-5AFF8F351250}" srcOrd="1" destOrd="0" presId="urn:microsoft.com/office/officeart/2005/8/layout/process4"/>
    <dgm:cxn modelId="{C0E5BC5C-A7F3-4AD9-B872-216DB81878E0}" type="presParOf" srcId="{4E4C2571-0A0F-594A-9A5F-56D0CF5C7EDF}" destId="{9175FD19-D3D4-3A4F-9200-E4DBE848C9AB}" srcOrd="3" destOrd="0" presId="urn:microsoft.com/office/officeart/2005/8/layout/process4"/>
    <dgm:cxn modelId="{267B2EE1-E0BC-487B-9286-861AD96D727C}" type="presParOf" srcId="{4E4C2571-0A0F-594A-9A5F-56D0CF5C7EDF}" destId="{EE68E1D0-4C3F-3F42-977E-9AC8C6065569}" srcOrd="4" destOrd="0" presId="urn:microsoft.com/office/officeart/2005/8/layout/process4"/>
    <dgm:cxn modelId="{3C7649AC-08F2-4FC3-BFD2-F1E81FA69880}" type="presParOf" srcId="{EE68E1D0-4C3F-3F42-977E-9AC8C6065569}" destId="{8C90FD8C-E8F1-F94F-B699-E3A959B2E7B6}" srcOrd="0" destOrd="0" presId="urn:microsoft.com/office/officeart/2005/8/layout/process4"/>
    <dgm:cxn modelId="{A8E98379-8552-4AA8-8FE5-7894783C0FCF}" type="presParOf" srcId="{EE68E1D0-4C3F-3F42-977E-9AC8C6065569}" destId="{D45A894D-2A0B-FC45-815C-55A37E00A94A}" srcOrd="1" destOrd="0" presId="urn:microsoft.com/office/officeart/2005/8/layout/process4"/>
    <dgm:cxn modelId="{BE3C2C25-23D5-4B6D-A69A-3B4F686CD040}" type="presParOf" srcId="{EE68E1D0-4C3F-3F42-977E-9AC8C6065569}" destId="{AEBD680F-96B9-E840-A322-6F67DBEA3631}" srcOrd="2" destOrd="0" presId="urn:microsoft.com/office/officeart/2005/8/layout/process4"/>
    <dgm:cxn modelId="{0FF81F3A-936C-4E72-98BA-5D6099854F36}" type="presParOf" srcId="{AEBD680F-96B9-E840-A322-6F67DBEA3631}" destId="{511EAF15-B744-3842-B15D-FE7643F17B3B}" srcOrd="0" destOrd="0" presId="urn:microsoft.com/office/officeart/2005/8/layout/process4"/>
    <dgm:cxn modelId="{175A0C2F-F251-4372-B32B-CEB7E16A761F}" type="presParOf" srcId="{AEBD680F-96B9-E840-A322-6F67DBEA3631}" destId="{8C5A1D2F-A547-5744-9A2F-CDE7C2140ED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719253-7DAF-4F66-90D8-0684FC5587E9}"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E0841CE4-D2D8-46BE-9DDD-7B2A249126DF}">
      <dgm:prSet phldrT="[Text]"/>
      <dgm:spPr/>
      <dgm:t>
        <a:bodyPr/>
        <a:lstStyle/>
        <a:p>
          <a:r>
            <a:rPr lang="en-US" dirty="0">
              <a:solidFill>
                <a:schemeClr val="tx1"/>
              </a:solidFill>
              <a:latin typeface="Arial Narrow" panose="020B0606020202030204" pitchFamily="34" charset="0"/>
            </a:rPr>
            <a:t>Sales Taxes</a:t>
          </a:r>
        </a:p>
      </dgm:t>
    </dgm:pt>
    <dgm:pt modelId="{C1776512-6AE9-4753-BC05-39E887A19A22}" type="parTrans" cxnId="{E343667E-8C68-4951-B3E1-DCC588267C83}">
      <dgm:prSet/>
      <dgm:spPr/>
      <dgm:t>
        <a:bodyPr/>
        <a:lstStyle/>
        <a:p>
          <a:endParaRPr lang="en-US"/>
        </a:p>
      </dgm:t>
    </dgm:pt>
    <dgm:pt modelId="{A4A4766D-8B8C-4915-8322-3F9B9CDD9E71}" type="sibTrans" cxnId="{E343667E-8C68-4951-B3E1-DCC588267C83}">
      <dgm:prSet/>
      <dgm:spPr/>
      <dgm:t>
        <a:bodyPr/>
        <a:lstStyle/>
        <a:p>
          <a:endParaRPr lang="en-US"/>
        </a:p>
      </dgm:t>
    </dgm:pt>
    <dgm:pt modelId="{3E860F4B-9F17-4486-A1D0-2A81AC75E845}">
      <dgm:prSet phldrT="[Text]"/>
      <dgm:spPr/>
      <dgm:t>
        <a:bodyPr/>
        <a:lstStyle/>
        <a:p>
          <a:r>
            <a:rPr lang="en-US" dirty="0">
              <a:solidFill>
                <a:schemeClr val="tx1"/>
              </a:solidFill>
              <a:latin typeface="Arial Narrow" panose="020B0606020202030204" pitchFamily="34" charset="0"/>
            </a:rPr>
            <a:t>California State Budget</a:t>
          </a:r>
        </a:p>
      </dgm:t>
    </dgm:pt>
    <dgm:pt modelId="{B2B8A36C-009D-4F6B-9917-C1A1562FF1C0}" type="parTrans" cxnId="{BA729966-C3B9-4AC4-BB14-168006115304}">
      <dgm:prSet/>
      <dgm:spPr/>
      <dgm:t>
        <a:bodyPr/>
        <a:lstStyle/>
        <a:p>
          <a:endParaRPr lang="en-US"/>
        </a:p>
      </dgm:t>
    </dgm:pt>
    <dgm:pt modelId="{85DE7EB9-B67F-43FF-BC19-5E9CD2FBE478}" type="sibTrans" cxnId="{BA729966-C3B9-4AC4-BB14-168006115304}">
      <dgm:prSet/>
      <dgm:spPr/>
      <dgm:t>
        <a:bodyPr/>
        <a:lstStyle/>
        <a:p>
          <a:endParaRPr lang="en-US"/>
        </a:p>
      </dgm:t>
    </dgm:pt>
    <dgm:pt modelId="{65A1EBAF-FB58-4760-9083-9949ECDF9FCA}">
      <dgm:prSet phldrT="[Text]"/>
      <dgm:spPr/>
      <dgm:t>
        <a:bodyPr/>
        <a:lstStyle/>
        <a:p>
          <a:r>
            <a:rPr lang="en-US" dirty="0">
              <a:solidFill>
                <a:schemeClr val="tx1"/>
              </a:solidFill>
              <a:latin typeface="Arial Narrow" panose="020B0606020202030204" pitchFamily="34" charset="0"/>
            </a:rPr>
            <a:t>Personal Income Tax</a:t>
          </a:r>
        </a:p>
      </dgm:t>
    </dgm:pt>
    <dgm:pt modelId="{5BD5BAA0-E76E-4395-B992-FA6E21388220}" type="parTrans" cxnId="{D3BD8B98-7D05-4EEB-9C51-749E70147267}">
      <dgm:prSet/>
      <dgm:spPr/>
      <dgm:t>
        <a:bodyPr/>
        <a:lstStyle/>
        <a:p>
          <a:endParaRPr lang="en-US"/>
        </a:p>
      </dgm:t>
    </dgm:pt>
    <dgm:pt modelId="{DAC4D7C6-F9F2-4E76-A6CE-29A59A43BDBA}" type="sibTrans" cxnId="{D3BD8B98-7D05-4EEB-9C51-749E70147267}">
      <dgm:prSet/>
      <dgm:spPr/>
      <dgm:t>
        <a:bodyPr/>
        <a:lstStyle/>
        <a:p>
          <a:endParaRPr lang="en-US"/>
        </a:p>
      </dgm:t>
    </dgm:pt>
    <dgm:pt modelId="{7B4F76BD-DE04-47DC-9E4C-CCE02C927454}">
      <dgm:prSet/>
      <dgm:spPr/>
      <dgm:t>
        <a:bodyPr/>
        <a:lstStyle/>
        <a:p>
          <a:r>
            <a:rPr lang="en-US" b="0" dirty="0">
              <a:solidFill>
                <a:schemeClr val="tx1"/>
              </a:solidFill>
              <a:latin typeface="Arial Narrow" panose="020B0606020202030204" pitchFamily="34" charset="0"/>
            </a:rPr>
            <a:t>Corporate Taxes</a:t>
          </a:r>
        </a:p>
      </dgm:t>
    </dgm:pt>
    <dgm:pt modelId="{9B1071CB-5507-484F-B1C0-A1A26F8CD479}" type="parTrans" cxnId="{100554B4-001D-43E4-BC11-519C052B258E}">
      <dgm:prSet/>
      <dgm:spPr/>
      <dgm:t>
        <a:bodyPr/>
        <a:lstStyle/>
        <a:p>
          <a:endParaRPr lang="en-US"/>
        </a:p>
      </dgm:t>
    </dgm:pt>
    <dgm:pt modelId="{6E71C734-76A4-409A-9F6A-9A1CEE609E79}" type="sibTrans" cxnId="{100554B4-001D-43E4-BC11-519C052B258E}">
      <dgm:prSet/>
      <dgm:spPr/>
      <dgm:t>
        <a:bodyPr/>
        <a:lstStyle/>
        <a:p>
          <a:endParaRPr lang="en-US"/>
        </a:p>
      </dgm:t>
    </dgm:pt>
    <dgm:pt modelId="{3739A303-8AD8-456C-99DE-B6D9658B539F}" type="pres">
      <dgm:prSet presAssocID="{9D719253-7DAF-4F66-90D8-0684FC5587E9}" presName="Name0" presStyleCnt="0">
        <dgm:presLayoutVars>
          <dgm:dir/>
          <dgm:resizeHandles val="exact"/>
        </dgm:presLayoutVars>
      </dgm:prSet>
      <dgm:spPr/>
    </dgm:pt>
    <dgm:pt modelId="{54CEB00F-32E4-4351-A1B4-54BA13546D2E}" type="pres">
      <dgm:prSet presAssocID="{9D719253-7DAF-4F66-90D8-0684FC5587E9}" presName="vNodes" presStyleCnt="0"/>
      <dgm:spPr/>
    </dgm:pt>
    <dgm:pt modelId="{41FAEACA-3211-4F40-AE72-74BCDEDBBEF9}" type="pres">
      <dgm:prSet presAssocID="{65A1EBAF-FB58-4760-9083-9949ECDF9FCA}" presName="node" presStyleLbl="node1" presStyleIdx="0" presStyleCnt="4">
        <dgm:presLayoutVars>
          <dgm:bulletEnabled val="1"/>
        </dgm:presLayoutVars>
      </dgm:prSet>
      <dgm:spPr/>
    </dgm:pt>
    <dgm:pt modelId="{F1D27993-8974-4E84-ACD1-1CA7C0D5D622}" type="pres">
      <dgm:prSet presAssocID="{DAC4D7C6-F9F2-4E76-A6CE-29A59A43BDBA}" presName="spacerT" presStyleCnt="0"/>
      <dgm:spPr/>
    </dgm:pt>
    <dgm:pt modelId="{EB4F6252-52B8-4299-B8BB-10185CE09485}" type="pres">
      <dgm:prSet presAssocID="{DAC4D7C6-F9F2-4E76-A6CE-29A59A43BDBA}" presName="sibTrans" presStyleLbl="sibTrans2D1" presStyleIdx="0" presStyleCnt="3"/>
      <dgm:spPr/>
    </dgm:pt>
    <dgm:pt modelId="{5621C35C-6C5F-4222-80A3-8C856201FCCF}" type="pres">
      <dgm:prSet presAssocID="{DAC4D7C6-F9F2-4E76-A6CE-29A59A43BDBA}" presName="spacerB" presStyleCnt="0"/>
      <dgm:spPr/>
    </dgm:pt>
    <dgm:pt modelId="{8F982868-6165-4AE7-807A-3522340D52DD}" type="pres">
      <dgm:prSet presAssocID="{7B4F76BD-DE04-47DC-9E4C-CCE02C927454}" presName="node" presStyleLbl="node1" presStyleIdx="1" presStyleCnt="4">
        <dgm:presLayoutVars>
          <dgm:bulletEnabled val="1"/>
        </dgm:presLayoutVars>
      </dgm:prSet>
      <dgm:spPr/>
    </dgm:pt>
    <dgm:pt modelId="{C89ED00B-0039-4F3A-826A-7829FC942B02}" type="pres">
      <dgm:prSet presAssocID="{6E71C734-76A4-409A-9F6A-9A1CEE609E79}" presName="spacerT" presStyleCnt="0"/>
      <dgm:spPr/>
    </dgm:pt>
    <dgm:pt modelId="{DAB710A9-B82C-4F49-9ACE-C90673354223}" type="pres">
      <dgm:prSet presAssocID="{6E71C734-76A4-409A-9F6A-9A1CEE609E79}" presName="sibTrans" presStyleLbl="sibTrans2D1" presStyleIdx="1" presStyleCnt="3"/>
      <dgm:spPr/>
    </dgm:pt>
    <dgm:pt modelId="{92215F35-08FB-4942-803E-C5F67EF1718F}" type="pres">
      <dgm:prSet presAssocID="{6E71C734-76A4-409A-9F6A-9A1CEE609E79}" presName="spacerB" presStyleCnt="0"/>
      <dgm:spPr/>
    </dgm:pt>
    <dgm:pt modelId="{8EC110EE-B108-46DF-9FA1-627FCE85DCE5}" type="pres">
      <dgm:prSet presAssocID="{E0841CE4-D2D8-46BE-9DDD-7B2A249126DF}" presName="node" presStyleLbl="node1" presStyleIdx="2" presStyleCnt="4" custLinFactNeighborX="-972" custLinFactNeighborY="49554">
        <dgm:presLayoutVars>
          <dgm:bulletEnabled val="1"/>
        </dgm:presLayoutVars>
      </dgm:prSet>
      <dgm:spPr/>
    </dgm:pt>
    <dgm:pt modelId="{62629D96-3BA7-451E-B55C-118F17EAE940}" type="pres">
      <dgm:prSet presAssocID="{9D719253-7DAF-4F66-90D8-0684FC5587E9}" presName="sibTransLast" presStyleLbl="sibTrans2D1" presStyleIdx="2" presStyleCnt="3"/>
      <dgm:spPr/>
    </dgm:pt>
    <dgm:pt modelId="{0478AF0B-623C-4944-B436-78A4D69549D1}" type="pres">
      <dgm:prSet presAssocID="{9D719253-7DAF-4F66-90D8-0684FC5587E9}" presName="connectorText" presStyleLbl="sibTrans2D1" presStyleIdx="2" presStyleCnt="3"/>
      <dgm:spPr/>
    </dgm:pt>
    <dgm:pt modelId="{C77CEFFF-32D8-4023-B3A6-7D2E11A5B856}" type="pres">
      <dgm:prSet presAssocID="{9D719253-7DAF-4F66-90D8-0684FC5587E9}" presName="lastNode" presStyleLbl="node1" presStyleIdx="3" presStyleCnt="4">
        <dgm:presLayoutVars>
          <dgm:bulletEnabled val="1"/>
        </dgm:presLayoutVars>
      </dgm:prSet>
      <dgm:spPr/>
    </dgm:pt>
  </dgm:ptLst>
  <dgm:cxnLst>
    <dgm:cxn modelId="{CFCEF616-FAAE-438A-8A0D-6AF0A1ED347E}" type="presOf" srcId="{A4A4766D-8B8C-4915-8322-3F9B9CDD9E71}" destId="{0478AF0B-623C-4944-B436-78A4D69549D1}" srcOrd="1" destOrd="0" presId="urn:microsoft.com/office/officeart/2005/8/layout/equation2"/>
    <dgm:cxn modelId="{1DC3962C-EDB2-4C1D-96F9-F383F3FC55FC}" type="presOf" srcId="{E0841CE4-D2D8-46BE-9DDD-7B2A249126DF}" destId="{8EC110EE-B108-46DF-9FA1-627FCE85DCE5}" srcOrd="0" destOrd="0" presId="urn:microsoft.com/office/officeart/2005/8/layout/equation2"/>
    <dgm:cxn modelId="{BA729966-C3B9-4AC4-BB14-168006115304}" srcId="{9D719253-7DAF-4F66-90D8-0684FC5587E9}" destId="{3E860F4B-9F17-4486-A1D0-2A81AC75E845}" srcOrd="3" destOrd="0" parTransId="{B2B8A36C-009D-4F6B-9917-C1A1562FF1C0}" sibTransId="{85DE7EB9-B67F-43FF-BC19-5E9CD2FBE478}"/>
    <dgm:cxn modelId="{E343667E-8C68-4951-B3E1-DCC588267C83}" srcId="{9D719253-7DAF-4F66-90D8-0684FC5587E9}" destId="{E0841CE4-D2D8-46BE-9DDD-7B2A249126DF}" srcOrd="2" destOrd="0" parTransId="{C1776512-6AE9-4753-BC05-39E887A19A22}" sibTransId="{A4A4766D-8B8C-4915-8322-3F9B9CDD9E71}"/>
    <dgm:cxn modelId="{60315782-6BE4-4C01-8760-0E3BD08D0BD8}" type="presOf" srcId="{65A1EBAF-FB58-4760-9083-9949ECDF9FCA}" destId="{41FAEACA-3211-4F40-AE72-74BCDEDBBEF9}" srcOrd="0" destOrd="0" presId="urn:microsoft.com/office/officeart/2005/8/layout/equation2"/>
    <dgm:cxn modelId="{D3BD8B98-7D05-4EEB-9C51-749E70147267}" srcId="{9D719253-7DAF-4F66-90D8-0684FC5587E9}" destId="{65A1EBAF-FB58-4760-9083-9949ECDF9FCA}" srcOrd="0" destOrd="0" parTransId="{5BD5BAA0-E76E-4395-B992-FA6E21388220}" sibTransId="{DAC4D7C6-F9F2-4E76-A6CE-29A59A43BDBA}"/>
    <dgm:cxn modelId="{FB3A349D-AAD8-45AC-9B2C-F9F1000CBE8C}" type="presOf" srcId="{DAC4D7C6-F9F2-4E76-A6CE-29A59A43BDBA}" destId="{EB4F6252-52B8-4299-B8BB-10185CE09485}" srcOrd="0" destOrd="0" presId="urn:microsoft.com/office/officeart/2005/8/layout/equation2"/>
    <dgm:cxn modelId="{100554B4-001D-43E4-BC11-519C052B258E}" srcId="{9D719253-7DAF-4F66-90D8-0684FC5587E9}" destId="{7B4F76BD-DE04-47DC-9E4C-CCE02C927454}" srcOrd="1" destOrd="0" parTransId="{9B1071CB-5507-484F-B1C0-A1A26F8CD479}" sibTransId="{6E71C734-76A4-409A-9F6A-9A1CEE609E79}"/>
    <dgm:cxn modelId="{BFA777CE-7368-41A2-8770-CBF8061094C9}" type="presOf" srcId="{3E860F4B-9F17-4486-A1D0-2A81AC75E845}" destId="{C77CEFFF-32D8-4023-B3A6-7D2E11A5B856}" srcOrd="0" destOrd="0" presId="urn:microsoft.com/office/officeart/2005/8/layout/equation2"/>
    <dgm:cxn modelId="{9A3185DB-9594-470F-A17F-828DA9B553F7}" type="presOf" srcId="{7B4F76BD-DE04-47DC-9E4C-CCE02C927454}" destId="{8F982868-6165-4AE7-807A-3522340D52DD}" srcOrd="0" destOrd="0" presId="urn:microsoft.com/office/officeart/2005/8/layout/equation2"/>
    <dgm:cxn modelId="{28D436E6-D768-49BF-BD68-9F9CA431A86A}" type="presOf" srcId="{9D719253-7DAF-4F66-90D8-0684FC5587E9}" destId="{3739A303-8AD8-456C-99DE-B6D9658B539F}" srcOrd="0" destOrd="0" presId="urn:microsoft.com/office/officeart/2005/8/layout/equation2"/>
    <dgm:cxn modelId="{8B4D18E8-9A87-4654-AE53-A9E603FB67FF}" type="presOf" srcId="{A4A4766D-8B8C-4915-8322-3F9B9CDD9E71}" destId="{62629D96-3BA7-451E-B55C-118F17EAE940}" srcOrd="0" destOrd="0" presId="urn:microsoft.com/office/officeart/2005/8/layout/equation2"/>
    <dgm:cxn modelId="{AF8627FF-E7A0-4B75-BE10-A41FF70445AE}" type="presOf" srcId="{6E71C734-76A4-409A-9F6A-9A1CEE609E79}" destId="{DAB710A9-B82C-4F49-9ACE-C90673354223}" srcOrd="0" destOrd="0" presId="urn:microsoft.com/office/officeart/2005/8/layout/equation2"/>
    <dgm:cxn modelId="{BA21CA02-68D4-4FCA-B51E-618DFD074BF8}" type="presParOf" srcId="{3739A303-8AD8-456C-99DE-B6D9658B539F}" destId="{54CEB00F-32E4-4351-A1B4-54BA13546D2E}" srcOrd="0" destOrd="0" presId="urn:microsoft.com/office/officeart/2005/8/layout/equation2"/>
    <dgm:cxn modelId="{81583BC4-BEE6-4B47-B4E8-CAE471CE00BF}" type="presParOf" srcId="{54CEB00F-32E4-4351-A1B4-54BA13546D2E}" destId="{41FAEACA-3211-4F40-AE72-74BCDEDBBEF9}" srcOrd="0" destOrd="0" presId="urn:microsoft.com/office/officeart/2005/8/layout/equation2"/>
    <dgm:cxn modelId="{71E60605-DE65-4A64-944F-4897A915600B}" type="presParOf" srcId="{54CEB00F-32E4-4351-A1B4-54BA13546D2E}" destId="{F1D27993-8974-4E84-ACD1-1CA7C0D5D622}" srcOrd="1" destOrd="0" presId="urn:microsoft.com/office/officeart/2005/8/layout/equation2"/>
    <dgm:cxn modelId="{C16610D6-1F50-4F3C-A7E5-D946137FACB0}" type="presParOf" srcId="{54CEB00F-32E4-4351-A1B4-54BA13546D2E}" destId="{EB4F6252-52B8-4299-B8BB-10185CE09485}" srcOrd="2" destOrd="0" presId="urn:microsoft.com/office/officeart/2005/8/layout/equation2"/>
    <dgm:cxn modelId="{16C59589-59B7-496A-B27E-2D3BFF2267EA}" type="presParOf" srcId="{54CEB00F-32E4-4351-A1B4-54BA13546D2E}" destId="{5621C35C-6C5F-4222-80A3-8C856201FCCF}" srcOrd="3" destOrd="0" presId="urn:microsoft.com/office/officeart/2005/8/layout/equation2"/>
    <dgm:cxn modelId="{851B73E8-CDE9-4505-98FE-71672BD85DC0}" type="presParOf" srcId="{54CEB00F-32E4-4351-A1B4-54BA13546D2E}" destId="{8F982868-6165-4AE7-807A-3522340D52DD}" srcOrd="4" destOrd="0" presId="urn:microsoft.com/office/officeart/2005/8/layout/equation2"/>
    <dgm:cxn modelId="{7F903010-831A-440A-AB17-B25A68E241A1}" type="presParOf" srcId="{54CEB00F-32E4-4351-A1B4-54BA13546D2E}" destId="{C89ED00B-0039-4F3A-826A-7829FC942B02}" srcOrd="5" destOrd="0" presId="urn:microsoft.com/office/officeart/2005/8/layout/equation2"/>
    <dgm:cxn modelId="{3B33DBB7-576D-4E6F-AD73-9B5CB4C999E0}" type="presParOf" srcId="{54CEB00F-32E4-4351-A1B4-54BA13546D2E}" destId="{DAB710A9-B82C-4F49-9ACE-C90673354223}" srcOrd="6" destOrd="0" presId="urn:microsoft.com/office/officeart/2005/8/layout/equation2"/>
    <dgm:cxn modelId="{17FA6711-D911-44ED-A25B-60EF858575D9}" type="presParOf" srcId="{54CEB00F-32E4-4351-A1B4-54BA13546D2E}" destId="{92215F35-08FB-4942-803E-C5F67EF1718F}" srcOrd="7" destOrd="0" presId="urn:microsoft.com/office/officeart/2005/8/layout/equation2"/>
    <dgm:cxn modelId="{1CA9FE3B-CC8E-45BF-BED2-416752270F61}" type="presParOf" srcId="{54CEB00F-32E4-4351-A1B4-54BA13546D2E}" destId="{8EC110EE-B108-46DF-9FA1-627FCE85DCE5}" srcOrd="8" destOrd="0" presId="urn:microsoft.com/office/officeart/2005/8/layout/equation2"/>
    <dgm:cxn modelId="{A6C2E602-B011-4756-91A9-95A6E74A77B9}" type="presParOf" srcId="{3739A303-8AD8-456C-99DE-B6D9658B539F}" destId="{62629D96-3BA7-451E-B55C-118F17EAE940}" srcOrd="1" destOrd="0" presId="urn:microsoft.com/office/officeart/2005/8/layout/equation2"/>
    <dgm:cxn modelId="{07C9425C-AD5F-4742-B2B4-4BF8A8C78E6A}" type="presParOf" srcId="{62629D96-3BA7-451E-B55C-118F17EAE940}" destId="{0478AF0B-623C-4944-B436-78A4D69549D1}" srcOrd="0" destOrd="0" presId="urn:microsoft.com/office/officeart/2005/8/layout/equation2"/>
    <dgm:cxn modelId="{CCC436A1-9948-4345-926B-12CCCA68D81F}" type="presParOf" srcId="{3739A303-8AD8-456C-99DE-B6D9658B539F}" destId="{C77CEFFF-32D8-4023-B3A6-7D2E11A5B85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03B780-D09A-423E-8FB6-DAD21C08E9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C23BDDA-AFA9-41CD-95DA-1D07F77C5749}">
      <dgm:prSet phldrT="[Text]"/>
      <dgm:spPr/>
      <dgm:t>
        <a:bodyPr/>
        <a:lstStyle/>
        <a:p>
          <a:pPr algn="l">
            <a:buClrTx/>
            <a:buSzPct val="130000"/>
            <a:buFont typeface="Arial" panose="020B0604020202020204" pitchFamily="34" charset="0"/>
            <a:buChar char="•"/>
          </a:pPr>
          <a:r>
            <a:rPr lang="en-US" b="1" dirty="0">
              <a:solidFill>
                <a:schemeClr val="tx1"/>
              </a:solidFill>
              <a:latin typeface="Arial Narrow" panose="020B0606020202030204" pitchFamily="34" charset="0"/>
              <a:cs typeface="Calibri" panose="020F0502020204030204" pitchFamily="34" charset="0"/>
            </a:rPr>
            <a:t>When any one of these taxes drop, there are impacts to the state budget which </a:t>
          </a:r>
          <a:r>
            <a:rPr lang="en-US" b="1" dirty="0">
              <a:solidFill>
                <a:srgbClr val="FF0000"/>
              </a:solidFill>
              <a:latin typeface="Arial Narrow" panose="020B0606020202030204" pitchFamily="34" charset="0"/>
              <a:cs typeface="Calibri" panose="020F0502020204030204" pitchFamily="34" charset="0"/>
            </a:rPr>
            <a:t>impacts K-14.</a:t>
          </a:r>
          <a:endParaRPr lang="en-US" b="1" dirty="0">
            <a:solidFill>
              <a:srgbClr val="FF0000"/>
            </a:solidFill>
            <a:latin typeface="Arial Narrow" panose="020B0606020202030204" pitchFamily="34" charset="0"/>
          </a:endParaRPr>
        </a:p>
      </dgm:t>
    </dgm:pt>
    <dgm:pt modelId="{F843FD36-B238-480F-8D8C-25D36E83D54C}" type="parTrans" cxnId="{3A07F48A-7846-4BA1-973C-F1D25812FEE5}">
      <dgm:prSet/>
      <dgm:spPr/>
      <dgm:t>
        <a:bodyPr/>
        <a:lstStyle/>
        <a:p>
          <a:endParaRPr lang="en-US"/>
        </a:p>
      </dgm:t>
    </dgm:pt>
    <dgm:pt modelId="{FD69E8BE-CC06-49AF-B42D-6CD1CCDE79AC}" type="sibTrans" cxnId="{3A07F48A-7846-4BA1-973C-F1D25812FEE5}">
      <dgm:prSet/>
      <dgm:spPr/>
      <dgm:t>
        <a:bodyPr/>
        <a:lstStyle/>
        <a:p>
          <a:endParaRPr lang="en-US"/>
        </a:p>
      </dgm:t>
    </dgm:pt>
    <dgm:pt modelId="{610FDF9F-B847-4087-B38A-BA7ECF4B6F7C}">
      <dgm:prSet phldrT="[Text]" phldr="1"/>
      <dgm:spPr/>
      <dgm:t>
        <a:bodyPr/>
        <a:lstStyle/>
        <a:p>
          <a:endParaRPr lang="en-US" dirty="0"/>
        </a:p>
      </dgm:t>
    </dgm:pt>
    <dgm:pt modelId="{786ADDED-090A-41E9-90DA-3894921A18F4}" type="parTrans" cxnId="{3080F662-1ADD-4F64-8C1C-C6E82F4DCFFA}">
      <dgm:prSet/>
      <dgm:spPr/>
      <dgm:t>
        <a:bodyPr/>
        <a:lstStyle/>
        <a:p>
          <a:endParaRPr lang="en-US"/>
        </a:p>
      </dgm:t>
    </dgm:pt>
    <dgm:pt modelId="{F47AF075-EB20-4024-B9C1-EBB622F6650B}" type="sibTrans" cxnId="{3080F662-1ADD-4F64-8C1C-C6E82F4DCFFA}">
      <dgm:prSet/>
      <dgm:spPr/>
      <dgm:t>
        <a:bodyPr/>
        <a:lstStyle/>
        <a:p>
          <a:endParaRPr lang="en-US"/>
        </a:p>
      </dgm:t>
    </dgm:pt>
    <dgm:pt modelId="{00BF94A1-0D87-4C19-A5C6-539FC3C83717}">
      <dgm:prSet phldrT="[Text]" custT="1"/>
      <dgm:spPr/>
      <dgm:t>
        <a:bodyPr/>
        <a:lstStyle/>
        <a:p>
          <a:r>
            <a:rPr lang="en-US" sz="3000" b="1" kern="1200" dirty="0">
              <a:solidFill>
                <a:srgbClr val="000000"/>
              </a:solidFill>
              <a:latin typeface="Arial Narrow" panose="020B0606020202030204" pitchFamily="34" charset="0"/>
              <a:ea typeface="+mn-ea"/>
              <a:cs typeface="Calibri" panose="020F0502020204030204" pitchFamily="34" charset="0"/>
            </a:rPr>
            <a:t>When</a:t>
          </a:r>
          <a:r>
            <a:rPr lang="en-US" sz="3000" b="1" kern="1200" dirty="0">
              <a:solidFill>
                <a:schemeClr val="tx1"/>
              </a:solidFill>
              <a:latin typeface="Arial Narrow" panose="020B0606020202030204" pitchFamily="34" charset="0"/>
              <a:cs typeface="Calibri" panose="020F0502020204030204" pitchFamily="34" charset="0"/>
            </a:rPr>
            <a:t> all three drop, we are in for a bumpy ride, so </a:t>
          </a:r>
          <a:r>
            <a:rPr lang="en-US" sz="3000" b="1" kern="1200" dirty="0">
              <a:solidFill>
                <a:srgbClr val="FF0000"/>
              </a:solidFill>
              <a:latin typeface="Arial Narrow" panose="020B0606020202030204" pitchFamily="34" charset="0"/>
              <a:cs typeface="Calibri" panose="020F0502020204030204" pitchFamily="34" charset="0"/>
            </a:rPr>
            <a:t>fasten your seat belts</a:t>
          </a:r>
          <a:r>
            <a:rPr lang="en-US" sz="3000" b="1" kern="1200" dirty="0">
              <a:solidFill>
                <a:schemeClr val="tx1"/>
              </a:solidFill>
              <a:latin typeface="Arial Narrow" panose="020B0606020202030204" pitchFamily="34" charset="0"/>
              <a:cs typeface="Calibri" panose="020F0502020204030204" pitchFamily="34" charset="0"/>
            </a:rPr>
            <a:t>!</a:t>
          </a:r>
          <a:endParaRPr lang="en-US" sz="3000" b="1" kern="1200" dirty="0">
            <a:latin typeface="Arial Narrow" panose="020B0606020202030204" pitchFamily="34" charset="0"/>
          </a:endParaRPr>
        </a:p>
      </dgm:t>
    </dgm:pt>
    <dgm:pt modelId="{1F7FDC1D-AA00-43CB-9618-905CC59E49AF}" type="parTrans" cxnId="{75F92F69-813F-413E-828D-F6CA98B521A6}">
      <dgm:prSet/>
      <dgm:spPr/>
      <dgm:t>
        <a:bodyPr/>
        <a:lstStyle/>
        <a:p>
          <a:endParaRPr lang="en-US"/>
        </a:p>
      </dgm:t>
    </dgm:pt>
    <dgm:pt modelId="{8B0F9762-285E-4EAC-90B8-C2A25655AB52}" type="sibTrans" cxnId="{75F92F69-813F-413E-828D-F6CA98B521A6}">
      <dgm:prSet/>
      <dgm:spPr/>
      <dgm:t>
        <a:bodyPr/>
        <a:lstStyle/>
        <a:p>
          <a:endParaRPr lang="en-US"/>
        </a:p>
      </dgm:t>
    </dgm:pt>
    <dgm:pt modelId="{27F59AC9-31C8-455B-9820-14CE4761753F}">
      <dgm:prSet phldrT="[Text]" phldr="1"/>
      <dgm:spPr/>
      <dgm:t>
        <a:bodyPr/>
        <a:lstStyle/>
        <a:p>
          <a:endParaRPr lang="en-US" dirty="0"/>
        </a:p>
      </dgm:t>
    </dgm:pt>
    <dgm:pt modelId="{0868B854-6470-4C71-9531-E96CB9F8B0C8}" type="parTrans" cxnId="{D9CAAD7A-1C2A-4338-A659-24F42760EC60}">
      <dgm:prSet/>
      <dgm:spPr/>
      <dgm:t>
        <a:bodyPr/>
        <a:lstStyle/>
        <a:p>
          <a:endParaRPr lang="en-US"/>
        </a:p>
      </dgm:t>
    </dgm:pt>
    <dgm:pt modelId="{1B029367-95AB-437B-B947-453E38451AAF}" type="sibTrans" cxnId="{D9CAAD7A-1C2A-4338-A659-24F42760EC60}">
      <dgm:prSet/>
      <dgm:spPr/>
      <dgm:t>
        <a:bodyPr/>
        <a:lstStyle/>
        <a:p>
          <a:endParaRPr lang="en-US"/>
        </a:p>
      </dgm:t>
    </dgm:pt>
    <dgm:pt modelId="{DE8756B8-D077-4BEE-AF56-0F895632730E}">
      <dgm:prSet phldrT="[Text]" custT="1"/>
      <dgm:spPr/>
      <dgm:t>
        <a:bodyPr/>
        <a:lstStyle/>
        <a:p>
          <a:r>
            <a:rPr lang="en-US" sz="3000" b="1" kern="1200" dirty="0">
              <a:solidFill>
                <a:schemeClr val="tx1"/>
              </a:solidFill>
              <a:latin typeface="Arial Narrow" panose="020B0606020202030204" pitchFamily="34" charset="0"/>
              <a:cs typeface="Calibri" panose="020F0502020204030204" pitchFamily="34" charset="0"/>
            </a:rPr>
            <a:t>The downward trajectory is </a:t>
          </a:r>
          <a:r>
            <a:rPr lang="en-US" sz="3000" b="1" kern="1200" dirty="0">
              <a:solidFill>
                <a:srgbClr val="FF0000"/>
              </a:solidFill>
              <a:latin typeface="Arial Narrow" panose="020B0606020202030204" pitchFamily="34" charset="0"/>
              <a:cs typeface="Calibri" panose="020F0502020204030204" pitchFamily="34" charset="0"/>
            </a:rPr>
            <a:t>quick,</a:t>
          </a:r>
          <a:r>
            <a:rPr lang="en-US" sz="3000" b="1" kern="1200" dirty="0">
              <a:solidFill>
                <a:schemeClr val="tx1"/>
              </a:solidFill>
              <a:latin typeface="Arial Narrow" panose="020B0606020202030204" pitchFamily="34" charset="0"/>
              <a:cs typeface="Calibri" panose="020F0502020204030204" pitchFamily="34" charset="0"/>
            </a:rPr>
            <a:t> recovery is </a:t>
          </a:r>
          <a:r>
            <a:rPr lang="en-US" sz="3000" b="1" kern="1200" dirty="0">
              <a:solidFill>
                <a:srgbClr val="FF0000"/>
              </a:solidFill>
              <a:latin typeface="Arial Narrow" panose="020B0606020202030204" pitchFamily="34" charset="0"/>
              <a:cs typeface="Calibri" panose="020F0502020204030204" pitchFamily="34" charset="0"/>
            </a:rPr>
            <a:t>slow, </a:t>
          </a:r>
          <a:r>
            <a:rPr lang="en-US" sz="3000" b="1" kern="1200" dirty="0">
              <a:solidFill>
                <a:srgbClr val="000000"/>
              </a:solidFill>
              <a:latin typeface="Arial Narrow" panose="020B0606020202030204" pitchFamily="34" charset="0"/>
              <a:ea typeface="+mn-ea"/>
              <a:cs typeface="Calibri" panose="020F0502020204030204" pitchFamily="34" charset="0"/>
            </a:rPr>
            <a:t>and the </a:t>
          </a:r>
          <a:r>
            <a:rPr lang="en-US" sz="3000" b="1" kern="1200" dirty="0">
              <a:solidFill>
                <a:srgbClr val="FF0000"/>
              </a:solidFill>
              <a:latin typeface="Arial Narrow" panose="020B0606020202030204" pitchFamily="34" charset="0"/>
              <a:cs typeface="Calibri" panose="020F0502020204030204" pitchFamily="34" charset="0"/>
            </a:rPr>
            <a:t>impact will be more difficult.</a:t>
          </a:r>
          <a:endParaRPr lang="en-US" sz="3000" b="1" kern="1200" dirty="0">
            <a:solidFill>
              <a:srgbClr val="FF0000"/>
            </a:solidFill>
            <a:latin typeface="Arial Narrow" panose="020B0606020202030204" pitchFamily="34" charset="0"/>
          </a:endParaRPr>
        </a:p>
      </dgm:t>
    </dgm:pt>
    <dgm:pt modelId="{B151703D-C6EC-4525-9A26-AD2D8317F84E}" type="parTrans" cxnId="{B87BA0FB-ED0D-45C1-8CD3-21161D7E17E7}">
      <dgm:prSet/>
      <dgm:spPr/>
      <dgm:t>
        <a:bodyPr/>
        <a:lstStyle/>
        <a:p>
          <a:endParaRPr lang="en-US"/>
        </a:p>
      </dgm:t>
    </dgm:pt>
    <dgm:pt modelId="{7693D1E7-900E-459F-8D3A-445FEBC38C2D}" type="sibTrans" cxnId="{B87BA0FB-ED0D-45C1-8CD3-21161D7E17E7}">
      <dgm:prSet/>
      <dgm:spPr/>
      <dgm:t>
        <a:bodyPr/>
        <a:lstStyle/>
        <a:p>
          <a:endParaRPr lang="en-US"/>
        </a:p>
      </dgm:t>
    </dgm:pt>
    <dgm:pt modelId="{31E9E59D-4682-4928-AA8F-3FBED9CB45EE}">
      <dgm:prSet phldrT="[Text]" phldr="1"/>
      <dgm:spPr/>
      <dgm:t>
        <a:bodyPr/>
        <a:lstStyle/>
        <a:p>
          <a:endParaRPr lang="en-US" dirty="0"/>
        </a:p>
      </dgm:t>
    </dgm:pt>
    <dgm:pt modelId="{C7F40DDC-1CD3-48A7-A750-1A0047C4018E}" type="sibTrans" cxnId="{5EAD733E-5FD9-4426-B647-46C6709DD149}">
      <dgm:prSet/>
      <dgm:spPr/>
      <dgm:t>
        <a:bodyPr/>
        <a:lstStyle/>
        <a:p>
          <a:endParaRPr lang="en-US"/>
        </a:p>
      </dgm:t>
    </dgm:pt>
    <dgm:pt modelId="{4379A4AF-A5B1-43D8-B9EC-333EE985B370}" type="parTrans" cxnId="{5EAD733E-5FD9-4426-B647-46C6709DD149}">
      <dgm:prSet/>
      <dgm:spPr/>
      <dgm:t>
        <a:bodyPr/>
        <a:lstStyle/>
        <a:p>
          <a:endParaRPr lang="en-US"/>
        </a:p>
      </dgm:t>
    </dgm:pt>
    <dgm:pt modelId="{AC2119AE-8F7F-4DC1-A1CC-92B5F03AF76C}" type="pres">
      <dgm:prSet presAssocID="{BC03B780-D09A-423E-8FB6-DAD21C08E9B6}" presName="linearFlow" presStyleCnt="0">
        <dgm:presLayoutVars>
          <dgm:dir/>
          <dgm:animLvl val="lvl"/>
          <dgm:resizeHandles val="exact"/>
        </dgm:presLayoutVars>
      </dgm:prSet>
      <dgm:spPr/>
    </dgm:pt>
    <dgm:pt modelId="{6049090A-D142-4329-8CDD-1E91B039F395}" type="pres">
      <dgm:prSet presAssocID="{31E9E59D-4682-4928-AA8F-3FBED9CB45EE}" presName="composite" presStyleCnt="0"/>
      <dgm:spPr/>
    </dgm:pt>
    <dgm:pt modelId="{6BAF23C4-7490-4BF5-AD53-544C3D16FD4A}" type="pres">
      <dgm:prSet presAssocID="{31E9E59D-4682-4928-AA8F-3FBED9CB45EE}" presName="parentText" presStyleLbl="alignNode1" presStyleIdx="0" presStyleCnt="3">
        <dgm:presLayoutVars>
          <dgm:chMax val="1"/>
          <dgm:bulletEnabled val="1"/>
        </dgm:presLayoutVars>
      </dgm:prSet>
      <dgm:spPr/>
    </dgm:pt>
    <dgm:pt modelId="{4F0FBEAF-59B8-4C62-AA5D-E9AB7175C839}" type="pres">
      <dgm:prSet presAssocID="{31E9E59D-4682-4928-AA8F-3FBED9CB45EE}" presName="descendantText" presStyleLbl="alignAcc1" presStyleIdx="0" presStyleCnt="3">
        <dgm:presLayoutVars>
          <dgm:bulletEnabled val="1"/>
        </dgm:presLayoutVars>
      </dgm:prSet>
      <dgm:spPr/>
    </dgm:pt>
    <dgm:pt modelId="{72C180F2-5FA6-4591-A2E0-04DBBB30CBE5}" type="pres">
      <dgm:prSet presAssocID="{C7F40DDC-1CD3-48A7-A750-1A0047C4018E}" presName="sp" presStyleCnt="0"/>
      <dgm:spPr/>
    </dgm:pt>
    <dgm:pt modelId="{B5BC0BA5-C02A-40BC-A99D-5370159BC274}" type="pres">
      <dgm:prSet presAssocID="{610FDF9F-B847-4087-B38A-BA7ECF4B6F7C}" presName="composite" presStyleCnt="0"/>
      <dgm:spPr/>
    </dgm:pt>
    <dgm:pt modelId="{91D82FC0-CA17-481C-82FF-CAC82ADD0C41}" type="pres">
      <dgm:prSet presAssocID="{610FDF9F-B847-4087-B38A-BA7ECF4B6F7C}" presName="parentText" presStyleLbl="alignNode1" presStyleIdx="1" presStyleCnt="3">
        <dgm:presLayoutVars>
          <dgm:chMax val="1"/>
          <dgm:bulletEnabled val="1"/>
        </dgm:presLayoutVars>
      </dgm:prSet>
      <dgm:spPr/>
    </dgm:pt>
    <dgm:pt modelId="{40D0B2EE-3471-4748-AA6C-D1520C21286D}" type="pres">
      <dgm:prSet presAssocID="{610FDF9F-B847-4087-B38A-BA7ECF4B6F7C}" presName="descendantText" presStyleLbl="alignAcc1" presStyleIdx="1" presStyleCnt="3">
        <dgm:presLayoutVars>
          <dgm:bulletEnabled val="1"/>
        </dgm:presLayoutVars>
      </dgm:prSet>
      <dgm:spPr/>
    </dgm:pt>
    <dgm:pt modelId="{1928345F-12DD-49DB-AC19-1E1194EFEDED}" type="pres">
      <dgm:prSet presAssocID="{F47AF075-EB20-4024-B9C1-EBB622F6650B}" presName="sp" presStyleCnt="0"/>
      <dgm:spPr/>
    </dgm:pt>
    <dgm:pt modelId="{14ABE599-ADCD-450D-8B7E-AA91F4AD3B6D}" type="pres">
      <dgm:prSet presAssocID="{27F59AC9-31C8-455B-9820-14CE4761753F}" presName="composite" presStyleCnt="0"/>
      <dgm:spPr/>
    </dgm:pt>
    <dgm:pt modelId="{19AED8D4-2140-4908-AF8B-B9D44B1EC28F}" type="pres">
      <dgm:prSet presAssocID="{27F59AC9-31C8-455B-9820-14CE4761753F}" presName="parentText" presStyleLbl="alignNode1" presStyleIdx="2" presStyleCnt="3">
        <dgm:presLayoutVars>
          <dgm:chMax val="1"/>
          <dgm:bulletEnabled val="1"/>
        </dgm:presLayoutVars>
      </dgm:prSet>
      <dgm:spPr/>
    </dgm:pt>
    <dgm:pt modelId="{353610CC-F53E-4132-B94C-45E72522B206}" type="pres">
      <dgm:prSet presAssocID="{27F59AC9-31C8-455B-9820-14CE4761753F}" presName="descendantText" presStyleLbl="alignAcc1" presStyleIdx="2" presStyleCnt="3">
        <dgm:presLayoutVars>
          <dgm:bulletEnabled val="1"/>
        </dgm:presLayoutVars>
      </dgm:prSet>
      <dgm:spPr/>
    </dgm:pt>
  </dgm:ptLst>
  <dgm:cxnLst>
    <dgm:cxn modelId="{FE9E2321-E452-4769-B443-4F9FDCC80F02}" type="presOf" srcId="{31E9E59D-4682-4928-AA8F-3FBED9CB45EE}" destId="{6BAF23C4-7490-4BF5-AD53-544C3D16FD4A}" srcOrd="0" destOrd="0" presId="urn:microsoft.com/office/officeart/2005/8/layout/chevron2"/>
    <dgm:cxn modelId="{F9D1CF35-B269-49BE-8D5F-CC3392CEF01F}" type="presOf" srcId="{27F59AC9-31C8-455B-9820-14CE4761753F}" destId="{19AED8D4-2140-4908-AF8B-B9D44B1EC28F}" srcOrd="0" destOrd="0" presId="urn:microsoft.com/office/officeart/2005/8/layout/chevron2"/>
    <dgm:cxn modelId="{5EAD733E-5FD9-4426-B647-46C6709DD149}" srcId="{BC03B780-D09A-423E-8FB6-DAD21C08E9B6}" destId="{31E9E59D-4682-4928-AA8F-3FBED9CB45EE}" srcOrd="0" destOrd="0" parTransId="{4379A4AF-A5B1-43D8-B9EC-333EE985B370}" sibTransId="{C7F40DDC-1CD3-48A7-A750-1A0047C4018E}"/>
    <dgm:cxn modelId="{3080F662-1ADD-4F64-8C1C-C6E82F4DCFFA}" srcId="{BC03B780-D09A-423E-8FB6-DAD21C08E9B6}" destId="{610FDF9F-B847-4087-B38A-BA7ECF4B6F7C}" srcOrd="1" destOrd="0" parTransId="{786ADDED-090A-41E9-90DA-3894921A18F4}" sibTransId="{F47AF075-EB20-4024-B9C1-EBB622F6650B}"/>
    <dgm:cxn modelId="{75F92F69-813F-413E-828D-F6CA98B521A6}" srcId="{610FDF9F-B847-4087-B38A-BA7ECF4B6F7C}" destId="{00BF94A1-0D87-4C19-A5C6-539FC3C83717}" srcOrd="0" destOrd="0" parTransId="{1F7FDC1D-AA00-43CB-9618-905CC59E49AF}" sibTransId="{8B0F9762-285E-4EAC-90B8-C2A25655AB52}"/>
    <dgm:cxn modelId="{2113A34D-D282-430E-A71D-2933926C080C}" type="presOf" srcId="{BC03B780-D09A-423E-8FB6-DAD21C08E9B6}" destId="{AC2119AE-8F7F-4DC1-A1CC-92B5F03AF76C}" srcOrd="0" destOrd="0" presId="urn:microsoft.com/office/officeart/2005/8/layout/chevron2"/>
    <dgm:cxn modelId="{09285955-6E29-4C45-9321-38AA599595F0}" type="presOf" srcId="{CC23BDDA-AFA9-41CD-95DA-1D07F77C5749}" destId="{4F0FBEAF-59B8-4C62-AA5D-E9AB7175C839}" srcOrd="0" destOrd="0" presId="urn:microsoft.com/office/officeart/2005/8/layout/chevron2"/>
    <dgm:cxn modelId="{D9CAAD7A-1C2A-4338-A659-24F42760EC60}" srcId="{BC03B780-D09A-423E-8FB6-DAD21C08E9B6}" destId="{27F59AC9-31C8-455B-9820-14CE4761753F}" srcOrd="2" destOrd="0" parTransId="{0868B854-6470-4C71-9531-E96CB9F8B0C8}" sibTransId="{1B029367-95AB-437B-B947-453E38451AAF}"/>
    <dgm:cxn modelId="{C0ED0E7F-536E-44D4-BD16-4A6AC6B5195B}" type="presOf" srcId="{00BF94A1-0D87-4C19-A5C6-539FC3C83717}" destId="{40D0B2EE-3471-4748-AA6C-D1520C21286D}" srcOrd="0" destOrd="0" presId="urn:microsoft.com/office/officeart/2005/8/layout/chevron2"/>
    <dgm:cxn modelId="{3A07F48A-7846-4BA1-973C-F1D25812FEE5}" srcId="{31E9E59D-4682-4928-AA8F-3FBED9CB45EE}" destId="{CC23BDDA-AFA9-41CD-95DA-1D07F77C5749}" srcOrd="0" destOrd="0" parTransId="{F843FD36-B238-480F-8D8C-25D36E83D54C}" sibTransId="{FD69E8BE-CC06-49AF-B42D-6CD1CCDE79AC}"/>
    <dgm:cxn modelId="{8B26E0BF-284F-429C-934B-EA113054E406}" type="presOf" srcId="{DE8756B8-D077-4BEE-AF56-0F895632730E}" destId="{353610CC-F53E-4132-B94C-45E72522B206}" srcOrd="0" destOrd="0" presId="urn:microsoft.com/office/officeart/2005/8/layout/chevron2"/>
    <dgm:cxn modelId="{3E8377E5-64C9-43AF-9F20-6ED03DE98C6E}" type="presOf" srcId="{610FDF9F-B847-4087-B38A-BA7ECF4B6F7C}" destId="{91D82FC0-CA17-481C-82FF-CAC82ADD0C41}" srcOrd="0" destOrd="0" presId="urn:microsoft.com/office/officeart/2005/8/layout/chevron2"/>
    <dgm:cxn modelId="{B87BA0FB-ED0D-45C1-8CD3-21161D7E17E7}" srcId="{27F59AC9-31C8-455B-9820-14CE4761753F}" destId="{DE8756B8-D077-4BEE-AF56-0F895632730E}" srcOrd="0" destOrd="0" parTransId="{B151703D-C6EC-4525-9A26-AD2D8317F84E}" sibTransId="{7693D1E7-900E-459F-8D3A-445FEBC38C2D}"/>
    <dgm:cxn modelId="{6C72E006-FD64-45C0-85A5-32B98AC801F3}" type="presParOf" srcId="{AC2119AE-8F7F-4DC1-A1CC-92B5F03AF76C}" destId="{6049090A-D142-4329-8CDD-1E91B039F395}" srcOrd="0" destOrd="0" presId="urn:microsoft.com/office/officeart/2005/8/layout/chevron2"/>
    <dgm:cxn modelId="{58859E7B-EB93-4281-A567-0136DED949B8}" type="presParOf" srcId="{6049090A-D142-4329-8CDD-1E91B039F395}" destId="{6BAF23C4-7490-4BF5-AD53-544C3D16FD4A}" srcOrd="0" destOrd="0" presId="urn:microsoft.com/office/officeart/2005/8/layout/chevron2"/>
    <dgm:cxn modelId="{598A6136-2AFF-4022-87F2-09137679A720}" type="presParOf" srcId="{6049090A-D142-4329-8CDD-1E91B039F395}" destId="{4F0FBEAF-59B8-4C62-AA5D-E9AB7175C839}" srcOrd="1" destOrd="0" presId="urn:microsoft.com/office/officeart/2005/8/layout/chevron2"/>
    <dgm:cxn modelId="{E3FD2177-0E68-4D41-AF5A-DE269B2BDD63}" type="presParOf" srcId="{AC2119AE-8F7F-4DC1-A1CC-92B5F03AF76C}" destId="{72C180F2-5FA6-4591-A2E0-04DBBB30CBE5}" srcOrd="1" destOrd="0" presId="urn:microsoft.com/office/officeart/2005/8/layout/chevron2"/>
    <dgm:cxn modelId="{9A1454D4-D4BD-4697-A0D9-F43C4C80D69A}" type="presParOf" srcId="{AC2119AE-8F7F-4DC1-A1CC-92B5F03AF76C}" destId="{B5BC0BA5-C02A-40BC-A99D-5370159BC274}" srcOrd="2" destOrd="0" presId="urn:microsoft.com/office/officeart/2005/8/layout/chevron2"/>
    <dgm:cxn modelId="{B0059EF6-5E0F-4A01-863A-B2B655F13E26}" type="presParOf" srcId="{B5BC0BA5-C02A-40BC-A99D-5370159BC274}" destId="{91D82FC0-CA17-481C-82FF-CAC82ADD0C41}" srcOrd="0" destOrd="0" presId="urn:microsoft.com/office/officeart/2005/8/layout/chevron2"/>
    <dgm:cxn modelId="{37F3681E-8C2D-4B2A-B967-90071C402EAC}" type="presParOf" srcId="{B5BC0BA5-C02A-40BC-A99D-5370159BC274}" destId="{40D0B2EE-3471-4748-AA6C-D1520C21286D}" srcOrd="1" destOrd="0" presId="urn:microsoft.com/office/officeart/2005/8/layout/chevron2"/>
    <dgm:cxn modelId="{2B310436-C60E-4ABC-97DB-1749D4341AB9}" type="presParOf" srcId="{AC2119AE-8F7F-4DC1-A1CC-92B5F03AF76C}" destId="{1928345F-12DD-49DB-AC19-1E1194EFEDED}" srcOrd="3" destOrd="0" presId="urn:microsoft.com/office/officeart/2005/8/layout/chevron2"/>
    <dgm:cxn modelId="{DD280A71-DD47-446F-8B07-8FAF3CE8E11E}" type="presParOf" srcId="{AC2119AE-8F7F-4DC1-A1CC-92B5F03AF76C}" destId="{14ABE599-ADCD-450D-8B7E-AA91F4AD3B6D}" srcOrd="4" destOrd="0" presId="urn:microsoft.com/office/officeart/2005/8/layout/chevron2"/>
    <dgm:cxn modelId="{096F989C-9030-42F8-9786-5350EDEB0DE3}" type="presParOf" srcId="{14ABE599-ADCD-450D-8B7E-AA91F4AD3B6D}" destId="{19AED8D4-2140-4908-AF8B-B9D44B1EC28F}" srcOrd="0" destOrd="0" presId="urn:microsoft.com/office/officeart/2005/8/layout/chevron2"/>
    <dgm:cxn modelId="{F3DA0E6D-0BD9-459D-8B60-5FEDC052A82C}" type="presParOf" srcId="{14ABE599-ADCD-450D-8B7E-AA91F4AD3B6D}" destId="{353610CC-F53E-4132-B94C-45E72522B20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81944-CF64-4EE4-BCC5-6CE853C5ABD0}">
      <dsp:nvSpPr>
        <dsp:cNvPr id="0" name=""/>
        <dsp:cNvSpPr/>
      </dsp:nvSpPr>
      <dsp:spPr>
        <a:xfrm>
          <a:off x="-4503448" y="-690590"/>
          <a:ext cx="5364848" cy="5364848"/>
        </a:xfrm>
        <a:prstGeom prst="blockArc">
          <a:avLst>
            <a:gd name="adj1" fmla="val 18900000"/>
            <a:gd name="adj2" fmla="val 2700000"/>
            <a:gd name="adj3" fmla="val 4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E720D9-3351-4F0F-8598-5CF2F046DBE4}">
      <dsp:nvSpPr>
        <dsp:cNvPr id="0" name=""/>
        <dsp:cNvSpPr/>
      </dsp:nvSpPr>
      <dsp:spPr>
        <a:xfrm>
          <a:off x="321742" y="209779"/>
          <a:ext cx="5146172" cy="419400"/>
        </a:xfrm>
        <a:prstGeom prst="rect">
          <a:avLst/>
        </a:prstGeom>
        <a:solidFill>
          <a:schemeClr val="accent5"/>
        </a:solidFill>
        <a:ln w="12700" cap="flat" cmpd="sng" algn="ctr">
          <a:solidFill>
            <a:schemeClr val="accent5">
              <a:shade val="50000"/>
            </a:schemeClr>
          </a:solidFill>
          <a:prstDash val="solid"/>
          <a:miter lim="800000"/>
        </a:ln>
        <a:effectLst>
          <a:softEdge rad="0"/>
        </a:effectLst>
        <a:scene3d>
          <a:camera prst="orthographicFront"/>
          <a:lightRig rig="threePt" dir="t"/>
        </a:scene3d>
        <a:sp3d>
          <a:bevelT/>
          <a:bevelB/>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3289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Mandated Block Grant</a:t>
          </a:r>
        </a:p>
      </dsp:txBody>
      <dsp:txXfrm>
        <a:off x="321742" y="209779"/>
        <a:ext cx="5146172" cy="419400"/>
      </dsp:txXfrm>
    </dsp:sp>
    <dsp:sp modelId="{6BE2798A-24E8-4F48-A3B1-0930A56A33F9}">
      <dsp:nvSpPr>
        <dsp:cNvPr id="0" name=""/>
        <dsp:cNvSpPr/>
      </dsp:nvSpPr>
      <dsp:spPr>
        <a:xfrm>
          <a:off x="59616" y="157354"/>
          <a:ext cx="524250" cy="52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0EF983-8BB5-46DE-AD6A-0DD43C6436D6}">
      <dsp:nvSpPr>
        <dsp:cNvPr id="0" name=""/>
        <dsp:cNvSpPr/>
      </dsp:nvSpPr>
      <dsp:spPr>
        <a:xfrm>
          <a:off x="634127" y="760251"/>
          <a:ext cx="4801186" cy="419400"/>
        </a:xfrm>
        <a:prstGeom prst="rect">
          <a:avLst/>
        </a:prstGeom>
        <a:solidFill>
          <a:schemeClr val="accent2"/>
        </a:solidFill>
        <a:ln w="12700" cap="flat" cmpd="sng" algn="ctr">
          <a:solidFill>
            <a:schemeClr val="accent2">
              <a:shade val="50000"/>
            </a:schemeClr>
          </a:solidFill>
          <a:prstDash val="solid"/>
          <a:miter lim="800000"/>
        </a:ln>
        <a:effectLst/>
        <a:scene3d>
          <a:camera prst="orthographicFront"/>
          <a:lightRig rig="threePt" dir="t"/>
        </a:scene3d>
        <a:sp3d>
          <a:bevelT/>
          <a:bevelB/>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3289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Special Education</a:t>
          </a:r>
        </a:p>
      </dsp:txBody>
      <dsp:txXfrm>
        <a:off x="634127" y="760251"/>
        <a:ext cx="4801186" cy="419400"/>
      </dsp:txXfrm>
    </dsp:sp>
    <dsp:sp modelId="{D19E0F8A-9537-4966-AFA8-99C6841A247A}">
      <dsp:nvSpPr>
        <dsp:cNvPr id="0" name=""/>
        <dsp:cNvSpPr/>
      </dsp:nvSpPr>
      <dsp:spPr>
        <a:xfrm>
          <a:off x="404602" y="786375"/>
          <a:ext cx="524250" cy="52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53CCF3-3409-44F1-B057-B294FCC59C4C}">
      <dsp:nvSpPr>
        <dsp:cNvPr id="0" name=""/>
        <dsp:cNvSpPr/>
      </dsp:nvSpPr>
      <dsp:spPr>
        <a:xfrm>
          <a:off x="791883" y="1389272"/>
          <a:ext cx="4643433" cy="419400"/>
        </a:xfrm>
        <a:prstGeom prst="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3289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Preschool</a:t>
          </a:r>
        </a:p>
      </dsp:txBody>
      <dsp:txXfrm>
        <a:off x="791883" y="1389272"/>
        <a:ext cx="4643433" cy="419400"/>
      </dsp:txXfrm>
    </dsp:sp>
    <dsp:sp modelId="{ADB4AE40-EE91-486D-A1B0-A2176E6DD874}">
      <dsp:nvSpPr>
        <dsp:cNvPr id="0" name=""/>
        <dsp:cNvSpPr/>
      </dsp:nvSpPr>
      <dsp:spPr>
        <a:xfrm>
          <a:off x="562355" y="1415396"/>
          <a:ext cx="524250" cy="52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F5A56-4078-4A45-AAC0-DCF243111CF0}">
      <dsp:nvSpPr>
        <dsp:cNvPr id="0" name=""/>
        <dsp:cNvSpPr/>
      </dsp:nvSpPr>
      <dsp:spPr>
        <a:xfrm>
          <a:off x="791883" y="2017895"/>
          <a:ext cx="4643433" cy="419400"/>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3328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Child Nutrition</a:t>
          </a:r>
        </a:p>
      </dsp:txBody>
      <dsp:txXfrm>
        <a:off x="791883" y="2017895"/>
        <a:ext cx="4643433" cy="419400"/>
      </dsp:txXfrm>
    </dsp:sp>
    <dsp:sp modelId="{D646A3E2-2074-435C-B964-7D3C8C6362FE}">
      <dsp:nvSpPr>
        <dsp:cNvPr id="0" name=""/>
        <dsp:cNvSpPr/>
      </dsp:nvSpPr>
      <dsp:spPr>
        <a:xfrm>
          <a:off x="562355" y="2044019"/>
          <a:ext cx="524250" cy="52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926B7-3A84-44A5-9BA6-1F03EF11D005}">
      <dsp:nvSpPr>
        <dsp:cNvPr id="0" name=""/>
        <dsp:cNvSpPr/>
      </dsp:nvSpPr>
      <dsp:spPr>
        <a:xfrm>
          <a:off x="634127" y="2646916"/>
          <a:ext cx="4801186" cy="419400"/>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33289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Foster Youth</a:t>
          </a:r>
        </a:p>
      </dsp:txBody>
      <dsp:txXfrm>
        <a:off x="634127" y="2646916"/>
        <a:ext cx="4801186" cy="419400"/>
      </dsp:txXfrm>
    </dsp:sp>
    <dsp:sp modelId="{1E723684-AC11-41A3-B642-A744C21869B6}">
      <dsp:nvSpPr>
        <dsp:cNvPr id="0" name=""/>
        <dsp:cNvSpPr/>
      </dsp:nvSpPr>
      <dsp:spPr>
        <a:xfrm>
          <a:off x="404602" y="2673040"/>
          <a:ext cx="524250" cy="52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59FC2-147F-4FAC-8D9F-9A83A1E97066}">
      <dsp:nvSpPr>
        <dsp:cNvPr id="0" name=""/>
        <dsp:cNvSpPr/>
      </dsp:nvSpPr>
      <dsp:spPr>
        <a:xfrm>
          <a:off x="321742" y="3270868"/>
          <a:ext cx="5146172" cy="586636"/>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33289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American Indian Education Centers &amp; Early Childhood Education Programs</a:t>
          </a:r>
        </a:p>
      </dsp:txBody>
      <dsp:txXfrm>
        <a:off x="321742" y="3270868"/>
        <a:ext cx="5146172" cy="586636"/>
      </dsp:txXfrm>
    </dsp:sp>
    <dsp:sp modelId="{7EFA6C59-DAD5-4389-A901-17811398F1F6}">
      <dsp:nvSpPr>
        <dsp:cNvPr id="0" name=""/>
        <dsp:cNvSpPr/>
      </dsp:nvSpPr>
      <dsp:spPr>
        <a:xfrm>
          <a:off x="59616" y="3302061"/>
          <a:ext cx="524250" cy="52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EC41C-040E-7B4D-80C0-6F133351F9B6}">
      <dsp:nvSpPr>
        <dsp:cNvPr id="0" name=""/>
        <dsp:cNvSpPr/>
      </dsp:nvSpPr>
      <dsp:spPr>
        <a:xfrm>
          <a:off x="0" y="3910024"/>
          <a:ext cx="12011025" cy="12833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strike="noStrike" kern="1200" dirty="0">
              <a:solidFill>
                <a:schemeClr val="bg1"/>
              </a:solidFill>
            </a:rPr>
            <a:t>Funds shall be expended by December 30, 2020 on the following activities:</a:t>
          </a:r>
          <a:endParaRPr lang="en-US" sz="2400" b="1" strike="sngStrike" kern="1200" dirty="0">
            <a:solidFill>
              <a:schemeClr val="bg1"/>
            </a:solidFill>
          </a:endParaRPr>
        </a:p>
      </dsp:txBody>
      <dsp:txXfrm>
        <a:off x="0" y="3910024"/>
        <a:ext cx="12011025" cy="693012"/>
      </dsp:txXfrm>
    </dsp:sp>
    <dsp:sp modelId="{C9693A3B-01F5-DE45-909A-816CB5029712}">
      <dsp:nvSpPr>
        <dsp:cNvPr id="0" name=""/>
        <dsp:cNvSpPr/>
      </dsp:nvSpPr>
      <dsp:spPr>
        <a:xfrm>
          <a:off x="0" y="4577370"/>
          <a:ext cx="3002756" cy="5903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Extending the instructional school year</a:t>
          </a:r>
        </a:p>
      </dsp:txBody>
      <dsp:txXfrm>
        <a:off x="0" y="4577370"/>
        <a:ext cx="3002756" cy="590344"/>
      </dsp:txXfrm>
    </dsp:sp>
    <dsp:sp modelId="{DA911C90-BB9E-4840-B1C1-0B3D4D9EB5A9}">
      <dsp:nvSpPr>
        <dsp:cNvPr id="0" name=""/>
        <dsp:cNvSpPr/>
      </dsp:nvSpPr>
      <dsp:spPr>
        <a:xfrm>
          <a:off x="3002756" y="4577370"/>
          <a:ext cx="3002756" cy="5903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Additional academic services</a:t>
          </a:r>
        </a:p>
      </dsp:txBody>
      <dsp:txXfrm>
        <a:off x="3002756" y="4577370"/>
        <a:ext cx="3002756" cy="590344"/>
      </dsp:txXfrm>
    </dsp:sp>
    <dsp:sp modelId="{568950CA-56E6-CF40-996C-4DE3CC57A44E}">
      <dsp:nvSpPr>
        <dsp:cNvPr id="0" name=""/>
        <dsp:cNvSpPr/>
      </dsp:nvSpPr>
      <dsp:spPr>
        <a:xfrm>
          <a:off x="6005512" y="4577370"/>
          <a:ext cx="3002756" cy="5903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Learning supports</a:t>
          </a:r>
        </a:p>
      </dsp:txBody>
      <dsp:txXfrm>
        <a:off x="6005512" y="4577370"/>
        <a:ext cx="3002756" cy="590344"/>
      </dsp:txXfrm>
    </dsp:sp>
    <dsp:sp modelId="{39426BDF-77DC-4449-9773-272F8622E8C2}">
      <dsp:nvSpPr>
        <dsp:cNvPr id="0" name=""/>
        <dsp:cNvSpPr/>
      </dsp:nvSpPr>
      <dsp:spPr>
        <a:xfrm>
          <a:off x="9008268" y="4577370"/>
          <a:ext cx="3002756" cy="59034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Wrap around services</a:t>
          </a:r>
        </a:p>
      </dsp:txBody>
      <dsp:txXfrm>
        <a:off x="9008268" y="4577370"/>
        <a:ext cx="3002756" cy="590344"/>
      </dsp:txXfrm>
    </dsp:sp>
    <dsp:sp modelId="{E657869F-A6CB-5449-B010-122085C28876}">
      <dsp:nvSpPr>
        <dsp:cNvPr id="0" name=""/>
        <dsp:cNvSpPr/>
      </dsp:nvSpPr>
      <dsp:spPr>
        <a:xfrm rot="10800000">
          <a:off x="0" y="1955471"/>
          <a:ext cx="12011025" cy="1973803"/>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Allocated to LEAs using formula that considers state’s most vulnerable students</a:t>
          </a:r>
        </a:p>
      </dsp:txBody>
      <dsp:txXfrm rot="-10800000">
        <a:off x="0" y="1955471"/>
        <a:ext cx="12011025" cy="692805"/>
      </dsp:txXfrm>
    </dsp:sp>
    <dsp:sp modelId="{673F01BD-38C8-9047-AC2A-BD44E5F53FD3}">
      <dsp:nvSpPr>
        <dsp:cNvPr id="0" name=""/>
        <dsp:cNvSpPr/>
      </dsp:nvSpPr>
      <dsp:spPr>
        <a:xfrm>
          <a:off x="0" y="2648276"/>
          <a:ext cx="6005512" cy="59016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$1.5 billion distributed per pupil based on number of students with a disability</a:t>
          </a:r>
        </a:p>
        <a:p>
          <a:pPr marL="228600" lvl="1" indent="-228600" algn="ctr" defTabSz="889000">
            <a:lnSpc>
              <a:spcPct val="90000"/>
            </a:lnSpc>
            <a:spcBef>
              <a:spcPct val="0"/>
            </a:spcBef>
            <a:spcAft>
              <a:spcPct val="15000"/>
            </a:spcAft>
            <a:buChar char="•"/>
          </a:pPr>
          <a:r>
            <a:rPr lang="en-US" sz="2000" b="1" kern="1200" dirty="0">
              <a:solidFill>
                <a:schemeClr val="tx1"/>
              </a:solidFill>
            </a:rPr>
            <a:t>SSC estimates to be </a:t>
          </a:r>
          <a:r>
            <a:rPr lang="en-US" sz="2000" b="1" strike="noStrike" kern="1200" dirty="0">
              <a:solidFill>
                <a:schemeClr val="tx1"/>
              </a:solidFill>
            </a:rPr>
            <a:t>$1,900 </a:t>
          </a:r>
          <a:r>
            <a:rPr lang="en-US" sz="2000" b="1" kern="1200" dirty="0">
              <a:solidFill>
                <a:schemeClr val="tx1"/>
              </a:solidFill>
            </a:rPr>
            <a:t>per student</a:t>
          </a:r>
        </a:p>
      </dsp:txBody>
      <dsp:txXfrm>
        <a:off x="0" y="2648276"/>
        <a:ext cx="6005512" cy="590167"/>
      </dsp:txXfrm>
    </dsp:sp>
    <dsp:sp modelId="{26B21826-86D0-B24D-A78F-5AFF8F351250}">
      <dsp:nvSpPr>
        <dsp:cNvPr id="0" name=""/>
        <dsp:cNvSpPr/>
      </dsp:nvSpPr>
      <dsp:spPr>
        <a:xfrm>
          <a:off x="6005512" y="2648276"/>
          <a:ext cx="6005512" cy="59016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$2.855 billion to concentration grant LEAs on a per ADA basis</a:t>
          </a:r>
        </a:p>
        <a:p>
          <a:pPr marL="228600" lvl="1" indent="-228600" algn="ctr" defTabSz="889000">
            <a:lnSpc>
              <a:spcPct val="90000"/>
            </a:lnSpc>
            <a:spcBef>
              <a:spcPct val="0"/>
            </a:spcBef>
            <a:spcAft>
              <a:spcPct val="15000"/>
            </a:spcAft>
            <a:buChar char="•"/>
          </a:pPr>
          <a:r>
            <a:rPr lang="en-US" sz="2000" b="1" kern="1200" dirty="0">
              <a:solidFill>
                <a:schemeClr val="tx1"/>
              </a:solidFill>
            </a:rPr>
            <a:t>SSC estimates to be $735 per ADA</a:t>
          </a:r>
        </a:p>
      </dsp:txBody>
      <dsp:txXfrm>
        <a:off x="6005512" y="2648276"/>
        <a:ext cx="6005512" cy="590167"/>
      </dsp:txXfrm>
    </dsp:sp>
    <dsp:sp modelId="{D45A894D-2A0B-FC45-815C-55A37E00A94A}">
      <dsp:nvSpPr>
        <dsp:cNvPr id="0" name=""/>
        <dsp:cNvSpPr/>
      </dsp:nvSpPr>
      <dsp:spPr>
        <a:xfrm rot="10800000">
          <a:off x="0" y="918"/>
          <a:ext cx="12011025" cy="1973803"/>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$4.4 billion for LEAs to mitigate learning loss</a:t>
          </a:r>
        </a:p>
      </dsp:txBody>
      <dsp:txXfrm rot="-10800000">
        <a:off x="0" y="918"/>
        <a:ext cx="12011025" cy="692805"/>
      </dsp:txXfrm>
    </dsp:sp>
    <dsp:sp modelId="{511EAF15-B744-3842-B15D-FE7643F17B3B}">
      <dsp:nvSpPr>
        <dsp:cNvPr id="0" name=""/>
        <dsp:cNvSpPr/>
      </dsp:nvSpPr>
      <dsp:spPr>
        <a:xfrm>
          <a:off x="0" y="693723"/>
          <a:ext cx="6005512" cy="59016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$355 million GEER funds</a:t>
          </a:r>
        </a:p>
      </dsp:txBody>
      <dsp:txXfrm>
        <a:off x="0" y="693723"/>
        <a:ext cx="6005512" cy="590167"/>
      </dsp:txXfrm>
    </dsp:sp>
    <dsp:sp modelId="{8C5A1D2F-A547-5744-9A2F-CDE7C2140ED5}">
      <dsp:nvSpPr>
        <dsp:cNvPr id="0" name=""/>
        <dsp:cNvSpPr/>
      </dsp:nvSpPr>
      <dsp:spPr>
        <a:xfrm>
          <a:off x="6005512" y="693723"/>
          <a:ext cx="6005512" cy="59016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$4 billion from Coronavirus Relief Fund</a:t>
          </a:r>
        </a:p>
      </dsp:txBody>
      <dsp:txXfrm>
        <a:off x="6005512" y="693723"/>
        <a:ext cx="6005512" cy="590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AEACA-3211-4F40-AE72-74BCDEDBBEF9}">
      <dsp:nvSpPr>
        <dsp:cNvPr id="0" name=""/>
        <dsp:cNvSpPr/>
      </dsp:nvSpPr>
      <dsp:spPr>
        <a:xfrm>
          <a:off x="1892300" y="3877"/>
          <a:ext cx="1206499" cy="1206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Arial Narrow" panose="020B0606020202030204" pitchFamily="34" charset="0"/>
            </a:rPr>
            <a:t>Personal Income Tax</a:t>
          </a:r>
        </a:p>
      </dsp:txBody>
      <dsp:txXfrm>
        <a:off x="2068988" y="180565"/>
        <a:ext cx="853123" cy="853123"/>
      </dsp:txXfrm>
    </dsp:sp>
    <dsp:sp modelId="{EB4F6252-52B8-4299-B8BB-10185CE09485}">
      <dsp:nvSpPr>
        <dsp:cNvPr id="0" name=""/>
        <dsp:cNvSpPr/>
      </dsp:nvSpPr>
      <dsp:spPr>
        <a:xfrm>
          <a:off x="2145665" y="1308345"/>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38419" y="1575937"/>
        <a:ext cx="514261" cy="164585"/>
      </dsp:txXfrm>
    </dsp:sp>
    <dsp:sp modelId="{8F982868-6165-4AE7-807A-3522340D52DD}">
      <dsp:nvSpPr>
        <dsp:cNvPr id="0" name=""/>
        <dsp:cNvSpPr/>
      </dsp:nvSpPr>
      <dsp:spPr>
        <a:xfrm>
          <a:off x="1892300" y="2106083"/>
          <a:ext cx="1206499" cy="1206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tx1"/>
              </a:solidFill>
              <a:latin typeface="Arial Narrow" panose="020B0606020202030204" pitchFamily="34" charset="0"/>
            </a:rPr>
            <a:t>Corporate Taxes</a:t>
          </a:r>
        </a:p>
      </dsp:txBody>
      <dsp:txXfrm>
        <a:off x="2068988" y="2282771"/>
        <a:ext cx="853123" cy="853123"/>
      </dsp:txXfrm>
    </dsp:sp>
    <dsp:sp modelId="{DAB710A9-B82C-4F49-9ACE-C90673354223}">
      <dsp:nvSpPr>
        <dsp:cNvPr id="0" name=""/>
        <dsp:cNvSpPr/>
      </dsp:nvSpPr>
      <dsp:spPr>
        <a:xfrm>
          <a:off x="2145665" y="3410551"/>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38419" y="3678143"/>
        <a:ext cx="514261" cy="164585"/>
      </dsp:txXfrm>
    </dsp:sp>
    <dsp:sp modelId="{8EC110EE-B108-46DF-9FA1-627FCE85DCE5}">
      <dsp:nvSpPr>
        <dsp:cNvPr id="0" name=""/>
        <dsp:cNvSpPr/>
      </dsp:nvSpPr>
      <dsp:spPr>
        <a:xfrm>
          <a:off x="1880572" y="4212167"/>
          <a:ext cx="1206499" cy="1206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Arial Narrow" panose="020B0606020202030204" pitchFamily="34" charset="0"/>
            </a:rPr>
            <a:t>Sales Taxes</a:t>
          </a:r>
        </a:p>
      </dsp:txBody>
      <dsp:txXfrm>
        <a:off x="2057260" y="4388855"/>
        <a:ext cx="853123" cy="853123"/>
      </dsp:txXfrm>
    </dsp:sp>
    <dsp:sp modelId="{62629D96-3BA7-451E-B55C-118F17EAE940}">
      <dsp:nvSpPr>
        <dsp:cNvPr id="0" name=""/>
        <dsp:cNvSpPr/>
      </dsp:nvSpPr>
      <dsp:spPr>
        <a:xfrm rot="21597375">
          <a:off x="3279775" y="2486113"/>
          <a:ext cx="383667" cy="44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79775" y="2575921"/>
        <a:ext cx="268567" cy="269290"/>
      </dsp:txXfrm>
    </dsp:sp>
    <dsp:sp modelId="{C77CEFFF-32D8-4023-B3A6-7D2E11A5B856}">
      <dsp:nvSpPr>
        <dsp:cNvPr id="0" name=""/>
        <dsp:cNvSpPr/>
      </dsp:nvSpPr>
      <dsp:spPr>
        <a:xfrm>
          <a:off x="3822700" y="1502833"/>
          <a:ext cx="2412999" cy="241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Arial Narrow" panose="020B0606020202030204" pitchFamily="34" charset="0"/>
            </a:rPr>
            <a:t>California State Budget</a:t>
          </a:r>
        </a:p>
      </dsp:txBody>
      <dsp:txXfrm>
        <a:off x="4176076" y="1856209"/>
        <a:ext cx="1706247" cy="1706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F23C4-7490-4BF5-AD53-544C3D16FD4A}">
      <dsp:nvSpPr>
        <dsp:cNvPr id="0" name=""/>
        <dsp:cNvSpPr/>
      </dsp:nvSpPr>
      <dsp:spPr>
        <a:xfrm rot="5400000">
          <a:off x="-282724" y="283645"/>
          <a:ext cx="1884832" cy="13193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rot="-5400000">
        <a:off x="1" y="660611"/>
        <a:ext cx="1319382" cy="565450"/>
      </dsp:txXfrm>
    </dsp:sp>
    <dsp:sp modelId="{4F0FBEAF-59B8-4C62-AA5D-E9AB7175C839}">
      <dsp:nvSpPr>
        <dsp:cNvPr id="0" name=""/>
        <dsp:cNvSpPr/>
      </dsp:nvSpPr>
      <dsp:spPr>
        <a:xfrm rot="5400000">
          <a:off x="4413967" y="-3093664"/>
          <a:ext cx="1225141" cy="74143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lrTx/>
            <a:buSzPct val="130000"/>
            <a:buFont typeface="Arial" panose="020B0604020202020204" pitchFamily="34" charset="0"/>
            <a:buChar char="•"/>
          </a:pPr>
          <a:r>
            <a:rPr lang="en-US" sz="2800" b="1" kern="1200" dirty="0">
              <a:solidFill>
                <a:schemeClr val="tx1"/>
              </a:solidFill>
              <a:latin typeface="Arial Narrow" panose="020B0606020202030204" pitchFamily="34" charset="0"/>
              <a:cs typeface="Calibri" panose="020F0502020204030204" pitchFamily="34" charset="0"/>
            </a:rPr>
            <a:t>When any one of these taxes drop, there are impacts to the state budget which </a:t>
          </a:r>
          <a:r>
            <a:rPr lang="en-US" sz="2800" b="1" kern="1200" dirty="0">
              <a:solidFill>
                <a:srgbClr val="FF0000"/>
              </a:solidFill>
              <a:latin typeface="Arial Narrow" panose="020B0606020202030204" pitchFamily="34" charset="0"/>
              <a:cs typeface="Calibri" panose="020F0502020204030204" pitchFamily="34" charset="0"/>
            </a:rPr>
            <a:t>impacts K-14.</a:t>
          </a:r>
          <a:endParaRPr lang="en-US" sz="2800" b="1" kern="1200" dirty="0">
            <a:solidFill>
              <a:srgbClr val="FF0000"/>
            </a:solidFill>
            <a:latin typeface="Arial Narrow" panose="020B0606020202030204" pitchFamily="34" charset="0"/>
          </a:endParaRPr>
        </a:p>
      </dsp:txBody>
      <dsp:txXfrm rot="-5400000">
        <a:off x="1319383" y="60726"/>
        <a:ext cx="7354504" cy="1105529"/>
      </dsp:txXfrm>
    </dsp:sp>
    <dsp:sp modelId="{91D82FC0-CA17-481C-82FF-CAC82ADD0C41}">
      <dsp:nvSpPr>
        <dsp:cNvPr id="0" name=""/>
        <dsp:cNvSpPr/>
      </dsp:nvSpPr>
      <dsp:spPr>
        <a:xfrm rot="5400000">
          <a:off x="-282724" y="1977014"/>
          <a:ext cx="1884832" cy="13193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rot="-5400000">
        <a:off x="1" y="2353980"/>
        <a:ext cx="1319382" cy="565450"/>
      </dsp:txXfrm>
    </dsp:sp>
    <dsp:sp modelId="{40D0B2EE-3471-4748-AA6C-D1520C21286D}">
      <dsp:nvSpPr>
        <dsp:cNvPr id="0" name=""/>
        <dsp:cNvSpPr/>
      </dsp:nvSpPr>
      <dsp:spPr>
        <a:xfrm rot="5400000">
          <a:off x="4413967" y="-1400295"/>
          <a:ext cx="1225141" cy="74143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b="1" kern="1200" dirty="0">
              <a:solidFill>
                <a:srgbClr val="000000"/>
              </a:solidFill>
              <a:latin typeface="Arial Narrow" panose="020B0606020202030204" pitchFamily="34" charset="0"/>
              <a:ea typeface="+mn-ea"/>
              <a:cs typeface="Calibri" panose="020F0502020204030204" pitchFamily="34" charset="0"/>
            </a:rPr>
            <a:t>When</a:t>
          </a:r>
          <a:r>
            <a:rPr lang="en-US" sz="3000" b="1" kern="1200" dirty="0">
              <a:solidFill>
                <a:schemeClr val="tx1"/>
              </a:solidFill>
              <a:latin typeface="Arial Narrow" panose="020B0606020202030204" pitchFamily="34" charset="0"/>
              <a:cs typeface="Calibri" panose="020F0502020204030204" pitchFamily="34" charset="0"/>
            </a:rPr>
            <a:t> all three drop, we are in for a bumpy ride, so </a:t>
          </a:r>
          <a:r>
            <a:rPr lang="en-US" sz="3000" b="1" kern="1200" dirty="0">
              <a:solidFill>
                <a:srgbClr val="FF0000"/>
              </a:solidFill>
              <a:latin typeface="Arial Narrow" panose="020B0606020202030204" pitchFamily="34" charset="0"/>
              <a:cs typeface="Calibri" panose="020F0502020204030204" pitchFamily="34" charset="0"/>
            </a:rPr>
            <a:t>fasten your seat belts</a:t>
          </a:r>
          <a:r>
            <a:rPr lang="en-US" sz="3000" b="1" kern="1200" dirty="0">
              <a:solidFill>
                <a:schemeClr val="tx1"/>
              </a:solidFill>
              <a:latin typeface="Arial Narrow" panose="020B0606020202030204" pitchFamily="34" charset="0"/>
              <a:cs typeface="Calibri" panose="020F0502020204030204" pitchFamily="34" charset="0"/>
            </a:rPr>
            <a:t>!</a:t>
          </a:r>
          <a:endParaRPr lang="en-US" sz="3000" b="1" kern="1200" dirty="0">
            <a:latin typeface="Arial Narrow" panose="020B0606020202030204" pitchFamily="34" charset="0"/>
          </a:endParaRPr>
        </a:p>
      </dsp:txBody>
      <dsp:txXfrm rot="-5400000">
        <a:off x="1319383" y="1754095"/>
        <a:ext cx="7354504" cy="1105529"/>
      </dsp:txXfrm>
    </dsp:sp>
    <dsp:sp modelId="{19AED8D4-2140-4908-AF8B-B9D44B1EC28F}">
      <dsp:nvSpPr>
        <dsp:cNvPr id="0" name=""/>
        <dsp:cNvSpPr/>
      </dsp:nvSpPr>
      <dsp:spPr>
        <a:xfrm rot="5400000">
          <a:off x="-282724" y="3670382"/>
          <a:ext cx="1884832" cy="13193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rot="-5400000">
        <a:off x="1" y="4047348"/>
        <a:ext cx="1319382" cy="565450"/>
      </dsp:txXfrm>
    </dsp:sp>
    <dsp:sp modelId="{353610CC-F53E-4132-B94C-45E72522B206}">
      <dsp:nvSpPr>
        <dsp:cNvPr id="0" name=""/>
        <dsp:cNvSpPr/>
      </dsp:nvSpPr>
      <dsp:spPr>
        <a:xfrm rot="5400000">
          <a:off x="4413967" y="293073"/>
          <a:ext cx="1225141" cy="74143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b="1" kern="1200" dirty="0">
              <a:solidFill>
                <a:schemeClr val="tx1"/>
              </a:solidFill>
              <a:latin typeface="Arial Narrow" panose="020B0606020202030204" pitchFamily="34" charset="0"/>
              <a:cs typeface="Calibri" panose="020F0502020204030204" pitchFamily="34" charset="0"/>
            </a:rPr>
            <a:t>The downward trajectory is </a:t>
          </a:r>
          <a:r>
            <a:rPr lang="en-US" sz="3000" b="1" kern="1200" dirty="0">
              <a:solidFill>
                <a:srgbClr val="FF0000"/>
              </a:solidFill>
              <a:latin typeface="Arial Narrow" panose="020B0606020202030204" pitchFamily="34" charset="0"/>
              <a:cs typeface="Calibri" panose="020F0502020204030204" pitchFamily="34" charset="0"/>
            </a:rPr>
            <a:t>quick,</a:t>
          </a:r>
          <a:r>
            <a:rPr lang="en-US" sz="3000" b="1" kern="1200" dirty="0">
              <a:solidFill>
                <a:schemeClr val="tx1"/>
              </a:solidFill>
              <a:latin typeface="Arial Narrow" panose="020B0606020202030204" pitchFamily="34" charset="0"/>
              <a:cs typeface="Calibri" panose="020F0502020204030204" pitchFamily="34" charset="0"/>
            </a:rPr>
            <a:t> recovery is </a:t>
          </a:r>
          <a:r>
            <a:rPr lang="en-US" sz="3000" b="1" kern="1200" dirty="0">
              <a:solidFill>
                <a:srgbClr val="FF0000"/>
              </a:solidFill>
              <a:latin typeface="Arial Narrow" panose="020B0606020202030204" pitchFamily="34" charset="0"/>
              <a:cs typeface="Calibri" panose="020F0502020204030204" pitchFamily="34" charset="0"/>
            </a:rPr>
            <a:t>slow, </a:t>
          </a:r>
          <a:r>
            <a:rPr lang="en-US" sz="3000" b="1" kern="1200" dirty="0">
              <a:solidFill>
                <a:srgbClr val="000000"/>
              </a:solidFill>
              <a:latin typeface="Arial Narrow" panose="020B0606020202030204" pitchFamily="34" charset="0"/>
              <a:ea typeface="+mn-ea"/>
              <a:cs typeface="Calibri" panose="020F0502020204030204" pitchFamily="34" charset="0"/>
            </a:rPr>
            <a:t>and the </a:t>
          </a:r>
          <a:r>
            <a:rPr lang="en-US" sz="3000" b="1" kern="1200" dirty="0">
              <a:solidFill>
                <a:srgbClr val="FF0000"/>
              </a:solidFill>
              <a:latin typeface="Arial Narrow" panose="020B0606020202030204" pitchFamily="34" charset="0"/>
              <a:cs typeface="Calibri" panose="020F0502020204030204" pitchFamily="34" charset="0"/>
            </a:rPr>
            <a:t>impact will be more difficult.</a:t>
          </a:r>
          <a:endParaRPr lang="en-US" sz="3000" b="1" kern="1200" dirty="0">
            <a:solidFill>
              <a:srgbClr val="FF0000"/>
            </a:solidFill>
            <a:latin typeface="Arial Narrow" panose="020B0606020202030204" pitchFamily="34" charset="0"/>
          </a:endParaRPr>
        </a:p>
      </dsp:txBody>
      <dsp:txXfrm rot="-5400000">
        <a:off x="1319383" y="3447463"/>
        <a:ext cx="7354504" cy="11055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015677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Victor</a:t>
            </a:r>
            <a:endParaRPr dirty="0"/>
          </a:p>
        </p:txBody>
      </p:sp>
    </p:spTree>
    <p:extLst>
      <p:ext uri="{BB962C8B-B14F-4D97-AF65-F5344CB8AC3E}">
        <p14:creationId xmlns:p14="http://schemas.microsoft.com/office/powerpoint/2010/main" val="305910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062fbb5ee_0_8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062fbb5ee_0_86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62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2aac8634d_0_50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2aac8634d_0_5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55774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2aac8634d_0_4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2aac8634d_0_4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Ed</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2aac8634d_0_50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2aac8634d_0_5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Debi</a:t>
            </a:r>
            <a:endParaRPr dirty="0"/>
          </a:p>
        </p:txBody>
      </p:sp>
    </p:spTree>
    <p:extLst>
      <p:ext uri="{BB962C8B-B14F-4D97-AF65-F5344CB8AC3E}">
        <p14:creationId xmlns:p14="http://schemas.microsoft.com/office/powerpoint/2010/main" val="124810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749fe4d131_7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
        <p:nvSpPr>
          <p:cNvPr id="1125" name="Google Shape;1125;g749fe4d131_7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Debi</a:t>
            </a:r>
          </a:p>
        </p:txBody>
      </p:sp>
    </p:spTree>
    <p:extLst>
      <p:ext uri="{BB962C8B-B14F-4D97-AF65-F5344CB8AC3E}">
        <p14:creationId xmlns:p14="http://schemas.microsoft.com/office/powerpoint/2010/main" val="92573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Debi</a:t>
            </a:r>
          </a:p>
        </p:txBody>
      </p:sp>
    </p:spTree>
    <p:extLst>
      <p:ext uri="{BB962C8B-B14F-4D97-AF65-F5344CB8AC3E}">
        <p14:creationId xmlns:p14="http://schemas.microsoft.com/office/powerpoint/2010/main" val="554818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062fbb5ee_0_8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062fbb5ee_0_86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012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062fbb5ee_0_97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8062fbb5ee_0_97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120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a:t>
            </a:r>
            <a:r>
              <a:rPr lang="en-US" baseline="0" dirty="0"/>
              <a:t> would be old news for most. Just a quick reminder on these. </a:t>
            </a:r>
            <a:endParaRPr lang="en-US" dirty="0"/>
          </a:p>
        </p:txBody>
      </p:sp>
    </p:spTree>
    <p:extLst>
      <p:ext uri="{BB962C8B-B14F-4D97-AF65-F5344CB8AC3E}">
        <p14:creationId xmlns:p14="http://schemas.microsoft.com/office/powerpoint/2010/main" val="211418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2aac8634d_0_4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2aac8634d_0_4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Victor </a:t>
            </a:r>
            <a:endParaRPr dirty="0"/>
          </a:p>
        </p:txBody>
      </p:sp>
    </p:spTree>
    <p:extLst>
      <p:ext uri="{BB962C8B-B14F-4D97-AF65-F5344CB8AC3E}">
        <p14:creationId xmlns:p14="http://schemas.microsoft.com/office/powerpoint/2010/main" val="2272803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062fbb5ee_0_8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062fbb5ee_0_86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984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8062fbb5ee_0_57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8062fbb5ee_0_57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522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Corey</a:t>
            </a:r>
          </a:p>
        </p:txBody>
      </p:sp>
    </p:spTree>
    <p:extLst>
      <p:ext uri="{BB962C8B-B14F-4D97-AF65-F5344CB8AC3E}">
        <p14:creationId xmlns:p14="http://schemas.microsoft.com/office/powerpoint/2010/main" val="681664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2040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Victor </a:t>
            </a:r>
            <a:endParaRPr dirty="0"/>
          </a:p>
        </p:txBody>
      </p:sp>
      <p:sp>
        <p:nvSpPr>
          <p:cNvPr id="154" name="Google Shape;15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7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062fbb5ee_0_8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062fbb5ee_0_86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01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5027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7267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$13.5 of the $31 billion is allocated through the Education Stabilization Fund which will be distributed to States based on Title I allocations. California’s share of these dollars is more than $1.6 billion. The funds, which must be requested by the LEAs through an application process, will also be allocated based on the 19-20 Title I, Part A allocations.</a:t>
            </a:r>
          </a:p>
          <a:p>
            <a:endParaRPr lang="en-US" dirty="0"/>
          </a:p>
          <a:p>
            <a:r>
              <a:rPr lang="en-US" dirty="0"/>
              <a:t>Recent guidance from CDE states that although the application is not yet available, the funds will be apportioned in fiscal year 2020-21, and LEAs should use resource code 3210 to track the revenues and expenditures.</a:t>
            </a:r>
          </a:p>
          <a:p>
            <a:endParaRPr lang="en-US" dirty="0"/>
          </a:p>
          <a:p>
            <a:r>
              <a:rPr lang="en-US" dirty="0"/>
              <a:t>In addition to these funds, Secretary DeVos announced two competitive grants to aid in the recovery from the COVID-19 pandemic.</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3691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the May Revision proposal acknowledges the statutory cost-of-living adjustment (COLA) of 2.31%—just slightly higher than the 2.29% included in the January State Budget proposal—it suspends the COLA in 2020–21 for all eligible programs, including LCFF, Special Education, Child Nutrition, Foster Youth, Preschool, American Indian Education Centers, American Indian Early Childhood Education, and the Mandate Block Grant.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Also, you’ll see that the Newsom Administration proposes to reduce employer contribution rates in 2020–21 and 2021–22. The CalSTRS employer rate reduces from 18.4% to approximately 16.15% in 2020–21 and from 18.2% to 16.02% in 2021–22.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CalPERS employer contribution rate will be reduced from CalPERS recently set rate for 2020–21 of 22.68% to 20.7% and CalPERS 2021–22 estimated rate of 24.6% to 22.84%.</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0587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2"/>
        <p:cNvGrpSpPr/>
        <p:nvPr/>
      </p:nvGrpSpPr>
      <p:grpSpPr>
        <a:xfrm>
          <a:off x="0" y="0"/>
          <a:ext cx="0" cy="0"/>
          <a:chOff x="0" y="0"/>
          <a:chExt cx="0" cy="0"/>
        </a:xfrm>
      </p:grpSpPr>
      <p:sp>
        <p:nvSpPr>
          <p:cNvPr id="23" name="Google Shape;23;p6"/>
          <p:cNvSpPr txBox="1">
            <a:spLocks noGrp="1"/>
          </p:cNvSpPr>
          <p:nvPr>
            <p:ph type="ctrTitle"/>
          </p:nvPr>
        </p:nvSpPr>
        <p:spPr>
          <a:xfrm>
            <a:off x="961900" y="1524446"/>
            <a:ext cx="6955600" cy="15465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2185C5"/>
              </a:buClr>
              <a:buSzPts val="4800"/>
              <a:buFont typeface="Trebuchet MS"/>
              <a:buNone/>
              <a:defRPr sz="4800">
                <a:solidFill>
                  <a:schemeClr val="dk1"/>
                </a:solidFill>
                <a:latin typeface="Trebuchet MS"/>
                <a:ea typeface="Trebuchet MS"/>
                <a:cs typeface="Trebuchet MS"/>
                <a:sym typeface="Trebuchet MS"/>
              </a:defRPr>
            </a:lvl1pPr>
            <a:lvl2pPr lvl="1" algn="l">
              <a:spcBef>
                <a:spcPts val="0"/>
              </a:spcBef>
              <a:spcAft>
                <a:spcPts val="0"/>
              </a:spcAft>
              <a:buClr>
                <a:srgbClr val="2185C5"/>
              </a:buClr>
              <a:buSzPts val="4800"/>
              <a:buNone/>
              <a:defRPr sz="4800">
                <a:solidFill>
                  <a:srgbClr val="2185C5"/>
                </a:solidFill>
              </a:defRPr>
            </a:lvl2pPr>
            <a:lvl3pPr lvl="2" algn="l">
              <a:spcBef>
                <a:spcPts val="0"/>
              </a:spcBef>
              <a:spcAft>
                <a:spcPts val="0"/>
              </a:spcAft>
              <a:buClr>
                <a:srgbClr val="2185C5"/>
              </a:buClr>
              <a:buSzPts val="4800"/>
              <a:buNone/>
              <a:defRPr sz="4800">
                <a:solidFill>
                  <a:srgbClr val="2185C5"/>
                </a:solidFill>
              </a:defRPr>
            </a:lvl3pPr>
            <a:lvl4pPr lvl="3" algn="l">
              <a:spcBef>
                <a:spcPts val="0"/>
              </a:spcBef>
              <a:spcAft>
                <a:spcPts val="0"/>
              </a:spcAft>
              <a:buClr>
                <a:srgbClr val="2185C5"/>
              </a:buClr>
              <a:buSzPts val="4800"/>
              <a:buNone/>
              <a:defRPr sz="4800">
                <a:solidFill>
                  <a:srgbClr val="2185C5"/>
                </a:solidFill>
              </a:defRPr>
            </a:lvl4pPr>
            <a:lvl5pPr lvl="4" algn="l">
              <a:spcBef>
                <a:spcPts val="0"/>
              </a:spcBef>
              <a:spcAft>
                <a:spcPts val="0"/>
              </a:spcAft>
              <a:buClr>
                <a:srgbClr val="2185C5"/>
              </a:buClr>
              <a:buSzPts val="4800"/>
              <a:buNone/>
              <a:defRPr sz="4800">
                <a:solidFill>
                  <a:srgbClr val="2185C5"/>
                </a:solidFill>
              </a:defRPr>
            </a:lvl5pPr>
            <a:lvl6pPr lvl="5" algn="l">
              <a:spcBef>
                <a:spcPts val="0"/>
              </a:spcBef>
              <a:spcAft>
                <a:spcPts val="0"/>
              </a:spcAft>
              <a:buClr>
                <a:srgbClr val="2185C5"/>
              </a:buClr>
              <a:buSzPts val="4800"/>
              <a:buNone/>
              <a:defRPr sz="4800">
                <a:solidFill>
                  <a:srgbClr val="2185C5"/>
                </a:solidFill>
              </a:defRPr>
            </a:lvl6pPr>
            <a:lvl7pPr lvl="6" algn="l">
              <a:spcBef>
                <a:spcPts val="0"/>
              </a:spcBef>
              <a:spcAft>
                <a:spcPts val="0"/>
              </a:spcAft>
              <a:buClr>
                <a:srgbClr val="2185C5"/>
              </a:buClr>
              <a:buSzPts val="4800"/>
              <a:buNone/>
              <a:defRPr sz="4800">
                <a:solidFill>
                  <a:srgbClr val="2185C5"/>
                </a:solidFill>
              </a:defRPr>
            </a:lvl7pPr>
            <a:lvl8pPr lvl="7" algn="l">
              <a:spcBef>
                <a:spcPts val="0"/>
              </a:spcBef>
              <a:spcAft>
                <a:spcPts val="0"/>
              </a:spcAft>
              <a:buClr>
                <a:srgbClr val="2185C5"/>
              </a:buClr>
              <a:buSzPts val="4800"/>
              <a:buNone/>
              <a:defRPr sz="4800">
                <a:solidFill>
                  <a:srgbClr val="2185C5"/>
                </a:solidFill>
              </a:defRPr>
            </a:lvl8pPr>
            <a:lvl9pPr lvl="8" algn="l">
              <a:spcBef>
                <a:spcPts val="0"/>
              </a:spcBef>
              <a:spcAft>
                <a:spcPts val="0"/>
              </a:spcAft>
              <a:buClr>
                <a:srgbClr val="2185C5"/>
              </a:buClr>
              <a:buSzPts val="4800"/>
              <a:buNone/>
              <a:defRPr sz="4800">
                <a:solidFill>
                  <a:srgbClr val="2185C5"/>
                </a:solidFill>
              </a:defRPr>
            </a:lvl9pPr>
          </a:lstStyle>
          <a:p>
            <a:endParaRPr/>
          </a:p>
        </p:txBody>
      </p:sp>
      <p:pic>
        <p:nvPicPr>
          <p:cNvPr id="24" name="Google Shape;24;p6" descr="CCAP"/>
          <p:cNvPicPr preferRelativeResize="0"/>
          <p:nvPr/>
        </p:nvPicPr>
        <p:blipFill rotWithShape="1">
          <a:blip r:embed="rId2">
            <a:alphaModFix/>
          </a:blip>
          <a:srcRect/>
          <a:stretch/>
        </p:blipFill>
        <p:spPr>
          <a:xfrm>
            <a:off x="7200934" y="5748728"/>
            <a:ext cx="4589317" cy="8684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033180" y="609600"/>
            <a:ext cx="809624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7"/>
          <p:cNvSpPr txBox="1">
            <a:spLocks noGrp="1"/>
          </p:cNvSpPr>
          <p:nvPr>
            <p:ph type="body" idx="1"/>
          </p:nvPr>
        </p:nvSpPr>
        <p:spPr>
          <a:xfrm>
            <a:off x="1468099" y="3632200"/>
            <a:ext cx="7226405"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2" name="Google Shape;102;p17"/>
          <p:cNvSpPr txBox="1">
            <a:spLocks noGrp="1"/>
          </p:cNvSpPr>
          <p:nvPr>
            <p:ph type="body" idx="2"/>
          </p:nvPr>
        </p:nvSpPr>
        <p:spPr>
          <a:xfrm>
            <a:off x="812798" y="4470400"/>
            <a:ext cx="8463620"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3" name="Google Shape;103;p17"/>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7"/>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7"/>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106" name="Google Shape;106;p17"/>
          <p:cNvSpPr txBox="1"/>
          <p:nvPr/>
        </p:nvSpPr>
        <p:spPr>
          <a:xfrm>
            <a:off x="643615"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
        <p:nvSpPr>
          <p:cNvPr id="107" name="Google Shape;107;p17"/>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12798" y="1931988"/>
            <a:ext cx="8463620"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812798"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1" name="Google Shape;111;p18"/>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8"/>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18"/>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033180" y="609600"/>
            <a:ext cx="809624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7" name="Google Shape;117;p19"/>
          <p:cNvSpPr txBox="1">
            <a:spLocks noGrp="1"/>
          </p:cNvSpPr>
          <p:nvPr>
            <p:ph type="body" idx="2"/>
          </p:nvPr>
        </p:nvSpPr>
        <p:spPr>
          <a:xfrm>
            <a:off x="812798"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8" name="Google Shape;118;p19"/>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19"/>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0" name="Google Shape;120;p19"/>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121" name="Google Shape;121;p19"/>
          <p:cNvSpPr txBox="1"/>
          <p:nvPr/>
        </p:nvSpPr>
        <p:spPr>
          <a:xfrm>
            <a:off x="643615"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
        <p:nvSpPr>
          <p:cNvPr id="122" name="Google Shape;122;p1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21131" y="609600"/>
            <a:ext cx="8455287"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20"/>
          <p:cNvSpPr txBox="1">
            <a:spLocks noGrp="1"/>
          </p:cNvSpPr>
          <p:nvPr>
            <p:ph type="body" idx="2"/>
          </p:nvPr>
        </p:nvSpPr>
        <p:spPr>
          <a:xfrm>
            <a:off x="812798"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7" name="Google Shape;127;p20"/>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20"/>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20"/>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12800"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rot="5400000">
            <a:off x="3104223" y="-130833"/>
            <a:ext cx="3880773" cy="846361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3" name="Google Shape;133;p21"/>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21"/>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21"/>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rot="5400000">
            <a:off x="5996567" y="2582784"/>
            <a:ext cx="5251451" cy="130508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rot="5400000">
            <a:off x="1650424" y="-228026"/>
            <a:ext cx="5251451" cy="69267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9" name="Google Shape;139;p22"/>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22"/>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22"/>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241"/>
        <p:cNvGrpSpPr/>
        <p:nvPr/>
      </p:nvGrpSpPr>
      <p:grpSpPr>
        <a:xfrm>
          <a:off x="0" y="0"/>
          <a:ext cx="0" cy="0"/>
          <a:chOff x="0" y="0"/>
          <a:chExt cx="0" cy="0"/>
        </a:xfrm>
      </p:grpSpPr>
      <p:sp>
        <p:nvSpPr>
          <p:cNvPr id="242" name="Google Shape;242;p5"/>
          <p:cNvSpPr txBox="1">
            <a:spLocks noGrp="1"/>
          </p:cNvSpPr>
          <p:nvPr>
            <p:ph type="title"/>
          </p:nvPr>
        </p:nvSpPr>
        <p:spPr>
          <a:xfrm>
            <a:off x="584200" y="1700442"/>
            <a:ext cx="494450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4400"/>
              <a:buFont typeface="Raleway"/>
              <a:buNone/>
              <a:defRPr b="1">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5"/>
          <p:cNvSpPr>
            <a:spLocks noGrp="1"/>
          </p:cNvSpPr>
          <p:nvPr>
            <p:ph type="pic" idx="2"/>
          </p:nvPr>
        </p:nvSpPr>
        <p:spPr>
          <a:xfrm>
            <a:off x="3739244" y="-1752600"/>
            <a:ext cx="10225333" cy="1074326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chemeClr val="dk1"/>
              </a:buClr>
              <a:buSzPts val="1800"/>
              <a:buFont typeface="Arial"/>
              <a:buNone/>
              <a:defRPr sz="1350" b="0" i="0" u="none" strike="noStrike" cap="none">
                <a:solidFill>
                  <a:schemeClr val="dk1"/>
                </a:solidFill>
                <a:latin typeface="Raleway"/>
                <a:ea typeface="Raleway"/>
                <a:cs typeface="Raleway"/>
                <a:sym typeface="Raleway"/>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Lato"/>
                <a:ea typeface="Lato"/>
                <a:cs typeface="Lato"/>
                <a:sym typeface="Lato"/>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ato"/>
                <a:ea typeface="Lato"/>
                <a:cs typeface="Lato"/>
                <a:sym typeface="Lato"/>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ato"/>
                <a:ea typeface="Lato"/>
                <a:cs typeface="Lato"/>
                <a:sym typeface="Lato"/>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ato"/>
                <a:ea typeface="Lato"/>
                <a:cs typeface="Lato"/>
                <a:sym typeface="Lato"/>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ato"/>
                <a:ea typeface="Lato"/>
                <a:cs typeface="Lato"/>
                <a:sym typeface="Lato"/>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ato"/>
                <a:ea typeface="Lato"/>
                <a:cs typeface="Lato"/>
                <a:sym typeface="Lato"/>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215408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5"/>
        <p:cNvGrpSpPr/>
        <p:nvPr/>
      </p:nvGrpSpPr>
      <p:grpSpPr>
        <a:xfrm>
          <a:off x="0" y="0"/>
          <a:ext cx="0" cy="0"/>
          <a:chOff x="0" y="0"/>
          <a:chExt cx="0" cy="0"/>
        </a:xfrm>
      </p:grpSpPr>
      <p:sp>
        <p:nvSpPr>
          <p:cNvPr id="126" name="Google Shape;126;g8062fbb5ee_0_964"/>
          <p:cNvSpPr txBox="1">
            <a:spLocks noGrp="1"/>
          </p:cNvSpPr>
          <p:nvPr>
            <p:ph type="ctrTitle"/>
          </p:nvPr>
        </p:nvSpPr>
        <p:spPr>
          <a:xfrm>
            <a:off x="914400" y="1905000"/>
            <a:ext cx="10058400" cy="2594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1400"/>
              <a:buFont typeface="Cambria"/>
              <a:buNone/>
              <a:defRPr sz="6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Google Shape;127;g8062fbb5ee_0_964"/>
          <p:cNvSpPr txBox="1">
            <a:spLocks noGrp="1"/>
          </p:cNvSpPr>
          <p:nvPr>
            <p:ph type="subTitle" idx="1"/>
          </p:nvPr>
        </p:nvSpPr>
        <p:spPr>
          <a:xfrm>
            <a:off x="914400" y="4572000"/>
            <a:ext cx="8615600" cy="1066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00"/>
              </a:spcBef>
              <a:spcAft>
                <a:spcPts val="0"/>
              </a:spcAft>
              <a:buClr>
                <a:schemeClr val="accent1"/>
              </a:buClr>
              <a:buSzPts val="2200"/>
              <a:buFont typeface="Arial"/>
              <a:buNone/>
              <a:defRPr sz="2000" b="0" i="0" u="none" strike="noStrike" cap="none">
                <a:solidFill>
                  <a:srgbClr val="888888"/>
                </a:solidFill>
                <a:latin typeface="Calibri"/>
                <a:ea typeface="Calibri"/>
                <a:cs typeface="Calibri"/>
                <a:sym typeface="Calibri"/>
              </a:defRPr>
            </a:lvl1pPr>
            <a:lvl2pPr marR="0" lvl="1" algn="ctr" rtl="0">
              <a:lnSpc>
                <a:spcPct val="100000"/>
              </a:lnSpc>
              <a:spcBef>
                <a:spcPts val="400"/>
              </a:spcBef>
              <a:spcAft>
                <a:spcPts val="0"/>
              </a:spcAft>
              <a:buClr>
                <a:schemeClr val="accent2"/>
              </a:buClr>
              <a:buSzPts val="2000"/>
              <a:buFont typeface="Arial"/>
              <a:buNone/>
              <a:defRPr sz="2000" b="0" i="0" u="none" strike="noStrike" cap="none">
                <a:solidFill>
                  <a:srgbClr val="888888"/>
                </a:solidFill>
                <a:latin typeface="Calibri"/>
                <a:ea typeface="Calibri"/>
                <a:cs typeface="Calibri"/>
                <a:sym typeface="Calibri"/>
              </a:defRPr>
            </a:lvl2pPr>
            <a:lvl3pPr marR="0" lvl="2" algn="ctr" rtl="0">
              <a:lnSpc>
                <a:spcPct val="100000"/>
              </a:lnSpc>
              <a:spcBef>
                <a:spcPts val="360"/>
              </a:spcBef>
              <a:spcAft>
                <a:spcPts val="0"/>
              </a:spcAft>
              <a:buClr>
                <a:schemeClr val="accent3"/>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lnSpc>
                <a:spcPct val="100000"/>
              </a:lnSpc>
              <a:spcBef>
                <a:spcPts val="320"/>
              </a:spcBef>
              <a:spcAft>
                <a:spcPts val="0"/>
              </a:spcAft>
              <a:buClr>
                <a:schemeClr val="accent4"/>
              </a:buClr>
              <a:buSzPts val="1600"/>
              <a:buFont typeface="Arial"/>
              <a:buNone/>
              <a:defRPr sz="1600" b="0" i="0" u="none" strike="noStrike" cap="none">
                <a:solidFill>
                  <a:srgbClr val="888888"/>
                </a:solidFill>
                <a:latin typeface="Calibri"/>
                <a:ea typeface="Calibri"/>
                <a:cs typeface="Calibri"/>
                <a:sym typeface="Calibri"/>
              </a:defRPr>
            </a:lvl4pPr>
            <a:lvl5pPr marR="0" lvl="4" algn="ctr" rtl="0">
              <a:lnSpc>
                <a:spcPct val="100000"/>
              </a:lnSpc>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R="0" lvl="5"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R="0" lvl="6" algn="ctr" rtl="0">
              <a:lnSpc>
                <a:spcPct val="100000"/>
              </a:lnSpc>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R="0" lvl="7" algn="ctr" rtl="0">
              <a:lnSpc>
                <a:spcPct val="100000"/>
              </a:lnSpc>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R="0" lvl="8" algn="ctr" rtl="0">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8" name="Google Shape;128;g8062fbb5ee_0_964"/>
          <p:cNvSpPr txBox="1">
            <a:spLocks noGrp="1"/>
          </p:cNvSpPr>
          <p:nvPr>
            <p:ph type="dt" idx="10"/>
          </p:nvPr>
        </p:nvSpPr>
        <p:spPr>
          <a:xfrm rot="-5400000">
            <a:off x="10474827" y="1584999"/>
            <a:ext cx="2438400" cy="487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g8062fbb5ee_0_964"/>
          <p:cNvSpPr txBox="1">
            <a:spLocks noGrp="1"/>
          </p:cNvSpPr>
          <p:nvPr>
            <p:ph type="ftr" idx="11"/>
          </p:nvPr>
        </p:nvSpPr>
        <p:spPr>
          <a:xfrm rot="-5400000">
            <a:off x="10510377" y="3987830"/>
            <a:ext cx="2367300" cy="4876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g8062fbb5ee_0_964"/>
          <p:cNvSpPr>
            <a:spLocks noGrp="1"/>
          </p:cNvSpPr>
          <p:nvPr>
            <p:ph type="sldNum" idx="12"/>
          </p:nvPr>
        </p:nvSpPr>
        <p:spPr>
          <a:xfrm>
            <a:off x="11375717" y="5648960"/>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8615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2"/>
        <p:cNvGrpSpPr/>
        <p:nvPr/>
      </p:nvGrpSpPr>
      <p:grpSpPr>
        <a:xfrm>
          <a:off x="0" y="0"/>
          <a:ext cx="0" cy="0"/>
          <a:chOff x="0" y="0"/>
          <a:chExt cx="0" cy="0"/>
        </a:xfrm>
      </p:grpSpPr>
      <p:sp>
        <p:nvSpPr>
          <p:cNvPr id="23" name="Google Shape;23;p6"/>
          <p:cNvSpPr txBox="1">
            <a:spLocks noGrp="1"/>
          </p:cNvSpPr>
          <p:nvPr>
            <p:ph type="ctrTitle"/>
          </p:nvPr>
        </p:nvSpPr>
        <p:spPr>
          <a:xfrm>
            <a:off x="961900" y="1524446"/>
            <a:ext cx="6955600" cy="1546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185C5"/>
              </a:buClr>
              <a:buSzPts val="4800"/>
              <a:buFont typeface="Trebuchet MS"/>
              <a:buNone/>
              <a:defRPr sz="4800">
                <a:solidFill>
                  <a:schemeClr val="dk1"/>
                </a:solidFill>
                <a:latin typeface="Trebuchet MS"/>
                <a:ea typeface="Trebuchet MS"/>
                <a:cs typeface="Trebuchet MS"/>
                <a:sym typeface="Trebuchet MS"/>
              </a:defRPr>
            </a:lvl1pPr>
            <a:lvl2pPr lvl="1" algn="l">
              <a:lnSpc>
                <a:spcPct val="100000"/>
              </a:lnSpc>
              <a:spcBef>
                <a:spcPts val="0"/>
              </a:spcBef>
              <a:spcAft>
                <a:spcPts val="0"/>
              </a:spcAft>
              <a:buClr>
                <a:srgbClr val="2185C5"/>
              </a:buClr>
              <a:buSzPts val="4800"/>
              <a:buNone/>
              <a:defRPr sz="4800">
                <a:solidFill>
                  <a:srgbClr val="2185C5"/>
                </a:solidFill>
              </a:defRPr>
            </a:lvl2pPr>
            <a:lvl3pPr lvl="2" algn="l">
              <a:lnSpc>
                <a:spcPct val="100000"/>
              </a:lnSpc>
              <a:spcBef>
                <a:spcPts val="0"/>
              </a:spcBef>
              <a:spcAft>
                <a:spcPts val="0"/>
              </a:spcAft>
              <a:buClr>
                <a:srgbClr val="2185C5"/>
              </a:buClr>
              <a:buSzPts val="4800"/>
              <a:buNone/>
              <a:defRPr sz="4800">
                <a:solidFill>
                  <a:srgbClr val="2185C5"/>
                </a:solidFill>
              </a:defRPr>
            </a:lvl3pPr>
            <a:lvl4pPr lvl="3" algn="l">
              <a:lnSpc>
                <a:spcPct val="100000"/>
              </a:lnSpc>
              <a:spcBef>
                <a:spcPts val="0"/>
              </a:spcBef>
              <a:spcAft>
                <a:spcPts val="0"/>
              </a:spcAft>
              <a:buClr>
                <a:srgbClr val="2185C5"/>
              </a:buClr>
              <a:buSzPts val="4800"/>
              <a:buNone/>
              <a:defRPr sz="4800">
                <a:solidFill>
                  <a:srgbClr val="2185C5"/>
                </a:solidFill>
              </a:defRPr>
            </a:lvl4pPr>
            <a:lvl5pPr lvl="4" algn="l">
              <a:lnSpc>
                <a:spcPct val="100000"/>
              </a:lnSpc>
              <a:spcBef>
                <a:spcPts val="0"/>
              </a:spcBef>
              <a:spcAft>
                <a:spcPts val="0"/>
              </a:spcAft>
              <a:buClr>
                <a:srgbClr val="2185C5"/>
              </a:buClr>
              <a:buSzPts val="4800"/>
              <a:buNone/>
              <a:defRPr sz="4800">
                <a:solidFill>
                  <a:srgbClr val="2185C5"/>
                </a:solidFill>
              </a:defRPr>
            </a:lvl5pPr>
            <a:lvl6pPr lvl="5" algn="l">
              <a:lnSpc>
                <a:spcPct val="100000"/>
              </a:lnSpc>
              <a:spcBef>
                <a:spcPts val="0"/>
              </a:spcBef>
              <a:spcAft>
                <a:spcPts val="0"/>
              </a:spcAft>
              <a:buClr>
                <a:srgbClr val="2185C5"/>
              </a:buClr>
              <a:buSzPts val="4800"/>
              <a:buNone/>
              <a:defRPr sz="4800">
                <a:solidFill>
                  <a:srgbClr val="2185C5"/>
                </a:solidFill>
              </a:defRPr>
            </a:lvl6pPr>
            <a:lvl7pPr lvl="6" algn="l">
              <a:lnSpc>
                <a:spcPct val="100000"/>
              </a:lnSpc>
              <a:spcBef>
                <a:spcPts val="0"/>
              </a:spcBef>
              <a:spcAft>
                <a:spcPts val="0"/>
              </a:spcAft>
              <a:buClr>
                <a:srgbClr val="2185C5"/>
              </a:buClr>
              <a:buSzPts val="4800"/>
              <a:buNone/>
              <a:defRPr sz="4800">
                <a:solidFill>
                  <a:srgbClr val="2185C5"/>
                </a:solidFill>
              </a:defRPr>
            </a:lvl7pPr>
            <a:lvl8pPr lvl="7" algn="l">
              <a:lnSpc>
                <a:spcPct val="100000"/>
              </a:lnSpc>
              <a:spcBef>
                <a:spcPts val="0"/>
              </a:spcBef>
              <a:spcAft>
                <a:spcPts val="0"/>
              </a:spcAft>
              <a:buClr>
                <a:srgbClr val="2185C5"/>
              </a:buClr>
              <a:buSzPts val="4800"/>
              <a:buNone/>
              <a:defRPr sz="4800">
                <a:solidFill>
                  <a:srgbClr val="2185C5"/>
                </a:solidFill>
              </a:defRPr>
            </a:lvl8pPr>
            <a:lvl9pPr lvl="8" algn="l">
              <a:lnSpc>
                <a:spcPct val="100000"/>
              </a:lnSpc>
              <a:spcBef>
                <a:spcPts val="0"/>
              </a:spcBef>
              <a:spcAft>
                <a:spcPts val="0"/>
              </a:spcAft>
              <a:buClr>
                <a:srgbClr val="2185C5"/>
              </a:buClr>
              <a:buSzPts val="4800"/>
              <a:buNone/>
              <a:defRPr sz="4800">
                <a:solidFill>
                  <a:srgbClr val="2185C5"/>
                </a:solidFill>
              </a:defRPr>
            </a:lvl9pPr>
          </a:lstStyle>
          <a:p>
            <a:endParaRPr/>
          </a:p>
        </p:txBody>
      </p:sp>
      <p:pic>
        <p:nvPicPr>
          <p:cNvPr id="24" name="Google Shape;24;p6" descr="CCAP"/>
          <p:cNvPicPr preferRelativeResize="0"/>
          <p:nvPr/>
        </p:nvPicPr>
        <p:blipFill rotWithShape="1">
          <a:blip r:embed="rId2">
            <a:alphaModFix/>
          </a:blip>
          <a:srcRect/>
          <a:stretch/>
        </p:blipFill>
        <p:spPr>
          <a:xfrm>
            <a:off x="7200934" y="5748728"/>
            <a:ext cx="4589317" cy="868440"/>
          </a:xfrm>
          <a:prstGeom prst="rect">
            <a:avLst/>
          </a:prstGeom>
          <a:noFill/>
          <a:ln>
            <a:noFill/>
          </a:ln>
        </p:spPr>
      </p:pic>
    </p:spTree>
    <p:extLst>
      <p:ext uri="{BB962C8B-B14F-4D97-AF65-F5344CB8AC3E}">
        <p14:creationId xmlns:p14="http://schemas.microsoft.com/office/powerpoint/2010/main" val="290579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812800" y="609600"/>
            <a:ext cx="8463617"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812799" y="2160590"/>
            <a:ext cx="8463619"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8" name="Google Shape;28;p8"/>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2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12800"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812799" y="2160590"/>
            <a:ext cx="8463619"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8"/>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8"/>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8"/>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12798" y="2700869"/>
            <a:ext cx="8463620"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12798" y="4527448"/>
            <a:ext cx="846362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34" name="Google Shape;34;p9"/>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2971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812800" y="609600"/>
            <a:ext cx="8463617"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812799" y="2160983"/>
            <a:ext cx="412089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0" name="Google Shape;40;p11"/>
          <p:cNvSpPr txBox="1">
            <a:spLocks noGrp="1"/>
          </p:cNvSpPr>
          <p:nvPr>
            <p:ph type="body" idx="2"/>
          </p:nvPr>
        </p:nvSpPr>
        <p:spPr>
          <a:xfrm>
            <a:off x="812799" y="2737247"/>
            <a:ext cx="4120896"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1" name="Google Shape;41;p11"/>
          <p:cNvSpPr txBox="1">
            <a:spLocks noGrp="1"/>
          </p:cNvSpPr>
          <p:nvPr>
            <p:ph type="body" idx="3"/>
          </p:nvPr>
        </p:nvSpPr>
        <p:spPr>
          <a:xfrm>
            <a:off x="5155520" y="2160983"/>
            <a:ext cx="412089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2" name="Google Shape;42;p11"/>
          <p:cNvSpPr txBox="1">
            <a:spLocks noGrp="1"/>
          </p:cNvSpPr>
          <p:nvPr>
            <p:ph type="body" idx="4"/>
          </p:nvPr>
        </p:nvSpPr>
        <p:spPr>
          <a:xfrm>
            <a:off x="5155520" y="2737247"/>
            <a:ext cx="4120896"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3" name="Google Shape;43;p11"/>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465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812799" y="609600"/>
            <a:ext cx="8463619"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2965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3"/>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0770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812799" y="1498604"/>
            <a:ext cx="3720243"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
          <p:cNvSpPr txBox="1">
            <a:spLocks noGrp="1"/>
          </p:cNvSpPr>
          <p:nvPr>
            <p:ph type="body" idx="1"/>
          </p:nvPr>
        </p:nvSpPr>
        <p:spPr>
          <a:xfrm>
            <a:off x="4761701" y="514926"/>
            <a:ext cx="4514716"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14"/>
          <p:cNvSpPr txBox="1">
            <a:spLocks noGrp="1"/>
          </p:cNvSpPr>
          <p:nvPr>
            <p:ph type="body" idx="2"/>
          </p:nvPr>
        </p:nvSpPr>
        <p:spPr>
          <a:xfrm>
            <a:off x="812799" y="2777069"/>
            <a:ext cx="3720243"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840"/>
              <a:buNone/>
              <a:defRPr sz="1050"/>
            </a:lvl2pPr>
            <a:lvl3pPr marL="1371600" lvl="2" indent="-228600" algn="l">
              <a:lnSpc>
                <a:spcPct val="100000"/>
              </a:lnSpc>
              <a:spcBef>
                <a:spcPts val="1000"/>
              </a:spcBef>
              <a:spcAft>
                <a:spcPts val="0"/>
              </a:spcAft>
              <a:buSzPts val="720"/>
              <a:buNone/>
              <a:defRPr sz="900"/>
            </a:lvl3pPr>
            <a:lvl4pPr marL="1828800" lvl="3" indent="-228600" algn="l">
              <a:lnSpc>
                <a:spcPct val="100000"/>
              </a:lnSpc>
              <a:spcBef>
                <a:spcPts val="1000"/>
              </a:spcBef>
              <a:spcAft>
                <a:spcPts val="0"/>
              </a:spcAft>
              <a:buSzPts val="600"/>
              <a:buNone/>
              <a:defRPr sz="750"/>
            </a:lvl4pPr>
            <a:lvl5pPr marL="2286000" lvl="4" indent="-228600" algn="l">
              <a:lnSpc>
                <a:spcPct val="100000"/>
              </a:lnSpc>
              <a:spcBef>
                <a:spcPts val="1000"/>
              </a:spcBef>
              <a:spcAft>
                <a:spcPts val="0"/>
              </a:spcAft>
              <a:buSzPts val="600"/>
              <a:buNone/>
              <a:defRPr sz="750"/>
            </a:lvl5pPr>
            <a:lvl6pPr marL="2743200" lvl="5" indent="-228600" algn="l">
              <a:lnSpc>
                <a:spcPct val="100000"/>
              </a:lnSpc>
              <a:spcBef>
                <a:spcPts val="1000"/>
              </a:spcBef>
              <a:spcAft>
                <a:spcPts val="0"/>
              </a:spcAft>
              <a:buSzPts val="600"/>
              <a:buNone/>
              <a:defRPr sz="750"/>
            </a:lvl6pPr>
            <a:lvl7pPr marL="3200400" lvl="6" indent="-228600" algn="l">
              <a:lnSpc>
                <a:spcPct val="100000"/>
              </a:lnSpc>
              <a:spcBef>
                <a:spcPts val="1000"/>
              </a:spcBef>
              <a:spcAft>
                <a:spcPts val="0"/>
              </a:spcAft>
              <a:buSzPts val="600"/>
              <a:buNone/>
              <a:defRPr sz="750"/>
            </a:lvl7pPr>
            <a:lvl8pPr marL="3657600" lvl="7" indent="-228600" algn="l">
              <a:lnSpc>
                <a:spcPct val="100000"/>
              </a:lnSpc>
              <a:spcBef>
                <a:spcPts val="1000"/>
              </a:spcBef>
              <a:spcAft>
                <a:spcPts val="0"/>
              </a:spcAft>
              <a:buSzPts val="600"/>
              <a:buNone/>
              <a:defRPr sz="750"/>
            </a:lvl8pPr>
            <a:lvl9pPr marL="4114800" lvl="8" indent="-228600" algn="l">
              <a:lnSpc>
                <a:spcPct val="100000"/>
              </a:lnSpc>
              <a:spcBef>
                <a:spcPts val="1000"/>
              </a:spcBef>
              <a:spcAft>
                <a:spcPts val="0"/>
              </a:spcAft>
              <a:buSzPts val="600"/>
              <a:buNone/>
              <a:defRPr sz="750"/>
            </a:lvl9pPr>
          </a:lstStyle>
          <a:p>
            <a:endParaRPr/>
          </a:p>
        </p:txBody>
      </p:sp>
      <p:sp>
        <p:nvSpPr>
          <p:cNvPr id="59" name="Google Shape;59;p14"/>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4651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12799" y="4800600"/>
            <a:ext cx="8463619"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a:spLocks noGrp="1"/>
          </p:cNvSpPr>
          <p:nvPr>
            <p:ph type="pic" idx="2"/>
          </p:nvPr>
        </p:nvSpPr>
        <p:spPr>
          <a:xfrm>
            <a:off x="812799" y="609600"/>
            <a:ext cx="8463619" cy="3845718"/>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65" name="Google Shape;65;p15"/>
          <p:cNvSpPr txBox="1">
            <a:spLocks noGrp="1"/>
          </p:cNvSpPr>
          <p:nvPr>
            <p:ph type="body" idx="1"/>
          </p:nvPr>
        </p:nvSpPr>
        <p:spPr>
          <a:xfrm>
            <a:off x="812799" y="5367338"/>
            <a:ext cx="8463619"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6" name="Google Shape;66;p15"/>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6932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812800" y="609600"/>
            <a:ext cx="8463619"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812800" y="4470400"/>
            <a:ext cx="8463619"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2" name="Google Shape;72;p16"/>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3178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033180" y="609600"/>
            <a:ext cx="809624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1468099" y="3632200"/>
            <a:ext cx="7226405"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17"/>
          <p:cNvSpPr txBox="1">
            <a:spLocks noGrp="1"/>
          </p:cNvSpPr>
          <p:nvPr>
            <p:ph type="body" idx="2"/>
          </p:nvPr>
        </p:nvSpPr>
        <p:spPr>
          <a:xfrm>
            <a:off x="812798" y="4470400"/>
            <a:ext cx="8463620"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9" name="Google Shape;79;p17"/>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82" name="Google Shape;82;p17"/>
          <p:cNvSpPr txBox="1"/>
          <p:nvPr/>
        </p:nvSpPr>
        <p:spPr>
          <a:xfrm>
            <a:off x="643615"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 sz="8000" b="0" i="0" u="none" strike="noStrike" cap="none">
                <a:solidFill>
                  <a:srgbClr val="C8D2BC"/>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83" name="Google Shape;83;p17"/>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 sz="8000" b="0" i="0" u="none" strike="noStrike" cap="none">
                <a:solidFill>
                  <a:srgbClr val="C8D2BC"/>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86854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12798" y="1931988"/>
            <a:ext cx="8463620"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body" idx="1"/>
          </p:nvPr>
        </p:nvSpPr>
        <p:spPr>
          <a:xfrm>
            <a:off x="812798"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87" name="Google Shape;87;p18"/>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2284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1033180" y="609600"/>
            <a:ext cx="809624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3" name="Google Shape;93;p19"/>
          <p:cNvSpPr txBox="1">
            <a:spLocks noGrp="1"/>
          </p:cNvSpPr>
          <p:nvPr>
            <p:ph type="body" idx="2"/>
          </p:nvPr>
        </p:nvSpPr>
        <p:spPr>
          <a:xfrm>
            <a:off x="812798"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4" name="Google Shape;94;p19"/>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9"/>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97" name="Google Shape;97;p19"/>
          <p:cNvSpPr txBox="1"/>
          <p:nvPr/>
        </p:nvSpPr>
        <p:spPr>
          <a:xfrm>
            <a:off x="643615"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 sz="8000" b="0" i="0" u="none" strike="noStrike" cap="none">
                <a:solidFill>
                  <a:srgbClr val="C8D2BC"/>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8" name="Google Shape;98;p1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 sz="8000" b="0" i="0" u="none" strike="noStrike" cap="none">
                <a:solidFill>
                  <a:srgbClr val="C8D2BC"/>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2103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812798" y="2700869"/>
            <a:ext cx="8463620"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812798" y="4527448"/>
            <a:ext cx="846362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1" name="Google Shape;51;p9"/>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9"/>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9"/>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821131" y="609600"/>
            <a:ext cx="8455287"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0"/>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2" name="Google Shape;102;p20"/>
          <p:cNvSpPr txBox="1">
            <a:spLocks noGrp="1"/>
          </p:cNvSpPr>
          <p:nvPr>
            <p:ph type="body" idx="2"/>
          </p:nvPr>
        </p:nvSpPr>
        <p:spPr>
          <a:xfrm>
            <a:off x="812798"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3" name="Google Shape;103;p20"/>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3267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812800" y="609600"/>
            <a:ext cx="8463617"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1"/>
          <p:cNvSpPr txBox="1">
            <a:spLocks noGrp="1"/>
          </p:cNvSpPr>
          <p:nvPr>
            <p:ph type="body" idx="1"/>
          </p:nvPr>
        </p:nvSpPr>
        <p:spPr>
          <a:xfrm rot="5400000">
            <a:off x="3104223" y="-130833"/>
            <a:ext cx="3880773" cy="846361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9" name="Google Shape;109;p21"/>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1"/>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1"/>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420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rot="5400000">
            <a:off x="5996567" y="2582784"/>
            <a:ext cx="5251451" cy="130508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rot="5400000">
            <a:off x="1650424" y="-228026"/>
            <a:ext cx="5251451" cy="69267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5" name="Google Shape;115;p22"/>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2"/>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2"/>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9273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8"/>
        <p:cNvGrpSpPr/>
        <p:nvPr/>
      </p:nvGrpSpPr>
      <p:grpSpPr>
        <a:xfrm>
          <a:off x="0" y="0"/>
          <a:ext cx="0" cy="0"/>
          <a:chOff x="0" y="0"/>
          <a:chExt cx="0" cy="0"/>
        </a:xfrm>
      </p:grpSpPr>
      <p:sp>
        <p:nvSpPr>
          <p:cNvPr id="119" name="Google Shape;119;g8062fbb5ee_0_846"/>
          <p:cNvSpPr/>
          <p:nvPr/>
        </p:nvSpPr>
        <p:spPr>
          <a:xfrm rot="10800000" flipH="1">
            <a:off x="0" y="2247900"/>
            <a:ext cx="12192000" cy="461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g8062fbb5ee_0_846"/>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g8062fbb5ee_0_846"/>
          <p:cNvSpPr txBox="1">
            <a:spLocks noGrp="1"/>
          </p:cNvSpPr>
          <p:nvPr>
            <p:ph type="title"/>
          </p:nvPr>
        </p:nvSpPr>
        <p:spPr>
          <a:xfrm>
            <a:off x="629200" y="984967"/>
            <a:ext cx="10962800" cy="1023600"/>
          </a:xfrm>
          <a:prstGeom prst="rect">
            <a:avLst/>
          </a:prstGeom>
        </p:spPr>
        <p:txBody>
          <a:bodyPr spcFirstLastPara="1" wrap="square" lIns="91425" tIns="45700" rIns="91425" bIns="4570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8062fbb5ee_0_846"/>
          <p:cNvSpPr txBox="1">
            <a:spLocks noGrp="1"/>
          </p:cNvSpPr>
          <p:nvPr>
            <p:ph type="body" idx="1"/>
          </p:nvPr>
        </p:nvSpPr>
        <p:spPr>
          <a:xfrm>
            <a:off x="629200" y="2558767"/>
            <a:ext cx="5333200" cy="3613500"/>
          </a:xfrm>
          <a:prstGeom prst="rect">
            <a:avLst/>
          </a:prstGeom>
        </p:spPr>
        <p:txBody>
          <a:bodyPr spcFirstLastPara="1" wrap="square" lIns="91425" tIns="45700" rIns="91425" bIns="45700" anchor="t" anchorCtr="0">
            <a:no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0"/>
              </a:spcAft>
              <a:buSzPts val="1200"/>
              <a:buChar char="►"/>
              <a:defRPr sz="1200"/>
            </a:lvl9pPr>
          </a:lstStyle>
          <a:p>
            <a:endParaRPr/>
          </a:p>
        </p:txBody>
      </p:sp>
      <p:sp>
        <p:nvSpPr>
          <p:cNvPr id="123" name="Google Shape;123;g8062fbb5ee_0_846"/>
          <p:cNvSpPr txBox="1">
            <a:spLocks noGrp="1"/>
          </p:cNvSpPr>
          <p:nvPr>
            <p:ph type="body" idx="2"/>
          </p:nvPr>
        </p:nvSpPr>
        <p:spPr>
          <a:xfrm>
            <a:off x="6259000" y="2558767"/>
            <a:ext cx="5333200" cy="3613500"/>
          </a:xfrm>
          <a:prstGeom prst="rect">
            <a:avLst/>
          </a:prstGeom>
        </p:spPr>
        <p:txBody>
          <a:bodyPr spcFirstLastPara="1" wrap="square" lIns="91425" tIns="45700" rIns="91425" bIns="45700" anchor="t" anchorCtr="0">
            <a:no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0"/>
              </a:spcAft>
              <a:buSzPts val="1200"/>
              <a:buChar char="►"/>
              <a:defRPr sz="1200"/>
            </a:lvl9pPr>
          </a:lstStyle>
          <a:p>
            <a:endParaRPr/>
          </a:p>
        </p:txBody>
      </p:sp>
      <p:sp>
        <p:nvSpPr>
          <p:cNvPr id="124" name="Google Shape;124;g8062fbb5ee_0_846"/>
          <p:cNvSpPr txBox="1">
            <a:spLocks noGrp="1"/>
          </p:cNvSpPr>
          <p:nvPr>
            <p:ph type="sldNum" idx="12"/>
          </p:nvPr>
        </p:nvSpPr>
        <p:spPr>
          <a:xfrm>
            <a:off x="11364721" y="6260831"/>
            <a:ext cx="7316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2833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5"/>
        <p:cNvGrpSpPr/>
        <p:nvPr/>
      </p:nvGrpSpPr>
      <p:grpSpPr>
        <a:xfrm>
          <a:off x="0" y="0"/>
          <a:ext cx="0" cy="0"/>
          <a:chOff x="0" y="0"/>
          <a:chExt cx="0" cy="0"/>
        </a:xfrm>
      </p:grpSpPr>
      <p:sp>
        <p:nvSpPr>
          <p:cNvPr id="126" name="Google Shape;126;g8062fbb5ee_0_964"/>
          <p:cNvSpPr txBox="1">
            <a:spLocks noGrp="1"/>
          </p:cNvSpPr>
          <p:nvPr>
            <p:ph type="ctrTitle"/>
          </p:nvPr>
        </p:nvSpPr>
        <p:spPr>
          <a:xfrm>
            <a:off x="914400" y="1905000"/>
            <a:ext cx="10058400" cy="2594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1400"/>
              <a:buFont typeface="Cambria"/>
              <a:buNone/>
              <a:defRPr sz="6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Google Shape;127;g8062fbb5ee_0_964"/>
          <p:cNvSpPr txBox="1">
            <a:spLocks noGrp="1"/>
          </p:cNvSpPr>
          <p:nvPr>
            <p:ph type="subTitle" idx="1"/>
          </p:nvPr>
        </p:nvSpPr>
        <p:spPr>
          <a:xfrm>
            <a:off x="914400" y="4572000"/>
            <a:ext cx="8615600" cy="1066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00"/>
              </a:spcBef>
              <a:spcAft>
                <a:spcPts val="0"/>
              </a:spcAft>
              <a:buClr>
                <a:schemeClr val="accent1"/>
              </a:buClr>
              <a:buSzPts val="2200"/>
              <a:buFont typeface="Arial"/>
              <a:buNone/>
              <a:defRPr sz="2000" b="0" i="0" u="none" strike="noStrike" cap="none">
                <a:solidFill>
                  <a:srgbClr val="888888"/>
                </a:solidFill>
                <a:latin typeface="Calibri"/>
                <a:ea typeface="Calibri"/>
                <a:cs typeface="Calibri"/>
                <a:sym typeface="Calibri"/>
              </a:defRPr>
            </a:lvl1pPr>
            <a:lvl2pPr marR="0" lvl="1" algn="ctr" rtl="0">
              <a:lnSpc>
                <a:spcPct val="100000"/>
              </a:lnSpc>
              <a:spcBef>
                <a:spcPts val="400"/>
              </a:spcBef>
              <a:spcAft>
                <a:spcPts val="0"/>
              </a:spcAft>
              <a:buClr>
                <a:schemeClr val="accent2"/>
              </a:buClr>
              <a:buSzPts val="2000"/>
              <a:buFont typeface="Arial"/>
              <a:buNone/>
              <a:defRPr sz="2000" b="0" i="0" u="none" strike="noStrike" cap="none">
                <a:solidFill>
                  <a:srgbClr val="888888"/>
                </a:solidFill>
                <a:latin typeface="Calibri"/>
                <a:ea typeface="Calibri"/>
                <a:cs typeface="Calibri"/>
                <a:sym typeface="Calibri"/>
              </a:defRPr>
            </a:lvl2pPr>
            <a:lvl3pPr marR="0" lvl="2" algn="ctr" rtl="0">
              <a:lnSpc>
                <a:spcPct val="100000"/>
              </a:lnSpc>
              <a:spcBef>
                <a:spcPts val="360"/>
              </a:spcBef>
              <a:spcAft>
                <a:spcPts val="0"/>
              </a:spcAft>
              <a:buClr>
                <a:schemeClr val="accent3"/>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lnSpc>
                <a:spcPct val="100000"/>
              </a:lnSpc>
              <a:spcBef>
                <a:spcPts val="320"/>
              </a:spcBef>
              <a:spcAft>
                <a:spcPts val="0"/>
              </a:spcAft>
              <a:buClr>
                <a:schemeClr val="accent4"/>
              </a:buClr>
              <a:buSzPts val="1600"/>
              <a:buFont typeface="Arial"/>
              <a:buNone/>
              <a:defRPr sz="1600" b="0" i="0" u="none" strike="noStrike" cap="none">
                <a:solidFill>
                  <a:srgbClr val="888888"/>
                </a:solidFill>
                <a:latin typeface="Calibri"/>
                <a:ea typeface="Calibri"/>
                <a:cs typeface="Calibri"/>
                <a:sym typeface="Calibri"/>
              </a:defRPr>
            </a:lvl4pPr>
            <a:lvl5pPr marR="0" lvl="4" algn="ctr" rtl="0">
              <a:lnSpc>
                <a:spcPct val="100000"/>
              </a:lnSpc>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R="0" lvl="5"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R="0" lvl="6" algn="ctr" rtl="0">
              <a:lnSpc>
                <a:spcPct val="100000"/>
              </a:lnSpc>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R="0" lvl="7" algn="ctr" rtl="0">
              <a:lnSpc>
                <a:spcPct val="100000"/>
              </a:lnSpc>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R="0" lvl="8" algn="ctr" rtl="0">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8" name="Google Shape;128;g8062fbb5ee_0_964"/>
          <p:cNvSpPr txBox="1">
            <a:spLocks noGrp="1"/>
          </p:cNvSpPr>
          <p:nvPr>
            <p:ph type="dt" idx="10"/>
          </p:nvPr>
        </p:nvSpPr>
        <p:spPr>
          <a:xfrm rot="-5400000">
            <a:off x="10474827" y="1584999"/>
            <a:ext cx="2438400" cy="487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g8062fbb5ee_0_964"/>
          <p:cNvSpPr txBox="1">
            <a:spLocks noGrp="1"/>
          </p:cNvSpPr>
          <p:nvPr>
            <p:ph type="ftr" idx="11"/>
          </p:nvPr>
        </p:nvSpPr>
        <p:spPr>
          <a:xfrm rot="-5400000">
            <a:off x="10510377" y="3987830"/>
            <a:ext cx="2367300" cy="4876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g8062fbb5ee_0_964"/>
          <p:cNvSpPr>
            <a:spLocks noGrp="1"/>
          </p:cNvSpPr>
          <p:nvPr>
            <p:ph type="sldNum" idx="12"/>
          </p:nvPr>
        </p:nvSpPr>
        <p:spPr>
          <a:xfrm>
            <a:off x="11375717" y="5648960"/>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9180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1"/>
        <p:cNvGrpSpPr/>
        <p:nvPr/>
      </p:nvGrpSpPr>
      <p:grpSpPr>
        <a:xfrm>
          <a:off x="0" y="0"/>
          <a:ext cx="0" cy="0"/>
          <a:chOff x="0" y="0"/>
          <a:chExt cx="0" cy="0"/>
        </a:xfrm>
      </p:grpSpPr>
      <p:sp>
        <p:nvSpPr>
          <p:cNvPr id="132" name="Google Shape;132;g8062fbb5ee_0_1168"/>
          <p:cNvSpPr txBox="1">
            <a:spLocks noGrp="1"/>
          </p:cNvSpPr>
          <p:nvPr>
            <p:ph type="ctrTitle"/>
          </p:nvPr>
        </p:nvSpPr>
        <p:spPr>
          <a:xfrm>
            <a:off x="914400" y="1905000"/>
            <a:ext cx="10058400" cy="2594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1400"/>
              <a:buFont typeface="Cambria"/>
              <a:buNone/>
              <a:defRPr sz="6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g8062fbb5ee_0_1168"/>
          <p:cNvSpPr txBox="1">
            <a:spLocks noGrp="1"/>
          </p:cNvSpPr>
          <p:nvPr>
            <p:ph type="subTitle" idx="1"/>
          </p:nvPr>
        </p:nvSpPr>
        <p:spPr>
          <a:xfrm>
            <a:off x="914400" y="4572000"/>
            <a:ext cx="8615600" cy="1066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00"/>
              </a:spcBef>
              <a:spcAft>
                <a:spcPts val="0"/>
              </a:spcAft>
              <a:buClr>
                <a:schemeClr val="accent1"/>
              </a:buClr>
              <a:buSzPts val="2200"/>
              <a:buFont typeface="Arial"/>
              <a:buNone/>
              <a:defRPr sz="2000" b="0" i="0" u="none" strike="noStrike" cap="none">
                <a:solidFill>
                  <a:srgbClr val="888888"/>
                </a:solidFill>
                <a:latin typeface="Calibri"/>
                <a:ea typeface="Calibri"/>
                <a:cs typeface="Calibri"/>
                <a:sym typeface="Calibri"/>
              </a:defRPr>
            </a:lvl1pPr>
            <a:lvl2pPr marR="0" lvl="1" algn="ctr" rtl="0">
              <a:lnSpc>
                <a:spcPct val="100000"/>
              </a:lnSpc>
              <a:spcBef>
                <a:spcPts val="400"/>
              </a:spcBef>
              <a:spcAft>
                <a:spcPts val="0"/>
              </a:spcAft>
              <a:buClr>
                <a:schemeClr val="accent2"/>
              </a:buClr>
              <a:buSzPts val="2000"/>
              <a:buFont typeface="Arial"/>
              <a:buNone/>
              <a:defRPr sz="2000" b="0" i="0" u="none" strike="noStrike" cap="none">
                <a:solidFill>
                  <a:srgbClr val="888888"/>
                </a:solidFill>
                <a:latin typeface="Calibri"/>
                <a:ea typeface="Calibri"/>
                <a:cs typeface="Calibri"/>
                <a:sym typeface="Calibri"/>
              </a:defRPr>
            </a:lvl2pPr>
            <a:lvl3pPr marR="0" lvl="2" algn="ctr" rtl="0">
              <a:lnSpc>
                <a:spcPct val="100000"/>
              </a:lnSpc>
              <a:spcBef>
                <a:spcPts val="360"/>
              </a:spcBef>
              <a:spcAft>
                <a:spcPts val="0"/>
              </a:spcAft>
              <a:buClr>
                <a:schemeClr val="accent3"/>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lnSpc>
                <a:spcPct val="100000"/>
              </a:lnSpc>
              <a:spcBef>
                <a:spcPts val="320"/>
              </a:spcBef>
              <a:spcAft>
                <a:spcPts val="0"/>
              </a:spcAft>
              <a:buClr>
                <a:schemeClr val="accent4"/>
              </a:buClr>
              <a:buSzPts val="1600"/>
              <a:buFont typeface="Arial"/>
              <a:buNone/>
              <a:defRPr sz="1600" b="0" i="0" u="none" strike="noStrike" cap="none">
                <a:solidFill>
                  <a:srgbClr val="888888"/>
                </a:solidFill>
                <a:latin typeface="Calibri"/>
                <a:ea typeface="Calibri"/>
                <a:cs typeface="Calibri"/>
                <a:sym typeface="Calibri"/>
              </a:defRPr>
            </a:lvl4pPr>
            <a:lvl5pPr marR="0" lvl="4" algn="ctr" rtl="0">
              <a:lnSpc>
                <a:spcPct val="100000"/>
              </a:lnSpc>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R="0" lvl="5"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R="0" lvl="6" algn="ctr" rtl="0">
              <a:lnSpc>
                <a:spcPct val="100000"/>
              </a:lnSpc>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R="0" lvl="7" algn="ctr" rtl="0">
              <a:lnSpc>
                <a:spcPct val="100000"/>
              </a:lnSpc>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R="0" lvl="8" algn="ctr" rtl="0">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34" name="Google Shape;134;g8062fbb5ee_0_1168"/>
          <p:cNvSpPr txBox="1">
            <a:spLocks noGrp="1"/>
          </p:cNvSpPr>
          <p:nvPr>
            <p:ph type="dt" idx="10"/>
          </p:nvPr>
        </p:nvSpPr>
        <p:spPr>
          <a:xfrm rot="-5400000">
            <a:off x="10474827" y="1584999"/>
            <a:ext cx="2438400" cy="487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g8062fbb5ee_0_1168"/>
          <p:cNvSpPr txBox="1">
            <a:spLocks noGrp="1"/>
          </p:cNvSpPr>
          <p:nvPr>
            <p:ph type="ftr" idx="11"/>
          </p:nvPr>
        </p:nvSpPr>
        <p:spPr>
          <a:xfrm rot="-5400000">
            <a:off x="10510377" y="3987830"/>
            <a:ext cx="2367300" cy="4876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g8062fbb5ee_0_1168"/>
          <p:cNvSpPr>
            <a:spLocks noGrp="1"/>
          </p:cNvSpPr>
          <p:nvPr>
            <p:ph type="sldNum" idx="12"/>
          </p:nvPr>
        </p:nvSpPr>
        <p:spPr>
          <a:xfrm>
            <a:off x="11375717" y="5648960"/>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2966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AE7703-1B6A-E74F-8A34-B7434471DE5B}"/>
              </a:ext>
            </a:extLst>
          </p:cNvPr>
          <p:cNvSpPr>
            <a:spLocks noGrp="1"/>
          </p:cNvSpPr>
          <p:nvPr>
            <p:ph type="ftr" sz="quarter" idx="10"/>
          </p:nvPr>
        </p:nvSpPr>
        <p:spPr>
          <a:xfrm>
            <a:off x="6769100" y="6448425"/>
            <a:ext cx="4114800" cy="215900"/>
          </a:xfrm>
        </p:spPr>
        <p:txBody>
          <a:bodyPr/>
          <a:lstStyle>
            <a:lvl1pPr algn="ctr">
              <a:defRPr/>
            </a:lvl1pPr>
          </a:lstStyle>
          <a:p>
            <a:r>
              <a:rPr lang="en-US">
                <a:solidFill>
                  <a:srgbClr val="FFFFFF"/>
                </a:solidFill>
              </a:rPr>
              <a:t>© 2020 School Services of California Inc.</a:t>
            </a:r>
            <a:endParaRPr lang="en-US" dirty="0">
              <a:solidFill>
                <a:srgbClr val="FFFFFF"/>
              </a:solidFill>
            </a:endParaRPr>
          </a:p>
        </p:txBody>
      </p:sp>
    </p:spTree>
    <p:extLst>
      <p:ext uri="{BB962C8B-B14F-4D97-AF65-F5344CB8AC3E}">
        <p14:creationId xmlns:p14="http://schemas.microsoft.com/office/powerpoint/2010/main" val="1647869425"/>
      </p:ext>
    </p:extLst>
  </p:cSld>
  <p:clrMapOvr>
    <a:masterClrMapping/>
  </p:clrMapOvr>
  <p:transition>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394" y="63024"/>
            <a:ext cx="9098280" cy="1325563"/>
          </a:xfrm>
        </p:spPr>
        <p:txBody>
          <a:bodyPr/>
          <a:lstStyle/>
          <a:p>
            <a:r>
              <a:rPr lang="en-US"/>
              <a:t>Click to edit Master title style</a:t>
            </a:r>
          </a:p>
        </p:txBody>
      </p:sp>
      <p:sp>
        <p:nvSpPr>
          <p:cNvPr id="3" name="Content Placeholder 2"/>
          <p:cNvSpPr>
            <a:spLocks noGrp="1"/>
          </p:cNvSpPr>
          <p:nvPr>
            <p:ph idx="1"/>
          </p:nvPr>
        </p:nvSpPr>
        <p:spPr>
          <a:xfrm>
            <a:off x="69849" y="1530350"/>
            <a:ext cx="12011025" cy="5194300"/>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013700" y="1203325"/>
            <a:ext cx="4114800" cy="215900"/>
          </a:xfrm>
        </p:spPr>
        <p:txBody>
          <a:bodyPr/>
          <a:lstStyle>
            <a:lvl1pPr algn="r">
              <a:defRPr/>
            </a:lvl1pPr>
          </a:lstStyle>
          <a:p>
            <a:r>
              <a:rPr lang="en-US">
                <a:solidFill>
                  <a:srgbClr val="FFFFFF"/>
                </a:solidFill>
              </a:rPr>
              <a:t>© 2020 School Services of California Inc.</a:t>
            </a:r>
            <a:endParaRPr lang="en-US" dirty="0">
              <a:solidFill>
                <a:srgbClr val="FFFFFF"/>
              </a:solidFill>
            </a:endParaRPr>
          </a:p>
        </p:txBody>
      </p:sp>
      <p:sp>
        <p:nvSpPr>
          <p:cNvPr id="6" name="Slide Number Placeholder 5"/>
          <p:cNvSpPr>
            <a:spLocks noGrp="1"/>
          </p:cNvSpPr>
          <p:nvPr>
            <p:ph type="sldNum" sz="quarter" idx="12"/>
          </p:nvPr>
        </p:nvSpPr>
        <p:spPr>
          <a:xfrm>
            <a:off x="11229974" y="55880"/>
            <a:ext cx="885825" cy="1339850"/>
          </a:xfrm>
        </p:spPr>
        <p:txBody>
          <a:bodyPr/>
          <a:lstStyle/>
          <a:p>
            <a:fld id="{28CD8496-0900-463F-AB7F-68FEE30B8BC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8567644"/>
      </p:ext>
    </p:extLst>
  </p:cSld>
  <p:clrMapOvr>
    <a:masterClrMapping/>
  </p:clrMapOvr>
  <p:transition>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l="-3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1709738"/>
            <a:ext cx="7905750" cy="2852737"/>
          </a:xfrm>
        </p:spPr>
        <p:txBody>
          <a:bodyPr anchor="ctr" anchorCtr="0"/>
          <a:lstStyle>
            <a:lvl1pPr algn="ctr">
              <a:defRPr sz="6000"/>
            </a:lvl1pPr>
          </a:lstStyle>
          <a:p>
            <a:r>
              <a:rPr lang="en-US"/>
              <a:t>Click to edit Master title style</a:t>
            </a:r>
          </a:p>
        </p:txBody>
      </p:sp>
    </p:spTree>
    <p:extLst>
      <p:ext uri="{BB962C8B-B14F-4D97-AF65-F5344CB8AC3E}">
        <p14:creationId xmlns:p14="http://schemas.microsoft.com/office/powerpoint/2010/main" val="47161817"/>
      </p:ext>
    </p:extLst>
  </p:cSld>
  <p:clrMapOvr>
    <a:masterClrMapping/>
  </p:clrMapOvr>
  <p:transition>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20900" y="50800"/>
            <a:ext cx="9096373" cy="1325563"/>
          </a:xfrm>
        </p:spPr>
        <p:txBody>
          <a:bodyPr/>
          <a:lstStyle/>
          <a:p>
            <a:r>
              <a:rPr lang="en-US"/>
              <a:t>Click to edit Master title style</a:t>
            </a:r>
          </a:p>
        </p:txBody>
      </p:sp>
      <p:sp>
        <p:nvSpPr>
          <p:cNvPr id="3" name="Content Placeholder 2"/>
          <p:cNvSpPr>
            <a:spLocks noGrp="1"/>
          </p:cNvSpPr>
          <p:nvPr>
            <p:ph sz="half" idx="1"/>
          </p:nvPr>
        </p:nvSpPr>
        <p:spPr>
          <a:xfrm>
            <a:off x="101600" y="1534160"/>
            <a:ext cx="5908040" cy="5234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2040" y="1534160"/>
            <a:ext cx="5907024" cy="5234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8013700" y="1190625"/>
            <a:ext cx="4114800" cy="215900"/>
          </a:xfrm>
        </p:spPr>
        <p:txBody>
          <a:bodyPr/>
          <a:lstStyle>
            <a:lvl1pPr algn="r">
              <a:defRPr/>
            </a:lvl1pPr>
          </a:lstStyle>
          <a:p>
            <a:r>
              <a:rPr lang="en-US">
                <a:solidFill>
                  <a:srgbClr val="FFFFFF"/>
                </a:solidFill>
              </a:rPr>
              <a:t>© 2020 School Services of California Inc.</a:t>
            </a:r>
            <a:endParaRPr lang="en-US" dirty="0">
              <a:solidFill>
                <a:srgbClr val="FFFFFF"/>
              </a:solidFill>
            </a:endParaRPr>
          </a:p>
        </p:txBody>
      </p:sp>
      <p:sp>
        <p:nvSpPr>
          <p:cNvPr id="7" name="Slide Number Placeholder 6"/>
          <p:cNvSpPr>
            <a:spLocks noGrp="1"/>
          </p:cNvSpPr>
          <p:nvPr>
            <p:ph type="sldNum" sz="quarter" idx="12"/>
          </p:nvPr>
        </p:nvSpPr>
        <p:spPr>
          <a:xfrm>
            <a:off x="11229974" y="50800"/>
            <a:ext cx="885825" cy="1339850"/>
          </a:xfrm>
        </p:spPr>
        <p:txBody>
          <a:bodyPr/>
          <a:lstStyle/>
          <a:p>
            <a:fld id="{28CD8496-0900-463F-AB7F-68FEE30B8BC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10309066"/>
      </p:ext>
    </p:extLst>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12800"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body" idx="1"/>
          </p:nvPr>
        </p:nvSpPr>
        <p:spPr>
          <a:xfrm>
            <a:off x="812799" y="2160983"/>
            <a:ext cx="412089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4" name="Google Shape;64;p11"/>
          <p:cNvSpPr txBox="1">
            <a:spLocks noGrp="1"/>
          </p:cNvSpPr>
          <p:nvPr>
            <p:ph type="body" idx="2"/>
          </p:nvPr>
        </p:nvSpPr>
        <p:spPr>
          <a:xfrm>
            <a:off x="812799" y="2737247"/>
            <a:ext cx="4120896"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11"/>
          <p:cNvSpPr txBox="1">
            <a:spLocks noGrp="1"/>
          </p:cNvSpPr>
          <p:nvPr>
            <p:ph type="body" idx="3"/>
          </p:nvPr>
        </p:nvSpPr>
        <p:spPr>
          <a:xfrm>
            <a:off x="5155520" y="2160983"/>
            <a:ext cx="412089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6" name="Google Shape;66;p11"/>
          <p:cNvSpPr txBox="1">
            <a:spLocks noGrp="1"/>
          </p:cNvSpPr>
          <p:nvPr>
            <p:ph type="body" idx="4"/>
          </p:nvPr>
        </p:nvSpPr>
        <p:spPr>
          <a:xfrm>
            <a:off x="5155520" y="2737247"/>
            <a:ext cx="4120896"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7" name="Google Shape;67;p11"/>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1"/>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1"/>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4393" y="50800"/>
            <a:ext cx="9098280" cy="1325563"/>
          </a:xfrm>
        </p:spPr>
        <p:txBody>
          <a:bodyPr>
            <a:noAutofit/>
          </a:bodyPr>
          <a:lstStyle/>
          <a:p>
            <a:r>
              <a:rPr lang="en-US"/>
              <a:t>Click to edit Master title style</a:t>
            </a:r>
          </a:p>
        </p:txBody>
      </p:sp>
      <p:sp>
        <p:nvSpPr>
          <p:cNvPr id="3" name="Text Placeholder 2"/>
          <p:cNvSpPr>
            <a:spLocks noGrp="1"/>
          </p:cNvSpPr>
          <p:nvPr>
            <p:ph type="body" idx="1"/>
          </p:nvPr>
        </p:nvSpPr>
        <p:spPr>
          <a:xfrm>
            <a:off x="112777" y="1560846"/>
            <a:ext cx="5907024" cy="460458"/>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777" y="2021304"/>
            <a:ext cx="5907024" cy="4747796"/>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60846"/>
            <a:ext cx="5907024" cy="460458"/>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4"/>
            <a:ext cx="5907024" cy="4747796"/>
          </a:xfrm>
        </p:spPr>
        <p:txBody>
          <a:bodyPr>
            <a:no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8013700" y="1190625"/>
            <a:ext cx="4114800" cy="215900"/>
          </a:xfrm>
        </p:spPr>
        <p:txBody>
          <a:bodyPr>
            <a:noAutofit/>
          </a:bodyPr>
          <a:lstStyle>
            <a:lvl1pPr algn="r">
              <a:defRPr/>
            </a:lvl1pPr>
          </a:lstStyle>
          <a:p>
            <a:r>
              <a:rPr lang="en-US">
                <a:solidFill>
                  <a:srgbClr val="FFFFFF"/>
                </a:solidFill>
              </a:rPr>
              <a:t>© 2020 School Services of California Inc.</a:t>
            </a:r>
            <a:endParaRPr lang="en-US" dirty="0">
              <a:solidFill>
                <a:srgbClr val="FFFFFF"/>
              </a:solidFill>
            </a:endParaRPr>
          </a:p>
        </p:txBody>
      </p:sp>
      <p:sp>
        <p:nvSpPr>
          <p:cNvPr id="9" name="Slide Number Placeholder 8"/>
          <p:cNvSpPr>
            <a:spLocks noGrp="1"/>
          </p:cNvSpPr>
          <p:nvPr>
            <p:ph type="sldNum" sz="quarter" idx="12"/>
          </p:nvPr>
        </p:nvSpPr>
        <p:spPr>
          <a:xfrm>
            <a:off x="11242674" y="50800"/>
            <a:ext cx="885825" cy="1339850"/>
          </a:xfrm>
        </p:spPr>
        <p:txBody>
          <a:bodyPr>
            <a:noAutofit/>
          </a:bodyPr>
          <a:lstStyle/>
          <a:p>
            <a:fld id="{28CD8496-0900-463F-AB7F-68FEE30B8BC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2955123"/>
      </p:ext>
    </p:extLst>
  </p:cSld>
  <p:clrMapOvr>
    <a:masterClrMapping/>
  </p:clrMapOvr>
  <p:transition>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20900" y="50800"/>
            <a:ext cx="9098280" cy="1325563"/>
          </a:xfrm>
        </p:spPr>
        <p:txBody>
          <a:bodyPr/>
          <a:lstStyle/>
          <a:p>
            <a:r>
              <a:rPr lang="en-US"/>
              <a:t>Click to edit Master title style</a:t>
            </a:r>
          </a:p>
        </p:txBody>
      </p:sp>
      <p:sp>
        <p:nvSpPr>
          <p:cNvPr id="4" name="Footer Placeholder 3"/>
          <p:cNvSpPr>
            <a:spLocks noGrp="1"/>
          </p:cNvSpPr>
          <p:nvPr>
            <p:ph type="ftr" sz="quarter" idx="11"/>
          </p:nvPr>
        </p:nvSpPr>
        <p:spPr>
          <a:xfrm>
            <a:off x="8001000" y="1190625"/>
            <a:ext cx="4114800" cy="215900"/>
          </a:xfrm>
        </p:spPr>
        <p:txBody>
          <a:bodyPr/>
          <a:lstStyle>
            <a:lvl1pPr algn="r">
              <a:defRPr/>
            </a:lvl1pPr>
          </a:lstStyle>
          <a:p>
            <a:r>
              <a:rPr lang="en-US">
                <a:solidFill>
                  <a:srgbClr val="FFFFFF"/>
                </a:solidFill>
              </a:rPr>
              <a:t>© 2020 School Services of California Inc.</a:t>
            </a:r>
          </a:p>
        </p:txBody>
      </p:sp>
      <p:sp>
        <p:nvSpPr>
          <p:cNvPr id="5" name="Slide Number Placeholder 4"/>
          <p:cNvSpPr>
            <a:spLocks noGrp="1"/>
          </p:cNvSpPr>
          <p:nvPr>
            <p:ph type="sldNum" sz="quarter" idx="12"/>
          </p:nvPr>
        </p:nvSpPr>
        <p:spPr>
          <a:xfrm>
            <a:off x="11229974" y="50800"/>
            <a:ext cx="885825" cy="1339850"/>
          </a:xfrm>
        </p:spPr>
        <p:txBody>
          <a:bodyPr/>
          <a:lstStyle/>
          <a:p>
            <a:fld id="{28CD8496-0900-463F-AB7F-68FEE30B8BC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4604396"/>
      </p:ext>
    </p:extLst>
  </p:cSld>
  <p:clrMapOvr>
    <a:masterClrMapping/>
  </p:clrMapOvr>
  <p:transition>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001000" y="1190625"/>
            <a:ext cx="4114800" cy="215900"/>
          </a:xfrm>
        </p:spPr>
        <p:txBody>
          <a:bodyPr/>
          <a:lstStyle>
            <a:lvl1pPr algn="r">
              <a:defRPr/>
            </a:lvl1pPr>
          </a:lstStyle>
          <a:p>
            <a:r>
              <a:rPr lang="en-US">
                <a:solidFill>
                  <a:srgbClr val="FFFFFF"/>
                </a:solidFill>
              </a:rPr>
              <a:t>© 2020 School Services of California Inc.</a:t>
            </a:r>
          </a:p>
        </p:txBody>
      </p:sp>
      <p:sp>
        <p:nvSpPr>
          <p:cNvPr id="4" name="Slide Number Placeholder 3"/>
          <p:cNvSpPr>
            <a:spLocks noGrp="1"/>
          </p:cNvSpPr>
          <p:nvPr>
            <p:ph type="sldNum" sz="quarter" idx="12"/>
          </p:nvPr>
        </p:nvSpPr>
        <p:spPr>
          <a:xfrm>
            <a:off x="11229974" y="50800"/>
            <a:ext cx="885825" cy="1339850"/>
          </a:xfrm>
        </p:spPr>
        <p:txBody>
          <a:bodyPr/>
          <a:lstStyle/>
          <a:p>
            <a:fld id="{28CD8496-0900-463F-AB7F-68FEE30B8BC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9058513"/>
      </p:ext>
    </p:extLst>
  </p:cSld>
  <p:clrMapOvr>
    <a:masterClrMapping/>
  </p:clrMapOvr>
  <p:transition>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04D7-550B-C143-A835-45336B3651EA}"/>
              </a:ext>
            </a:extLst>
          </p:cNvPr>
          <p:cNvSpPr>
            <a:spLocks noGrp="1"/>
          </p:cNvSpPr>
          <p:nvPr>
            <p:ph type="title"/>
          </p:nvPr>
        </p:nvSpPr>
        <p:spPr>
          <a:xfrm>
            <a:off x="2133600" y="50800"/>
            <a:ext cx="9098280" cy="1325563"/>
          </a:xfrm>
        </p:spPr>
        <p:txBody>
          <a:bodyPr/>
          <a:lstStyle/>
          <a:p>
            <a:r>
              <a:rPr lang="en-US"/>
              <a:t>Click to edit Master title style</a:t>
            </a:r>
          </a:p>
        </p:txBody>
      </p:sp>
      <p:graphicFrame>
        <p:nvGraphicFramePr>
          <p:cNvPr id="5" name="Table 4">
            <a:extLst>
              <a:ext uri="{FF2B5EF4-FFF2-40B4-BE49-F238E27FC236}">
                <a16:creationId xmlns:a16="http://schemas.microsoft.com/office/drawing/2014/main" id="{50DBD7E0-609A-454C-A12F-12101475C57B}"/>
              </a:ext>
            </a:extLst>
          </p:cNvPr>
          <p:cNvGraphicFramePr>
            <a:graphicFrameLocks noGrp="1"/>
          </p:cNvGraphicFramePr>
          <p:nvPr userDrawn="1"/>
        </p:nvGraphicFramePr>
        <p:xfrm>
          <a:off x="155073" y="1622034"/>
          <a:ext cx="11876505" cy="5147064"/>
        </p:xfrm>
        <a:graphic>
          <a:graphicData uri="http://schemas.openxmlformats.org/drawingml/2006/table">
            <a:tbl>
              <a:tblPr firstRow="1" bandRow="1"/>
              <a:tblGrid>
                <a:gridCol w="11876505">
                  <a:extLst>
                    <a:ext uri="{9D8B030D-6E8A-4147-A177-3AD203B41FA5}">
                      <a16:colId xmlns:a16="http://schemas.microsoft.com/office/drawing/2014/main" val="3204294551"/>
                    </a:ext>
                  </a:extLst>
                </a:gridCol>
              </a:tblGrid>
              <a:tr h="64338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4165012297"/>
                  </a:ext>
                </a:extLst>
              </a:tr>
              <a:tr h="64338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755887887"/>
                  </a:ext>
                </a:extLst>
              </a:tr>
              <a:tr h="64338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723640208"/>
                  </a:ext>
                </a:extLst>
              </a:tr>
              <a:tr h="64338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94360122"/>
                  </a:ext>
                </a:extLst>
              </a:tr>
              <a:tr h="64338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778550903"/>
                  </a:ext>
                </a:extLst>
              </a:tr>
              <a:tr h="64338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742140657"/>
                  </a:ext>
                </a:extLst>
              </a:tr>
              <a:tr h="64338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98425080"/>
                  </a:ext>
                </a:extLst>
              </a:tr>
              <a:tr h="64338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4091499441"/>
                  </a:ext>
                </a:extLst>
              </a:tr>
            </a:tbl>
          </a:graphicData>
        </a:graphic>
      </p:graphicFrame>
    </p:spTree>
    <p:extLst>
      <p:ext uri="{BB962C8B-B14F-4D97-AF65-F5344CB8AC3E}">
        <p14:creationId xmlns:p14="http://schemas.microsoft.com/office/powerpoint/2010/main" val="3442797945"/>
      </p:ext>
    </p:extLst>
  </p:cSld>
  <p:clrMapOvr>
    <a:masterClrMapping/>
  </p:clrMapOvr>
  <p:transition>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artoon Backgroun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716280"/>
      </p:ext>
    </p:extLst>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812799" y="609600"/>
            <a:ext cx="8463619"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2"/>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2"/>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3"/>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3"/>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812799" y="1498604"/>
            <a:ext cx="3720243"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4761701" y="514926"/>
            <a:ext cx="4514716"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2" name="Google Shape;82;p14"/>
          <p:cNvSpPr txBox="1">
            <a:spLocks noGrp="1"/>
          </p:cNvSpPr>
          <p:nvPr>
            <p:ph type="body" idx="2"/>
          </p:nvPr>
        </p:nvSpPr>
        <p:spPr>
          <a:xfrm>
            <a:off x="812799" y="2777069"/>
            <a:ext cx="3720243"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83" name="Google Shape;83;p14"/>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4"/>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4"/>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812799" y="4800600"/>
            <a:ext cx="846361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a:spLocks noGrp="1"/>
          </p:cNvSpPr>
          <p:nvPr>
            <p:ph type="pic" idx="2"/>
          </p:nvPr>
        </p:nvSpPr>
        <p:spPr>
          <a:xfrm>
            <a:off x="812799" y="609600"/>
            <a:ext cx="8463619"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dirty="0"/>
          </a:p>
        </p:txBody>
      </p:sp>
      <p:sp>
        <p:nvSpPr>
          <p:cNvPr id="89" name="Google Shape;89;p15"/>
          <p:cNvSpPr txBox="1">
            <a:spLocks noGrp="1"/>
          </p:cNvSpPr>
          <p:nvPr>
            <p:ph type="body" idx="1"/>
          </p:nvPr>
        </p:nvSpPr>
        <p:spPr>
          <a:xfrm>
            <a:off x="812799" y="5367338"/>
            <a:ext cx="8463619"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5"/>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5"/>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5"/>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812800" y="609600"/>
            <a:ext cx="8463619"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812800" y="4470400"/>
            <a:ext cx="8463619"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6" name="Google Shape;96;p16"/>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6"/>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6"/>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png"/><Relationship Id="rId5" Type="http://schemas.openxmlformats.org/officeDocument/2006/relationships/slideLayout" Target="../slideLayouts/slideLayout40.xml"/><Relationship Id="rId15" Type="http://schemas.openxmlformats.org/officeDocument/2006/relationships/image" Target="../media/image6.png"/><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
          <p:cNvGrpSpPr/>
          <p:nvPr/>
        </p:nvGrpSpPr>
        <p:grpSpPr>
          <a:xfrm>
            <a:off x="-11289" y="-8468"/>
            <a:ext cx="12226407" cy="6874935"/>
            <a:chOff x="-8467" y="-8468"/>
            <a:chExt cx="9169805" cy="6874935"/>
          </a:xfrm>
        </p:grpSpPr>
        <p:sp>
          <p:nvSpPr>
            <p:cNvPr id="7" name="Google Shape;7;p5"/>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cxnSp>
          <p:nvCxnSpPr>
            <p:cNvPr id="8" name="Google Shape;8;p5"/>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9" name="Google Shape;9;p5"/>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0" name="Google Shape;10;p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 name="Google Shape;11;p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 name="Google Shape;12;p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 name="Google Shape;13;p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DD7E0E">
                <a:alpha val="69803"/>
              </a:srgbClr>
            </a:solidFill>
            <a:ln>
              <a:noFill/>
            </a:ln>
          </p:spPr>
        </p:sp>
        <p:sp>
          <p:nvSpPr>
            <p:cNvPr id="14" name="Google Shape;14;p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8D2BC">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 name="Google Shape;15;p5"/>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 name="Google Shape;16;p5"/>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grpSp>
      <p:sp>
        <p:nvSpPr>
          <p:cNvPr id="17" name="Google Shape;17;p5"/>
          <p:cNvSpPr txBox="1">
            <a:spLocks noGrp="1"/>
          </p:cNvSpPr>
          <p:nvPr>
            <p:ph type="title"/>
          </p:nvPr>
        </p:nvSpPr>
        <p:spPr>
          <a:xfrm>
            <a:off x="812800" y="609600"/>
            <a:ext cx="8463617"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5"/>
          <p:cNvSpPr txBox="1">
            <a:spLocks noGrp="1"/>
          </p:cNvSpPr>
          <p:nvPr>
            <p:ph type="body" idx="1"/>
          </p:nvPr>
        </p:nvSpPr>
        <p:spPr>
          <a:xfrm>
            <a:off x="812799" y="2160590"/>
            <a:ext cx="8463619"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5"/>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0" name="Google Shape;20;p5"/>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1" name="Google Shape;21;p5"/>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7" r:id="rId16"/>
    <p:sldLayoutId id="2147483668" r:id="rId1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
          <p:cNvGrpSpPr/>
          <p:nvPr/>
        </p:nvGrpSpPr>
        <p:grpSpPr>
          <a:xfrm>
            <a:off x="-11289" y="-8468"/>
            <a:ext cx="12226407" cy="6874935"/>
            <a:chOff x="-8467" y="-8468"/>
            <a:chExt cx="9169805" cy="6874935"/>
          </a:xfrm>
        </p:grpSpPr>
        <p:sp>
          <p:nvSpPr>
            <p:cNvPr id="7" name="Google Shape;7;p5"/>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5"/>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9" name="Google Shape;9;p5"/>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0" name="Google Shape;10;p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DD7E0E">
                <a:alpha val="69019"/>
              </a:srgbClr>
            </a:solidFill>
            <a:ln>
              <a:noFill/>
            </a:ln>
          </p:spPr>
        </p:sp>
        <p:sp>
          <p:nvSpPr>
            <p:cNvPr id="14" name="Google Shape;14;p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8D2BC">
                <a:alpha val="6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5"/>
          <p:cNvSpPr txBox="1">
            <a:spLocks noGrp="1"/>
          </p:cNvSpPr>
          <p:nvPr>
            <p:ph type="title"/>
          </p:nvPr>
        </p:nvSpPr>
        <p:spPr>
          <a:xfrm>
            <a:off x="812800" y="609600"/>
            <a:ext cx="8463617"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5"/>
          <p:cNvSpPr txBox="1">
            <a:spLocks noGrp="1"/>
          </p:cNvSpPr>
          <p:nvPr>
            <p:ph type="body" idx="1"/>
          </p:nvPr>
        </p:nvSpPr>
        <p:spPr>
          <a:xfrm>
            <a:off x="812799" y="2160590"/>
            <a:ext cx="8463619"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5"/>
          <p:cNvSpPr txBox="1">
            <a:spLocks noGrp="1"/>
          </p:cNvSpPr>
          <p:nvPr>
            <p:ph type="dt" idx="10"/>
          </p:nvPr>
        </p:nvSpPr>
        <p:spPr>
          <a:xfrm>
            <a:off x="7207011" y="6041364"/>
            <a:ext cx="912176"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5"/>
          <p:cNvSpPr txBox="1">
            <a:spLocks noGrp="1"/>
          </p:cNvSpPr>
          <p:nvPr>
            <p:ph type="ftr" idx="11"/>
          </p:nvPr>
        </p:nvSpPr>
        <p:spPr>
          <a:xfrm>
            <a:off x="812799" y="6041364"/>
            <a:ext cx="616396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5"/>
          <p:cNvSpPr txBox="1">
            <a:spLocks noGrp="1"/>
          </p:cNvSpPr>
          <p:nvPr>
            <p:ph type="sldNum" idx="12"/>
          </p:nvPr>
        </p:nvSpPr>
        <p:spPr>
          <a:xfrm>
            <a:off x="8592902" y="6041364"/>
            <a:ext cx="6835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7241137"/>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6300" y="63500"/>
            <a:ext cx="909828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9849" y="1530350"/>
            <a:ext cx="12011025" cy="51943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013700" y="1203325"/>
            <a:ext cx="4114800" cy="215900"/>
          </a:xfrm>
          <a:prstGeom prst="rect">
            <a:avLst/>
          </a:prstGeom>
        </p:spPr>
        <p:txBody>
          <a:bodyPr vert="horz" lIns="91440" tIns="45720" rIns="91440" bIns="45720" rtlCol="0" anchor="ctr"/>
          <a:lstStyle>
            <a:lvl1pPr algn="r">
              <a:defRPr sz="1200" b="1">
                <a:solidFill>
                  <a:schemeClr val="bg1"/>
                </a:solidFill>
              </a:defRPr>
            </a:lvl1pPr>
          </a:lstStyle>
          <a:p>
            <a:r>
              <a:rPr lang="en-US">
                <a:solidFill>
                  <a:srgbClr val="FFFFFF"/>
                </a:solidFill>
              </a:rPr>
              <a:t>© 2020 School Services of California Inc.</a:t>
            </a:r>
            <a:endParaRPr lang="en-US" dirty="0">
              <a:solidFill>
                <a:srgbClr val="FFFFFF"/>
              </a:solidFill>
            </a:endParaRPr>
          </a:p>
        </p:txBody>
      </p:sp>
      <p:sp>
        <p:nvSpPr>
          <p:cNvPr id="6" name="Slide Number Placeholder 5"/>
          <p:cNvSpPr>
            <a:spLocks noGrp="1"/>
          </p:cNvSpPr>
          <p:nvPr>
            <p:ph type="sldNum" sz="quarter" idx="4"/>
          </p:nvPr>
        </p:nvSpPr>
        <p:spPr>
          <a:xfrm>
            <a:off x="11242674" y="63500"/>
            <a:ext cx="885825" cy="1339850"/>
          </a:xfrm>
          <a:prstGeom prst="rect">
            <a:avLst/>
          </a:prstGeom>
        </p:spPr>
        <p:txBody>
          <a:bodyPr vert="horz" lIns="91440" tIns="45720" rIns="91440" bIns="45720" rtlCol="0" anchor="ctr"/>
          <a:lstStyle>
            <a:lvl1pPr algn="r">
              <a:defRPr sz="2400" b="1">
                <a:solidFill>
                  <a:schemeClr val="bg1"/>
                </a:solidFill>
              </a:defRPr>
            </a:lvl1pPr>
          </a:lstStyle>
          <a:p>
            <a:fld id="{28CD8496-0900-463F-AB7F-68FEE30B8BC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838240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ransition>
    <p:pull/>
  </p:transition>
  <p:hf hd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0"/>
        </a:spcBef>
        <a:buFontTx/>
        <a:buBlip>
          <a:blip r:embed="rId12"/>
        </a:buBlip>
        <a:defRPr sz="24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buSzPct val="110000"/>
        <a:buFontTx/>
        <a:buBlip>
          <a:blip r:embed="rId13"/>
        </a:buBlip>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Tx/>
        <a:buBlip>
          <a:blip r:embed="rId14"/>
        </a:buBlip>
        <a:defRPr sz="2400" b="1"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SzPct val="110000"/>
        <a:buFontTx/>
        <a:buBlip>
          <a:blip r:embed="rId15"/>
        </a:buBlip>
        <a:defRPr sz="2400" b="1"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Tx/>
        <a:buBlip>
          <a:blip r:embed="rId16"/>
        </a:buBlip>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hyperlink" Target="https://oese.ed.gov/offices/education-stabilization-fund/states-highest-coronavirus-burden/"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ca.gov/ls/he/hn/fedfunding20200423.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cde.ca.gov/search/searchresults.asp?cx=001779225245372747843:gpfwm5rhxiw&amp;output=xml_no_dtd&amp;filter=1&amp;num=20&amp;start=0&amp;q=COVID-19%20Closure%20For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ca.gov/wp-content/uploads/2020/03/3.17.20-N-29-20-EO.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leginfo.legislature.ca.gov/faces/codes_displaySection.xhtml?sectionNum=47604.33.&amp;lawCode=EDC" TargetMode="External"/><Relationship Id="rId5" Type="http://schemas.openxmlformats.org/officeDocument/2006/relationships/image" Target="../media/image12.png"/><Relationship Id="rId4" Type="http://schemas.openxmlformats.org/officeDocument/2006/relationships/hyperlink" Target="https://www.gov.ca.gov/wp-content/uploads/2020/04/EO-N-56-20-text.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tweb.capitoltrack.com/public/publishbillinfo.aspx?bi=Fovd%2f9p8RX6vI013WvLFeZ8AAClFfFhgvrOKSiJv4gIXyRC4iZlWlyCrxHLNQ9mO" TargetMode="External"/><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ctweb.capitoltrack.com/public/publishbillinfo.aspx?bi=kZ6COkmZJDe2T8MHyk4Ah2ETiY9U%2bPdWzzGN0LJiq2HoB%2fTMEzR5QCjzGDz1P6HW" TargetMode="External"/><Relationship Id="rId5" Type="http://schemas.openxmlformats.org/officeDocument/2006/relationships/hyperlink" Target="http://ctweb.capitoltrack.com/public/publishbillinfo.aspx?bi=jb5jsMxjukHVttJKVVQe%2fBn37NA2bg0r8DjjWuDkdbQhWv6B7xcDY%2fVVvt%2buf7D%2b" TargetMode="External"/><Relationship Id="rId4" Type="http://schemas.openxmlformats.org/officeDocument/2006/relationships/hyperlink" Target="http://ctweb.capitoltrack.com/public/publishbillinfo.aspx?bi=kntvsYIAIMst%2bW6YUPsmv%2fHNyjc867%2fkkcTc4NLT%2bR8clrKYZw4QxJav9umrjn3q"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de.ca.gov/fg/aa/ca/estcashflow.asp" TargetMode="External"/><Relationship Id="rId7"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hyperlink" Target="https://calauthorizers.org/" TargetMode="External"/><Relationship Id="rId5" Type="http://schemas.openxmlformats.org/officeDocument/2006/relationships/hyperlink" Target="https://www.sscal.com/" TargetMode="External"/><Relationship Id="rId4" Type="http://schemas.openxmlformats.org/officeDocument/2006/relationships/hyperlink" Target="https://www.fcmat.org/COVID-19-Resourc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nationalcharterschools.org/" TargetMode="External"/><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hyperlink" Target="https://www.aei.org/wp-content/uploads/2020/05/A-Blueprint-for-Back-to-School.pdf"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2.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2285098" y="92515"/>
            <a:ext cx="5072933" cy="1462055"/>
          </a:xfrm>
          <a:prstGeom prst="rect">
            <a:avLst/>
          </a:prstGeom>
          <a:noFill/>
          <a:ln>
            <a:noFill/>
          </a:ln>
        </p:spPr>
        <p:txBody>
          <a:bodyPr spcFirstLastPara="1" wrap="square" lIns="91425" tIns="91425" rIns="91425" bIns="91425" anchor="t" anchorCtr="0">
            <a:noAutofit/>
          </a:bodyPr>
          <a:lstStyle/>
          <a:p>
            <a:pPr lvl="0" algn="ctr"/>
            <a:r>
              <a:rPr lang="en-US" sz="3600" b="1" dirty="0">
                <a:latin typeface="Arial Narrow" panose="020B0606020202030204" pitchFamily="34" charset="0"/>
                <a:cs typeface="Calibri" panose="020F0502020204030204" pitchFamily="34" charset="0"/>
              </a:rPr>
              <a:t>The California Charter </a:t>
            </a:r>
            <a:br>
              <a:rPr lang="en-US" sz="3600" b="1" dirty="0">
                <a:latin typeface="Arial Narrow" panose="020B0606020202030204" pitchFamily="34" charset="0"/>
                <a:cs typeface="Calibri" panose="020F0502020204030204" pitchFamily="34" charset="0"/>
              </a:rPr>
            </a:br>
            <a:r>
              <a:rPr lang="en-US" sz="3600" b="1" dirty="0">
                <a:latin typeface="Arial Narrow" panose="020B0606020202030204" pitchFamily="34" charset="0"/>
                <a:cs typeface="Calibri" panose="020F0502020204030204" pitchFamily="34" charset="0"/>
              </a:rPr>
              <a:t>Authorizing Professionals</a:t>
            </a:r>
            <a:endParaRPr sz="3600" b="1" dirty="0">
              <a:latin typeface="Arial Narrow" panose="020B0606020202030204" pitchFamily="34" charset="0"/>
              <a:cs typeface="Calibri" panose="020F0502020204030204" pitchFamily="34" charset="0"/>
            </a:endParaRPr>
          </a:p>
        </p:txBody>
      </p:sp>
      <p:sp>
        <p:nvSpPr>
          <p:cNvPr id="2" name="TextBox 1"/>
          <p:cNvSpPr txBox="1"/>
          <p:nvPr/>
        </p:nvSpPr>
        <p:spPr>
          <a:xfrm>
            <a:off x="1113692" y="1305342"/>
            <a:ext cx="7854460" cy="2123658"/>
          </a:xfrm>
          <a:prstGeom prst="rect">
            <a:avLst/>
          </a:prstGeom>
          <a:noFill/>
        </p:spPr>
        <p:txBody>
          <a:bodyPr wrap="square" rtlCol="0">
            <a:spAutoFit/>
          </a:bodyPr>
          <a:lstStyle/>
          <a:p>
            <a:pPr algn="ctr">
              <a:defRPr/>
            </a:pPr>
            <a:endParaRPr lang="en-US" sz="2000" b="1" dirty="0">
              <a:latin typeface="Arial Narrow" panose="020B0606020202030204" pitchFamily="34" charset="0"/>
              <a:cs typeface="Calibri" panose="020F0502020204030204" pitchFamily="34" charset="0"/>
            </a:endParaRPr>
          </a:p>
          <a:p>
            <a:pPr algn="ctr">
              <a:defRPr/>
            </a:pPr>
            <a:r>
              <a:rPr lang="en-US" sz="3600" b="1" dirty="0">
                <a:solidFill>
                  <a:srgbClr val="0000FF"/>
                </a:solidFill>
                <a:latin typeface="Arial Narrow" panose="020B0606020202030204" pitchFamily="34" charset="0"/>
                <a:cs typeface="Calibri" panose="020F0502020204030204" pitchFamily="34" charset="0"/>
              </a:rPr>
              <a:t>Webinar Series: COVID-19 Update #5</a:t>
            </a:r>
          </a:p>
          <a:p>
            <a:pPr algn="ctr">
              <a:defRPr/>
            </a:pPr>
            <a:r>
              <a:rPr lang="en-US" sz="3600" b="1" dirty="0">
                <a:solidFill>
                  <a:srgbClr val="0000FF"/>
                </a:solidFill>
                <a:latin typeface="Arial Narrow" panose="020B0606020202030204" pitchFamily="34" charset="0"/>
                <a:cs typeface="Calibri" panose="020F0502020204030204" pitchFamily="34" charset="0"/>
              </a:rPr>
              <a:t>The May Revision</a:t>
            </a:r>
            <a:endParaRPr lang="en-US" sz="3600" dirty="0">
              <a:solidFill>
                <a:srgbClr val="0000FF"/>
              </a:solidFill>
              <a:latin typeface="Arial Narrow" panose="020B0606020202030204" pitchFamily="34" charset="0"/>
            </a:endParaRPr>
          </a:p>
          <a:p>
            <a:pPr algn="ctr">
              <a:defRPr/>
            </a:pPr>
            <a:endParaRPr lang="en-US" sz="2000" b="1" dirty="0">
              <a:latin typeface="Calibri" panose="020F0502020204030204" pitchFamily="34" charset="0"/>
              <a:cs typeface="Calibri" panose="020F0502020204030204" pitchFamily="34" charset="0"/>
            </a:endParaRPr>
          </a:p>
          <a:p>
            <a:pPr algn="ctr">
              <a:defRPr/>
            </a:pPr>
            <a:r>
              <a:rPr lang="en-US" sz="2000" b="1" dirty="0">
                <a:latin typeface="Calibri" panose="020F0502020204030204" pitchFamily="34" charset="0"/>
                <a:cs typeface="Calibri" panose="020F0502020204030204" pitchFamily="34" charset="0"/>
              </a:rPr>
              <a:t> </a:t>
            </a:r>
          </a:p>
        </p:txBody>
      </p:sp>
      <p:pic>
        <p:nvPicPr>
          <p:cNvPr id="7" name="Picture 6"/>
          <p:cNvPicPr>
            <a:picLocks noChangeAspect="1"/>
          </p:cNvPicPr>
          <p:nvPr/>
        </p:nvPicPr>
        <p:blipFill>
          <a:blip r:embed="rId3"/>
          <a:stretch>
            <a:fillRect/>
          </a:stretch>
        </p:blipFill>
        <p:spPr>
          <a:xfrm>
            <a:off x="1113692" y="3130062"/>
            <a:ext cx="7854461" cy="2693205"/>
          </a:xfrm>
          <a:prstGeom prst="rect">
            <a:avLst/>
          </a:prstGeom>
        </p:spPr>
      </p:pic>
    </p:spTree>
    <p:extLst>
      <p:ext uri="{BB962C8B-B14F-4D97-AF65-F5344CB8AC3E}">
        <p14:creationId xmlns:p14="http://schemas.microsoft.com/office/powerpoint/2010/main" val="329313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2020–21 LCFF Funding Factors</a:t>
            </a:r>
          </a:p>
        </p:txBody>
      </p:sp>
      <p:sp>
        <p:nvSpPr>
          <p:cNvPr id="9" name="Content Placeholder 8"/>
          <p:cNvSpPr>
            <a:spLocks noGrp="1"/>
          </p:cNvSpPr>
          <p:nvPr>
            <p:ph idx="1"/>
          </p:nvPr>
        </p:nvSpPr>
        <p:spPr/>
        <p:txBody>
          <a:bodyPr/>
          <a:lstStyle/>
          <a:p>
            <a:pPr>
              <a:spcAft>
                <a:spcPts val="600"/>
              </a:spcAft>
            </a:pPr>
            <a:r>
              <a:rPr lang="en-US" dirty="0"/>
              <a:t>The May Revision suspends the 2.31% COLA and includes an additional reduction—for a total of 10% cut to the Local Control Funding Formula (LCFF)</a:t>
            </a:r>
          </a:p>
          <a:p>
            <a:pPr lvl="1">
              <a:spcAft>
                <a:spcPts val="600"/>
              </a:spcAft>
            </a:pPr>
            <a:r>
              <a:rPr lang="en-US" dirty="0"/>
              <a:t>First, the 2.31% COLA is applied to arrive at the 2020–21 base grants</a:t>
            </a:r>
          </a:p>
          <a:p>
            <a:pPr lvl="1">
              <a:spcAft>
                <a:spcPts val="600"/>
              </a:spcAft>
            </a:pPr>
            <a:r>
              <a:rPr lang="en-US" dirty="0"/>
              <a:t>Then the 10% reduction is applied—for an effective reduction of 7.92% to the 2019–20 base grant amounts</a:t>
            </a:r>
          </a:p>
          <a:p>
            <a:pPr lvl="1">
              <a:spcAft>
                <a:spcPts val="600"/>
              </a:spcAft>
            </a:pPr>
            <a:endParaRPr lang="en-US" dirty="0"/>
          </a:p>
        </p:txBody>
      </p:sp>
      <p:sp>
        <p:nvSpPr>
          <p:cNvPr id="11"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p>
        </p:txBody>
      </p:sp>
      <p:graphicFrame>
        <p:nvGraphicFramePr>
          <p:cNvPr id="3" name="Table 2"/>
          <p:cNvGraphicFramePr>
            <a:graphicFrameLocks noGrp="1"/>
          </p:cNvGraphicFramePr>
          <p:nvPr/>
        </p:nvGraphicFramePr>
        <p:xfrm>
          <a:off x="965200" y="4127500"/>
          <a:ext cx="10277474" cy="2651760"/>
        </p:xfrm>
        <a:graphic>
          <a:graphicData uri="http://schemas.openxmlformats.org/drawingml/2006/table">
            <a:tbl>
              <a:tblPr firstRow="1" bandRow="1">
                <a:tableStyleId>{F5AB1C69-6EDB-4FF4-983F-18BD219EF322}</a:tableStyleId>
              </a:tblPr>
              <a:tblGrid>
                <a:gridCol w="1023062">
                  <a:extLst>
                    <a:ext uri="{9D8B030D-6E8A-4147-A177-3AD203B41FA5}">
                      <a16:colId xmlns:a16="http://schemas.microsoft.com/office/drawing/2014/main" val="20000"/>
                    </a:ext>
                  </a:extLst>
                </a:gridCol>
                <a:gridCol w="2063038">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2009775">
                  <a:extLst>
                    <a:ext uri="{9D8B030D-6E8A-4147-A177-3AD203B41FA5}">
                      <a16:colId xmlns:a16="http://schemas.microsoft.com/office/drawing/2014/main" val="20003"/>
                    </a:ext>
                  </a:extLst>
                </a:gridCol>
                <a:gridCol w="1495425">
                  <a:extLst>
                    <a:ext uri="{9D8B030D-6E8A-4147-A177-3AD203B41FA5}">
                      <a16:colId xmlns:a16="http://schemas.microsoft.com/office/drawing/2014/main" val="1603585214"/>
                    </a:ext>
                  </a:extLst>
                </a:gridCol>
                <a:gridCol w="2705099">
                  <a:extLst>
                    <a:ext uri="{9D8B030D-6E8A-4147-A177-3AD203B41FA5}">
                      <a16:colId xmlns:a16="http://schemas.microsoft.com/office/drawing/2014/main" val="514483581"/>
                    </a:ext>
                  </a:extLst>
                </a:gridCol>
              </a:tblGrid>
              <a:tr h="767101">
                <a:tc>
                  <a:txBody>
                    <a:bodyPr/>
                    <a:lstStyle/>
                    <a:p>
                      <a:pPr algn="ctr"/>
                      <a:r>
                        <a:rPr lang="en-US" sz="2400" dirty="0"/>
                        <a:t>Grade Span</a:t>
                      </a:r>
                      <a:endParaRPr lang="en-US" sz="2400" dirty="0">
                        <a:solidFill>
                          <a:schemeClr val="bg1"/>
                        </a:solidFill>
                      </a:endParaRPr>
                    </a:p>
                  </a:txBody>
                  <a:tcPr anchor="ctr"/>
                </a:tc>
                <a:tc>
                  <a:txBody>
                    <a:bodyPr/>
                    <a:lstStyle/>
                    <a:p>
                      <a:pPr algn="ctr"/>
                      <a:r>
                        <a:rPr lang="en-US" sz="2400" dirty="0"/>
                        <a:t>2019–20 Base Grant per ADA</a:t>
                      </a:r>
                      <a:endParaRPr lang="en-US" sz="2400" dirty="0">
                        <a:solidFill>
                          <a:schemeClr val="bg1"/>
                        </a:solidFill>
                      </a:endParaRPr>
                    </a:p>
                  </a:txBody>
                  <a:tcPr anchor="ctr"/>
                </a:tc>
                <a:tc>
                  <a:txBody>
                    <a:bodyPr/>
                    <a:lstStyle/>
                    <a:p>
                      <a:pPr algn="ctr"/>
                      <a:r>
                        <a:rPr lang="en-US" sz="2400" dirty="0"/>
                        <a:t>2.31% COLA</a:t>
                      </a:r>
                      <a:endParaRPr lang="en-US" sz="2400" dirty="0">
                        <a:solidFill>
                          <a:schemeClr val="bg1"/>
                        </a:solidFill>
                      </a:endParaRPr>
                    </a:p>
                  </a:txBody>
                  <a:tcPr anchor="ctr"/>
                </a:tc>
                <a:tc>
                  <a:txBody>
                    <a:bodyPr/>
                    <a:lstStyle/>
                    <a:p>
                      <a:pPr algn="ctr"/>
                      <a:r>
                        <a:rPr lang="en-US" sz="2400" dirty="0"/>
                        <a:t>2020–21 Base Grant per ADA</a:t>
                      </a:r>
                      <a:endParaRPr lang="en-US" sz="2400" dirty="0">
                        <a:solidFill>
                          <a:schemeClr val="bg1"/>
                        </a:solidFill>
                      </a:endParaRPr>
                    </a:p>
                  </a:txBody>
                  <a:tcPr anchor="ctr"/>
                </a:tc>
                <a:tc>
                  <a:txBody>
                    <a:bodyPr/>
                    <a:lstStyle/>
                    <a:p>
                      <a:pPr algn="ctr"/>
                      <a:r>
                        <a:rPr lang="en-US" sz="2400" dirty="0">
                          <a:solidFill>
                            <a:schemeClr val="bg1"/>
                          </a:solidFill>
                        </a:rPr>
                        <a:t>10% Reduction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Effective </a:t>
                      </a:r>
                      <a:r>
                        <a:rPr lang="en-US" sz="2400" dirty="0"/>
                        <a:t>2020–21 Base Grant per ADA</a:t>
                      </a:r>
                      <a:endParaRPr lang="en-US" sz="2400" dirty="0">
                        <a:solidFill>
                          <a:schemeClr val="bg1"/>
                        </a:solidFill>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183243">
                <a:tc>
                  <a:txBody>
                    <a:bodyPr/>
                    <a:lstStyle/>
                    <a:p>
                      <a:pPr algn="ctr"/>
                      <a:r>
                        <a:rPr lang="en-US" sz="2400" b="1" dirty="0"/>
                        <a:t>K–3</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t>$7,702</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$178</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$7,880</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[-$788]</a:t>
                      </a:r>
                    </a:p>
                  </a:txBody>
                  <a:tcPr marL="0" marR="0" marT="0" marB="0" anchor="c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$7,092</a:t>
                      </a: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65760">
                <a:tc>
                  <a:txBody>
                    <a:bodyPr/>
                    <a:lstStyle/>
                    <a:p>
                      <a:pPr algn="ctr"/>
                      <a:r>
                        <a:rPr lang="en-US" sz="2400" b="1" dirty="0"/>
                        <a:t>4–6</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t>$7,818</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$181</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$7,999</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[-$800]</a:t>
                      </a:r>
                    </a:p>
                  </a:txBody>
                  <a:tcPr marL="0" marR="0" marT="0" marB="0" anchor="c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$7,199</a:t>
                      </a: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65760">
                <a:tc>
                  <a:txBody>
                    <a:bodyPr/>
                    <a:lstStyle/>
                    <a:p>
                      <a:pPr algn="ctr"/>
                      <a:r>
                        <a:rPr lang="en-US" sz="2400" b="1" dirty="0"/>
                        <a:t>7–8</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t>$8,050</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$186</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$8,236</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[-$824]</a:t>
                      </a:r>
                    </a:p>
                  </a:txBody>
                  <a:tcPr marL="0" marR="0" marT="0" marB="0" anchor="c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$7,412</a:t>
                      </a: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65760">
                <a:tc>
                  <a:txBody>
                    <a:bodyPr/>
                    <a:lstStyle/>
                    <a:p>
                      <a:pPr algn="ctr"/>
                      <a:r>
                        <a:rPr lang="en-US" sz="2400" b="1" dirty="0"/>
                        <a:t>9–12</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t>$9,329</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$215</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$9,544</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[-$954]</a:t>
                      </a:r>
                    </a:p>
                  </a:txBody>
                  <a:tcPr marL="0" marR="0" marT="0" marB="0" anchor="c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$8,590</a:t>
                      </a: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
        <p:nvSpPr>
          <p:cNvPr id="4" name="Callout: Down Arrow 3">
            <a:extLst>
              <a:ext uri="{FF2B5EF4-FFF2-40B4-BE49-F238E27FC236}">
                <a16:creationId xmlns:a16="http://schemas.microsoft.com/office/drawing/2014/main" id="{40C4660D-31FA-42E4-94C1-0792B2E4E2CF}"/>
              </a:ext>
            </a:extLst>
          </p:cNvPr>
          <p:cNvSpPr/>
          <p:nvPr/>
        </p:nvSpPr>
        <p:spPr>
          <a:xfrm>
            <a:off x="4933661" y="3352800"/>
            <a:ext cx="5535706" cy="774700"/>
          </a:xfrm>
          <a:prstGeom prst="downArrowCallou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n-ea"/>
                <a:cs typeface="+mn-cs"/>
                <a:sym typeface="Arial"/>
              </a:rPr>
              <a:t>These reductions would be “triggered off” if the federal government provides sufficient funding to backfill the cuts</a:t>
            </a:r>
          </a:p>
        </p:txBody>
      </p:sp>
      <p:sp>
        <p:nvSpPr>
          <p:cNvPr id="5" name="Slide Number Placeholder 4">
            <a:extLst>
              <a:ext uri="{FF2B5EF4-FFF2-40B4-BE49-F238E27FC236}">
                <a16:creationId xmlns:a16="http://schemas.microsoft.com/office/drawing/2014/main" id="{BAD3121F-2430-FB41-9FBB-71EC00A814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2296570988"/>
      </p:ext>
    </p:extLst>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2020–21 LCFF Funding Factors</a:t>
            </a:r>
          </a:p>
        </p:txBody>
      </p:sp>
      <p:sp>
        <p:nvSpPr>
          <p:cNvPr id="9" name="Content Placeholder 8"/>
          <p:cNvSpPr>
            <a:spLocks noGrp="1"/>
          </p:cNvSpPr>
          <p:nvPr>
            <p:ph idx="1"/>
          </p:nvPr>
        </p:nvSpPr>
        <p:spPr/>
        <p:txBody>
          <a:bodyPr/>
          <a:lstStyle/>
          <a:p>
            <a:pPr>
              <a:spcAft>
                <a:spcPts val="1200"/>
              </a:spcAft>
            </a:pPr>
            <a:r>
              <a:rPr lang="en-US" dirty="0"/>
              <a:t>Two grade span adjustments (GSAs) are applied as percentage increases against the effective base grant amounts</a:t>
            </a:r>
          </a:p>
          <a:p>
            <a:pPr lvl="1">
              <a:spcAft>
                <a:spcPts val="1200"/>
              </a:spcAft>
            </a:pPr>
            <a:r>
              <a:rPr lang="en-US" dirty="0"/>
              <a:t>Grades K–3 receive a 10.4% increase for smaller average class sizes</a:t>
            </a:r>
          </a:p>
          <a:p>
            <a:pPr lvl="1">
              <a:spcAft>
                <a:spcPts val="1200"/>
              </a:spcAft>
            </a:pPr>
            <a:r>
              <a:rPr lang="en-US" dirty="0"/>
              <a:t>Grades 9–12 receive a 2.6% increase in recognition of the costs of career technical education coursework</a:t>
            </a:r>
          </a:p>
        </p:txBody>
      </p:sp>
      <p:sp>
        <p:nvSpPr>
          <p:cNvPr id="11"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p>
        </p:txBody>
      </p:sp>
      <p:graphicFrame>
        <p:nvGraphicFramePr>
          <p:cNvPr id="8" name="Table 7">
            <a:extLst>
              <a:ext uri="{FF2B5EF4-FFF2-40B4-BE49-F238E27FC236}">
                <a16:creationId xmlns:a16="http://schemas.microsoft.com/office/drawing/2014/main" id="{C738C3AD-CD82-46F3-B8BD-E054A5ACC70D}"/>
              </a:ext>
            </a:extLst>
          </p:cNvPr>
          <p:cNvGraphicFramePr>
            <a:graphicFrameLocks noGrp="1"/>
          </p:cNvGraphicFramePr>
          <p:nvPr/>
        </p:nvGraphicFramePr>
        <p:xfrm>
          <a:off x="1219200" y="3975714"/>
          <a:ext cx="9474199" cy="2691786"/>
        </p:xfrm>
        <a:graphic>
          <a:graphicData uri="http://schemas.openxmlformats.org/drawingml/2006/table">
            <a:tbl>
              <a:tblPr firstRow="1" bandRow="1">
                <a:tableStyleId>{F5AB1C69-6EDB-4FF4-983F-18BD219EF322}</a:tableStyleId>
              </a:tblPr>
              <a:tblGrid>
                <a:gridCol w="1516394">
                  <a:extLst>
                    <a:ext uri="{9D8B030D-6E8A-4147-A177-3AD203B41FA5}">
                      <a16:colId xmlns:a16="http://schemas.microsoft.com/office/drawing/2014/main" val="20000"/>
                    </a:ext>
                  </a:extLst>
                </a:gridCol>
                <a:gridCol w="3454381">
                  <a:extLst>
                    <a:ext uri="{9D8B030D-6E8A-4147-A177-3AD203B41FA5}">
                      <a16:colId xmlns:a16="http://schemas.microsoft.com/office/drawing/2014/main" val="20001"/>
                    </a:ext>
                  </a:extLst>
                </a:gridCol>
                <a:gridCol w="1155398">
                  <a:extLst>
                    <a:ext uri="{9D8B030D-6E8A-4147-A177-3AD203B41FA5}">
                      <a16:colId xmlns:a16="http://schemas.microsoft.com/office/drawing/2014/main" val="20004"/>
                    </a:ext>
                  </a:extLst>
                </a:gridCol>
                <a:gridCol w="3348026">
                  <a:extLst>
                    <a:ext uri="{9D8B030D-6E8A-4147-A177-3AD203B41FA5}">
                      <a16:colId xmlns:a16="http://schemas.microsoft.com/office/drawing/2014/main" val="20003"/>
                    </a:ext>
                  </a:extLst>
                </a:gridCol>
              </a:tblGrid>
              <a:tr h="862986">
                <a:tc>
                  <a:txBody>
                    <a:bodyPr/>
                    <a:lstStyle/>
                    <a:p>
                      <a:pPr algn="ctr"/>
                      <a:r>
                        <a:rPr lang="en-US" sz="2400" dirty="0"/>
                        <a:t>Grade Span</a:t>
                      </a:r>
                      <a:endParaRPr lang="en-US" sz="2400" dirty="0">
                        <a:solidFill>
                          <a:schemeClr val="bg1"/>
                        </a:solidFill>
                      </a:endParaRPr>
                    </a:p>
                  </a:txBody>
                  <a:tcPr anchor="ctr"/>
                </a:tc>
                <a:tc>
                  <a:txBody>
                    <a:bodyPr/>
                    <a:lstStyle/>
                    <a:p>
                      <a:pPr algn="ctr"/>
                      <a:r>
                        <a:rPr lang="en-US" sz="2400" dirty="0"/>
                        <a:t>Effective 2020–21 Base Grant per ADA</a:t>
                      </a:r>
                      <a:endParaRPr lang="en-US" sz="2400" dirty="0">
                        <a:solidFill>
                          <a:schemeClr val="bg1"/>
                        </a:solidFill>
                      </a:endParaRPr>
                    </a:p>
                  </a:txBody>
                  <a:tcPr anchor="ctr"/>
                </a:tc>
                <a:tc>
                  <a:txBody>
                    <a:bodyPr/>
                    <a:lstStyle/>
                    <a:p>
                      <a:pPr algn="ctr"/>
                      <a:r>
                        <a:rPr lang="en-US" sz="2400" dirty="0"/>
                        <a:t>GSA</a:t>
                      </a:r>
                      <a:endParaRPr lang="en-US" sz="2400" dirty="0">
                        <a:solidFill>
                          <a:schemeClr val="bg1"/>
                        </a:solidFill>
                      </a:endParaRPr>
                    </a:p>
                  </a:txBody>
                  <a:tcPr anchor="ctr"/>
                </a:tc>
                <a:tc>
                  <a:txBody>
                    <a:bodyPr/>
                    <a:lstStyle/>
                    <a:p>
                      <a:pPr algn="ctr"/>
                      <a:r>
                        <a:rPr lang="en-US" sz="2400" dirty="0"/>
                        <a:t>2020–21 Adjusted Base Grant per ADA</a:t>
                      </a:r>
                      <a:endParaRPr lang="en-US" sz="2400" dirty="0">
                        <a:solidFill>
                          <a:schemeClr val="bg1"/>
                        </a:solidFill>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454292">
                <a:tc>
                  <a:txBody>
                    <a:bodyPr/>
                    <a:lstStyle/>
                    <a:p>
                      <a:pPr algn="ctr"/>
                      <a:r>
                        <a:rPr lang="en-US" sz="2400" b="1" dirty="0"/>
                        <a:t>K–3</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$7,092</a:t>
                      </a: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$738</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$7,830</a:t>
                      </a:r>
                      <a:endParaRPr lang="en-US" sz="2400" b="1" kern="1200" dirty="0">
                        <a:solidFill>
                          <a:schemeClr val="tx1"/>
                        </a:solidFill>
                        <a:latin typeface="+mn-lt"/>
                        <a:ea typeface="+mn-ea"/>
                        <a:cs typeface="+mn-cs"/>
                      </a:endParaRP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56418">
                <a:tc>
                  <a:txBody>
                    <a:bodyPr/>
                    <a:lstStyle/>
                    <a:p>
                      <a:pPr algn="ctr"/>
                      <a:r>
                        <a:rPr lang="en-US" sz="2400" b="1" dirty="0"/>
                        <a:t>4–6</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$7,199</a:t>
                      </a: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$7,199</a:t>
                      </a:r>
                      <a:endParaRPr lang="en-US" sz="2400" b="1" kern="1200" dirty="0">
                        <a:solidFill>
                          <a:schemeClr val="tx1"/>
                        </a:solidFill>
                        <a:latin typeface="+mn-lt"/>
                        <a:ea typeface="+mn-ea"/>
                        <a:cs typeface="+mn-cs"/>
                      </a:endParaRP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41533">
                <a:tc>
                  <a:txBody>
                    <a:bodyPr/>
                    <a:lstStyle/>
                    <a:p>
                      <a:pPr algn="ctr"/>
                      <a:r>
                        <a:rPr lang="en-US" sz="2400" b="1" dirty="0"/>
                        <a:t>7–8</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$7,412</a:t>
                      </a: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$7,412</a:t>
                      </a:r>
                      <a:endParaRPr lang="en-US" sz="2400" b="1" kern="1200" dirty="0">
                        <a:solidFill>
                          <a:schemeClr val="tx1"/>
                        </a:solidFill>
                        <a:latin typeface="+mn-lt"/>
                        <a:ea typeface="+mn-ea"/>
                        <a:cs typeface="+mn-cs"/>
                      </a:endParaRP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09635">
                <a:tc>
                  <a:txBody>
                    <a:bodyPr/>
                    <a:lstStyle/>
                    <a:p>
                      <a:pPr algn="ctr"/>
                      <a:r>
                        <a:rPr lang="en-US" sz="2400" b="1" dirty="0"/>
                        <a:t>9–12</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latin typeface="+mn-lt"/>
                          <a:ea typeface="+mn-ea"/>
                          <a:cs typeface="+mn-cs"/>
                        </a:rPr>
                        <a:t>$8,590</a:t>
                      </a: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$223</a:t>
                      </a:r>
                      <a:endParaRPr lang="en-US" sz="2400" b="1" kern="1200" dirty="0">
                        <a:solidFill>
                          <a:schemeClr val="tx1"/>
                        </a:solidFill>
                        <a:latin typeface="+mn-lt"/>
                        <a:ea typeface="+mn-ea"/>
                        <a:cs typeface="+mn-cs"/>
                      </a:endParaRPr>
                    </a:p>
                  </a:txBody>
                  <a:tcPr marL="0" marR="0" marT="0" marB="0"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$8,813</a:t>
                      </a:r>
                      <a:endParaRPr lang="en-US" sz="2400" b="1" kern="1200" dirty="0">
                        <a:solidFill>
                          <a:schemeClr val="tx1"/>
                        </a:solidFill>
                        <a:latin typeface="+mn-lt"/>
                        <a:ea typeface="+mn-ea"/>
                        <a:cs typeface="+mn-cs"/>
                      </a:endParaRP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5E138A95-1B4A-2A4D-B4CB-A4D9C93155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1788677012"/>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2020–21 LCFF Funding Factors</a:t>
            </a:r>
          </a:p>
        </p:txBody>
      </p:sp>
      <p:sp>
        <p:nvSpPr>
          <p:cNvPr id="12" name="Content Placeholder 11">
            <a:extLst>
              <a:ext uri="{FF2B5EF4-FFF2-40B4-BE49-F238E27FC236}">
                <a16:creationId xmlns:a16="http://schemas.microsoft.com/office/drawing/2014/main" id="{DBEAE129-CBD7-4FD7-AB5A-E01C25A1C3F7}"/>
              </a:ext>
            </a:extLst>
          </p:cNvPr>
          <p:cNvSpPr>
            <a:spLocks noGrp="1"/>
          </p:cNvSpPr>
          <p:nvPr>
            <p:ph idx="1"/>
          </p:nvPr>
        </p:nvSpPr>
        <p:spPr/>
        <p:txBody>
          <a:bodyPr/>
          <a:lstStyle/>
          <a:p>
            <a:r>
              <a:rPr lang="en-US" dirty="0"/>
              <a:t>The cuts are meant to reduce the LCFF with the reduction taken from the base grant, which lowers the amount upon which supplemental and concentration grant funding is calculated</a:t>
            </a:r>
          </a:p>
          <a:p>
            <a:endParaRPr lang="en-US" dirty="0"/>
          </a:p>
        </p:txBody>
      </p:sp>
      <p:sp>
        <p:nvSpPr>
          <p:cNvPr id="11"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p>
        </p:txBody>
      </p:sp>
      <p:graphicFrame>
        <p:nvGraphicFramePr>
          <p:cNvPr id="3" name="Table 2"/>
          <p:cNvGraphicFramePr>
            <a:graphicFrameLocks noGrp="1"/>
          </p:cNvGraphicFramePr>
          <p:nvPr/>
        </p:nvGraphicFramePr>
        <p:xfrm>
          <a:off x="629343" y="2534878"/>
          <a:ext cx="10933314" cy="3383280"/>
        </p:xfrm>
        <a:graphic>
          <a:graphicData uri="http://schemas.openxmlformats.org/drawingml/2006/table">
            <a:tbl>
              <a:tblPr firstRow="1" bandRow="1">
                <a:tableStyleId>{F5AB1C69-6EDB-4FF4-983F-18BD219EF322}</a:tableStyleId>
              </a:tblPr>
              <a:tblGrid>
                <a:gridCol w="1291029">
                  <a:extLst>
                    <a:ext uri="{9D8B030D-6E8A-4147-A177-3AD203B41FA5}">
                      <a16:colId xmlns:a16="http://schemas.microsoft.com/office/drawing/2014/main" val="20000"/>
                    </a:ext>
                  </a:extLst>
                </a:gridCol>
                <a:gridCol w="2847038">
                  <a:extLst>
                    <a:ext uri="{9D8B030D-6E8A-4147-A177-3AD203B41FA5}">
                      <a16:colId xmlns:a16="http://schemas.microsoft.com/office/drawing/2014/main" val="20003"/>
                    </a:ext>
                  </a:extLst>
                </a:gridCol>
                <a:gridCol w="3299011">
                  <a:extLst>
                    <a:ext uri="{9D8B030D-6E8A-4147-A177-3AD203B41FA5}">
                      <a16:colId xmlns:a16="http://schemas.microsoft.com/office/drawing/2014/main" val="20005"/>
                    </a:ext>
                  </a:extLst>
                </a:gridCol>
                <a:gridCol w="3496236">
                  <a:extLst>
                    <a:ext uri="{9D8B030D-6E8A-4147-A177-3AD203B41FA5}">
                      <a16:colId xmlns:a16="http://schemas.microsoft.com/office/drawing/2014/main" val="20006"/>
                    </a:ext>
                  </a:extLst>
                </a:gridCol>
              </a:tblGrid>
              <a:tr h="1027384">
                <a:tc>
                  <a:txBody>
                    <a:bodyPr/>
                    <a:lstStyle/>
                    <a:p>
                      <a:pPr algn="ctr"/>
                      <a:r>
                        <a:rPr lang="en-US" sz="2400" dirty="0"/>
                        <a:t>Grade Span</a:t>
                      </a:r>
                      <a:endParaRPr lang="en-US" sz="2400" dirty="0">
                        <a:solidFill>
                          <a:schemeClr val="bg1"/>
                        </a:solidFill>
                      </a:endParaRPr>
                    </a:p>
                  </a:txBody>
                  <a:tcPr anchor="ctr"/>
                </a:tc>
                <a:tc>
                  <a:txBody>
                    <a:bodyPr/>
                    <a:lstStyle/>
                    <a:p>
                      <a:pPr marL="0" algn="ctr" defTabSz="914400" rtl="0" eaLnBrk="1" latinLnBrk="0" hangingPunct="1"/>
                      <a:r>
                        <a:rPr lang="en-US" sz="2400" b="1" kern="1200" dirty="0">
                          <a:solidFill>
                            <a:schemeClr val="lt1"/>
                          </a:solidFill>
                          <a:latin typeface="+mn-lt"/>
                          <a:ea typeface="+mn-ea"/>
                          <a:cs typeface="+mn-cs"/>
                        </a:rPr>
                        <a:t>2020–21 Adjusted Base Grant per ADA</a:t>
                      </a:r>
                    </a:p>
                  </a:txBody>
                  <a:tcPr anchor="ctr">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2400" b="1" kern="1200" dirty="0">
                          <a:solidFill>
                            <a:schemeClr val="lt1"/>
                          </a:solidFill>
                          <a:latin typeface="+mn-lt"/>
                          <a:ea typeface="+mn-ea"/>
                          <a:cs typeface="+mn-cs"/>
                        </a:rPr>
                        <a:t>20% Supplemental Grant* per ADA—Total UPP after 10% base grant reduction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accent3"/>
                    </a:solidFill>
                  </a:tcPr>
                </a:tc>
                <a:tc>
                  <a:txBody>
                    <a:bodyPr/>
                    <a:lstStyle/>
                    <a:p>
                      <a:pPr algn="ctr"/>
                      <a:r>
                        <a:rPr lang="en-US" sz="2400" dirty="0"/>
                        <a:t>50% Concentration</a:t>
                      </a:r>
                      <a:br>
                        <a:rPr lang="en-US" sz="2400" dirty="0"/>
                      </a:br>
                      <a:r>
                        <a:rPr lang="en-US" sz="2400" baseline="0" dirty="0"/>
                        <a:t>Grant* per ADA—UPP Above 55% after 10% base grant reduction</a:t>
                      </a:r>
                      <a:endParaRPr lang="en-US" sz="2400" b="1" dirty="0">
                        <a:solidFill>
                          <a:schemeClr val="bg1"/>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454292">
                <a:tc>
                  <a:txBody>
                    <a:bodyPr/>
                    <a:lstStyle/>
                    <a:p>
                      <a:pPr algn="ctr"/>
                      <a:r>
                        <a:rPr lang="en-US" sz="2400" b="1" dirty="0"/>
                        <a:t>K–3</a:t>
                      </a:r>
                      <a:endParaRPr lang="en-US" sz="2400" b="1" dirty="0">
                        <a:solidFill>
                          <a:schemeClr val="tx1"/>
                        </a:solidFill>
                      </a:endParaRPr>
                    </a:p>
                  </a:txBody>
                  <a:tcPr anchor="ctr">
                    <a:solidFill>
                      <a:srgbClr val="D6E1CD"/>
                    </a:solidFill>
                  </a:tcP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$7,830</a:t>
                      </a:r>
                      <a:endParaRPr lang="en-US" sz="2400" b="1" kern="1200" dirty="0">
                        <a:solidFill>
                          <a:schemeClr val="tx1"/>
                        </a:solidFill>
                        <a:latin typeface="+mn-lt"/>
                        <a:ea typeface="+mn-ea"/>
                        <a:cs typeface="+mn-cs"/>
                      </a:endParaRPr>
                    </a:p>
                  </a:txBody>
                  <a:tcPr marL="0" marR="0" marT="0" marB="0" anchor="ctr">
                    <a:lnR w="12700" cap="flat" cmpd="sng" algn="ctr">
                      <a:solidFill>
                        <a:schemeClr val="bg1"/>
                      </a:solidFill>
                      <a:prstDash val="solid"/>
                      <a:round/>
                      <a:headEnd type="none" w="med" len="med"/>
                      <a:tailEnd type="none" w="med" len="med"/>
                    </a:lnR>
                  </a:tcPr>
                </a:tc>
                <a:tc>
                  <a:txBody>
                    <a:bodyPr/>
                    <a:lstStyle/>
                    <a:p>
                      <a:pPr algn="ctr"/>
                      <a:r>
                        <a:rPr lang="en-US" sz="2400" b="1" dirty="0">
                          <a:solidFill>
                            <a:schemeClr val="tx1"/>
                          </a:solidFill>
                        </a:rPr>
                        <a:t>$1,566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2400" b="1" dirty="0">
                          <a:solidFill>
                            <a:schemeClr val="tx1"/>
                          </a:solidFill>
                        </a:rPr>
                        <a:t>$3,915</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56418">
                <a:tc>
                  <a:txBody>
                    <a:bodyPr/>
                    <a:lstStyle/>
                    <a:p>
                      <a:pPr algn="ctr"/>
                      <a:r>
                        <a:rPr lang="en-US" sz="2400" b="1" dirty="0"/>
                        <a:t>4–6</a:t>
                      </a:r>
                      <a:endParaRPr lang="en-US" sz="2400" b="1" dirty="0">
                        <a:solidFill>
                          <a:schemeClr val="tx1"/>
                        </a:solidFill>
                      </a:endParaRPr>
                    </a:p>
                  </a:txBody>
                  <a:tcPr anchor="ctr">
                    <a:solidFill>
                      <a:srgbClr val="ECF0E8"/>
                    </a:solidFill>
                  </a:tcP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$7,199</a:t>
                      </a:r>
                      <a:endParaRPr lang="en-US" sz="2400" b="1" kern="1200" dirty="0">
                        <a:solidFill>
                          <a:schemeClr val="tx1"/>
                        </a:solidFill>
                        <a:latin typeface="+mn-lt"/>
                        <a:ea typeface="+mn-ea"/>
                        <a:cs typeface="+mn-cs"/>
                      </a:endParaRPr>
                    </a:p>
                  </a:txBody>
                  <a:tcPr marL="0" marR="0" marT="0" marB="0" anchor="ctr">
                    <a:lnR w="12700" cap="flat" cmpd="sng" algn="ctr">
                      <a:solidFill>
                        <a:schemeClr val="bg1"/>
                      </a:solidFill>
                      <a:prstDash val="solid"/>
                      <a:round/>
                      <a:headEnd type="none" w="med" len="med"/>
                      <a:tailEnd type="none" w="med" len="med"/>
                    </a:lnR>
                  </a:tcPr>
                </a:tc>
                <a:tc>
                  <a:txBody>
                    <a:bodyPr/>
                    <a:lstStyle/>
                    <a:p>
                      <a:pPr algn="ctr"/>
                      <a:r>
                        <a:rPr lang="en-US" sz="2400" b="1" dirty="0">
                          <a:solidFill>
                            <a:schemeClr val="tx1"/>
                          </a:solidFill>
                        </a:rPr>
                        <a:t>$1,440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2400" b="1" dirty="0">
                          <a:solidFill>
                            <a:schemeClr val="tx1"/>
                          </a:solidFill>
                        </a:rPr>
                        <a:t>$3,600</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41533">
                <a:tc>
                  <a:txBody>
                    <a:bodyPr/>
                    <a:lstStyle/>
                    <a:p>
                      <a:pPr algn="ctr"/>
                      <a:r>
                        <a:rPr lang="en-US" sz="2400" b="1" dirty="0"/>
                        <a:t>7–8</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$7,412</a:t>
                      </a:r>
                      <a:endParaRPr lang="en-US" sz="2400" b="1" kern="1200" dirty="0">
                        <a:solidFill>
                          <a:schemeClr val="tx1"/>
                        </a:solidFill>
                        <a:latin typeface="+mn-lt"/>
                        <a:ea typeface="+mn-ea"/>
                        <a:cs typeface="+mn-cs"/>
                      </a:endParaRPr>
                    </a:p>
                  </a:txBody>
                  <a:tcPr marL="0" marR="0" marT="0" marB="0" anchor="ctr">
                    <a:lnR w="12700" cap="flat" cmpd="sng" algn="ctr">
                      <a:solidFill>
                        <a:schemeClr val="bg1"/>
                      </a:solidFill>
                      <a:prstDash val="solid"/>
                      <a:round/>
                      <a:headEnd type="none" w="med" len="med"/>
                      <a:tailEnd type="none" w="med" len="med"/>
                    </a:lnR>
                  </a:tcPr>
                </a:tc>
                <a:tc>
                  <a:txBody>
                    <a:bodyPr/>
                    <a:lstStyle/>
                    <a:p>
                      <a:pPr algn="ctr"/>
                      <a:r>
                        <a:rPr lang="en-US" sz="2400" b="1" dirty="0">
                          <a:solidFill>
                            <a:schemeClr val="tx1"/>
                          </a:solidFill>
                        </a:rPr>
                        <a:t>$1,482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2400" b="1" dirty="0">
                          <a:solidFill>
                            <a:schemeClr val="tx1"/>
                          </a:solidFill>
                        </a:rPr>
                        <a:t>$3,706</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09635">
                <a:tc>
                  <a:txBody>
                    <a:bodyPr/>
                    <a:lstStyle/>
                    <a:p>
                      <a:pPr algn="ctr"/>
                      <a:r>
                        <a:rPr lang="en-US" sz="2400" b="1" dirty="0"/>
                        <a:t>9–12</a:t>
                      </a:r>
                      <a:endParaRPr lang="en-US" sz="2400" b="1" dirty="0">
                        <a:solidFill>
                          <a:schemeClr val="tx1"/>
                        </a:solidFill>
                      </a:endParaRPr>
                    </a:p>
                  </a:txBody>
                  <a:tcPr anchor="ctr"/>
                </a:tc>
                <a:tc>
                  <a:txBody>
                    <a:bodyPr/>
                    <a:lstStyle/>
                    <a:p>
                      <a:pPr marL="0" marR="0" algn="ctr" defTabSz="914400" rtl="0" eaLnBrk="1" latinLnBrk="0" hangingPunct="1">
                        <a:lnSpc>
                          <a:spcPct val="107000"/>
                        </a:lnSpc>
                        <a:spcBef>
                          <a:spcPts val="0"/>
                        </a:spcBef>
                        <a:spcAft>
                          <a:spcPts val="800"/>
                        </a:spcAft>
                      </a:pPr>
                      <a:r>
                        <a:rPr lang="en-US" sz="2400" b="1" kern="1200" dirty="0">
                          <a:solidFill>
                            <a:schemeClr val="tx1"/>
                          </a:solidFill>
                        </a:rPr>
                        <a:t>$8,813</a:t>
                      </a:r>
                      <a:endParaRPr lang="en-US" sz="2400" b="1" kern="1200" dirty="0">
                        <a:solidFill>
                          <a:schemeClr val="tx1"/>
                        </a:solidFill>
                        <a:latin typeface="+mn-lt"/>
                        <a:ea typeface="+mn-ea"/>
                        <a:cs typeface="+mn-cs"/>
                      </a:endParaRPr>
                    </a:p>
                  </a:txBody>
                  <a:tcPr marL="0" marR="0" marT="0" marB="0" anchor="ctr">
                    <a:lnR w="12700" cap="flat" cmpd="sng" algn="ctr">
                      <a:solidFill>
                        <a:schemeClr val="bg1"/>
                      </a:solidFill>
                      <a:prstDash val="solid"/>
                      <a:round/>
                      <a:headEnd type="none" w="med" len="med"/>
                      <a:tailEnd type="none" w="med" len="med"/>
                    </a:lnR>
                  </a:tcPr>
                </a:tc>
                <a:tc>
                  <a:txBody>
                    <a:bodyPr/>
                    <a:lstStyle/>
                    <a:p>
                      <a:pPr algn="ctr"/>
                      <a:r>
                        <a:rPr lang="en-US" sz="2400" b="1" dirty="0">
                          <a:solidFill>
                            <a:schemeClr val="tx1"/>
                          </a:solidFill>
                        </a:rPr>
                        <a:t>$1,763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b="1" dirty="0">
                          <a:solidFill>
                            <a:schemeClr val="tx1"/>
                          </a:solidFill>
                        </a:rPr>
                        <a:t>$4,406</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7CDA9959-BC39-4E0D-A99A-B9FADD4617BA}"/>
              </a:ext>
            </a:extLst>
          </p:cNvPr>
          <p:cNvSpPr/>
          <p:nvPr/>
        </p:nvSpPr>
        <p:spPr>
          <a:xfrm>
            <a:off x="3048000" y="2828836"/>
            <a:ext cx="6096000" cy="369332"/>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mn-ea"/>
              <a:cs typeface="Arial"/>
              <a:sym typeface="Arial"/>
            </a:endParaRPr>
          </a:p>
        </p:txBody>
      </p:sp>
      <p:sp>
        <p:nvSpPr>
          <p:cNvPr id="14" name="TextBox 13">
            <a:extLst>
              <a:ext uri="{FF2B5EF4-FFF2-40B4-BE49-F238E27FC236}">
                <a16:creationId xmlns:a16="http://schemas.microsoft.com/office/drawing/2014/main" id="{25D8C552-3BD4-4E25-9B59-29252852504C}"/>
              </a:ext>
            </a:extLst>
          </p:cNvPr>
          <p:cNvSpPr txBox="1"/>
          <p:nvPr/>
        </p:nvSpPr>
        <p:spPr>
          <a:xfrm>
            <a:off x="111126" y="6016764"/>
            <a:ext cx="118596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Arial"/>
                <a:sym typeface="Arial"/>
              </a:rPr>
              <a:t>*Calculated based on the percentage of a local educational agency’s (LEA’s) enrolled students who are English learners, free or reduced-price meal program eligible, or foster youth—the unduplicated pupil percentage (UPP)</a:t>
            </a:r>
          </a:p>
        </p:txBody>
      </p:sp>
      <p:sp>
        <p:nvSpPr>
          <p:cNvPr id="4" name="Slide Number Placeholder 3">
            <a:extLst>
              <a:ext uri="{FF2B5EF4-FFF2-40B4-BE49-F238E27FC236}">
                <a16:creationId xmlns:a16="http://schemas.microsoft.com/office/drawing/2014/main" id="{E662F83E-3179-DB48-B952-A13E8ECCDB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2794892385"/>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2A3B-2428-424E-8F2B-81AD5865EF2A}"/>
              </a:ext>
            </a:extLst>
          </p:cNvPr>
          <p:cNvSpPr>
            <a:spLocks noGrp="1"/>
          </p:cNvSpPr>
          <p:nvPr>
            <p:ph type="title"/>
          </p:nvPr>
        </p:nvSpPr>
        <p:spPr/>
        <p:txBody>
          <a:bodyPr/>
          <a:lstStyle/>
          <a:p>
            <a:r>
              <a:rPr lang="en-US" dirty="0"/>
              <a:t>2020–21 LCFF Add-On Reductions</a:t>
            </a:r>
          </a:p>
        </p:txBody>
      </p:sp>
      <p:sp>
        <p:nvSpPr>
          <p:cNvPr id="3" name="Content Placeholder 2">
            <a:extLst>
              <a:ext uri="{FF2B5EF4-FFF2-40B4-BE49-F238E27FC236}">
                <a16:creationId xmlns:a16="http://schemas.microsoft.com/office/drawing/2014/main" id="{36D8B8C5-C371-4A26-8D93-43A8C4510878}"/>
              </a:ext>
            </a:extLst>
          </p:cNvPr>
          <p:cNvSpPr>
            <a:spLocks noGrp="1"/>
          </p:cNvSpPr>
          <p:nvPr>
            <p:ph idx="1"/>
          </p:nvPr>
        </p:nvSpPr>
        <p:spPr>
          <a:xfrm>
            <a:off x="69849" y="1530350"/>
            <a:ext cx="12011025" cy="5194300"/>
          </a:xfrm>
        </p:spPr>
        <p:txBody>
          <a:bodyPr/>
          <a:lstStyle/>
          <a:p>
            <a:r>
              <a:rPr lang="en-US" dirty="0"/>
              <a:t>In addition to the base, supplemental, and concentration grants, all of the following </a:t>
            </a:r>
            <a:r>
              <a:rPr lang="en-US" dirty="0" err="1"/>
              <a:t>LCFF</a:t>
            </a:r>
            <a:r>
              <a:rPr lang="en-US" dirty="0"/>
              <a:t> add-on funding will also receive a 10% reduction</a:t>
            </a:r>
          </a:p>
        </p:txBody>
      </p:sp>
      <p:sp>
        <p:nvSpPr>
          <p:cNvPr id="4" name="Footer Placeholder 3">
            <a:extLst>
              <a:ext uri="{FF2B5EF4-FFF2-40B4-BE49-F238E27FC236}">
                <a16:creationId xmlns:a16="http://schemas.microsoft.com/office/drawing/2014/main" id="{73087D78-5295-408C-B71B-8315C94027E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endPar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endParaRPr>
          </a:p>
        </p:txBody>
      </p:sp>
      <p:sp>
        <p:nvSpPr>
          <p:cNvPr id="6" name="Oval 5">
            <a:extLst>
              <a:ext uri="{FF2B5EF4-FFF2-40B4-BE49-F238E27FC236}">
                <a16:creationId xmlns:a16="http://schemas.microsoft.com/office/drawing/2014/main" id="{5601BCB4-428A-419A-A5C4-E5050D5F7A1D}"/>
              </a:ext>
            </a:extLst>
          </p:cNvPr>
          <p:cNvSpPr/>
          <p:nvPr/>
        </p:nvSpPr>
        <p:spPr bwMode="auto">
          <a:xfrm flipV="1">
            <a:off x="5221442" y="5206379"/>
            <a:ext cx="1928408" cy="1928408"/>
          </a:xfrm>
          <a:prstGeom prst="ellipse">
            <a:avLst/>
          </a:prstGeom>
          <a:solidFill>
            <a:schemeClr val="accent6">
              <a:alpha val="75000"/>
            </a:schemeClr>
          </a:solidFill>
          <a:ln w="19050">
            <a:noFill/>
            <a:round/>
            <a:headEnd/>
            <a:tailEnd/>
          </a:ln>
          <a:scene3d>
            <a:camera prst="isometricOffAxis1Top"/>
            <a:lightRig rig="threePt" dir="t"/>
          </a:scene3d>
        </p:spPr>
        <p:txBody>
          <a:bodyPr vert="horz" wrap="none" lIns="121920" tIns="60960" rIns="121920" bIns="60960" numCol="1" rtlCol="0" anchor="ctr" anchorCtr="1" compatLnSpc="1">
            <a:prstTxWarp prst="textNoShape">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Narrow"/>
              <a:ea typeface="+mn-ea"/>
              <a:cs typeface="Arial"/>
              <a:sym typeface="Arial"/>
            </a:endParaRPr>
          </a:p>
        </p:txBody>
      </p:sp>
      <p:sp>
        <p:nvSpPr>
          <p:cNvPr id="7" name="Oval 6">
            <a:extLst>
              <a:ext uri="{FF2B5EF4-FFF2-40B4-BE49-F238E27FC236}">
                <a16:creationId xmlns:a16="http://schemas.microsoft.com/office/drawing/2014/main" id="{F26F3F0D-1563-4A1C-9CF1-CAC4FDD90382}"/>
              </a:ext>
            </a:extLst>
          </p:cNvPr>
          <p:cNvSpPr/>
          <p:nvPr/>
        </p:nvSpPr>
        <p:spPr bwMode="auto">
          <a:xfrm flipV="1">
            <a:off x="4879956" y="4382787"/>
            <a:ext cx="2611385" cy="2611387"/>
          </a:xfrm>
          <a:prstGeom prst="ellipse">
            <a:avLst/>
          </a:prstGeom>
          <a:solidFill>
            <a:schemeClr val="accent5">
              <a:alpha val="75000"/>
            </a:schemeClr>
          </a:solidFill>
          <a:ln w="19050">
            <a:noFill/>
            <a:round/>
            <a:headEnd/>
            <a:tailEnd/>
          </a:ln>
          <a:scene3d>
            <a:camera prst="isometricOffAxis1Top"/>
            <a:lightRig rig="threePt" dir="t"/>
          </a:scene3d>
        </p:spPr>
        <p:txBody>
          <a:bodyPr vert="horz" wrap="none" lIns="121920" tIns="60960" rIns="121920" bIns="60960" numCol="1" rtlCol="0" anchor="ctr" anchorCtr="1" compatLnSpc="1">
            <a:prstTxWarp prst="textNoShape">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Narrow"/>
              <a:ea typeface="+mn-ea"/>
              <a:cs typeface="Arial"/>
              <a:sym typeface="Arial"/>
            </a:endParaRPr>
          </a:p>
        </p:txBody>
      </p:sp>
      <p:sp>
        <p:nvSpPr>
          <p:cNvPr id="8" name="Oval 7">
            <a:extLst>
              <a:ext uri="{FF2B5EF4-FFF2-40B4-BE49-F238E27FC236}">
                <a16:creationId xmlns:a16="http://schemas.microsoft.com/office/drawing/2014/main" id="{1AEF942D-F060-4983-A342-067F4D2031E1}"/>
              </a:ext>
            </a:extLst>
          </p:cNvPr>
          <p:cNvSpPr/>
          <p:nvPr/>
        </p:nvSpPr>
        <p:spPr bwMode="auto">
          <a:xfrm flipV="1">
            <a:off x="4417940" y="3338233"/>
            <a:ext cx="3535415" cy="3535416"/>
          </a:xfrm>
          <a:prstGeom prst="ellipse">
            <a:avLst/>
          </a:prstGeom>
          <a:solidFill>
            <a:schemeClr val="accent4">
              <a:alpha val="75000"/>
            </a:schemeClr>
          </a:solidFill>
          <a:ln w="19050">
            <a:noFill/>
            <a:round/>
            <a:headEnd/>
            <a:tailEnd/>
          </a:ln>
          <a:scene3d>
            <a:camera prst="isometricOffAxis1Top"/>
            <a:lightRig rig="threePt" dir="t"/>
          </a:scene3d>
        </p:spPr>
        <p:txBody>
          <a:bodyPr vert="horz" wrap="none" lIns="121920" tIns="60960" rIns="121920" bIns="60960" numCol="1" rtlCol="0" anchor="ctr" anchorCtr="1" compatLnSpc="1">
            <a:prstTxWarp prst="textNoShape">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Narrow"/>
              <a:ea typeface="+mn-ea"/>
              <a:cs typeface="Arial"/>
              <a:sym typeface="Arial"/>
            </a:endParaRPr>
          </a:p>
        </p:txBody>
      </p:sp>
      <p:sp>
        <p:nvSpPr>
          <p:cNvPr id="9" name="Oval 8">
            <a:extLst>
              <a:ext uri="{FF2B5EF4-FFF2-40B4-BE49-F238E27FC236}">
                <a16:creationId xmlns:a16="http://schemas.microsoft.com/office/drawing/2014/main" id="{588A2FBC-5FA1-4DBB-9EA4-FD7CCE866B06}"/>
              </a:ext>
            </a:extLst>
          </p:cNvPr>
          <p:cNvSpPr/>
          <p:nvPr/>
        </p:nvSpPr>
        <p:spPr bwMode="auto">
          <a:xfrm>
            <a:off x="4136714" y="2454378"/>
            <a:ext cx="4097867" cy="4097869"/>
          </a:xfrm>
          <a:prstGeom prst="ellipse">
            <a:avLst/>
          </a:prstGeom>
          <a:solidFill>
            <a:schemeClr val="bg1">
              <a:lumMod val="65000"/>
              <a:alpha val="75000"/>
            </a:schemeClr>
          </a:solidFill>
          <a:ln w="19050">
            <a:noFill/>
            <a:round/>
            <a:headEnd/>
            <a:tailEnd/>
          </a:ln>
          <a:scene3d>
            <a:camera prst="isometricOffAxis1Top"/>
            <a:lightRig rig="threePt" dir="t"/>
          </a:scene3d>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Narrow"/>
              <a:ea typeface="+mn-ea"/>
              <a:cs typeface="Arial"/>
              <a:sym typeface="Arial"/>
            </a:endParaRPr>
          </a:p>
        </p:txBody>
      </p:sp>
      <p:sp>
        <p:nvSpPr>
          <p:cNvPr id="10" name="Oval 9">
            <a:extLst>
              <a:ext uri="{FF2B5EF4-FFF2-40B4-BE49-F238E27FC236}">
                <a16:creationId xmlns:a16="http://schemas.microsoft.com/office/drawing/2014/main" id="{7DE6DDD5-4926-4F7E-8F30-35F4819214BA}"/>
              </a:ext>
            </a:extLst>
          </p:cNvPr>
          <p:cNvSpPr/>
          <p:nvPr/>
        </p:nvSpPr>
        <p:spPr bwMode="auto">
          <a:xfrm>
            <a:off x="4417940" y="2153065"/>
            <a:ext cx="3535415" cy="3535416"/>
          </a:xfrm>
          <a:prstGeom prst="ellipse">
            <a:avLst/>
          </a:prstGeom>
          <a:solidFill>
            <a:schemeClr val="accent3">
              <a:alpha val="75000"/>
            </a:schemeClr>
          </a:solidFill>
          <a:ln w="19050">
            <a:noFill/>
            <a:round/>
            <a:headEnd/>
            <a:tailEnd/>
          </a:ln>
          <a:scene3d>
            <a:camera prst="isometricOffAxis1Top"/>
            <a:lightRig rig="threePt" dir="t"/>
          </a:scene3d>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Narrow"/>
              <a:ea typeface="+mn-ea"/>
              <a:cs typeface="Arial"/>
              <a:sym typeface="Arial"/>
            </a:endParaRPr>
          </a:p>
        </p:txBody>
      </p:sp>
      <p:sp>
        <p:nvSpPr>
          <p:cNvPr id="11" name="Oval 10">
            <a:extLst>
              <a:ext uri="{FF2B5EF4-FFF2-40B4-BE49-F238E27FC236}">
                <a16:creationId xmlns:a16="http://schemas.microsoft.com/office/drawing/2014/main" id="{78A65689-5AD8-439F-A4B1-41FDF2303CAB}"/>
              </a:ext>
            </a:extLst>
          </p:cNvPr>
          <p:cNvSpPr/>
          <p:nvPr/>
        </p:nvSpPr>
        <p:spPr bwMode="auto">
          <a:xfrm>
            <a:off x="4879956" y="2032539"/>
            <a:ext cx="2611385" cy="2611387"/>
          </a:xfrm>
          <a:prstGeom prst="ellipse">
            <a:avLst/>
          </a:prstGeom>
          <a:solidFill>
            <a:schemeClr val="accent2">
              <a:alpha val="75000"/>
            </a:schemeClr>
          </a:solidFill>
          <a:ln w="19050">
            <a:noFill/>
            <a:round/>
            <a:headEnd/>
            <a:tailEnd/>
          </a:ln>
          <a:scene3d>
            <a:camera prst="isometricOffAxis1Top"/>
            <a:lightRig rig="threePt" dir="t"/>
          </a:scene3d>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Narrow"/>
              <a:ea typeface="+mn-ea"/>
              <a:cs typeface="Arial"/>
              <a:sym typeface="Arial"/>
            </a:endParaRPr>
          </a:p>
        </p:txBody>
      </p:sp>
      <p:sp>
        <p:nvSpPr>
          <p:cNvPr id="12" name="Oval 11">
            <a:extLst>
              <a:ext uri="{FF2B5EF4-FFF2-40B4-BE49-F238E27FC236}">
                <a16:creationId xmlns:a16="http://schemas.microsoft.com/office/drawing/2014/main" id="{1D51E5FE-43CF-4040-BED2-F8D5DC1F4F43}"/>
              </a:ext>
            </a:extLst>
          </p:cNvPr>
          <p:cNvSpPr/>
          <p:nvPr/>
        </p:nvSpPr>
        <p:spPr bwMode="auto">
          <a:xfrm>
            <a:off x="5221444" y="1891926"/>
            <a:ext cx="1928408" cy="1928408"/>
          </a:xfrm>
          <a:prstGeom prst="ellipse">
            <a:avLst/>
          </a:prstGeom>
          <a:solidFill>
            <a:schemeClr val="accent1">
              <a:alpha val="75000"/>
            </a:schemeClr>
          </a:solidFill>
          <a:ln w="19050">
            <a:noFill/>
            <a:round/>
            <a:headEnd/>
            <a:tailEnd/>
          </a:ln>
          <a:scene3d>
            <a:camera prst="isometricOffAxis1Top"/>
            <a:lightRig rig="threePt" dir="t"/>
          </a:scene3d>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Narrow"/>
              <a:ea typeface="+mn-ea"/>
              <a:cs typeface="Arial"/>
              <a:sym typeface="Arial"/>
            </a:endParaRPr>
          </a:p>
        </p:txBody>
      </p:sp>
      <p:sp>
        <p:nvSpPr>
          <p:cNvPr id="13" name="Sev01">
            <a:extLst>
              <a:ext uri="{FF2B5EF4-FFF2-40B4-BE49-F238E27FC236}">
                <a16:creationId xmlns:a16="http://schemas.microsoft.com/office/drawing/2014/main" id="{93DFA29E-52F5-4E65-B97F-3DE8B24B106E}"/>
              </a:ext>
            </a:extLst>
          </p:cNvPr>
          <p:cNvSpPr/>
          <p:nvPr/>
        </p:nvSpPr>
        <p:spPr>
          <a:xfrm rot="18900000">
            <a:off x="3225247" y="2649925"/>
            <a:ext cx="743829" cy="73702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333" b="0" i="0" u="none" strike="noStrike" kern="1200" cap="none" spc="0" normalizeH="0" baseline="0" noProof="0" dirty="0">
              <a:ln>
                <a:noFill/>
              </a:ln>
              <a:solidFill>
                <a:srgbClr val="45BDD5">
                  <a:lumMod val="50000"/>
                </a:srgbClr>
              </a:solidFill>
              <a:effectLst/>
              <a:uLnTx/>
              <a:uFillTx/>
              <a:latin typeface="FontAwesome" pitchFamily="2" charset="0"/>
              <a:ea typeface="+mn-ea"/>
              <a:cs typeface="+mn-cs"/>
              <a:sym typeface="Arial"/>
            </a:endParaRPr>
          </a:p>
        </p:txBody>
      </p:sp>
      <p:sp>
        <p:nvSpPr>
          <p:cNvPr id="14" name="Sev02">
            <a:extLst>
              <a:ext uri="{FF2B5EF4-FFF2-40B4-BE49-F238E27FC236}">
                <a16:creationId xmlns:a16="http://schemas.microsoft.com/office/drawing/2014/main" id="{0D3283F7-30C6-4623-8E14-B5C091BCC38E}"/>
              </a:ext>
            </a:extLst>
          </p:cNvPr>
          <p:cNvSpPr/>
          <p:nvPr/>
        </p:nvSpPr>
        <p:spPr>
          <a:xfrm rot="18900000">
            <a:off x="8402222" y="2655860"/>
            <a:ext cx="743829" cy="7438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ED7D31">
                  <a:lumMod val="50000"/>
                </a:srgbClr>
              </a:solidFill>
              <a:effectLst/>
              <a:uLnTx/>
              <a:uFillTx/>
              <a:latin typeface="FontAwesome" pitchFamily="2" charset="0"/>
              <a:ea typeface="+mn-ea"/>
              <a:cs typeface="+mn-cs"/>
              <a:sym typeface="Arial"/>
            </a:endParaRPr>
          </a:p>
        </p:txBody>
      </p:sp>
      <p:sp>
        <p:nvSpPr>
          <p:cNvPr id="15" name="Sev01">
            <a:extLst>
              <a:ext uri="{FF2B5EF4-FFF2-40B4-BE49-F238E27FC236}">
                <a16:creationId xmlns:a16="http://schemas.microsoft.com/office/drawing/2014/main" id="{630B1C7D-E193-4F7B-81E0-1C46CB7088AF}"/>
              </a:ext>
            </a:extLst>
          </p:cNvPr>
          <p:cNvSpPr/>
          <p:nvPr/>
        </p:nvSpPr>
        <p:spPr>
          <a:xfrm rot="18900000">
            <a:off x="3225246" y="4058053"/>
            <a:ext cx="743829" cy="73702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333" b="0" i="0" u="none" strike="noStrike" kern="1200" cap="none" spc="0" normalizeH="0" baseline="0" noProof="0" dirty="0">
              <a:ln>
                <a:noFill/>
              </a:ln>
              <a:solidFill>
                <a:srgbClr val="45BDD5">
                  <a:lumMod val="50000"/>
                </a:srgbClr>
              </a:solidFill>
              <a:effectLst/>
              <a:uLnTx/>
              <a:uFillTx/>
              <a:latin typeface="FontAwesome" pitchFamily="2" charset="0"/>
              <a:ea typeface="+mn-ea"/>
              <a:cs typeface="+mn-cs"/>
              <a:sym typeface="Arial"/>
            </a:endParaRPr>
          </a:p>
        </p:txBody>
      </p:sp>
      <p:sp>
        <p:nvSpPr>
          <p:cNvPr id="16" name="Sev01">
            <a:extLst>
              <a:ext uri="{FF2B5EF4-FFF2-40B4-BE49-F238E27FC236}">
                <a16:creationId xmlns:a16="http://schemas.microsoft.com/office/drawing/2014/main" id="{543A094D-6AC4-4E32-B903-318837F2506D}"/>
              </a:ext>
            </a:extLst>
          </p:cNvPr>
          <p:cNvSpPr/>
          <p:nvPr/>
        </p:nvSpPr>
        <p:spPr>
          <a:xfrm rot="18900000">
            <a:off x="3227297" y="5522827"/>
            <a:ext cx="743829" cy="73702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333" b="0" i="0" u="none" strike="noStrike" kern="1200" cap="none" spc="0" normalizeH="0" baseline="0" noProof="0" dirty="0">
              <a:ln>
                <a:noFill/>
              </a:ln>
              <a:solidFill>
                <a:srgbClr val="45BDD5">
                  <a:lumMod val="50000"/>
                </a:srgbClr>
              </a:solidFill>
              <a:effectLst/>
              <a:uLnTx/>
              <a:uFillTx/>
              <a:latin typeface="FontAwesome" pitchFamily="2" charset="0"/>
              <a:ea typeface="+mn-ea"/>
              <a:cs typeface="+mn-cs"/>
              <a:sym typeface="Arial"/>
            </a:endParaRPr>
          </a:p>
        </p:txBody>
      </p:sp>
      <p:sp>
        <p:nvSpPr>
          <p:cNvPr id="17" name="Sev02">
            <a:extLst>
              <a:ext uri="{FF2B5EF4-FFF2-40B4-BE49-F238E27FC236}">
                <a16:creationId xmlns:a16="http://schemas.microsoft.com/office/drawing/2014/main" id="{5C02C6A4-0413-4631-A0D5-EBE8772FCD55}"/>
              </a:ext>
            </a:extLst>
          </p:cNvPr>
          <p:cNvSpPr/>
          <p:nvPr/>
        </p:nvSpPr>
        <p:spPr>
          <a:xfrm rot="18900000">
            <a:off x="8402221" y="4063988"/>
            <a:ext cx="743829" cy="74382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ED7D31">
                  <a:lumMod val="50000"/>
                </a:srgbClr>
              </a:solidFill>
              <a:effectLst/>
              <a:uLnTx/>
              <a:uFillTx/>
              <a:latin typeface="FontAwesome" pitchFamily="2" charset="0"/>
              <a:ea typeface="+mn-ea"/>
              <a:cs typeface="+mn-cs"/>
              <a:sym typeface="Arial"/>
            </a:endParaRPr>
          </a:p>
        </p:txBody>
      </p:sp>
      <p:sp>
        <p:nvSpPr>
          <p:cNvPr id="18" name="Sev02">
            <a:extLst>
              <a:ext uri="{FF2B5EF4-FFF2-40B4-BE49-F238E27FC236}">
                <a16:creationId xmlns:a16="http://schemas.microsoft.com/office/drawing/2014/main" id="{23A5C2D6-ECF3-40E9-8993-6F37A0E8D05A}"/>
              </a:ext>
            </a:extLst>
          </p:cNvPr>
          <p:cNvSpPr/>
          <p:nvPr/>
        </p:nvSpPr>
        <p:spPr>
          <a:xfrm rot="18900000">
            <a:off x="8404271" y="5519718"/>
            <a:ext cx="743829" cy="74382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ED7D31">
                  <a:lumMod val="50000"/>
                </a:srgbClr>
              </a:solidFill>
              <a:effectLst/>
              <a:uLnTx/>
              <a:uFillTx/>
              <a:latin typeface="FontAwesome" pitchFamily="2" charset="0"/>
              <a:ea typeface="+mn-ea"/>
              <a:cs typeface="+mn-cs"/>
              <a:sym typeface="Arial"/>
            </a:endParaRPr>
          </a:p>
        </p:txBody>
      </p:sp>
      <p:sp>
        <p:nvSpPr>
          <p:cNvPr id="19" name="Rectangle 18">
            <a:extLst>
              <a:ext uri="{FF2B5EF4-FFF2-40B4-BE49-F238E27FC236}">
                <a16:creationId xmlns:a16="http://schemas.microsoft.com/office/drawing/2014/main" id="{9E20A4F7-3B43-4E97-8A92-347164FD1A6D}"/>
              </a:ext>
            </a:extLst>
          </p:cNvPr>
          <p:cNvSpPr/>
          <p:nvPr/>
        </p:nvSpPr>
        <p:spPr>
          <a:xfrm>
            <a:off x="9362699" y="2787604"/>
            <a:ext cx="245278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solidFill>
                <a:effectLst/>
                <a:uLnTx/>
                <a:uFillTx/>
                <a:latin typeface="Arial Narrow"/>
                <a:ea typeface="+mn-ea"/>
                <a:cs typeface="Arial"/>
                <a:sym typeface="Arial"/>
              </a:rPr>
              <a:t>Minimum State 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t>EC § 41544</a:t>
            </a:r>
          </a:p>
        </p:txBody>
      </p:sp>
      <p:sp>
        <p:nvSpPr>
          <p:cNvPr id="20" name="Rectangle 19">
            <a:extLst>
              <a:ext uri="{FF2B5EF4-FFF2-40B4-BE49-F238E27FC236}">
                <a16:creationId xmlns:a16="http://schemas.microsoft.com/office/drawing/2014/main" id="{BA1F88EB-5C51-4560-87FC-5E59BD767B15}"/>
              </a:ext>
            </a:extLst>
          </p:cNvPr>
          <p:cNvSpPr/>
          <p:nvPr/>
        </p:nvSpPr>
        <p:spPr>
          <a:xfrm>
            <a:off x="9362699" y="3964703"/>
            <a:ext cx="227658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lumMod val="75000"/>
                  </a:srgbClr>
                </a:solidFill>
                <a:effectLst/>
                <a:uLnTx/>
                <a:uFillTx/>
                <a:latin typeface="Arial Narrow"/>
                <a:ea typeface="+mn-ea"/>
                <a:cs typeface="Arial"/>
                <a:sym typeface="Arial"/>
              </a:rPr>
              <a:t>Basic Aid Supplement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t>EC § 47663</a:t>
            </a:r>
            <a:endParaRPr kumimoji="0" lang="en-US" sz="2400" b="1" i="0" u="none" strike="noStrike" kern="1200" cap="none" spc="0" normalizeH="0" baseline="0" noProof="0" dirty="0">
              <a:ln>
                <a:noFill/>
              </a:ln>
              <a:solidFill>
                <a:srgbClr val="000000"/>
              </a:solidFill>
              <a:effectLst/>
              <a:uLnTx/>
              <a:uFillTx/>
              <a:latin typeface="Arial Narrow"/>
              <a:ea typeface="+mn-ea"/>
              <a:cs typeface="Arial"/>
              <a:sym typeface="Arial"/>
            </a:endParaRPr>
          </a:p>
        </p:txBody>
      </p:sp>
      <p:sp>
        <p:nvSpPr>
          <p:cNvPr id="21" name="Rectangle 20">
            <a:extLst>
              <a:ext uri="{FF2B5EF4-FFF2-40B4-BE49-F238E27FC236}">
                <a16:creationId xmlns:a16="http://schemas.microsoft.com/office/drawing/2014/main" id="{73F84310-483F-43E7-B04E-A2EEA55F81E9}"/>
              </a:ext>
            </a:extLst>
          </p:cNvPr>
          <p:cNvSpPr/>
          <p:nvPr/>
        </p:nvSpPr>
        <p:spPr>
          <a:xfrm>
            <a:off x="9362283" y="5552070"/>
            <a:ext cx="245278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D2513"/>
                </a:solidFill>
                <a:effectLst/>
                <a:uLnTx/>
                <a:uFillTx/>
                <a:latin typeface="Arial Narrow"/>
                <a:ea typeface="+mn-ea"/>
                <a:cs typeface="Arial"/>
                <a:sym typeface="Arial"/>
              </a:rPr>
              <a:t>District of Choice</a:t>
            </a:r>
            <a:endParaRPr kumimoji="0" lang="en-US" sz="2800" b="1" i="0" u="none" strike="noStrike" kern="1200" cap="none" spc="0" normalizeH="0" baseline="0" noProof="0" dirty="0">
              <a:ln>
                <a:noFill/>
              </a:ln>
              <a:solidFill>
                <a:srgbClr val="AD2513"/>
              </a:solidFill>
              <a:effectLst/>
              <a:uLnTx/>
              <a:uFillTx/>
              <a:latin typeface="Arial Narrow"/>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t>EC § 48310</a:t>
            </a:r>
            <a:endParaRPr kumimoji="0" lang="en-US" sz="2400" b="1" i="0" u="none" strike="noStrike" kern="1200" cap="none" spc="0" normalizeH="0" baseline="0" noProof="0" dirty="0">
              <a:ln>
                <a:noFill/>
              </a:ln>
              <a:solidFill>
                <a:srgbClr val="000000"/>
              </a:solidFill>
              <a:effectLst/>
              <a:uLnTx/>
              <a:uFillTx/>
              <a:latin typeface="Arial Narrow"/>
              <a:ea typeface="+mn-ea"/>
              <a:cs typeface="Arial"/>
              <a:sym typeface="Arial"/>
            </a:endParaRPr>
          </a:p>
        </p:txBody>
      </p:sp>
      <p:sp>
        <p:nvSpPr>
          <p:cNvPr id="22" name="Rectangle 21">
            <a:extLst>
              <a:ext uri="{FF2B5EF4-FFF2-40B4-BE49-F238E27FC236}">
                <a16:creationId xmlns:a16="http://schemas.microsoft.com/office/drawing/2014/main" id="{32C1ACEE-5366-4EA7-934D-D372C9B0B8C0}"/>
              </a:ext>
            </a:extLst>
          </p:cNvPr>
          <p:cNvSpPr/>
          <p:nvPr/>
        </p:nvSpPr>
        <p:spPr>
          <a:xfrm>
            <a:off x="814356" y="4089928"/>
            <a:ext cx="2174879" cy="110799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5A527">
                    <a:lumMod val="75000"/>
                  </a:srgbClr>
                </a:solidFill>
                <a:effectLst/>
                <a:uLnTx/>
                <a:uFillTx/>
                <a:latin typeface="Arial Narrow"/>
                <a:ea typeface="+mn-ea"/>
                <a:cs typeface="Arial"/>
                <a:sym typeface="Arial"/>
              </a:rPr>
              <a:t>Home-to-School Transportation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t>EC § 42238.02(h)</a:t>
            </a:r>
          </a:p>
        </p:txBody>
      </p:sp>
      <p:sp>
        <p:nvSpPr>
          <p:cNvPr id="23" name="Rectangle 22">
            <a:extLst>
              <a:ext uri="{FF2B5EF4-FFF2-40B4-BE49-F238E27FC236}">
                <a16:creationId xmlns:a16="http://schemas.microsoft.com/office/drawing/2014/main" id="{E47EA956-F94D-4BBE-A163-024852B7D74D}"/>
              </a:ext>
            </a:extLst>
          </p:cNvPr>
          <p:cNvSpPr/>
          <p:nvPr/>
        </p:nvSpPr>
        <p:spPr>
          <a:xfrm>
            <a:off x="503867" y="5511841"/>
            <a:ext cx="2497613" cy="144655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A3AC4"/>
                </a:solidFill>
                <a:effectLst/>
                <a:uLnTx/>
                <a:uFillTx/>
                <a:latin typeface="Arial Narrow"/>
                <a:ea typeface="+mn-ea"/>
                <a:cs typeface="Arial"/>
                <a:sym typeface="Arial"/>
              </a:rPr>
              <a:t>Economic Recovery Target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t>EC § 42238.025</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A3AC4"/>
              </a:solidFill>
              <a:effectLst/>
              <a:uLnTx/>
              <a:uFillTx/>
              <a:latin typeface="Arial Narrow"/>
              <a:ea typeface="+mn-ea"/>
              <a:cs typeface="Arial"/>
              <a:sym typeface="Arial"/>
            </a:endParaRPr>
          </a:p>
        </p:txBody>
      </p:sp>
      <p:sp>
        <p:nvSpPr>
          <p:cNvPr id="24" name="Rectangle 23">
            <a:extLst>
              <a:ext uri="{FF2B5EF4-FFF2-40B4-BE49-F238E27FC236}">
                <a16:creationId xmlns:a16="http://schemas.microsoft.com/office/drawing/2014/main" id="{99913CE8-CC86-400A-8BBF-CBFD7C74EE7D}"/>
              </a:ext>
            </a:extLst>
          </p:cNvPr>
          <p:cNvSpPr/>
          <p:nvPr/>
        </p:nvSpPr>
        <p:spPr>
          <a:xfrm>
            <a:off x="245896" y="2305584"/>
            <a:ext cx="2724990" cy="169277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5BDD5">
                    <a:lumMod val="75000"/>
                  </a:srgbClr>
                </a:solidFill>
                <a:effectLst/>
                <a:uLnTx/>
                <a:uFillTx/>
                <a:latin typeface="Arial Narrow"/>
                <a:ea typeface="+mn-ea"/>
                <a:cs typeface="Arial"/>
                <a:sym typeface="Arial"/>
              </a:rPr>
              <a:t>Targeted Instructional Improvement Grants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t> Education Code Section (EC §) 42238.02(g)</a:t>
            </a:r>
            <a:endParaRPr kumimoji="0" lang="en-US" sz="2400" b="1" i="0" u="none" strike="noStrike" kern="1200" cap="none" spc="0" normalizeH="0" baseline="0" noProof="0" dirty="0">
              <a:ln>
                <a:noFill/>
              </a:ln>
              <a:solidFill>
                <a:srgbClr val="75A527"/>
              </a:solidFill>
              <a:effectLst/>
              <a:uLnTx/>
              <a:uFillTx/>
              <a:latin typeface="Arial Narrow"/>
              <a:ea typeface="+mn-ea"/>
              <a:cs typeface="Arial"/>
              <a:sym typeface="Arial"/>
            </a:endParaRPr>
          </a:p>
        </p:txBody>
      </p:sp>
      <p:sp>
        <p:nvSpPr>
          <p:cNvPr id="25" name="Slide Number Placeholder 24">
            <a:extLst>
              <a:ext uri="{FF2B5EF4-FFF2-40B4-BE49-F238E27FC236}">
                <a16:creationId xmlns:a16="http://schemas.microsoft.com/office/drawing/2014/main" id="{63D30896-0D89-8E4E-A978-3FEFD0FF68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2303471527"/>
      </p:ext>
    </p:extLst>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Categorical Program Cuts</a:t>
            </a:r>
          </a:p>
        </p:txBody>
      </p:sp>
      <p:sp>
        <p:nvSpPr>
          <p:cNvPr id="3" name="Content Placeholder 2"/>
          <p:cNvSpPr>
            <a:spLocks noGrp="1"/>
          </p:cNvSpPr>
          <p:nvPr>
            <p:ph idx="1"/>
          </p:nvPr>
        </p:nvSpPr>
        <p:spPr/>
        <p:txBody>
          <a:bodyPr/>
          <a:lstStyle/>
          <a:p>
            <a:r>
              <a:rPr lang="en-US" dirty="0"/>
              <a:t>Total savings of $352.9 million by cutting categorical programs roughly in half</a:t>
            </a:r>
          </a:p>
          <a:p>
            <a:r>
              <a:rPr lang="en-US" dirty="0"/>
              <a:t>Cuts may be reversed if additional federal funds materialize</a:t>
            </a:r>
          </a:p>
          <a:p>
            <a:r>
              <a:rPr lang="en-US" dirty="0"/>
              <a:t>Programs reduced by the following amounts:</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endPar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endParaRPr>
          </a:p>
        </p:txBody>
      </p:sp>
      <p:grpSp>
        <p:nvGrpSpPr>
          <p:cNvPr id="75" name="Group 74">
            <a:extLst>
              <a:ext uri="{FF2B5EF4-FFF2-40B4-BE49-F238E27FC236}">
                <a16:creationId xmlns:a16="http://schemas.microsoft.com/office/drawing/2014/main" id="{34556094-725F-4AFC-B49B-083291038228}"/>
              </a:ext>
            </a:extLst>
          </p:cNvPr>
          <p:cNvGrpSpPr/>
          <p:nvPr/>
        </p:nvGrpSpPr>
        <p:grpSpPr>
          <a:xfrm>
            <a:off x="-279919" y="2407698"/>
            <a:ext cx="13296123" cy="4458716"/>
            <a:chOff x="-2750234" y="7068311"/>
            <a:chExt cx="13639799" cy="4557674"/>
          </a:xfrm>
        </p:grpSpPr>
        <p:grpSp>
          <p:nvGrpSpPr>
            <p:cNvPr id="62" name="Group 61">
              <a:extLst>
                <a:ext uri="{FF2B5EF4-FFF2-40B4-BE49-F238E27FC236}">
                  <a16:creationId xmlns:a16="http://schemas.microsoft.com/office/drawing/2014/main" id="{A63D7380-73AB-4A2A-A058-26BB3670BB11}"/>
                </a:ext>
              </a:extLst>
            </p:cNvPr>
            <p:cNvGrpSpPr/>
            <p:nvPr/>
          </p:nvGrpSpPr>
          <p:grpSpPr>
            <a:xfrm>
              <a:off x="-2750234" y="8102954"/>
              <a:ext cx="13639799" cy="3523031"/>
              <a:chOff x="0" y="4807126"/>
              <a:chExt cx="13266961" cy="3523031"/>
            </a:xfrm>
          </p:grpSpPr>
          <p:grpSp>
            <p:nvGrpSpPr>
              <p:cNvPr id="48" name="Group 47">
                <a:extLst>
                  <a:ext uri="{FF2B5EF4-FFF2-40B4-BE49-F238E27FC236}">
                    <a16:creationId xmlns:a16="http://schemas.microsoft.com/office/drawing/2014/main" id="{4FAD3257-3900-4B6C-B5F8-33247D1C2B59}"/>
                  </a:ext>
                </a:extLst>
              </p:cNvPr>
              <p:cNvGrpSpPr/>
              <p:nvPr/>
            </p:nvGrpSpPr>
            <p:grpSpPr>
              <a:xfrm>
                <a:off x="0" y="4807126"/>
                <a:ext cx="12191999" cy="3523031"/>
                <a:chOff x="0" y="4806965"/>
                <a:chExt cx="12191999" cy="3587580"/>
              </a:xfrm>
            </p:grpSpPr>
            <p:grpSp>
              <p:nvGrpSpPr>
                <p:cNvPr id="5" name="Group 4">
                  <a:extLst>
                    <a:ext uri="{FF2B5EF4-FFF2-40B4-BE49-F238E27FC236}">
                      <a16:creationId xmlns:a16="http://schemas.microsoft.com/office/drawing/2014/main" id="{0628AEE7-968E-450B-B754-21175009673E}"/>
                    </a:ext>
                  </a:extLst>
                </p:cNvPr>
                <p:cNvGrpSpPr/>
                <p:nvPr/>
              </p:nvGrpSpPr>
              <p:grpSpPr>
                <a:xfrm>
                  <a:off x="0" y="7226457"/>
                  <a:ext cx="2188163" cy="1168087"/>
                  <a:chOff x="1706563" y="4518025"/>
                  <a:chExt cx="2605088" cy="1390650"/>
                </a:xfrm>
              </p:grpSpPr>
              <p:sp>
                <p:nvSpPr>
                  <p:cNvPr id="6" name="Freeform 5">
                    <a:extLst>
                      <a:ext uri="{FF2B5EF4-FFF2-40B4-BE49-F238E27FC236}">
                        <a16:creationId xmlns:a16="http://schemas.microsoft.com/office/drawing/2014/main" id="{2CBE5972-0C37-421E-A410-4C2B0D55F828}"/>
                      </a:ext>
                    </a:extLst>
                  </p:cNvPr>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7" name="Freeform 6">
                    <a:extLst>
                      <a:ext uri="{FF2B5EF4-FFF2-40B4-BE49-F238E27FC236}">
                        <a16:creationId xmlns:a16="http://schemas.microsoft.com/office/drawing/2014/main" id="{3F4A2BDB-9DC2-4BBE-9D93-E2985D55AAB1}"/>
                      </a:ext>
                    </a:extLst>
                  </p:cNvPr>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8" name="Group 7">
                  <a:extLst>
                    <a:ext uri="{FF2B5EF4-FFF2-40B4-BE49-F238E27FC236}">
                      <a16:creationId xmlns:a16="http://schemas.microsoft.com/office/drawing/2014/main" id="{0482BF15-0430-496D-80F2-6BC2C75354F8}"/>
                    </a:ext>
                  </a:extLst>
                </p:cNvPr>
                <p:cNvGrpSpPr/>
                <p:nvPr/>
              </p:nvGrpSpPr>
              <p:grpSpPr>
                <a:xfrm>
                  <a:off x="1106748" y="6269052"/>
                  <a:ext cx="2192163" cy="2125491"/>
                  <a:chOff x="3024188" y="3378200"/>
                  <a:chExt cx="2609851" cy="2530475"/>
                </a:xfrm>
              </p:grpSpPr>
              <p:sp>
                <p:nvSpPr>
                  <p:cNvPr id="9" name="Freeform 7">
                    <a:extLst>
                      <a:ext uri="{FF2B5EF4-FFF2-40B4-BE49-F238E27FC236}">
                        <a16:creationId xmlns:a16="http://schemas.microsoft.com/office/drawing/2014/main" id="{29D321E6-1406-4A67-B936-19864E7E69F1}"/>
                      </a:ext>
                    </a:extLst>
                  </p:cNvPr>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10" name="Freeform 8">
                    <a:extLst>
                      <a:ext uri="{FF2B5EF4-FFF2-40B4-BE49-F238E27FC236}">
                        <a16:creationId xmlns:a16="http://schemas.microsoft.com/office/drawing/2014/main" id="{85BFB478-2CE5-4647-BF05-23ECFE8893C3}"/>
                      </a:ext>
                    </a:extLst>
                  </p:cNvPr>
                  <p:cNvSpPr>
                    <a:spLocks/>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11" name="Group 10">
                  <a:extLst>
                    <a:ext uri="{FF2B5EF4-FFF2-40B4-BE49-F238E27FC236}">
                      <a16:creationId xmlns:a16="http://schemas.microsoft.com/office/drawing/2014/main" id="{0E527F0A-381A-47D7-B65F-2CD48DB0BB05}"/>
                    </a:ext>
                  </a:extLst>
                </p:cNvPr>
                <p:cNvGrpSpPr/>
                <p:nvPr/>
              </p:nvGrpSpPr>
              <p:grpSpPr>
                <a:xfrm>
                  <a:off x="2210163" y="5290822"/>
                  <a:ext cx="2188830" cy="3103721"/>
                  <a:chOff x="4337844" y="2213580"/>
                  <a:chExt cx="2605882" cy="3695095"/>
                </a:xfrm>
              </p:grpSpPr>
              <p:sp>
                <p:nvSpPr>
                  <p:cNvPr id="12" name="Freeform 9">
                    <a:extLst>
                      <a:ext uri="{FF2B5EF4-FFF2-40B4-BE49-F238E27FC236}">
                        <a16:creationId xmlns:a16="http://schemas.microsoft.com/office/drawing/2014/main" id="{C0E20806-8AB9-4F75-93C8-830D320DBECB}"/>
                      </a:ext>
                    </a:extLst>
                  </p:cNvPr>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13" name="Freeform 10">
                    <a:extLst>
                      <a:ext uri="{FF2B5EF4-FFF2-40B4-BE49-F238E27FC236}">
                        <a16:creationId xmlns:a16="http://schemas.microsoft.com/office/drawing/2014/main" id="{0B60AE44-2631-4D8C-9AA1-8FF0A0015DAF}"/>
                      </a:ext>
                    </a:extLst>
                  </p:cNvPr>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76" name="Freeform 9">
                    <a:extLst>
                      <a:ext uri="{FF2B5EF4-FFF2-40B4-BE49-F238E27FC236}">
                        <a16:creationId xmlns:a16="http://schemas.microsoft.com/office/drawing/2014/main" id="{D2978941-F31F-4ABE-9133-5640D567246D}"/>
                      </a:ext>
                    </a:extLst>
                  </p:cNvPr>
                  <p:cNvSpPr>
                    <a:spLocks/>
                  </p:cNvSpPr>
                  <p:nvPr/>
                </p:nvSpPr>
                <p:spPr bwMode="auto">
                  <a:xfrm>
                    <a:off x="4337844" y="2213580"/>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14" name="Group 13">
                  <a:extLst>
                    <a:ext uri="{FF2B5EF4-FFF2-40B4-BE49-F238E27FC236}">
                      <a16:creationId xmlns:a16="http://schemas.microsoft.com/office/drawing/2014/main" id="{F5F5CA02-30BC-46B1-8430-9EF22FE4E998}"/>
                    </a:ext>
                  </a:extLst>
                </p:cNvPr>
                <p:cNvGrpSpPr/>
                <p:nvPr/>
              </p:nvGrpSpPr>
              <p:grpSpPr>
                <a:xfrm>
                  <a:off x="3321579" y="6746422"/>
                  <a:ext cx="2188163" cy="1648121"/>
                  <a:chOff x="5661026" y="3946525"/>
                  <a:chExt cx="2605088" cy="1962150"/>
                </a:xfrm>
              </p:grpSpPr>
              <p:sp>
                <p:nvSpPr>
                  <p:cNvPr id="15" name="Freeform 11">
                    <a:extLst>
                      <a:ext uri="{FF2B5EF4-FFF2-40B4-BE49-F238E27FC236}">
                        <a16:creationId xmlns:a16="http://schemas.microsoft.com/office/drawing/2014/main" id="{8602621B-C82D-431E-AABD-0AE0521B89BB}"/>
                      </a:ext>
                    </a:extLst>
                  </p:cNvPr>
                  <p:cNvSpPr>
                    <a:spLocks/>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16" name="Freeform 12">
                    <a:extLst>
                      <a:ext uri="{FF2B5EF4-FFF2-40B4-BE49-F238E27FC236}">
                        <a16:creationId xmlns:a16="http://schemas.microsoft.com/office/drawing/2014/main" id="{EFF5CFD6-F856-4FE0-97F0-4A785245C183}"/>
                      </a:ext>
                    </a:extLst>
                  </p:cNvPr>
                  <p:cNvSpPr>
                    <a:spLocks/>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17" name="Group 16">
                  <a:extLst>
                    <a:ext uri="{FF2B5EF4-FFF2-40B4-BE49-F238E27FC236}">
                      <a16:creationId xmlns:a16="http://schemas.microsoft.com/office/drawing/2014/main" id="{391AD318-081F-4485-BF6B-466277FB324F}"/>
                    </a:ext>
                  </a:extLst>
                </p:cNvPr>
                <p:cNvGrpSpPr/>
                <p:nvPr/>
              </p:nvGrpSpPr>
              <p:grpSpPr>
                <a:xfrm>
                  <a:off x="4421660" y="5895692"/>
                  <a:ext cx="2192163" cy="2498851"/>
                  <a:chOff x="6970713" y="2933700"/>
                  <a:chExt cx="2609851" cy="2974975"/>
                </a:xfrm>
              </p:grpSpPr>
              <p:sp>
                <p:nvSpPr>
                  <p:cNvPr id="18" name="Freeform 13">
                    <a:extLst>
                      <a:ext uri="{FF2B5EF4-FFF2-40B4-BE49-F238E27FC236}">
                        <a16:creationId xmlns:a16="http://schemas.microsoft.com/office/drawing/2014/main" id="{A912FE88-011D-4441-BC28-DA81A1CF6894}"/>
                      </a:ext>
                    </a:extLst>
                  </p:cNvPr>
                  <p:cNvSpPr>
                    <a:spLocks/>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19" name="Freeform 14">
                    <a:extLst>
                      <a:ext uri="{FF2B5EF4-FFF2-40B4-BE49-F238E27FC236}">
                        <a16:creationId xmlns:a16="http://schemas.microsoft.com/office/drawing/2014/main" id="{6711F9D0-8443-4892-9175-E331C8247B29}"/>
                      </a:ext>
                    </a:extLst>
                  </p:cNvPr>
                  <p:cNvSpPr>
                    <a:spLocks/>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20" name="Group 19">
                  <a:extLst>
                    <a:ext uri="{FF2B5EF4-FFF2-40B4-BE49-F238E27FC236}">
                      <a16:creationId xmlns:a16="http://schemas.microsoft.com/office/drawing/2014/main" id="{795A85F2-5D78-4DB0-B8CF-A6CCDFB2029B}"/>
                    </a:ext>
                  </a:extLst>
                </p:cNvPr>
                <p:cNvGrpSpPr/>
                <p:nvPr/>
              </p:nvGrpSpPr>
              <p:grpSpPr>
                <a:xfrm>
                  <a:off x="5532410" y="7803834"/>
                  <a:ext cx="2188163" cy="590711"/>
                  <a:chOff x="8293101" y="5205412"/>
                  <a:chExt cx="2605088" cy="703264"/>
                </a:xfrm>
              </p:grpSpPr>
              <p:sp>
                <p:nvSpPr>
                  <p:cNvPr id="21" name="Freeform 15">
                    <a:extLst>
                      <a:ext uri="{FF2B5EF4-FFF2-40B4-BE49-F238E27FC236}">
                        <a16:creationId xmlns:a16="http://schemas.microsoft.com/office/drawing/2014/main" id="{4D6F756A-9A2C-41C9-87CB-6DBEC4C8C5DD}"/>
                      </a:ext>
                    </a:extLst>
                  </p:cNvPr>
                  <p:cNvSpPr>
                    <a:spLocks/>
                  </p:cNvSpPr>
                  <p:nvPr/>
                </p:nvSpPr>
                <p:spPr bwMode="auto">
                  <a:xfrm>
                    <a:off x="8293101" y="5205412"/>
                    <a:ext cx="1301750" cy="703263"/>
                  </a:xfrm>
                  <a:custGeom>
                    <a:avLst/>
                    <a:gdLst>
                      <a:gd name="T0" fmla="*/ 333 w 347"/>
                      <a:gd name="T1" fmla="*/ 14 h 187"/>
                      <a:gd name="T2" fmla="*/ 0 w 347"/>
                      <a:gd name="T3" fmla="*/ 187 h 187"/>
                      <a:gd name="T4" fmla="*/ 347 w 347"/>
                      <a:gd name="T5" fmla="*/ 187 h 187"/>
                      <a:gd name="T6" fmla="*/ 347 w 347"/>
                      <a:gd name="T7" fmla="*/ 0 h 187"/>
                      <a:gd name="T8" fmla="*/ 333 w 347"/>
                      <a:gd name="T9" fmla="*/ 14 h 187"/>
                    </a:gdLst>
                    <a:ahLst/>
                    <a:cxnLst>
                      <a:cxn ang="0">
                        <a:pos x="T0" y="T1"/>
                      </a:cxn>
                      <a:cxn ang="0">
                        <a:pos x="T2" y="T3"/>
                      </a:cxn>
                      <a:cxn ang="0">
                        <a:pos x="T4" y="T5"/>
                      </a:cxn>
                      <a:cxn ang="0">
                        <a:pos x="T6" y="T7"/>
                      </a:cxn>
                      <a:cxn ang="0">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accent1">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22" name="Freeform 16">
                    <a:extLst>
                      <a:ext uri="{FF2B5EF4-FFF2-40B4-BE49-F238E27FC236}">
                        <a16:creationId xmlns:a16="http://schemas.microsoft.com/office/drawing/2014/main" id="{73A10306-7AD6-4F21-89E4-6D29E3A880CD}"/>
                      </a:ext>
                    </a:extLst>
                  </p:cNvPr>
                  <p:cNvSpPr>
                    <a:spLocks/>
                  </p:cNvSpPr>
                  <p:nvPr/>
                </p:nvSpPr>
                <p:spPr bwMode="auto">
                  <a:xfrm>
                    <a:off x="9594851" y="5205413"/>
                    <a:ext cx="1303338" cy="703263"/>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23" name="Group 22">
                  <a:extLst>
                    <a:ext uri="{FF2B5EF4-FFF2-40B4-BE49-F238E27FC236}">
                      <a16:creationId xmlns:a16="http://schemas.microsoft.com/office/drawing/2014/main" id="{89D8BE01-8157-4688-B1C2-E9128D55B30B}"/>
                    </a:ext>
                  </a:extLst>
                </p:cNvPr>
                <p:cNvGrpSpPr/>
                <p:nvPr/>
              </p:nvGrpSpPr>
              <p:grpSpPr>
                <a:xfrm>
                  <a:off x="6682258" y="7226457"/>
                  <a:ext cx="2188163" cy="1168087"/>
                  <a:chOff x="1706563" y="4518025"/>
                  <a:chExt cx="2605088" cy="1390650"/>
                </a:xfrm>
              </p:grpSpPr>
              <p:sp>
                <p:nvSpPr>
                  <p:cNvPr id="24" name="Freeform 5">
                    <a:extLst>
                      <a:ext uri="{FF2B5EF4-FFF2-40B4-BE49-F238E27FC236}">
                        <a16:creationId xmlns:a16="http://schemas.microsoft.com/office/drawing/2014/main" id="{0762E5F3-037F-4F2A-93D6-D0583EDE3115}"/>
                      </a:ext>
                    </a:extLst>
                  </p:cNvPr>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2">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25" name="Freeform 6">
                    <a:extLst>
                      <a:ext uri="{FF2B5EF4-FFF2-40B4-BE49-F238E27FC236}">
                        <a16:creationId xmlns:a16="http://schemas.microsoft.com/office/drawing/2014/main" id="{E759772C-5CFD-4995-B9E0-B00A28C23336}"/>
                      </a:ext>
                    </a:extLst>
                  </p:cNvPr>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26" name="Group 25">
                  <a:extLst>
                    <a:ext uri="{FF2B5EF4-FFF2-40B4-BE49-F238E27FC236}">
                      <a16:creationId xmlns:a16="http://schemas.microsoft.com/office/drawing/2014/main" id="{B6A65F25-2FA3-4EB1-BC4F-BBDF9F689AE1}"/>
                    </a:ext>
                  </a:extLst>
                </p:cNvPr>
                <p:cNvGrpSpPr/>
                <p:nvPr/>
              </p:nvGrpSpPr>
              <p:grpSpPr>
                <a:xfrm>
                  <a:off x="7789007" y="5327650"/>
                  <a:ext cx="2188163" cy="3066893"/>
                  <a:chOff x="4338638" y="2257425"/>
                  <a:chExt cx="2605088" cy="3651250"/>
                </a:xfrm>
              </p:grpSpPr>
              <p:sp>
                <p:nvSpPr>
                  <p:cNvPr id="27" name="Freeform 9">
                    <a:extLst>
                      <a:ext uri="{FF2B5EF4-FFF2-40B4-BE49-F238E27FC236}">
                        <a16:creationId xmlns:a16="http://schemas.microsoft.com/office/drawing/2014/main" id="{1E5B6A0C-D8DF-4C2F-BF40-85935E86B841}"/>
                      </a:ext>
                    </a:extLst>
                  </p:cNvPr>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4">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28" name="Freeform 10">
                    <a:extLst>
                      <a:ext uri="{FF2B5EF4-FFF2-40B4-BE49-F238E27FC236}">
                        <a16:creationId xmlns:a16="http://schemas.microsoft.com/office/drawing/2014/main" id="{A81199C9-078B-4191-906A-11B4677DE460}"/>
                      </a:ext>
                    </a:extLst>
                  </p:cNvPr>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29" name="Group 28">
                  <a:extLst>
                    <a:ext uri="{FF2B5EF4-FFF2-40B4-BE49-F238E27FC236}">
                      <a16:creationId xmlns:a16="http://schemas.microsoft.com/office/drawing/2014/main" id="{1FB0120B-3B8A-4EB1-ADE0-435357B3AF03}"/>
                    </a:ext>
                  </a:extLst>
                </p:cNvPr>
                <p:cNvGrpSpPr/>
                <p:nvPr/>
              </p:nvGrpSpPr>
              <p:grpSpPr>
                <a:xfrm>
                  <a:off x="8899756" y="6746422"/>
                  <a:ext cx="2188163" cy="1648121"/>
                  <a:chOff x="5661026" y="3946525"/>
                  <a:chExt cx="2605088" cy="1962150"/>
                </a:xfrm>
              </p:grpSpPr>
              <p:sp>
                <p:nvSpPr>
                  <p:cNvPr id="30" name="Freeform 11">
                    <a:extLst>
                      <a:ext uri="{FF2B5EF4-FFF2-40B4-BE49-F238E27FC236}">
                        <a16:creationId xmlns:a16="http://schemas.microsoft.com/office/drawing/2014/main" id="{DA28F1E9-AAA8-47D3-83D5-6E235430F333}"/>
                      </a:ext>
                    </a:extLst>
                  </p:cNvPr>
                  <p:cNvSpPr>
                    <a:spLocks/>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3">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31" name="Freeform 12">
                    <a:extLst>
                      <a:ext uri="{FF2B5EF4-FFF2-40B4-BE49-F238E27FC236}">
                        <a16:creationId xmlns:a16="http://schemas.microsoft.com/office/drawing/2014/main" id="{4AC8234C-8399-4207-990F-A46099DC317B}"/>
                      </a:ext>
                    </a:extLst>
                  </p:cNvPr>
                  <p:cNvSpPr>
                    <a:spLocks/>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grpSp>
              <p:nvGrpSpPr>
                <p:cNvPr id="32" name="Group 31">
                  <a:extLst>
                    <a:ext uri="{FF2B5EF4-FFF2-40B4-BE49-F238E27FC236}">
                      <a16:creationId xmlns:a16="http://schemas.microsoft.com/office/drawing/2014/main" id="{CA6E3C68-6D88-4249-BDB8-BA9250B81D19}"/>
                    </a:ext>
                  </a:extLst>
                </p:cNvPr>
                <p:cNvGrpSpPr/>
                <p:nvPr/>
              </p:nvGrpSpPr>
              <p:grpSpPr>
                <a:xfrm>
                  <a:off x="9999836" y="5895692"/>
                  <a:ext cx="2192163" cy="2498851"/>
                  <a:chOff x="6970713" y="2933700"/>
                  <a:chExt cx="2609851" cy="2974975"/>
                </a:xfrm>
              </p:grpSpPr>
              <p:sp>
                <p:nvSpPr>
                  <p:cNvPr id="33" name="Freeform 13">
                    <a:extLst>
                      <a:ext uri="{FF2B5EF4-FFF2-40B4-BE49-F238E27FC236}">
                        <a16:creationId xmlns:a16="http://schemas.microsoft.com/office/drawing/2014/main" id="{2D6CE759-E1BA-4460-9DC2-E56EF257BF8F}"/>
                      </a:ext>
                    </a:extLst>
                  </p:cNvPr>
                  <p:cNvSpPr>
                    <a:spLocks/>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34" name="Freeform 14">
                    <a:extLst>
                      <a:ext uri="{FF2B5EF4-FFF2-40B4-BE49-F238E27FC236}">
                        <a16:creationId xmlns:a16="http://schemas.microsoft.com/office/drawing/2014/main" id="{89743598-A148-43AA-892B-FF14F06D54F8}"/>
                      </a:ext>
                    </a:extLst>
                  </p:cNvPr>
                  <p:cNvSpPr>
                    <a:spLocks/>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grpSp>
            <p:cxnSp>
              <p:nvCxnSpPr>
                <p:cNvPr id="35" name="Straight Connector 34">
                  <a:extLst>
                    <a:ext uri="{FF2B5EF4-FFF2-40B4-BE49-F238E27FC236}">
                      <a16:creationId xmlns:a16="http://schemas.microsoft.com/office/drawing/2014/main" id="{D2706B7F-B718-4F77-A81B-F9B2B1E9E3F3}"/>
                    </a:ext>
                  </a:extLst>
                </p:cNvPr>
                <p:cNvCxnSpPr>
                  <a:cxnSpLocks/>
                </p:cNvCxnSpPr>
                <p:nvPr/>
              </p:nvCxnSpPr>
              <p:spPr>
                <a:xfrm flipV="1">
                  <a:off x="1094747" y="6724650"/>
                  <a:ext cx="1" cy="1235631"/>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944DEB-C675-4BC8-83B8-6A2BEEF269D5}"/>
                    </a:ext>
                  </a:extLst>
                </p:cNvPr>
                <p:cNvCxnSpPr>
                  <a:cxnSpLocks/>
                </p:cNvCxnSpPr>
                <p:nvPr/>
              </p:nvCxnSpPr>
              <p:spPr>
                <a:xfrm flipV="1">
                  <a:off x="2210830" y="5638800"/>
                  <a:ext cx="0" cy="2321481"/>
                </a:xfrm>
                <a:prstGeom prst="line">
                  <a:avLst/>
                </a:prstGeom>
                <a:ln w="15875">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464D4F-0606-4FE8-A73F-FF830C8FF721}"/>
                    </a:ext>
                  </a:extLst>
                </p:cNvPr>
                <p:cNvCxnSpPr>
                  <a:cxnSpLocks/>
                </p:cNvCxnSpPr>
                <p:nvPr/>
              </p:nvCxnSpPr>
              <p:spPr>
                <a:xfrm flipV="1">
                  <a:off x="3294432" y="5138519"/>
                  <a:ext cx="0" cy="2821763"/>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4B03F0-EE3F-4F30-82F5-318D16CEDC97}"/>
                    </a:ext>
                  </a:extLst>
                </p:cNvPr>
                <p:cNvCxnSpPr>
                  <a:cxnSpLocks/>
                </p:cNvCxnSpPr>
                <p:nvPr/>
              </p:nvCxnSpPr>
              <p:spPr>
                <a:xfrm flipH="1" flipV="1">
                  <a:off x="5504306" y="5674666"/>
                  <a:ext cx="564" cy="2327884"/>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D5EB0AE-C741-44EA-8C06-81CEBA22A0E9}"/>
                    </a:ext>
                  </a:extLst>
                </p:cNvPr>
                <p:cNvCxnSpPr>
                  <a:cxnSpLocks/>
                </p:cNvCxnSpPr>
                <p:nvPr/>
              </p:nvCxnSpPr>
              <p:spPr>
                <a:xfrm flipH="1" flipV="1">
                  <a:off x="6613823" y="7578935"/>
                  <a:ext cx="7128" cy="465577"/>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D82510-818A-479F-B442-5687CF7FA632}"/>
                    </a:ext>
                  </a:extLst>
                </p:cNvPr>
                <p:cNvCxnSpPr>
                  <a:cxnSpLocks/>
                </p:cNvCxnSpPr>
                <p:nvPr/>
              </p:nvCxnSpPr>
              <p:spPr>
                <a:xfrm flipH="1" flipV="1">
                  <a:off x="7766342" y="6300917"/>
                  <a:ext cx="10666" cy="1676076"/>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E593A3B-057E-405B-B365-AA14FED97CB6}"/>
                    </a:ext>
                  </a:extLst>
                </p:cNvPr>
                <p:cNvCxnSpPr>
                  <a:cxnSpLocks/>
                </p:cNvCxnSpPr>
                <p:nvPr/>
              </p:nvCxnSpPr>
              <p:spPr>
                <a:xfrm flipH="1" flipV="1">
                  <a:off x="8881031" y="4806965"/>
                  <a:ext cx="12056" cy="3153323"/>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A4C6949-20B0-481D-B9EC-3AFC6BB39CCE}"/>
                    </a:ext>
                  </a:extLst>
                </p:cNvPr>
                <p:cNvCxnSpPr>
                  <a:cxnSpLocks/>
                </p:cNvCxnSpPr>
                <p:nvPr/>
              </p:nvCxnSpPr>
              <p:spPr>
                <a:xfrm flipV="1">
                  <a:off x="9972047" y="6590104"/>
                  <a:ext cx="21124" cy="1370178"/>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140FE87-73AF-4FFC-89B1-943F13E53899}"/>
                    </a:ext>
                  </a:extLst>
                </p:cNvPr>
                <p:cNvCxnSpPr>
                  <a:cxnSpLocks/>
                </p:cNvCxnSpPr>
                <p:nvPr/>
              </p:nvCxnSpPr>
              <p:spPr>
                <a:xfrm flipH="1" flipV="1">
                  <a:off x="11087919" y="5035940"/>
                  <a:ext cx="214" cy="2924342"/>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1762FBE-7021-4DD7-92A5-25EA6CAB2CB3}"/>
                    </a:ext>
                  </a:extLst>
                </p:cNvPr>
                <p:cNvCxnSpPr>
                  <a:cxnSpLocks/>
                </p:cNvCxnSpPr>
                <p:nvPr/>
              </p:nvCxnSpPr>
              <p:spPr>
                <a:xfrm flipV="1">
                  <a:off x="1094079" y="7015441"/>
                  <a:ext cx="6429" cy="908013"/>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F346BCC-5E65-4607-9C89-74995064C15D}"/>
                    </a:ext>
                  </a:extLst>
                </p:cNvPr>
                <p:cNvCxnSpPr>
                  <a:cxnSpLocks/>
                </p:cNvCxnSpPr>
                <p:nvPr/>
              </p:nvCxnSpPr>
              <p:spPr>
                <a:xfrm flipH="1" flipV="1">
                  <a:off x="2188163" y="6113475"/>
                  <a:ext cx="21999" cy="1809979"/>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grpSp>
          <p:sp>
            <p:nvSpPr>
              <p:cNvPr id="59" name="Freeform 5">
                <a:extLst>
                  <a:ext uri="{FF2B5EF4-FFF2-40B4-BE49-F238E27FC236}">
                    <a16:creationId xmlns:a16="http://schemas.microsoft.com/office/drawing/2014/main" id="{15FAE2F4-AD01-4E02-8948-E24901D10A48}"/>
                  </a:ext>
                </a:extLst>
              </p:cNvPr>
              <p:cNvSpPr>
                <a:spLocks/>
              </p:cNvSpPr>
              <p:nvPr/>
            </p:nvSpPr>
            <p:spPr bwMode="auto">
              <a:xfrm>
                <a:off x="11078798" y="7176537"/>
                <a:ext cx="1094748" cy="114707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sp>
            <p:nvSpPr>
              <p:cNvPr id="60" name="Freeform 6">
                <a:extLst>
                  <a:ext uri="{FF2B5EF4-FFF2-40B4-BE49-F238E27FC236}">
                    <a16:creationId xmlns:a16="http://schemas.microsoft.com/office/drawing/2014/main" id="{F123BC44-3CCD-4F44-A59B-D8F36316EDF7}"/>
                  </a:ext>
                </a:extLst>
              </p:cNvPr>
              <p:cNvSpPr>
                <a:spLocks/>
              </p:cNvSpPr>
              <p:nvPr/>
            </p:nvSpPr>
            <p:spPr bwMode="auto">
              <a:xfrm>
                <a:off x="12173546" y="7176537"/>
                <a:ext cx="1093415" cy="114707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1" i="0" u="none" strike="noStrike" kern="1200" cap="none" spc="0" normalizeH="0" baseline="0" noProof="0">
                  <a:ln>
                    <a:noFill/>
                  </a:ln>
                  <a:solidFill>
                    <a:srgbClr val="000000"/>
                  </a:solidFill>
                  <a:effectLst/>
                  <a:uLnTx/>
                  <a:uFillTx/>
                  <a:latin typeface="Arial Narrow"/>
                  <a:ea typeface="+mn-ea"/>
                  <a:cs typeface="Arial"/>
                  <a:sym typeface="Arial"/>
                </a:endParaRPr>
              </a:p>
            </p:txBody>
          </p:sp>
          <p:cxnSp>
            <p:nvCxnSpPr>
              <p:cNvPr id="61" name="Straight Connector 60">
                <a:extLst>
                  <a:ext uri="{FF2B5EF4-FFF2-40B4-BE49-F238E27FC236}">
                    <a16:creationId xmlns:a16="http://schemas.microsoft.com/office/drawing/2014/main" id="{D1B605BA-7439-4E67-872D-9625D6C68967}"/>
                  </a:ext>
                </a:extLst>
              </p:cNvPr>
              <p:cNvCxnSpPr>
                <a:cxnSpLocks/>
              </p:cNvCxnSpPr>
              <p:nvPr/>
            </p:nvCxnSpPr>
            <p:spPr>
              <a:xfrm flipH="1" flipV="1">
                <a:off x="12165549" y="6130564"/>
                <a:ext cx="7997" cy="1766595"/>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F21F82FD-D0E8-4461-829B-5D1B37D4E315}"/>
                </a:ext>
              </a:extLst>
            </p:cNvPr>
            <p:cNvSpPr txBox="1"/>
            <p:nvPr/>
          </p:nvSpPr>
          <p:spPr>
            <a:xfrm>
              <a:off x="5311806" y="7150842"/>
              <a:ext cx="2153045" cy="9233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After School Education and Safety: $100 million </a:t>
              </a:r>
            </a:p>
          </p:txBody>
        </p:sp>
        <p:sp>
          <p:nvSpPr>
            <p:cNvPr id="64" name="TextBox 63">
              <a:extLst>
                <a:ext uri="{FF2B5EF4-FFF2-40B4-BE49-F238E27FC236}">
                  <a16:creationId xmlns:a16="http://schemas.microsoft.com/office/drawing/2014/main" id="{8973DA6D-7D21-49AD-B8BA-C71A0C0752B0}"/>
                </a:ext>
              </a:extLst>
            </p:cNvPr>
            <p:cNvSpPr txBox="1"/>
            <p:nvPr/>
          </p:nvSpPr>
          <p:spPr>
            <a:xfrm>
              <a:off x="-1557123" y="8409240"/>
              <a:ext cx="1946499" cy="122696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California Partnership Academies: </a:t>
              </a:r>
              <a:b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b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$9.4 million </a:t>
              </a:r>
            </a:p>
          </p:txBody>
        </p:sp>
        <p:sp>
          <p:nvSpPr>
            <p:cNvPr id="65" name="TextBox 64">
              <a:extLst>
                <a:ext uri="{FF2B5EF4-FFF2-40B4-BE49-F238E27FC236}">
                  <a16:creationId xmlns:a16="http://schemas.microsoft.com/office/drawing/2014/main" id="{E0083EB2-6CFC-4F27-8315-564812DE3840}"/>
                </a:ext>
              </a:extLst>
            </p:cNvPr>
            <p:cNvSpPr txBox="1"/>
            <p:nvPr/>
          </p:nvSpPr>
          <p:spPr>
            <a:xfrm>
              <a:off x="2039014" y="7358997"/>
              <a:ext cx="1946498" cy="15101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Career Technical Education Incentive Grant Program: </a:t>
              </a:r>
              <a:b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b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$77.4 million </a:t>
              </a:r>
            </a:p>
          </p:txBody>
        </p:sp>
        <p:sp>
          <p:nvSpPr>
            <p:cNvPr id="66" name="TextBox 65">
              <a:extLst>
                <a:ext uri="{FF2B5EF4-FFF2-40B4-BE49-F238E27FC236}">
                  <a16:creationId xmlns:a16="http://schemas.microsoft.com/office/drawing/2014/main" id="{60A9F3CB-00A1-4EDA-BD2A-166B0F011114}"/>
                </a:ext>
              </a:extLst>
            </p:cNvPr>
            <p:cNvSpPr txBox="1"/>
            <p:nvPr/>
          </p:nvSpPr>
          <p:spPr>
            <a:xfrm>
              <a:off x="-83607" y="7446755"/>
              <a:ext cx="16969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Adult Education Block Grant: $66.7 million </a:t>
              </a:r>
            </a:p>
          </p:txBody>
        </p:sp>
        <p:sp>
          <p:nvSpPr>
            <p:cNvPr id="67" name="TextBox 66">
              <a:extLst>
                <a:ext uri="{FF2B5EF4-FFF2-40B4-BE49-F238E27FC236}">
                  <a16:creationId xmlns:a16="http://schemas.microsoft.com/office/drawing/2014/main" id="{864E6C2C-8D66-4C6C-B47F-823685A39753}"/>
                </a:ext>
              </a:extLst>
            </p:cNvPr>
            <p:cNvSpPr txBox="1"/>
            <p:nvPr/>
          </p:nvSpPr>
          <p:spPr>
            <a:xfrm>
              <a:off x="-2464269" y="9573976"/>
              <a:ext cx="18142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Exploratorium: $3.5 million </a:t>
              </a:r>
            </a:p>
          </p:txBody>
        </p:sp>
        <p:sp>
          <p:nvSpPr>
            <p:cNvPr id="68" name="TextBox 67">
              <a:extLst>
                <a:ext uri="{FF2B5EF4-FFF2-40B4-BE49-F238E27FC236}">
                  <a16:creationId xmlns:a16="http://schemas.microsoft.com/office/drawing/2014/main" id="{1866F23C-621C-41F4-B91E-73C201833C6B}"/>
                </a:ext>
              </a:extLst>
            </p:cNvPr>
            <p:cNvSpPr txBox="1"/>
            <p:nvPr/>
          </p:nvSpPr>
          <p:spPr>
            <a:xfrm>
              <a:off x="8626507" y="8327810"/>
              <a:ext cx="15797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Clean Technology Partnership: $1.3 million</a:t>
              </a:r>
            </a:p>
          </p:txBody>
        </p:sp>
        <p:sp>
          <p:nvSpPr>
            <p:cNvPr id="69" name="TextBox 68">
              <a:extLst>
                <a:ext uri="{FF2B5EF4-FFF2-40B4-BE49-F238E27FC236}">
                  <a16:creationId xmlns:a16="http://schemas.microsoft.com/office/drawing/2014/main" id="{381332B7-0538-4D53-AEC2-196F7A9D7A55}"/>
                </a:ext>
              </a:extLst>
            </p:cNvPr>
            <p:cNvSpPr txBox="1"/>
            <p:nvPr/>
          </p:nvSpPr>
          <p:spPr>
            <a:xfrm>
              <a:off x="3132857" y="9295264"/>
              <a:ext cx="191595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Agricultural Career Technical Education Incentive Grant: $2.1 million </a:t>
              </a:r>
            </a:p>
          </p:txBody>
        </p:sp>
        <p:sp>
          <p:nvSpPr>
            <p:cNvPr id="70" name="TextBox 69">
              <a:extLst>
                <a:ext uri="{FF2B5EF4-FFF2-40B4-BE49-F238E27FC236}">
                  <a16:creationId xmlns:a16="http://schemas.microsoft.com/office/drawing/2014/main" id="{3F5B7A30-408B-4EE8-BC3B-BB6B653F1C79}"/>
                </a:ext>
              </a:extLst>
            </p:cNvPr>
            <p:cNvSpPr txBox="1"/>
            <p:nvPr/>
          </p:nvSpPr>
          <p:spPr>
            <a:xfrm>
              <a:off x="7812654" y="7068311"/>
              <a:ext cx="1692450" cy="12269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K-12 Strong Workforce Program: </a:t>
              </a:r>
              <a:b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b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$79.4 million </a:t>
              </a:r>
            </a:p>
          </p:txBody>
        </p:sp>
        <p:sp>
          <p:nvSpPr>
            <p:cNvPr id="71" name="TextBox 70">
              <a:extLst>
                <a:ext uri="{FF2B5EF4-FFF2-40B4-BE49-F238E27FC236}">
                  <a16:creationId xmlns:a16="http://schemas.microsoft.com/office/drawing/2014/main" id="{B5457064-003F-4692-A02B-204B93D748A5}"/>
                </a:ext>
              </a:extLst>
            </p:cNvPr>
            <p:cNvSpPr txBox="1"/>
            <p:nvPr/>
          </p:nvSpPr>
          <p:spPr>
            <a:xfrm>
              <a:off x="4617076" y="8069265"/>
              <a:ext cx="1414441"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Career Technical Education Initiative: $7.7 million </a:t>
              </a:r>
            </a:p>
          </p:txBody>
        </p:sp>
        <p:sp>
          <p:nvSpPr>
            <p:cNvPr id="72" name="TextBox 71">
              <a:extLst>
                <a:ext uri="{FF2B5EF4-FFF2-40B4-BE49-F238E27FC236}">
                  <a16:creationId xmlns:a16="http://schemas.microsoft.com/office/drawing/2014/main" id="{9A97E088-342C-4A2B-B552-8FD7A0009C17}"/>
                </a:ext>
              </a:extLst>
            </p:cNvPr>
            <p:cNvSpPr txBox="1"/>
            <p:nvPr/>
          </p:nvSpPr>
          <p:spPr>
            <a:xfrm>
              <a:off x="864835" y="8748729"/>
              <a:ext cx="1867185" cy="12269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Online Resource Subscriptions for Schools: </a:t>
              </a:r>
              <a:b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b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$3 million </a:t>
              </a:r>
            </a:p>
          </p:txBody>
        </p:sp>
        <p:sp>
          <p:nvSpPr>
            <p:cNvPr id="74" name="TextBox 73">
              <a:extLst>
                <a:ext uri="{FF2B5EF4-FFF2-40B4-BE49-F238E27FC236}">
                  <a16:creationId xmlns:a16="http://schemas.microsoft.com/office/drawing/2014/main" id="{C7963FF1-1940-4200-9FC2-16C181352807}"/>
                </a:ext>
              </a:extLst>
            </p:cNvPr>
            <p:cNvSpPr txBox="1"/>
            <p:nvPr/>
          </p:nvSpPr>
          <p:spPr>
            <a:xfrm>
              <a:off x="6932738" y="8509362"/>
              <a:ext cx="14271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a:ea typeface="+mn-ea"/>
                  <a:cs typeface="Arial"/>
                  <a:sym typeface="Arial"/>
                </a:rPr>
                <a:t>Specialized Secondary Program: $2.4 million </a:t>
              </a:r>
            </a:p>
          </p:txBody>
        </p:sp>
      </p:grpSp>
      <p:cxnSp>
        <p:nvCxnSpPr>
          <p:cNvPr id="79" name="Straight Connector 78">
            <a:extLst>
              <a:ext uri="{FF2B5EF4-FFF2-40B4-BE49-F238E27FC236}">
                <a16:creationId xmlns:a16="http://schemas.microsoft.com/office/drawing/2014/main" id="{37587F02-D404-4287-A413-574F1F162E9C}"/>
              </a:ext>
            </a:extLst>
          </p:cNvPr>
          <p:cNvCxnSpPr>
            <a:cxnSpLocks/>
          </p:cNvCxnSpPr>
          <p:nvPr/>
        </p:nvCxnSpPr>
        <p:spPr>
          <a:xfrm flipV="1">
            <a:off x="4123174" y="5268175"/>
            <a:ext cx="6443" cy="1280160"/>
          </a:xfrm>
          <a:prstGeom prst="line">
            <a:avLst/>
          </a:prstGeom>
          <a:ln w="15875">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38" name="Slide Number Placeholder 37">
            <a:extLst>
              <a:ext uri="{FF2B5EF4-FFF2-40B4-BE49-F238E27FC236}">
                <a16:creationId xmlns:a16="http://schemas.microsoft.com/office/drawing/2014/main" id="{2B90AB26-BC35-C848-94ED-F336C1429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2364735695"/>
      </p:ext>
    </p:extLst>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Historical Lottery Funding Reductions</a:t>
            </a:r>
            <a:endParaRPr lang="en-US" dirty="0"/>
          </a:p>
        </p:txBody>
      </p:sp>
      <p:sp>
        <p:nvSpPr>
          <p:cNvPr id="17" name="Content Placeholder 16">
            <a:extLst>
              <a:ext uri="{FF2B5EF4-FFF2-40B4-BE49-F238E27FC236}">
                <a16:creationId xmlns:a16="http://schemas.microsoft.com/office/drawing/2014/main" id="{1F562B5B-65F1-A440-8F4F-7DD1C07D63A5}"/>
              </a:ext>
            </a:extLst>
          </p:cNvPr>
          <p:cNvSpPr>
            <a:spLocks noGrp="1"/>
          </p:cNvSpPr>
          <p:nvPr>
            <p:ph idx="1"/>
          </p:nvPr>
        </p:nvSpPr>
        <p:spPr/>
        <p:txBody>
          <a:bodyPr/>
          <a:lstStyle/>
          <a:p>
            <a:pPr>
              <a:spcAft>
                <a:spcPts val="1800"/>
              </a:spcAft>
            </a:pPr>
            <a:r>
              <a:rPr lang="en-US" dirty="0"/>
              <a:t>During the great recession Lottery funding was also reduced due to the economical distress felt by so many Californians</a:t>
            </a:r>
          </a:p>
          <a:p>
            <a:pPr>
              <a:spcAft>
                <a:spcPts val="1800"/>
              </a:spcAft>
            </a:pPr>
            <a:r>
              <a:rPr lang="en-US" dirty="0"/>
              <a:t>Between 2006–07 through 2009–10 the biggest loss was to the restricted Lottery (instructional materials) portion of the Lottery funding from $27.90 per ADA down to $13 per ADA (53%) in that period of time</a:t>
            </a:r>
          </a:p>
          <a:p>
            <a:pPr>
              <a:spcAft>
                <a:spcPts val="1800"/>
              </a:spcAft>
            </a:pPr>
            <a:r>
              <a:rPr lang="en-US" dirty="0"/>
              <a:t>Full restoration of pre-recession funding did not occur until 2012–13</a:t>
            </a:r>
          </a:p>
          <a:p>
            <a:pPr>
              <a:spcAft>
                <a:spcPts val="1800"/>
              </a:spcAft>
            </a:pPr>
            <a:r>
              <a:rPr lang="en-US" dirty="0"/>
              <a:t>Prudent Lottery projections should include a reduction in expected funding as part of the multiyear projection based upon historical trends</a:t>
            </a:r>
          </a:p>
        </p:txBody>
      </p:sp>
      <p:sp>
        <p:nvSpPr>
          <p:cNvPr id="14" name="Footer Placeholder 13">
            <a:extLst>
              <a:ext uri="{FF2B5EF4-FFF2-40B4-BE49-F238E27FC236}">
                <a16:creationId xmlns:a16="http://schemas.microsoft.com/office/drawing/2014/main" id="{F599B55A-FB40-6546-947D-A626323F573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endPar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endParaRPr>
          </a:p>
        </p:txBody>
      </p:sp>
      <p:sp>
        <p:nvSpPr>
          <p:cNvPr id="2" name="Rectangle 1">
            <a:extLst>
              <a:ext uri="{FF2B5EF4-FFF2-40B4-BE49-F238E27FC236}">
                <a16:creationId xmlns:a16="http://schemas.microsoft.com/office/drawing/2014/main" id="{92DF8651-E450-4DAD-9BC8-62F727476D72}"/>
              </a:ext>
            </a:extLst>
          </p:cNvPr>
          <p:cNvSpPr/>
          <p:nvPr/>
        </p:nvSpPr>
        <p:spPr>
          <a:xfrm>
            <a:off x="1863969" y="2061210"/>
            <a:ext cx="8464062" cy="5053330"/>
          </a:xfrm>
          <a:prstGeom prst="rect">
            <a:avLst/>
          </a:prstGeom>
          <a:blipFill dpi="0" rotWithShape="1">
            <a:blip r:embed="rId3">
              <a:alphaModFix amt="1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sym typeface="Arial"/>
            </a:endParaRPr>
          </a:p>
        </p:txBody>
      </p:sp>
      <p:sp>
        <p:nvSpPr>
          <p:cNvPr id="4" name="Slide Number Placeholder 3">
            <a:extLst>
              <a:ext uri="{FF2B5EF4-FFF2-40B4-BE49-F238E27FC236}">
                <a16:creationId xmlns:a16="http://schemas.microsoft.com/office/drawing/2014/main" id="{F79123BF-C4BA-E743-90E1-7ED0DDB706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1938321726"/>
      </p:ext>
    </p:extLst>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Education</a:t>
            </a:r>
          </a:p>
        </p:txBody>
      </p:sp>
      <p:sp>
        <p:nvSpPr>
          <p:cNvPr id="14" name="Footer Placeholder 13">
            <a:extLst>
              <a:ext uri="{FF2B5EF4-FFF2-40B4-BE49-F238E27FC236}">
                <a16:creationId xmlns:a16="http://schemas.microsoft.com/office/drawing/2014/main" id="{F599B55A-FB40-6546-947D-A626323F573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endPar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endParaRPr>
          </a:p>
        </p:txBody>
      </p:sp>
      <p:sp>
        <p:nvSpPr>
          <p:cNvPr id="17" name="Content Placeholder 16">
            <a:extLst>
              <a:ext uri="{FF2B5EF4-FFF2-40B4-BE49-F238E27FC236}">
                <a16:creationId xmlns:a16="http://schemas.microsoft.com/office/drawing/2014/main" id="{1F562B5B-65F1-A440-8F4F-7DD1C07D63A5}"/>
              </a:ext>
            </a:extLst>
          </p:cNvPr>
          <p:cNvSpPr>
            <a:spLocks noGrp="1"/>
          </p:cNvSpPr>
          <p:nvPr>
            <p:ph idx="4294967295"/>
          </p:nvPr>
        </p:nvSpPr>
        <p:spPr>
          <a:xfrm>
            <a:off x="0" y="1530350"/>
            <a:ext cx="12011025" cy="5194300"/>
          </a:xfrm>
        </p:spPr>
        <p:txBody>
          <a:bodyPr/>
          <a:lstStyle/>
          <a:p>
            <a:endParaRPr lang="en-US" dirty="0"/>
          </a:p>
          <a:p>
            <a:pPr lvl="1"/>
            <a:endParaRPr lang="en-US" dirty="0"/>
          </a:p>
        </p:txBody>
      </p:sp>
      <p:cxnSp>
        <p:nvCxnSpPr>
          <p:cNvPr id="11" name="Straight Connector 10"/>
          <p:cNvCxnSpPr/>
          <p:nvPr/>
        </p:nvCxnSpPr>
        <p:spPr>
          <a:xfrm>
            <a:off x="3674570" y="1641899"/>
            <a:ext cx="0" cy="45676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3508" y="2617838"/>
            <a:ext cx="31243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a:ea typeface="+mn-ea"/>
                <a:cs typeface="Arial"/>
                <a:sym typeface="Arial"/>
              </a:rPr>
              <a:t>Base Rates increased to $645 per ADA based on three-year rolling average ADA</a:t>
            </a:r>
          </a:p>
        </p:txBody>
      </p:sp>
      <p:sp>
        <p:nvSpPr>
          <p:cNvPr id="16" name="Rectangle 15"/>
          <p:cNvSpPr/>
          <p:nvPr/>
        </p:nvSpPr>
        <p:spPr>
          <a:xfrm>
            <a:off x="8375556" y="1812077"/>
            <a:ext cx="336081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ct val="4500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Narrow"/>
                <a:ea typeface="+mn-ea"/>
                <a:cs typeface="Arial"/>
                <a:sym typeface="Arial"/>
              </a:rPr>
              <a:t>Reflects a 15% increase over the amount provided in 2019–20 budget</a:t>
            </a:r>
          </a:p>
        </p:txBody>
      </p:sp>
      <p:sp>
        <p:nvSpPr>
          <p:cNvPr id="18" name="Rectangle 17"/>
          <p:cNvSpPr/>
          <p:nvPr/>
        </p:nvSpPr>
        <p:spPr>
          <a:xfrm>
            <a:off x="8375556" y="2904734"/>
            <a:ext cx="357118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ct val="4500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Narrow"/>
                <a:ea typeface="+mn-ea"/>
                <a:cs typeface="Arial"/>
                <a:sym typeface="Arial"/>
              </a:rPr>
              <a:t>Reflects suspension of 2.31% COLA</a:t>
            </a:r>
          </a:p>
        </p:txBody>
      </p:sp>
      <p:sp>
        <p:nvSpPr>
          <p:cNvPr id="19" name="Rectangle 18"/>
          <p:cNvSpPr/>
          <p:nvPr/>
        </p:nvSpPr>
        <p:spPr>
          <a:xfrm>
            <a:off x="8375556" y="3766607"/>
            <a:ext cx="370531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Arial"/>
                <a:sym typeface="Arial"/>
              </a:rPr>
              <a:t>Maintains all other existing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Arial"/>
                <a:sym typeface="Arial"/>
              </a:rPr>
              <a:t>categorical programs in the Assembly Bill 602 formula until a finalized formula is adopted</a:t>
            </a:r>
            <a:endParaRPr kumimoji="0" lang="en-US" altLang="en-US" sz="2000" b="1" i="0" u="none" strike="noStrike" kern="1200" cap="none" spc="0" normalizeH="0" baseline="0" noProof="0" dirty="0">
              <a:ln>
                <a:noFill/>
              </a:ln>
              <a:solidFill>
                <a:srgbClr val="000000"/>
              </a:solidFill>
              <a:effectLst/>
              <a:uLnTx/>
              <a:uFillTx/>
              <a:latin typeface="Arial Narrow"/>
              <a:ea typeface="+mn-ea"/>
              <a:cs typeface="Arial"/>
              <a:sym typeface="Arial"/>
            </a:endParaRPr>
          </a:p>
        </p:txBody>
      </p:sp>
      <p:sp>
        <p:nvSpPr>
          <p:cNvPr id="10" name="Rectangle 9"/>
          <p:cNvSpPr/>
          <p:nvPr/>
        </p:nvSpPr>
        <p:spPr>
          <a:xfrm>
            <a:off x="8375556" y="5201171"/>
            <a:ext cx="357118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Arial"/>
                <a:sym typeface="Arial"/>
              </a:rPr>
              <a:t>Maintains Special Education Local Plan Area Governance and Accountability Structure</a:t>
            </a:r>
            <a:endParaRPr kumimoji="0" lang="en-US" sz="2000" b="1" i="0" u="none" strike="sngStrike" kern="1200" cap="none" spc="0" normalizeH="0" baseline="0" noProof="0" dirty="0">
              <a:ln>
                <a:noFill/>
              </a:ln>
              <a:solidFill>
                <a:srgbClr val="000000"/>
              </a:solidFill>
              <a:effectLst/>
              <a:uLnTx/>
              <a:uFillTx/>
              <a:latin typeface="Arial Narrow"/>
              <a:ea typeface="+mn-ea"/>
              <a:cs typeface="Arial"/>
              <a:sym typeface="Arial"/>
            </a:endParaRPr>
          </a:p>
        </p:txBody>
      </p:sp>
      <p:pic>
        <p:nvPicPr>
          <p:cNvPr id="113" name="Picture 112"/>
          <p:cNvPicPr>
            <a:picLocks noChangeAspect="1"/>
          </p:cNvPicPr>
          <p:nvPr/>
        </p:nvPicPr>
        <p:blipFill rotWithShape="1">
          <a:blip r:embed="rId2"/>
          <a:srcRect l="12164"/>
          <a:stretch/>
        </p:blipFill>
        <p:spPr>
          <a:xfrm>
            <a:off x="3786237" y="2186492"/>
            <a:ext cx="3861741" cy="3639601"/>
          </a:xfrm>
          <a:prstGeom prst="rect">
            <a:avLst/>
          </a:prstGeom>
        </p:spPr>
      </p:pic>
      <p:cxnSp>
        <p:nvCxnSpPr>
          <p:cNvPr id="20" name="Straight Connector 19"/>
          <p:cNvCxnSpPr/>
          <p:nvPr/>
        </p:nvCxnSpPr>
        <p:spPr>
          <a:xfrm>
            <a:off x="6582833" y="2186492"/>
            <a:ext cx="1657025" cy="0"/>
          </a:xfrm>
          <a:prstGeom prst="line">
            <a:avLst/>
          </a:prstGeom>
          <a:ln w="19050">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40154" y="3179796"/>
            <a:ext cx="1399704" cy="0"/>
          </a:xfrm>
          <a:prstGeom prst="line">
            <a:avLst/>
          </a:prstGeom>
          <a:ln w="19050">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523985" y="5522057"/>
            <a:ext cx="763100" cy="0"/>
          </a:xfrm>
          <a:prstGeom prst="line">
            <a:avLst/>
          </a:prstGeom>
          <a:ln w="19050">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39684" y="4319464"/>
            <a:ext cx="1205646" cy="0"/>
          </a:xfrm>
          <a:prstGeom prst="line">
            <a:avLst/>
          </a:prstGeom>
          <a:ln w="19050">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FAAA351-E2D3-944B-A939-A615A320F4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3875371632"/>
      </p:ext>
    </p:extLst>
  </p:cSld>
  <p:clrMapOvr>
    <a:masterClrMapping/>
  </p:clrMapOvr>
  <p:transition>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CARES Act Funding</a:t>
            </a:r>
          </a:p>
        </p:txBody>
      </p:sp>
      <p:sp>
        <p:nvSpPr>
          <p:cNvPr id="17" name="Content Placeholder 16">
            <a:extLst>
              <a:ext uri="{FF2B5EF4-FFF2-40B4-BE49-F238E27FC236}">
                <a16:creationId xmlns:a16="http://schemas.microsoft.com/office/drawing/2014/main" id="{1F562B5B-65F1-A440-8F4F-7DD1C07D63A5}"/>
              </a:ext>
            </a:extLst>
          </p:cNvPr>
          <p:cNvSpPr>
            <a:spLocks noGrp="1"/>
          </p:cNvSpPr>
          <p:nvPr>
            <p:ph idx="1"/>
          </p:nvPr>
        </p:nvSpPr>
        <p:spPr/>
        <p:txBody>
          <a:bodyPr/>
          <a:lstStyle/>
          <a:p>
            <a:pPr>
              <a:spcAft>
                <a:spcPts val="300"/>
              </a:spcAft>
            </a:pPr>
            <a:r>
              <a:rPr lang="en-US" dirty="0"/>
              <a:t>Preliminary estimates show that California will be receiving more than $1.6 billion to support school districts and charter schools</a:t>
            </a:r>
          </a:p>
          <a:p>
            <a:pPr lvl="1">
              <a:spcAft>
                <a:spcPts val="300"/>
              </a:spcAft>
            </a:pPr>
            <a:r>
              <a:rPr lang="en-US" dirty="0"/>
              <a:t>State is required to pass-through at least 90% of those funds</a:t>
            </a:r>
          </a:p>
          <a:p>
            <a:pPr lvl="1">
              <a:spcAft>
                <a:spcPts val="300"/>
              </a:spcAft>
            </a:pPr>
            <a:r>
              <a:rPr lang="en-US" dirty="0"/>
              <a:t>Funds will be allocated based on Title I, Part A allocations for 2019</a:t>
            </a:r>
            <a:r>
              <a:rPr lang="en-US" i="1" dirty="0"/>
              <a:t>–</a:t>
            </a:r>
            <a:r>
              <a:rPr lang="en-US" dirty="0"/>
              <a:t>20</a:t>
            </a:r>
          </a:p>
          <a:p>
            <a:pPr lvl="1">
              <a:spcAft>
                <a:spcPts val="300"/>
              </a:spcAft>
            </a:pPr>
            <a:r>
              <a:rPr lang="en-US" dirty="0"/>
              <a:t>Initial calculations show that eligible recipients will receive funding equal to 83% of their 2019</a:t>
            </a:r>
            <a:r>
              <a:rPr lang="en-US" i="1" dirty="0"/>
              <a:t>–</a:t>
            </a:r>
            <a:r>
              <a:rPr lang="en-US" dirty="0"/>
              <a:t>20 Title I allocation</a:t>
            </a:r>
          </a:p>
          <a:p>
            <a:pPr>
              <a:spcAft>
                <a:spcPts val="300"/>
              </a:spcAft>
            </a:pPr>
            <a:r>
              <a:rPr lang="en-US" dirty="0"/>
              <a:t>Secretary DeVos also announced the creation of two competitive grant strands to support recovery from the pandemic</a:t>
            </a:r>
          </a:p>
          <a:p>
            <a:pPr lvl="1">
              <a:spcAft>
                <a:spcPts val="300"/>
              </a:spcAft>
            </a:pPr>
            <a:r>
              <a:rPr lang="en-US" dirty="0"/>
              <a:t>Rethink K</a:t>
            </a:r>
            <a:r>
              <a:rPr lang="en-US" i="1" dirty="0"/>
              <a:t>–</a:t>
            </a:r>
            <a:r>
              <a:rPr lang="en-US" dirty="0"/>
              <a:t>12 Education Models Grant—$180 million</a:t>
            </a:r>
          </a:p>
          <a:p>
            <a:pPr lvl="1">
              <a:spcAft>
                <a:spcPts val="300"/>
              </a:spcAft>
            </a:pPr>
            <a:r>
              <a:rPr lang="en-US" dirty="0"/>
              <a:t>Reimagining Workforce Preparation Grant—$127.5 million</a:t>
            </a:r>
          </a:p>
          <a:p>
            <a:pPr lvl="2">
              <a:spcAft>
                <a:spcPts val="300"/>
              </a:spcAft>
            </a:pPr>
            <a:r>
              <a:rPr lang="en-US" dirty="0"/>
              <a:t>More information on these grants can be found here: </a:t>
            </a:r>
            <a:r>
              <a:rPr lang="en-US" dirty="0">
                <a:hlinkClick r:id="rId3"/>
              </a:rPr>
              <a:t>https://oese.ed.gov/offices/education-stabilization-fund/states-highest-coronavirus-burden/</a:t>
            </a:r>
            <a:endParaRPr lang="en-US" dirty="0"/>
          </a:p>
        </p:txBody>
      </p:sp>
      <p:sp>
        <p:nvSpPr>
          <p:cNvPr id="14" name="Footer Placeholder 13">
            <a:extLst>
              <a:ext uri="{FF2B5EF4-FFF2-40B4-BE49-F238E27FC236}">
                <a16:creationId xmlns:a16="http://schemas.microsoft.com/office/drawing/2014/main" id="{F599B55A-FB40-6546-947D-A626323F573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rPr>
              <a:t>© 2020 School Services of California Inc.</a:t>
            </a:r>
          </a:p>
        </p:txBody>
      </p:sp>
      <p:sp>
        <p:nvSpPr>
          <p:cNvPr id="2" name="Slide Number Placeholder 1">
            <a:extLst>
              <a:ext uri="{FF2B5EF4-FFF2-40B4-BE49-F238E27FC236}">
                <a16:creationId xmlns:a16="http://schemas.microsoft.com/office/drawing/2014/main" id="{9E1BA3DC-2350-EC47-828E-B7566DF7C9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2692087355"/>
      </p:ext>
    </p:extLst>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394" y="63024"/>
            <a:ext cx="8244746" cy="1325563"/>
          </a:xfrm>
        </p:spPr>
        <p:txBody>
          <a:bodyPr/>
          <a:lstStyle/>
          <a:p>
            <a:r>
              <a:rPr lang="en-US" dirty="0"/>
              <a:t>The CARES Act </a:t>
            </a:r>
            <a:r>
              <a:rPr lang="mr-IN" dirty="0"/>
              <a:t>–</a:t>
            </a:r>
            <a:r>
              <a:rPr lang="en-US" dirty="0"/>
              <a:t> One-time Investments</a:t>
            </a:r>
          </a:p>
        </p:txBody>
      </p:sp>
      <p:graphicFrame>
        <p:nvGraphicFramePr>
          <p:cNvPr id="5" name="Content Placeholder 4"/>
          <p:cNvGraphicFramePr>
            <a:graphicFrameLocks noGrp="1"/>
          </p:cNvGraphicFramePr>
          <p:nvPr>
            <p:ph idx="1"/>
          </p:nvPr>
        </p:nvGraphicFramePr>
        <p:xfrm>
          <a:off x="69850" y="1530350"/>
          <a:ext cx="12011025" cy="519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endPar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endParaRPr>
          </a:p>
        </p:txBody>
      </p:sp>
      <p:sp>
        <p:nvSpPr>
          <p:cNvPr id="3" name="Slide Number Placeholder 2">
            <a:extLst>
              <a:ext uri="{FF2B5EF4-FFF2-40B4-BE49-F238E27FC236}">
                <a16:creationId xmlns:a16="http://schemas.microsoft.com/office/drawing/2014/main" id="{B0DF4321-3763-3E42-9EBF-B7F87C0748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3038818073"/>
      </p:ext>
    </p:extLst>
  </p:cSld>
  <p:clrMapOvr>
    <a:masterClrMapping/>
  </p:clrMapOvr>
  <p:transition>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CalPERS, CalSTRS, MBG Rates</a:t>
            </a:r>
            <a:endParaRPr lang="en-US" dirty="0"/>
          </a:p>
        </p:txBody>
      </p:sp>
      <p:sp>
        <p:nvSpPr>
          <p:cNvPr id="14" name="Footer Placeholder 13">
            <a:extLst>
              <a:ext uri="{FF2B5EF4-FFF2-40B4-BE49-F238E27FC236}">
                <a16:creationId xmlns:a16="http://schemas.microsoft.com/office/drawing/2014/main" id="{F599B55A-FB40-6546-947D-A626323F573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endPar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endParaRPr>
          </a:p>
        </p:txBody>
      </p:sp>
      <p:graphicFrame>
        <p:nvGraphicFramePr>
          <p:cNvPr id="9" name="Table 8"/>
          <p:cNvGraphicFramePr>
            <a:graphicFrameLocks noGrp="1"/>
          </p:cNvGraphicFramePr>
          <p:nvPr/>
        </p:nvGraphicFramePr>
        <p:xfrm>
          <a:off x="221673" y="1766591"/>
          <a:ext cx="11776365" cy="3745220"/>
        </p:xfrm>
        <a:graphic>
          <a:graphicData uri="http://schemas.openxmlformats.org/drawingml/2006/table">
            <a:tbl>
              <a:tblPr firstRow="1" firstCol="1" bandRow="1"/>
              <a:tblGrid>
                <a:gridCol w="2326368">
                  <a:extLst>
                    <a:ext uri="{9D8B030D-6E8A-4147-A177-3AD203B41FA5}">
                      <a16:colId xmlns:a16="http://schemas.microsoft.com/office/drawing/2014/main" val="20000"/>
                    </a:ext>
                  </a:extLst>
                </a:gridCol>
                <a:gridCol w="2353982">
                  <a:extLst>
                    <a:ext uri="{9D8B030D-6E8A-4147-A177-3AD203B41FA5}">
                      <a16:colId xmlns:a16="http://schemas.microsoft.com/office/drawing/2014/main" val="20001"/>
                    </a:ext>
                  </a:extLst>
                </a:gridCol>
                <a:gridCol w="1434301">
                  <a:extLst>
                    <a:ext uri="{9D8B030D-6E8A-4147-A177-3AD203B41FA5}">
                      <a16:colId xmlns:a16="http://schemas.microsoft.com/office/drawing/2014/main" val="20002"/>
                    </a:ext>
                  </a:extLst>
                </a:gridCol>
                <a:gridCol w="1509790">
                  <a:extLst>
                    <a:ext uri="{9D8B030D-6E8A-4147-A177-3AD203B41FA5}">
                      <a16:colId xmlns:a16="http://schemas.microsoft.com/office/drawing/2014/main" val="20003"/>
                    </a:ext>
                  </a:extLst>
                </a:gridCol>
                <a:gridCol w="1509790">
                  <a:extLst>
                    <a:ext uri="{9D8B030D-6E8A-4147-A177-3AD203B41FA5}">
                      <a16:colId xmlns:a16="http://schemas.microsoft.com/office/drawing/2014/main" val="20004"/>
                    </a:ext>
                  </a:extLst>
                </a:gridCol>
                <a:gridCol w="1358811">
                  <a:extLst>
                    <a:ext uri="{9D8B030D-6E8A-4147-A177-3AD203B41FA5}">
                      <a16:colId xmlns:a16="http://schemas.microsoft.com/office/drawing/2014/main" val="20005"/>
                    </a:ext>
                  </a:extLst>
                </a:gridCol>
                <a:gridCol w="1283323">
                  <a:extLst>
                    <a:ext uri="{9D8B030D-6E8A-4147-A177-3AD203B41FA5}">
                      <a16:colId xmlns:a16="http://schemas.microsoft.com/office/drawing/2014/main" val="20006"/>
                    </a:ext>
                  </a:extLst>
                </a:gridCol>
              </a:tblGrid>
              <a:tr h="577983">
                <a:tc gridSpan="7">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Planning Factors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9535">
                <a:tc gridSpan="2">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Factors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2019–20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2020–21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2021–22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2022–23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2023–24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434223">
                <a:tc rowSpan="2">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Mandate Block Grant</a:t>
                      </a:r>
                    </a:p>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(District)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Grades K―8 per ADA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$32.18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$32.18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$32.18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$32.18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$32.18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4223">
                <a:tc vMerge="1">
                  <a:txBody>
                    <a:bodyPr/>
                    <a:lstStyle/>
                    <a:p>
                      <a:endParaRPr lang="en-US"/>
                    </a:p>
                  </a:txBody>
                  <a:tcPr/>
                </a:tc>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Grades 9―12 per ADA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$61.94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$61.94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$61.94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$61.94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$61.94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4223">
                <a:tc rowSpan="2">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Mandate Block Grant</a:t>
                      </a:r>
                      <a:br>
                        <a:rPr lang="en-US" sz="2000" b="1" dirty="0">
                          <a:effectLst/>
                          <a:latin typeface="+mn-lt"/>
                          <a:ea typeface="Calibri" panose="020F0502020204030204" pitchFamily="34" charset="0"/>
                          <a:cs typeface="Times New Roman" panose="02020603050405020304" pitchFamily="18" charset="0"/>
                        </a:rPr>
                      </a:br>
                      <a:r>
                        <a:rPr lang="en-US" sz="2000" b="1" dirty="0">
                          <a:effectLst/>
                          <a:latin typeface="+mn-lt"/>
                          <a:ea typeface="Calibri" panose="020F0502020204030204" pitchFamily="34" charset="0"/>
                          <a:cs typeface="Times New Roman" panose="02020603050405020304" pitchFamily="18" charset="0"/>
                        </a:rPr>
                        <a:t>(Charter)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Grades K―8 per ADA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$16.86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$16.86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$16.86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$16.86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$16.86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4223">
                <a:tc vMerge="1">
                  <a:txBody>
                    <a:bodyPr/>
                    <a:lstStyle/>
                    <a:p>
                      <a:endParaRPr lang="en-US"/>
                    </a:p>
                  </a:txBody>
                  <a:tcPr/>
                </a:tc>
                <a:tc>
                  <a:txBody>
                    <a:bodyPr/>
                    <a:lstStyle/>
                    <a:p>
                      <a:pPr marL="0" marR="0">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Grades 9―12 per ADA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$46.87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$46.87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$46.87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$46.87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000" b="1" dirty="0">
                          <a:solidFill>
                            <a:schemeClr val="tx1"/>
                          </a:solidFill>
                          <a:effectLst/>
                          <a:latin typeface="+mn-lt"/>
                          <a:ea typeface="Calibri" panose="020F0502020204030204" pitchFamily="34" charset="0"/>
                          <a:cs typeface="Times New Roman" panose="02020603050405020304" pitchFamily="18" charset="0"/>
                        </a:rPr>
                        <a:t>$46.87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0405">
                <a:tc gridSpan="2">
                  <a:txBody>
                    <a:bodyPr/>
                    <a:lstStyle/>
                    <a:p>
                      <a:pPr marL="0" marR="0">
                        <a:lnSpc>
                          <a:spcPct val="107000"/>
                        </a:lnSpc>
                        <a:spcBef>
                          <a:spcPts val="0"/>
                        </a:spcBef>
                        <a:spcAft>
                          <a:spcPts val="0"/>
                        </a:spcAft>
                      </a:pPr>
                      <a:r>
                        <a:rPr lang="en-US" sz="2000" b="1" dirty="0" err="1">
                          <a:effectLst/>
                          <a:latin typeface="+mn-lt"/>
                          <a:ea typeface="Calibri" panose="020F0502020204030204" pitchFamily="34" charset="0"/>
                          <a:cs typeface="Times New Roman" panose="02020603050405020304" pitchFamily="18" charset="0"/>
                        </a:rPr>
                        <a:t>CalSTRS</a:t>
                      </a:r>
                      <a:r>
                        <a:rPr lang="en-US" sz="2000" b="1" dirty="0">
                          <a:effectLst/>
                          <a:latin typeface="+mn-lt"/>
                          <a:ea typeface="Calibri" panose="020F0502020204030204" pitchFamily="34" charset="0"/>
                          <a:cs typeface="Times New Roman" panose="02020603050405020304" pitchFamily="18" charset="0"/>
                        </a:rPr>
                        <a:t> Employer Rate</a:t>
                      </a:r>
                      <a:r>
                        <a:rPr lang="en-US" sz="2000" b="1" baseline="30000" dirty="0">
                          <a:effectLst/>
                          <a:latin typeface="+mn-lt"/>
                          <a:ea typeface="Calibri" panose="020F0502020204030204" pitchFamily="34" charset="0"/>
                          <a:cs typeface="Times New Roman" panose="02020603050405020304" pitchFamily="18" charset="0"/>
                        </a:rPr>
                        <a:t>1</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r">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17.10%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16.15%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16.02%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18.10%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18.10%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0405">
                <a:tc gridSpan="2">
                  <a:txBody>
                    <a:bodyPr/>
                    <a:lstStyle/>
                    <a:p>
                      <a:pPr marL="0" marR="0">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CalPERS Employer Rate</a:t>
                      </a:r>
                      <a:r>
                        <a:rPr lang="en-US" sz="2000" b="1" baseline="30000">
                          <a:effectLst/>
                          <a:latin typeface="+mn-lt"/>
                          <a:ea typeface="Calibri" panose="020F0502020204030204" pitchFamily="34" charset="0"/>
                          <a:cs typeface="Times New Roman" panose="02020603050405020304" pitchFamily="18" charset="0"/>
                        </a:rPr>
                        <a:t>2</a:t>
                      </a:r>
                      <a:endParaRPr lang="en-US" sz="20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19.721%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20.7%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22.84%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25.50%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26.20%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3"/>
          <p:cNvSpPr>
            <a:spLocks noChangeArrowheads="1"/>
          </p:cNvSpPr>
          <p:nvPr/>
        </p:nvSpPr>
        <p:spPr bwMode="auto">
          <a:xfrm>
            <a:off x="221673" y="5572836"/>
            <a:ext cx="11776366"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400" b="1" i="0" u="none" strike="noStrike" kern="1200" cap="none" spc="0" normalizeH="0" baseline="30000" noProof="0" dirty="0">
                <a:ln>
                  <a:noFill/>
                </a:ln>
                <a:solidFill>
                  <a:srgbClr val="000000"/>
                </a:solidFill>
                <a:effectLst/>
                <a:uLnTx/>
                <a:uFillTx/>
                <a:latin typeface="Arial Narrow"/>
                <a:ea typeface="Calibri" panose="020F0502020204030204" pitchFamily="34" charset="0"/>
                <a:cs typeface="Times New Roman" panose="02020603050405020304" pitchFamily="18" charset="0"/>
                <a:sym typeface="Arial"/>
              </a:rPr>
              <a:t>1 </a:t>
            </a:r>
            <a:r>
              <a:rPr kumimoji="0" lang="en-US" altLang="en-US" sz="1400" b="1" i="0" u="none" strike="noStrike" kern="1200" cap="none" spc="0" normalizeH="0" baseline="0" noProof="0" dirty="0">
                <a:ln>
                  <a:noFill/>
                </a:ln>
                <a:solidFill>
                  <a:srgbClr val="000000"/>
                </a:solidFill>
                <a:effectLst/>
                <a:uLnTx/>
                <a:uFillTx/>
                <a:latin typeface="Arial Narrow"/>
                <a:ea typeface="Calibri" panose="020F0502020204030204" pitchFamily="34" charset="0"/>
                <a:cs typeface="Times New Roman" panose="02020603050405020304" pitchFamily="18" charset="0"/>
                <a:sym typeface="Arial"/>
              </a:rPr>
              <a:t>California State Teachers’ Retirement System (</a:t>
            </a:r>
            <a:r>
              <a:rPr kumimoji="0" lang="en-US" altLang="en-US" sz="1400" b="1" i="0" u="none" strike="noStrike" kern="1200" cap="none" spc="0" normalizeH="0" baseline="0" noProof="0" dirty="0" err="1">
                <a:ln>
                  <a:noFill/>
                </a:ln>
                <a:solidFill>
                  <a:srgbClr val="000000"/>
                </a:solidFill>
                <a:effectLst/>
                <a:uLnTx/>
                <a:uFillTx/>
                <a:latin typeface="Arial Narrow"/>
                <a:ea typeface="Calibri" panose="020F0502020204030204" pitchFamily="34" charset="0"/>
                <a:cs typeface="Times New Roman" panose="02020603050405020304" pitchFamily="18" charset="0"/>
                <a:sym typeface="Arial"/>
              </a:rPr>
              <a:t>CalSTRS</a:t>
            </a:r>
            <a:r>
              <a:rPr kumimoji="0" lang="en-US" altLang="en-US" sz="1400" b="1" i="0" u="none" strike="noStrike" kern="1200" cap="none" spc="0" normalizeH="0" baseline="0" noProof="0" dirty="0">
                <a:ln>
                  <a:noFill/>
                </a:ln>
                <a:solidFill>
                  <a:srgbClr val="000000"/>
                </a:solidFill>
                <a:effectLst/>
                <a:uLnTx/>
                <a:uFillTx/>
                <a:latin typeface="Arial Narrow"/>
                <a:ea typeface="Calibri" panose="020F0502020204030204" pitchFamily="34" charset="0"/>
                <a:cs typeface="Times New Roman" panose="02020603050405020304" pitchFamily="18" charset="0"/>
                <a:sym typeface="Arial"/>
              </a:rPr>
              <a:t>) rates in 2019–20 and 2020–21 are final. Rates in the following years are subject to change based on determination by the </a:t>
            </a:r>
            <a:r>
              <a:rPr kumimoji="0" lang="en-US" altLang="en-US" sz="1400" b="1" i="0" u="none" strike="noStrike" kern="1200" cap="none" spc="0" normalizeH="0" baseline="0" noProof="0" dirty="0" err="1">
                <a:ln>
                  <a:noFill/>
                </a:ln>
                <a:solidFill>
                  <a:srgbClr val="000000"/>
                </a:solidFill>
                <a:effectLst/>
                <a:uLnTx/>
                <a:uFillTx/>
                <a:latin typeface="Arial Narrow"/>
                <a:ea typeface="Calibri" panose="020F0502020204030204" pitchFamily="34" charset="0"/>
                <a:cs typeface="Times New Roman" panose="02020603050405020304" pitchFamily="18" charset="0"/>
                <a:sym typeface="Arial"/>
              </a:rPr>
              <a:t>CalSTRS</a:t>
            </a:r>
            <a:r>
              <a:rPr kumimoji="0" lang="en-US" altLang="en-US" sz="1400" b="1" i="0" u="none" strike="noStrike" kern="1200" cap="none" spc="0" normalizeH="0" baseline="0" noProof="0" dirty="0">
                <a:ln>
                  <a:noFill/>
                </a:ln>
                <a:solidFill>
                  <a:srgbClr val="000000"/>
                </a:solidFill>
                <a:effectLst/>
                <a:uLnTx/>
                <a:uFillTx/>
                <a:latin typeface="Arial Narrow"/>
                <a:ea typeface="Calibri" panose="020F0502020204030204" pitchFamily="34" charset="0"/>
                <a:cs typeface="Times New Roman" panose="02020603050405020304" pitchFamily="18" charset="0"/>
                <a:sym typeface="Arial"/>
              </a:rPr>
              <a:t> Board. </a:t>
            </a:r>
            <a:endParaRPr kumimoji="0" lang="en-US" altLang="en-US" sz="900" b="1" i="0" u="none" strike="noStrike" kern="1200" cap="none" spc="0" normalizeH="0" baseline="0" noProof="0" dirty="0">
              <a:ln>
                <a:noFill/>
              </a:ln>
              <a:solidFill>
                <a:srgbClr val="000000"/>
              </a:solidFill>
              <a:effectLst/>
              <a:uLnTx/>
              <a:uFillTx/>
              <a:latin typeface="Arial Narrow"/>
              <a:ea typeface="+mn-ea"/>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30000" noProof="0" dirty="0">
                <a:ln>
                  <a:noFill/>
                </a:ln>
                <a:solidFill>
                  <a:srgbClr val="000000"/>
                </a:solidFill>
                <a:effectLst/>
                <a:uLnTx/>
                <a:uFillTx/>
                <a:latin typeface="Arial Narrow"/>
                <a:ea typeface="Calibri" panose="020F0502020204030204" pitchFamily="34" charset="0"/>
                <a:cs typeface="Times New Roman" panose="02020603050405020304" pitchFamily="18" charset="0"/>
                <a:sym typeface="Arial"/>
              </a:rPr>
              <a:t>2 </a:t>
            </a:r>
            <a:r>
              <a:rPr kumimoji="0" lang="en-US" altLang="en-US" sz="1400" b="1" i="0" u="none" strike="noStrike" kern="1200" cap="none" spc="0" normalizeH="0" baseline="0" noProof="0" dirty="0">
                <a:ln>
                  <a:noFill/>
                </a:ln>
                <a:solidFill>
                  <a:srgbClr val="000000"/>
                </a:solidFill>
                <a:effectLst/>
                <a:uLnTx/>
                <a:uFillTx/>
                <a:latin typeface="Arial Narrow"/>
                <a:ea typeface="Calibri" panose="020F0502020204030204" pitchFamily="34" charset="0"/>
                <a:cs typeface="Times New Roman" panose="02020603050405020304" pitchFamily="18" charset="0"/>
                <a:sym typeface="Arial"/>
              </a:rPr>
              <a:t>California Public Employees’ Retirement System (CalPERS) rate in 2019–20 is final. Rates in the following years are subject to change based on determination by the CalPERS Board.</a:t>
            </a:r>
            <a:endParaRPr kumimoji="0" lang="en-US" altLang="en-US" sz="2000" b="1" i="0" u="none" strike="noStrike" kern="1200" cap="none" spc="0" normalizeH="0" baseline="0" noProof="0" dirty="0">
              <a:ln>
                <a:noFill/>
              </a:ln>
              <a:solidFill>
                <a:srgbClr val="000000"/>
              </a:solidFill>
              <a:effectLst/>
              <a:uLnTx/>
              <a:uFillTx/>
              <a:latin typeface="Arial Narrow"/>
              <a:ea typeface="+mn-ea"/>
              <a:cs typeface="Arial"/>
              <a:sym typeface="Arial"/>
            </a:endParaRPr>
          </a:p>
        </p:txBody>
      </p:sp>
      <p:sp>
        <p:nvSpPr>
          <p:cNvPr id="2" name="Slide Number Placeholder 1">
            <a:extLst>
              <a:ext uri="{FF2B5EF4-FFF2-40B4-BE49-F238E27FC236}">
                <a16:creationId xmlns:a16="http://schemas.microsoft.com/office/drawing/2014/main" id="{658B26BF-C57C-9342-8415-276BE27B5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3103706372"/>
      </p:ext>
    </p:extLst>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82aac8634d_0_459"/>
          <p:cNvSpPr txBox="1">
            <a:spLocks noGrp="1"/>
          </p:cNvSpPr>
          <p:nvPr>
            <p:ph type="title"/>
          </p:nvPr>
        </p:nvSpPr>
        <p:spPr>
          <a:xfrm>
            <a:off x="1850001" y="426720"/>
            <a:ext cx="6551615" cy="1320900"/>
          </a:xfrm>
          <a:prstGeom prst="rect">
            <a:avLst/>
          </a:prstGeom>
        </p:spPr>
        <p:txBody>
          <a:bodyPr spcFirstLastPara="1" wrap="square" lIns="91425" tIns="45700" rIns="91425" bIns="45700" anchor="t" anchorCtr="0">
            <a:noAutofit/>
          </a:bodyPr>
          <a:lstStyle/>
          <a:p>
            <a:pPr algn="ctr">
              <a:spcAft>
                <a:spcPts val="1000"/>
              </a:spcAft>
            </a:pPr>
            <a:r>
              <a:rPr lang="en" b="1" dirty="0">
                <a:solidFill>
                  <a:schemeClr val="tx1"/>
                </a:solidFill>
                <a:latin typeface="Arial Narrow" panose="020B0606020202030204" pitchFamily="34" charset="0"/>
                <a:cs typeface="Calibri" panose="020F0502020204030204" pitchFamily="34" charset="0"/>
              </a:rPr>
              <a:t>Zoom Functionality</a:t>
            </a:r>
            <a:endParaRPr b="1" dirty="0">
              <a:solidFill>
                <a:schemeClr val="tx1"/>
              </a:solidFill>
              <a:latin typeface="Arial Narrow" panose="020B0606020202030204" pitchFamily="34" charset="0"/>
              <a:cs typeface="Calibri" panose="020F0502020204030204" pitchFamily="34" charset="0"/>
            </a:endParaRPr>
          </a:p>
        </p:txBody>
      </p:sp>
      <p:pic>
        <p:nvPicPr>
          <p:cNvPr id="188" name="Google Shape;188;g82aac8634d_0_459"/>
          <p:cNvPicPr preferRelativeResize="0"/>
          <p:nvPr/>
        </p:nvPicPr>
        <p:blipFill>
          <a:blip r:embed="rId3">
            <a:alphaModFix/>
          </a:blip>
          <a:stretch>
            <a:fillRect/>
          </a:stretch>
        </p:blipFill>
        <p:spPr>
          <a:xfrm>
            <a:off x="1850001" y="1161826"/>
            <a:ext cx="7882400" cy="4787444"/>
          </a:xfrm>
          <a:prstGeom prst="rect">
            <a:avLst/>
          </a:prstGeom>
          <a:noFill/>
          <a:ln>
            <a:noFill/>
          </a:ln>
        </p:spPr>
      </p:pic>
      <p:pic>
        <p:nvPicPr>
          <p:cNvPr id="4" name="Picture 2">
            <a:extLst>
              <a:ext uri="{FF2B5EF4-FFF2-40B4-BE49-F238E27FC236}">
                <a16:creationId xmlns:a16="http://schemas.microsoft.com/office/drawing/2014/main" id="{EA15F54C-E6A9-4542-AF9D-4ED6199A2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9172" y="6108787"/>
            <a:ext cx="2212828" cy="731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7B62CD-7861-4CE5-B89B-3FF3EEEC4415}"/>
              </a:ext>
            </a:extLst>
          </p:cNvPr>
          <p:cNvSpPr txBox="1"/>
          <p:nvPr/>
        </p:nvSpPr>
        <p:spPr>
          <a:xfrm>
            <a:off x="7865169" y="2919287"/>
            <a:ext cx="1363928" cy="400110"/>
          </a:xfrm>
          <a:prstGeom prst="rect">
            <a:avLst/>
          </a:prstGeom>
          <a:noFill/>
        </p:spPr>
        <p:txBody>
          <a:bodyPr wrap="square" rtlCol="0">
            <a:spAutoFit/>
          </a:bodyPr>
          <a:lstStyle/>
          <a:p>
            <a:pPr>
              <a:defRPr/>
            </a:pPr>
            <a:r>
              <a:rPr lang="en-US" sz="2000" dirty="0">
                <a:highlight>
                  <a:srgbClr val="FFFF00"/>
                </a:highlight>
              </a:rPr>
              <a:t>CCAP</a:t>
            </a:r>
          </a:p>
        </p:txBody>
      </p:sp>
    </p:spTree>
    <p:extLst>
      <p:ext uri="{BB962C8B-B14F-4D97-AF65-F5344CB8AC3E}">
        <p14:creationId xmlns:p14="http://schemas.microsoft.com/office/powerpoint/2010/main" val="424619125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062fbb5ee_0_864"/>
          <p:cNvSpPr txBox="1">
            <a:spLocks noGrp="1"/>
          </p:cNvSpPr>
          <p:nvPr>
            <p:ph type="ctrTitle"/>
          </p:nvPr>
        </p:nvSpPr>
        <p:spPr>
          <a:xfrm>
            <a:off x="929930" y="1077363"/>
            <a:ext cx="8523288" cy="3294588"/>
          </a:xfrm>
          <a:prstGeom prst="rect">
            <a:avLst/>
          </a:prstGeom>
        </p:spPr>
        <p:txBody>
          <a:bodyPr spcFirstLastPara="1" wrap="square" lIns="91425" tIns="91425" rIns="91425" bIns="91425" anchor="b" anchorCtr="0">
            <a:noAutofit/>
          </a:bodyPr>
          <a:lstStyle/>
          <a:p>
            <a:pPr algn="ctr"/>
            <a:r>
              <a:rPr lang="en-US" b="1" dirty="0">
                <a:solidFill>
                  <a:schemeClr val="tx1"/>
                </a:solidFill>
                <a:latin typeface="Arial Narrow" panose="020B0606020202030204" pitchFamily="34" charset="0"/>
              </a:rPr>
              <a:t>Wrapping up 2019-20</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and </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Preparing for 2020-21</a:t>
            </a:r>
            <a:endParaRPr b="1" dirty="0">
              <a:solidFill>
                <a:schemeClr val="tx1"/>
              </a:solidFill>
              <a:latin typeface="Arial Narrow" panose="020B0606020202030204" pitchFamily="34" charset="0"/>
            </a:endParaRPr>
          </a:p>
        </p:txBody>
      </p:sp>
      <p:pic>
        <p:nvPicPr>
          <p:cNvPr id="4" name="Picture 2">
            <a:extLst>
              <a:ext uri="{FF2B5EF4-FFF2-40B4-BE49-F238E27FC236}">
                <a16:creationId xmlns:a16="http://schemas.microsoft.com/office/drawing/2014/main" id="{5E9E3D24-AEA6-4686-88C5-03B22AA14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8287" y="6189074"/>
            <a:ext cx="2023713" cy="66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52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8D9A-A500-484C-B616-242BCA4386B9}"/>
              </a:ext>
            </a:extLst>
          </p:cNvPr>
          <p:cNvSpPr>
            <a:spLocks noGrp="1"/>
          </p:cNvSpPr>
          <p:nvPr>
            <p:ph type="title"/>
          </p:nvPr>
        </p:nvSpPr>
        <p:spPr>
          <a:xfrm>
            <a:off x="1148419" y="215705"/>
            <a:ext cx="8128000" cy="1320800"/>
          </a:xfrm>
        </p:spPr>
        <p:txBody>
          <a:bodyPr>
            <a:normAutofit/>
          </a:bodyPr>
          <a:lstStyle/>
          <a:p>
            <a:pPr algn="ctr"/>
            <a:r>
              <a:rPr lang="en-US" b="1" dirty="0">
                <a:solidFill>
                  <a:schemeClr val="tx1"/>
                </a:solidFill>
                <a:latin typeface="Arial Narrow" panose="020B0606020202030204" pitchFamily="34" charset="0"/>
                <a:cs typeface="Calibri" panose="020F0502020204030204" pitchFamily="34" charset="0"/>
              </a:rPr>
              <a:t>Composition of the State Budget</a:t>
            </a:r>
          </a:p>
        </p:txBody>
      </p:sp>
      <p:sp>
        <p:nvSpPr>
          <p:cNvPr id="3" name="Slide Number Placeholder 2">
            <a:extLst>
              <a:ext uri="{FF2B5EF4-FFF2-40B4-BE49-F238E27FC236}">
                <a16:creationId xmlns:a16="http://schemas.microsoft.com/office/drawing/2014/main" id="{96C8ECAC-F7A7-4E6C-A9A5-3F40EAA2076B}"/>
              </a:ext>
            </a:extLst>
          </p:cNvPr>
          <p:cNvSpPr>
            <a:spLocks noGrp="1"/>
          </p:cNvSpPr>
          <p:nvPr>
            <p:ph type="sldNum" idx="12"/>
          </p:nvPr>
        </p:nvSpPr>
        <p:spPr/>
        <p:txBody>
          <a:bodyPr/>
          <a:lstStyle/>
          <a:p>
            <a:fld id="{00000000-1234-1234-1234-123412341234}" type="slidenum">
              <a:rPr lang="en" smtClean="0"/>
              <a:pPr/>
              <a:t>21</a:t>
            </a:fld>
            <a:endParaRPr lang="en" dirty="0"/>
          </a:p>
        </p:txBody>
      </p:sp>
      <p:graphicFrame>
        <p:nvGraphicFramePr>
          <p:cNvPr id="4" name="Diagram 3">
            <a:extLst>
              <a:ext uri="{FF2B5EF4-FFF2-40B4-BE49-F238E27FC236}">
                <a16:creationId xmlns:a16="http://schemas.microsoft.com/office/drawing/2014/main" id="{570010AB-6CD1-43B0-ABF7-674C7D074CED}"/>
              </a:ext>
            </a:extLst>
          </p:cNvPr>
          <p:cNvGraphicFramePr/>
          <p:nvPr>
            <p:extLst>
              <p:ext uri="{D42A27DB-BD31-4B8C-83A1-F6EECF244321}">
                <p14:modId xmlns:p14="http://schemas.microsoft.com/office/powerpoint/2010/main" val="229269902"/>
              </p:ext>
            </p:extLst>
          </p:nvPr>
        </p:nvGraphicFramePr>
        <p:xfrm>
          <a:off x="904067" y="106020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3C5DCAE1-FF22-46DA-9B24-FDDA972424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8287" y="6189074"/>
            <a:ext cx="2023713" cy="66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30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2aac8634d_0_503"/>
          <p:cNvSpPr txBox="1">
            <a:spLocks noGrp="1"/>
          </p:cNvSpPr>
          <p:nvPr>
            <p:ph type="title"/>
          </p:nvPr>
        </p:nvSpPr>
        <p:spPr>
          <a:xfrm>
            <a:off x="1981201" y="173038"/>
            <a:ext cx="7032929" cy="1143300"/>
          </a:xfrm>
          <a:prstGeom prst="rect">
            <a:avLst/>
          </a:prstGeom>
        </p:spPr>
        <p:txBody>
          <a:bodyPr spcFirstLastPara="1" wrap="square" lIns="91425" tIns="45700" rIns="91425" bIns="45700" anchor="t" anchorCtr="0">
            <a:noAutofit/>
          </a:bodyPr>
          <a:lstStyle/>
          <a:p>
            <a:pPr algn="ctr"/>
            <a:r>
              <a:rPr lang="en-US" b="1" dirty="0">
                <a:solidFill>
                  <a:schemeClr val="tx1"/>
                </a:solidFill>
                <a:latin typeface="Arial Narrow" panose="020B0606020202030204" pitchFamily="34" charset="0"/>
                <a:cs typeface="Calibri" panose="020F0502020204030204" pitchFamily="34" charset="0"/>
              </a:rPr>
              <a:t>Volatility of the State Budget</a:t>
            </a:r>
            <a:endParaRPr b="1" dirty="0">
              <a:solidFill>
                <a:schemeClr val="tx1"/>
              </a:solidFill>
              <a:latin typeface="Arial Narrow" panose="020B0606020202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6A58A0A2-8D98-48B5-AC55-2644691D9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172" y="6126563"/>
            <a:ext cx="2212828" cy="731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52B038BB-5BEE-480B-A0D5-45E84C2E0D20}"/>
              </a:ext>
            </a:extLst>
          </p:cNvPr>
          <p:cNvGraphicFramePr/>
          <p:nvPr>
            <p:extLst>
              <p:ext uri="{D42A27DB-BD31-4B8C-83A1-F6EECF244321}">
                <p14:modId xmlns:p14="http://schemas.microsoft.com/office/powerpoint/2010/main" val="3749200796"/>
              </p:ext>
            </p:extLst>
          </p:nvPr>
        </p:nvGraphicFramePr>
        <p:xfrm>
          <a:off x="1125415" y="1502527"/>
          <a:ext cx="8733693" cy="527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8946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82aac8634d_0_480"/>
          <p:cNvSpPr txBox="1"/>
          <p:nvPr/>
        </p:nvSpPr>
        <p:spPr>
          <a:xfrm>
            <a:off x="1436251" y="2417713"/>
            <a:ext cx="7599108" cy="2689834"/>
          </a:xfrm>
          <a:prstGeom prst="rect">
            <a:avLst/>
          </a:prstGeom>
          <a:noFill/>
          <a:ln>
            <a:noFill/>
          </a:ln>
        </p:spPr>
        <p:txBody>
          <a:bodyPr spcFirstLastPara="1" wrap="square" lIns="91425" tIns="91425" rIns="91425" bIns="91425" anchor="t" anchorCtr="0">
            <a:noAutofit/>
          </a:bodyPr>
          <a:lstStyle/>
          <a:p>
            <a:pPr>
              <a:spcBef>
                <a:spcPts val="440"/>
              </a:spcBef>
            </a:pPr>
            <a:r>
              <a:rPr lang="en-US" sz="3000" b="1" dirty="0">
                <a:solidFill>
                  <a:schemeClr val="tx1"/>
                </a:solidFill>
                <a:latin typeface="Arial Narrow" panose="020B0606020202030204" pitchFamily="34" charset="0"/>
                <a:ea typeface="Calibri"/>
                <a:cs typeface="Calibri"/>
                <a:sym typeface="Calibri"/>
                <a:hlinkClick r:id="rId3">
                  <a:extLst>
                    <a:ext uri="{A12FA001-AC4F-418D-AE19-62706E023703}">
                      <ahyp:hlinkClr xmlns:ahyp="http://schemas.microsoft.com/office/drawing/2018/hyperlinkcolor" val="tx"/>
                    </a:ext>
                  </a:extLst>
                </a:hlinkClick>
              </a:rPr>
              <a:t>Federal Waivers</a:t>
            </a:r>
            <a:r>
              <a:rPr lang="en-US" sz="3000" b="1" dirty="0">
                <a:solidFill>
                  <a:schemeClr val="tx1"/>
                </a:solidFill>
                <a:latin typeface="Arial Narrow" panose="020B0606020202030204" pitchFamily="34" charset="0"/>
                <a:ea typeface="Calibri"/>
                <a:cs typeface="Calibri"/>
                <a:sym typeface="Calibri"/>
              </a:rPr>
              <a:t> </a:t>
            </a:r>
            <a:r>
              <a:rPr lang="en-US" sz="3000" b="1" dirty="0">
                <a:solidFill>
                  <a:srgbClr val="0000CC"/>
                </a:solidFill>
                <a:latin typeface="Arial Narrow" panose="020B0606020202030204" pitchFamily="34" charset="0"/>
                <a:ea typeface="Calibri"/>
                <a:cs typeface="Calibri"/>
                <a:sym typeface="Calibri"/>
              </a:rPr>
              <a:t>and flexibility webinar and slides</a:t>
            </a:r>
          </a:p>
          <a:p>
            <a:pPr>
              <a:spcBef>
                <a:spcPts val="440"/>
              </a:spcBef>
            </a:pPr>
            <a:endParaRPr lang="en-US" sz="3000" b="1" dirty="0">
              <a:solidFill>
                <a:srgbClr val="0000CC"/>
              </a:solidFill>
              <a:latin typeface="Arial Narrow" panose="020B0606020202030204" pitchFamily="34" charset="0"/>
              <a:ea typeface="Calibri"/>
              <a:cs typeface="Calibri"/>
              <a:sym typeface="Calibri"/>
            </a:endParaRPr>
          </a:p>
          <a:p>
            <a:pPr>
              <a:spcBef>
                <a:spcPts val="440"/>
              </a:spcBef>
            </a:pPr>
            <a:r>
              <a:rPr lang="en-US" sz="3000" b="1" dirty="0">
                <a:solidFill>
                  <a:schemeClr val="tx1"/>
                </a:solidFill>
                <a:latin typeface="Arial Narrow" panose="020B0606020202030204" pitchFamily="34" charset="0"/>
                <a:ea typeface="Calibri"/>
                <a:cs typeface="Calibri"/>
                <a:sym typeface="Calibri"/>
                <a:hlinkClick r:id="rId4">
                  <a:extLst>
                    <a:ext uri="{A12FA001-AC4F-418D-AE19-62706E023703}">
                      <ahyp:hlinkClr xmlns:ahyp="http://schemas.microsoft.com/office/drawing/2018/hyperlinkcolor" val="tx"/>
                    </a:ext>
                  </a:extLst>
                </a:hlinkClick>
              </a:rPr>
              <a:t>Waiver information </a:t>
            </a:r>
            <a:r>
              <a:rPr lang="en-US" sz="3000" b="1" dirty="0">
                <a:solidFill>
                  <a:srgbClr val="0000CC"/>
                </a:solidFill>
                <a:latin typeface="Arial Narrow" panose="020B0606020202030204" pitchFamily="34" charset="0"/>
                <a:ea typeface="Calibri"/>
                <a:cs typeface="Calibri"/>
                <a:sym typeface="Calibri"/>
              </a:rPr>
              <a:t>CDE</a:t>
            </a:r>
          </a:p>
          <a:p>
            <a:pPr>
              <a:spcBef>
                <a:spcPts val="440"/>
              </a:spcBef>
            </a:pPr>
            <a:endParaRPr sz="2400" dirty="0">
              <a:solidFill>
                <a:srgbClr val="0000CC"/>
              </a:solidFill>
              <a:latin typeface="Calibri"/>
              <a:ea typeface="Calibri"/>
              <a:cs typeface="Calibri"/>
              <a:sym typeface="Calibri"/>
            </a:endParaRPr>
          </a:p>
        </p:txBody>
      </p:sp>
      <p:sp>
        <p:nvSpPr>
          <p:cNvPr id="221" name="Google Shape;221;g82aac8634d_0_480"/>
          <p:cNvSpPr txBox="1">
            <a:spLocks noGrp="1"/>
          </p:cNvSpPr>
          <p:nvPr>
            <p:ph type="title"/>
          </p:nvPr>
        </p:nvSpPr>
        <p:spPr>
          <a:xfrm>
            <a:off x="0" y="1010213"/>
            <a:ext cx="9650994" cy="891015"/>
          </a:xfrm>
          <a:prstGeom prst="rect">
            <a:avLst/>
          </a:prstGeom>
        </p:spPr>
        <p:txBody>
          <a:bodyPr spcFirstLastPara="1" wrap="square" lIns="91425" tIns="45700" rIns="91425" bIns="45700" anchor="t" anchorCtr="0">
            <a:noAutofit/>
          </a:bodyPr>
          <a:lstStyle/>
          <a:p>
            <a:pPr lvl="0" algn="ctr"/>
            <a:r>
              <a:rPr lang="en-US" b="1" dirty="0">
                <a:solidFill>
                  <a:schemeClr val="tx1"/>
                </a:solidFill>
                <a:latin typeface="Arial Narrow" panose="020B0606020202030204" pitchFamily="34" charset="0"/>
                <a:cs typeface="Calibri" panose="020F0502020204030204" pitchFamily="34" charset="0"/>
              </a:rPr>
              <a:t>Don’t Forget Your</a:t>
            </a:r>
            <a:r>
              <a:rPr lang="en" b="1" dirty="0">
                <a:solidFill>
                  <a:schemeClr val="tx1"/>
                </a:solidFill>
                <a:latin typeface="Arial Narrow" panose="020B0606020202030204" pitchFamily="34" charset="0"/>
                <a:cs typeface="Calibri" panose="020F0502020204030204" pitchFamily="34" charset="0"/>
              </a:rPr>
              <a:t> </a:t>
            </a:r>
            <a:r>
              <a:rPr lang="en-US" b="1" dirty="0">
                <a:solidFill>
                  <a:schemeClr val="tx1"/>
                </a:solidFill>
                <a:latin typeface="Arial Narrow" panose="020B0606020202030204" pitchFamily="34" charset="0"/>
                <a:cs typeface="Calibri" panose="020F0502020204030204" pitchFamily="34" charset="0"/>
              </a:rPr>
              <a:t>CDE </a:t>
            </a:r>
            <a:r>
              <a:rPr lang="en" b="1" dirty="0">
                <a:solidFill>
                  <a:schemeClr val="tx1"/>
                </a:solidFill>
                <a:latin typeface="Arial Narrow" panose="020B0606020202030204" pitchFamily="34" charset="0"/>
                <a:cs typeface="Calibri" panose="020F0502020204030204" pitchFamily="34" charset="0"/>
              </a:rPr>
              <a:t>Waivers</a:t>
            </a:r>
            <a:endParaRPr b="1" dirty="0">
              <a:solidFill>
                <a:schemeClr val="tx1"/>
              </a:solidFill>
              <a:latin typeface="Arial Narrow" panose="020B0606020202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2BFD2141-DA9D-4B6F-BAF2-136334926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6779" y="6126563"/>
            <a:ext cx="2212828" cy="731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2aac8634d_0_503"/>
          <p:cNvSpPr txBox="1">
            <a:spLocks noGrp="1"/>
          </p:cNvSpPr>
          <p:nvPr>
            <p:ph type="title"/>
          </p:nvPr>
        </p:nvSpPr>
        <p:spPr>
          <a:xfrm>
            <a:off x="1276141" y="21234"/>
            <a:ext cx="7032929" cy="1920108"/>
          </a:xfrm>
          <a:prstGeom prst="rect">
            <a:avLst/>
          </a:prstGeom>
        </p:spPr>
        <p:txBody>
          <a:bodyPr spcFirstLastPara="1" wrap="square" lIns="91425" tIns="45700" rIns="91425" bIns="45700" anchor="t" anchorCtr="0">
            <a:noAutofit/>
          </a:bodyPr>
          <a:lstStyle/>
          <a:p>
            <a:pPr algn="ctr"/>
            <a:r>
              <a:rPr lang="en-US" b="1" dirty="0">
                <a:solidFill>
                  <a:schemeClr val="tx1"/>
                </a:solidFill>
                <a:latin typeface="Arial Narrow" panose="020B0606020202030204" pitchFamily="34" charset="0"/>
                <a:cs typeface="Calibri" panose="020F0502020204030204" pitchFamily="34" charset="0"/>
              </a:rPr>
              <a:t>Wrapping Up the Year</a:t>
            </a:r>
            <a:br>
              <a:rPr lang="en-US" b="1" dirty="0">
                <a:solidFill>
                  <a:schemeClr val="tx1"/>
                </a:solidFill>
                <a:latin typeface="Arial Narrow" panose="020B0606020202030204" pitchFamily="34" charset="0"/>
                <a:cs typeface="Calibri" panose="020F0502020204030204" pitchFamily="34" charset="0"/>
              </a:rPr>
            </a:br>
            <a:r>
              <a:rPr lang="en-US" b="1" dirty="0">
                <a:solidFill>
                  <a:schemeClr val="tx1"/>
                </a:solidFill>
                <a:latin typeface="Arial Narrow" panose="020B0606020202030204" pitchFamily="34" charset="0"/>
                <a:cs typeface="Calibri" panose="020F0502020204030204" pitchFamily="34" charset="0"/>
              </a:rPr>
              <a:t>and </a:t>
            </a:r>
            <a:br>
              <a:rPr lang="en-US" b="1" dirty="0">
                <a:solidFill>
                  <a:schemeClr val="tx1"/>
                </a:solidFill>
                <a:latin typeface="Arial Narrow" panose="020B0606020202030204" pitchFamily="34" charset="0"/>
                <a:cs typeface="Calibri" panose="020F0502020204030204" pitchFamily="34" charset="0"/>
              </a:rPr>
            </a:br>
            <a:r>
              <a:rPr lang="en-US" b="1" dirty="0">
                <a:solidFill>
                  <a:schemeClr val="tx1"/>
                </a:solidFill>
                <a:latin typeface="Arial Narrow" panose="020B0606020202030204" pitchFamily="34" charset="0"/>
                <a:cs typeface="Calibri" panose="020F0502020204030204" pitchFamily="34" charset="0"/>
              </a:rPr>
              <a:t>Preparing for Next Year</a:t>
            </a:r>
            <a:endParaRPr b="1" dirty="0">
              <a:solidFill>
                <a:schemeClr val="tx1"/>
              </a:solidFill>
              <a:latin typeface="Arial Narrow" panose="020B0606020202030204" pitchFamily="34" charset="0"/>
              <a:cs typeface="Calibri" panose="020F0502020204030204" pitchFamily="34" charset="0"/>
            </a:endParaRPr>
          </a:p>
        </p:txBody>
      </p:sp>
      <p:sp>
        <p:nvSpPr>
          <p:cNvPr id="264" name="Google Shape;264;g82aac8634d_0_503"/>
          <p:cNvSpPr txBox="1">
            <a:spLocks noGrp="1"/>
          </p:cNvSpPr>
          <p:nvPr>
            <p:ph type="body" idx="1"/>
          </p:nvPr>
        </p:nvSpPr>
        <p:spPr>
          <a:xfrm>
            <a:off x="555673" y="1989098"/>
            <a:ext cx="9310957" cy="4927385"/>
          </a:xfrm>
          <a:prstGeom prst="rect">
            <a:avLst/>
          </a:prstGeom>
        </p:spPr>
        <p:txBody>
          <a:bodyPr spcFirstLastPara="1" wrap="square" lIns="91425" tIns="45700" rIns="91425" bIns="45700" anchor="t" anchorCtr="0">
            <a:noAutofit/>
          </a:bodyPr>
          <a:lstStyle/>
          <a:p>
            <a:pPr marL="495300" indent="-457200">
              <a:buClrTx/>
              <a:buSzPct val="100000"/>
              <a:buFont typeface="+mj-lt"/>
              <a:buAutoNum type="arabicPeriod"/>
            </a:pPr>
            <a:r>
              <a:rPr lang="en-US" sz="2800" b="1" dirty="0">
                <a:solidFill>
                  <a:schemeClr val="tx1"/>
                </a:solidFill>
                <a:latin typeface="Arial Narrow" panose="020B0606020202030204" pitchFamily="34" charset="0"/>
                <a:cs typeface="Calibri" panose="020F0502020204030204" pitchFamily="34" charset="0"/>
              </a:rPr>
              <a:t>Book</a:t>
            </a:r>
            <a:r>
              <a:rPr lang="en-US" sz="2800" b="1" dirty="0">
                <a:solidFill>
                  <a:srgbClr val="0000CC"/>
                </a:solidFill>
                <a:latin typeface="Arial Narrow" panose="020B0606020202030204" pitchFamily="34" charset="0"/>
                <a:cs typeface="Calibri" panose="020F0502020204030204" pitchFamily="34" charset="0"/>
              </a:rPr>
              <a:t> CARES ACT </a:t>
            </a:r>
            <a:r>
              <a:rPr lang="en-US" sz="2800" b="1" dirty="0">
                <a:solidFill>
                  <a:schemeClr val="tx1"/>
                </a:solidFill>
                <a:latin typeface="Arial Narrow" panose="020B0606020202030204" pitchFamily="34" charset="0"/>
                <a:cs typeface="Calibri" panose="020F0502020204030204" pitchFamily="34" charset="0"/>
              </a:rPr>
              <a:t>and</a:t>
            </a:r>
            <a:r>
              <a:rPr lang="en-US" sz="2800" b="1" dirty="0">
                <a:solidFill>
                  <a:srgbClr val="0000CC"/>
                </a:solidFill>
                <a:latin typeface="Arial Narrow" panose="020B0606020202030204" pitchFamily="34" charset="0"/>
                <a:cs typeface="Calibri" panose="020F0502020204030204" pitchFamily="34" charset="0"/>
              </a:rPr>
              <a:t> SB 117 </a:t>
            </a:r>
            <a:r>
              <a:rPr lang="en-US" sz="2800" b="1" dirty="0">
                <a:solidFill>
                  <a:schemeClr val="tx1"/>
                </a:solidFill>
                <a:latin typeface="Arial Narrow" panose="020B0606020202030204" pitchFamily="34" charset="0"/>
                <a:cs typeface="Calibri" panose="020F0502020204030204" pitchFamily="34" charset="0"/>
              </a:rPr>
              <a:t>revenues</a:t>
            </a:r>
          </a:p>
          <a:p>
            <a:pPr marL="495300" indent="-457200">
              <a:buClrTx/>
              <a:buSzPct val="100000"/>
              <a:buFont typeface="+mj-lt"/>
              <a:buAutoNum type="arabicPeriod"/>
            </a:pPr>
            <a:r>
              <a:rPr lang="en-US" sz="2800" b="1" dirty="0">
                <a:solidFill>
                  <a:schemeClr val="tx1"/>
                </a:solidFill>
                <a:latin typeface="Arial Narrow" panose="020B0606020202030204" pitchFamily="34" charset="0"/>
                <a:cs typeface="Calibri" panose="020F0502020204030204" pitchFamily="34" charset="0"/>
              </a:rPr>
              <a:t>Calculate areas of</a:t>
            </a:r>
            <a:r>
              <a:rPr lang="en-US" sz="2800" b="1" dirty="0">
                <a:solidFill>
                  <a:srgbClr val="0000CC"/>
                </a:solidFill>
                <a:latin typeface="Arial Narrow" panose="020B0606020202030204" pitchFamily="34" charset="0"/>
                <a:cs typeface="Calibri" panose="020F0502020204030204" pitchFamily="34" charset="0"/>
              </a:rPr>
              <a:t> savings: </a:t>
            </a:r>
            <a:r>
              <a:rPr lang="en-US" sz="2800" b="1" dirty="0">
                <a:solidFill>
                  <a:schemeClr val="tx1"/>
                </a:solidFill>
                <a:latin typeface="Arial Narrow" panose="020B0606020202030204" pitchFamily="34" charset="0"/>
                <a:cs typeface="Calibri" panose="020F0502020204030204" pitchFamily="34" charset="0"/>
              </a:rPr>
              <a:t>Substitute costs, overtime, extra time,</a:t>
            </a:r>
            <a:r>
              <a:rPr lang="en-US" sz="2800" b="1" dirty="0">
                <a:solidFill>
                  <a:srgbClr val="0000CC"/>
                </a:solidFill>
                <a:latin typeface="Arial Narrow" panose="020B0606020202030204" pitchFamily="34" charset="0"/>
                <a:cs typeface="Calibri" panose="020F0502020204030204" pitchFamily="34" charset="0"/>
              </a:rPr>
              <a:t> NPA </a:t>
            </a:r>
            <a:r>
              <a:rPr lang="en-US" sz="2800" b="1" dirty="0">
                <a:solidFill>
                  <a:schemeClr val="tx1"/>
                </a:solidFill>
                <a:latin typeface="Arial Narrow" panose="020B0606020202030204" pitchFamily="34" charset="0"/>
                <a:cs typeface="Calibri" panose="020F0502020204030204" pitchFamily="34" charset="0"/>
              </a:rPr>
              <a:t>services, utility costs, trash service</a:t>
            </a:r>
          </a:p>
          <a:p>
            <a:pPr marL="495300" indent="-457200">
              <a:buClrTx/>
              <a:buSzPct val="100000"/>
              <a:buFont typeface="+mj-lt"/>
              <a:buAutoNum type="arabicPeriod"/>
            </a:pPr>
            <a:r>
              <a:rPr lang="en-US" sz="2800" b="1" dirty="0">
                <a:solidFill>
                  <a:schemeClr val="tx1"/>
                </a:solidFill>
                <a:latin typeface="Arial Narrow" panose="020B0606020202030204" pitchFamily="34" charset="0"/>
                <a:cs typeface="Calibri" panose="020F0502020204030204" pitchFamily="34" charset="0"/>
              </a:rPr>
              <a:t>Adjust for </a:t>
            </a:r>
            <a:r>
              <a:rPr lang="en-US" sz="2800" b="1" dirty="0">
                <a:solidFill>
                  <a:srgbClr val="0000CC"/>
                </a:solidFill>
                <a:latin typeface="Arial Narrow" panose="020B0606020202030204" pitchFamily="34" charset="0"/>
                <a:cs typeface="Calibri" panose="020F0502020204030204" pitchFamily="34" charset="0"/>
              </a:rPr>
              <a:t>unusual costs</a:t>
            </a:r>
            <a:r>
              <a:rPr lang="en-US" sz="2800" b="1" dirty="0">
                <a:solidFill>
                  <a:schemeClr val="tx1"/>
                </a:solidFill>
                <a:latin typeface="Arial Narrow" panose="020B0606020202030204" pitchFamily="34" charset="0"/>
                <a:cs typeface="Calibri" panose="020F0502020204030204" pitchFamily="34" charset="0"/>
              </a:rPr>
              <a:t>: Custodial cleaning supplies, overtime for M&amp;O</a:t>
            </a:r>
          </a:p>
          <a:p>
            <a:pPr marL="495300" indent="-457200">
              <a:buClrTx/>
              <a:buSzPct val="100000"/>
              <a:buFont typeface="+mj-lt"/>
              <a:buAutoNum type="arabicPeriod"/>
            </a:pPr>
            <a:r>
              <a:rPr lang="en-US" sz="2800" b="1" dirty="0">
                <a:solidFill>
                  <a:srgbClr val="0000CC"/>
                </a:solidFill>
                <a:latin typeface="Arial Narrow" panose="020B0606020202030204" pitchFamily="34" charset="0"/>
                <a:cs typeface="Calibri" panose="020F0502020204030204" pitchFamily="34" charset="0"/>
              </a:rPr>
              <a:t>Build reserve levels </a:t>
            </a:r>
            <a:r>
              <a:rPr lang="en-US" sz="2800" b="1" dirty="0">
                <a:solidFill>
                  <a:schemeClr val="tx1"/>
                </a:solidFill>
                <a:latin typeface="Arial Narrow" panose="020B0606020202030204" pitchFamily="34" charset="0"/>
                <a:cs typeface="Calibri" panose="020F0502020204030204" pitchFamily="34" charset="0"/>
              </a:rPr>
              <a:t>– especially cash!</a:t>
            </a:r>
          </a:p>
          <a:p>
            <a:pPr marL="495300" indent="-457200">
              <a:buClrTx/>
              <a:buSzPct val="100000"/>
              <a:buFont typeface="+mj-lt"/>
              <a:buAutoNum type="arabicPeriod"/>
            </a:pPr>
            <a:r>
              <a:rPr lang="en-US" sz="2800" b="1" dirty="0">
                <a:solidFill>
                  <a:schemeClr val="tx1"/>
                </a:solidFill>
                <a:latin typeface="Arial Narrow" panose="020B0606020202030204" pitchFamily="34" charset="0"/>
                <a:cs typeface="Calibri" panose="020F0502020204030204" pitchFamily="34" charset="0"/>
              </a:rPr>
              <a:t>Plan for </a:t>
            </a:r>
            <a:r>
              <a:rPr lang="en-US" sz="2800" b="1" dirty="0">
                <a:solidFill>
                  <a:srgbClr val="0000CC"/>
                </a:solidFill>
                <a:latin typeface="Arial Narrow" panose="020B0606020202030204" pitchFamily="34" charset="0"/>
                <a:cs typeface="Calibri" panose="020F0502020204030204" pitchFamily="34" charset="0"/>
              </a:rPr>
              <a:t>negative COLA - for 2020-21 and zero COLA for     2021-22 and 2022-23</a:t>
            </a:r>
          </a:p>
          <a:p>
            <a:pPr marL="381000" indent="-342900">
              <a:buClrTx/>
              <a:buSzPct val="100000"/>
            </a:pPr>
            <a:endParaRPr lang="en-US" sz="2400" dirty="0">
              <a:solidFill>
                <a:schemeClr val="tx1"/>
              </a:solidFill>
              <a:latin typeface="Calibri" panose="020F0502020204030204" pitchFamily="34" charset="0"/>
              <a:cs typeface="Calibri" panose="020F0502020204030204" pitchFamily="34" charset="0"/>
            </a:endParaRPr>
          </a:p>
          <a:p>
            <a:pPr marL="38100" indent="0">
              <a:buClrTx/>
              <a:buSzPct val="100000"/>
              <a:buNone/>
            </a:pPr>
            <a:endParaRPr lang="en-US" sz="2400" dirty="0">
              <a:solidFill>
                <a:schemeClr val="tx1"/>
              </a:solidFill>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6A58A0A2-8D98-48B5-AC55-2644691D9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172" y="6126563"/>
            <a:ext cx="2212828" cy="7314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D5517E7-BC18-4B7B-B964-4A61D6FFCD1A}"/>
              </a:ext>
            </a:extLst>
          </p:cNvPr>
          <p:cNvPicPr>
            <a:picLocks noChangeAspect="1"/>
          </p:cNvPicPr>
          <p:nvPr/>
        </p:nvPicPr>
        <p:blipFill>
          <a:blip r:embed="rId4"/>
          <a:stretch>
            <a:fillRect/>
          </a:stretch>
        </p:blipFill>
        <p:spPr>
          <a:xfrm>
            <a:off x="9915875" y="184570"/>
            <a:ext cx="2124581" cy="1420011"/>
          </a:xfrm>
          <a:prstGeom prst="rect">
            <a:avLst/>
          </a:prstGeom>
        </p:spPr>
      </p:pic>
    </p:spTree>
    <p:extLst>
      <p:ext uri="{BB962C8B-B14F-4D97-AF65-F5344CB8AC3E}">
        <p14:creationId xmlns:p14="http://schemas.microsoft.com/office/powerpoint/2010/main" val="26935121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8" name="Google Shape;1128;p26"/>
          <p:cNvSpPr txBox="1"/>
          <p:nvPr/>
        </p:nvSpPr>
        <p:spPr>
          <a:xfrm>
            <a:off x="133872" y="449310"/>
            <a:ext cx="3122325" cy="1424757"/>
          </a:xfrm>
          <a:prstGeom prst="rect">
            <a:avLst/>
          </a:prstGeom>
          <a:noFill/>
          <a:ln>
            <a:noFill/>
          </a:ln>
        </p:spPr>
        <p:txBody>
          <a:bodyPr spcFirstLastPara="1" wrap="square" lIns="0" tIns="34275" rIns="0" bIns="34275" anchor="t" anchorCtr="0">
            <a:noAutofit/>
          </a:bodyPr>
          <a:lstStyle/>
          <a:p>
            <a:pPr algn="ctr">
              <a:lnSpc>
                <a:spcPct val="90000"/>
              </a:lnSpc>
            </a:pPr>
            <a:r>
              <a:rPr lang="en-US" sz="3600" b="1" dirty="0">
                <a:solidFill>
                  <a:schemeClr val="tx1"/>
                </a:solidFill>
                <a:latin typeface="Arial Narrow" panose="020B0606020202030204" pitchFamily="34" charset="0"/>
                <a:ea typeface="Raleway"/>
                <a:cs typeface="Arial" panose="020B0604020202020204" pitchFamily="34" charset="0"/>
                <a:sym typeface="Raleway"/>
              </a:rPr>
              <a:t>Cash is King, Credit is Better</a:t>
            </a:r>
            <a:endParaRPr sz="3600" b="1" dirty="0">
              <a:solidFill>
                <a:schemeClr val="tx1"/>
              </a:solidFill>
              <a:latin typeface="Arial Narrow" panose="020B0606020202030204" pitchFamily="34" charset="0"/>
              <a:ea typeface="Raleway"/>
              <a:cs typeface="Arial" panose="020B0604020202020204" pitchFamily="34" charset="0"/>
              <a:sym typeface="Raleway"/>
            </a:endParaRPr>
          </a:p>
          <a:p>
            <a:pPr algn="ctr">
              <a:lnSpc>
                <a:spcPct val="90000"/>
              </a:lnSpc>
            </a:pPr>
            <a:endParaRPr sz="1800" b="1" dirty="0">
              <a:solidFill>
                <a:srgbClr val="348FC4"/>
              </a:solidFill>
              <a:latin typeface="Raleway"/>
              <a:ea typeface="Raleway"/>
              <a:cs typeface="Raleway"/>
              <a:sym typeface="Raleway"/>
            </a:endParaRPr>
          </a:p>
        </p:txBody>
      </p:sp>
      <p:sp>
        <p:nvSpPr>
          <p:cNvPr id="2" name="TextBox 1"/>
          <p:cNvSpPr txBox="1"/>
          <p:nvPr/>
        </p:nvSpPr>
        <p:spPr>
          <a:xfrm>
            <a:off x="3576826" y="1233871"/>
            <a:ext cx="6526842" cy="4955203"/>
          </a:xfrm>
          <a:prstGeom prst="rect">
            <a:avLst/>
          </a:prstGeom>
          <a:noFill/>
        </p:spPr>
        <p:txBody>
          <a:bodyPr wrap="square" rtlCol="0">
            <a:spAutoFit/>
          </a:bodyPr>
          <a:lstStyle/>
          <a:p>
            <a:pPr marL="214313" indent="-214313">
              <a:buFont typeface="Arial" panose="020B0604020202020204" pitchFamily="34" charset="0"/>
              <a:buChar char="•"/>
            </a:pPr>
            <a:r>
              <a:rPr lang="en-US" sz="3000" b="1" dirty="0">
                <a:latin typeface="Arial Narrow" panose="020B0606020202030204" pitchFamily="34" charset="0"/>
              </a:rPr>
              <a:t>Cash deferrals are a solution for the State to smooth out its own cash deficits. </a:t>
            </a:r>
          </a:p>
          <a:p>
            <a:endParaRPr lang="en-US" sz="3000" b="1" dirty="0">
              <a:latin typeface="Arial Narrow" panose="020B0606020202030204" pitchFamily="34" charset="0"/>
            </a:endParaRPr>
          </a:p>
          <a:p>
            <a:pPr marL="214313" indent="-214313">
              <a:buFont typeface="Arial" panose="020B0604020202020204" pitchFamily="34" charset="0"/>
              <a:buChar char="•"/>
            </a:pPr>
            <a:r>
              <a:rPr lang="en-US" sz="3000" b="1" dirty="0">
                <a:latin typeface="Arial Narrow" panose="020B0606020202030204" pitchFamily="34" charset="0"/>
              </a:rPr>
              <a:t>Charter schools need to increase the cash portion of ending fund balance reserve levels – sooner than later!</a:t>
            </a:r>
          </a:p>
          <a:p>
            <a:pPr marL="214313" indent="-214313">
              <a:buFont typeface="Arial" panose="020B0604020202020204" pitchFamily="34" charset="0"/>
              <a:buChar char="•"/>
            </a:pPr>
            <a:endParaRPr lang="en-US" sz="3000" b="1" dirty="0">
              <a:latin typeface="Arial Narrow" panose="020B0606020202030204" pitchFamily="34" charset="0"/>
            </a:endParaRPr>
          </a:p>
          <a:p>
            <a:pPr marL="214313" indent="-214313">
              <a:buFont typeface="Arial" panose="020B0604020202020204" pitchFamily="34" charset="0"/>
              <a:buChar char="•"/>
            </a:pPr>
            <a:r>
              <a:rPr lang="en-US" sz="3000" b="1" dirty="0">
                <a:latin typeface="Arial Narrow" panose="020B0606020202030204" pitchFamily="34" charset="0"/>
              </a:rPr>
              <a:t>Managing cash balances monthly is critical in maintaining fiscal solvency</a:t>
            </a:r>
            <a:r>
              <a:rPr lang="en-US" sz="2400" b="1" dirty="0">
                <a:latin typeface="Arial Narrow" panose="020B0606020202030204" pitchFamily="34" charset="0"/>
              </a:rPr>
              <a:t>.</a:t>
            </a:r>
          </a:p>
          <a:p>
            <a:pPr marL="214313" indent="-214313">
              <a:buFont typeface="Arial" panose="020B0604020202020204" pitchFamily="34" charset="0"/>
              <a:buChar char="•"/>
            </a:pPr>
            <a:endParaRPr lang="en-US" sz="1600" dirty="0"/>
          </a:p>
        </p:txBody>
      </p:sp>
      <p:pic>
        <p:nvPicPr>
          <p:cNvPr id="5122" name="Picture 2" descr="Tenn. establishes hotline for those applying for Emergency Cas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029" y="2382844"/>
            <a:ext cx="2377067" cy="20923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0A74CF7-06B4-4F7A-857A-9D8AE52C2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8287" y="6189074"/>
            <a:ext cx="2023713" cy="668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93DE-7639-4243-9E0C-D98130B4BA69}"/>
              </a:ext>
            </a:extLst>
          </p:cNvPr>
          <p:cNvSpPr>
            <a:spLocks noGrp="1"/>
          </p:cNvSpPr>
          <p:nvPr>
            <p:ph type="title"/>
          </p:nvPr>
        </p:nvSpPr>
        <p:spPr>
          <a:xfrm>
            <a:off x="396565" y="549892"/>
            <a:ext cx="8627685" cy="821708"/>
          </a:xfrm>
        </p:spPr>
        <p:txBody>
          <a:bodyPr>
            <a:noAutofit/>
          </a:bodyPr>
          <a:lstStyle/>
          <a:p>
            <a:pPr algn="ctr"/>
            <a:r>
              <a:rPr lang="en-US" b="1" dirty="0">
                <a:solidFill>
                  <a:schemeClr val="tx1"/>
                </a:solidFill>
                <a:latin typeface="Arial Narrow" panose="020B0606020202030204" pitchFamily="34" charset="0"/>
                <a:cs typeface="Calibri" panose="020F0502020204030204" pitchFamily="34" charset="0"/>
              </a:rPr>
              <a:t>Guidelines for Authorizers to Charters</a:t>
            </a:r>
          </a:p>
        </p:txBody>
      </p:sp>
      <p:sp>
        <p:nvSpPr>
          <p:cNvPr id="3" name="Text Placeholder 2">
            <a:extLst>
              <a:ext uri="{FF2B5EF4-FFF2-40B4-BE49-F238E27FC236}">
                <a16:creationId xmlns:a16="http://schemas.microsoft.com/office/drawing/2014/main" id="{73475096-C38D-46DB-A314-7EF5870CB903}"/>
              </a:ext>
            </a:extLst>
          </p:cNvPr>
          <p:cNvSpPr>
            <a:spLocks noGrp="1"/>
          </p:cNvSpPr>
          <p:nvPr>
            <p:ph type="body" idx="1"/>
          </p:nvPr>
        </p:nvSpPr>
        <p:spPr>
          <a:xfrm>
            <a:off x="185714" y="1371600"/>
            <a:ext cx="9793458" cy="4754963"/>
          </a:xfrm>
        </p:spPr>
        <p:txBody>
          <a:bodyPr>
            <a:normAutofit/>
          </a:bodyPr>
          <a:lstStyle/>
          <a:p>
            <a:pPr marL="137160" indent="0">
              <a:buClrTx/>
              <a:buSzPct val="100000"/>
              <a:buNone/>
            </a:pPr>
            <a:r>
              <a:rPr lang="en-US" sz="2800" b="1" u="sng" dirty="0">
                <a:solidFill>
                  <a:schemeClr val="tx1"/>
                </a:solidFill>
                <a:latin typeface="Arial Narrow" panose="020B0606020202030204" pitchFamily="34" charset="0"/>
                <a:cs typeface="Calibri" panose="020F0502020204030204" pitchFamily="34" charset="0"/>
              </a:rPr>
              <a:t>Consider :</a:t>
            </a:r>
          </a:p>
          <a:p>
            <a:pPr lvl="1">
              <a:buClrTx/>
              <a:buSzPct val="100000"/>
              <a:buFont typeface="Wingdings" panose="05000000000000000000" pitchFamily="2" charset="2"/>
              <a:buChar char="Ø"/>
            </a:pPr>
            <a:r>
              <a:rPr lang="en-US" sz="2800" b="1" dirty="0">
                <a:solidFill>
                  <a:schemeClr val="tx1"/>
                </a:solidFill>
                <a:latin typeface="Arial Narrow" panose="020B0606020202030204" pitchFamily="34" charset="0"/>
                <a:cs typeface="Calibri" panose="020F0502020204030204" pitchFamily="34" charset="0"/>
              </a:rPr>
              <a:t>Develop a </a:t>
            </a:r>
            <a:r>
              <a:rPr lang="en-US" sz="2800" b="1" dirty="0">
                <a:solidFill>
                  <a:srgbClr val="0000CC"/>
                </a:solidFill>
                <a:latin typeface="Arial Narrow" panose="020B0606020202030204" pitchFamily="34" charset="0"/>
                <a:cs typeface="Calibri" panose="020F0502020204030204" pitchFamily="34" charset="0"/>
              </a:rPr>
              <a:t>unified message </a:t>
            </a:r>
            <a:r>
              <a:rPr lang="en-US" sz="2800" b="1" dirty="0">
                <a:solidFill>
                  <a:schemeClr val="tx1"/>
                </a:solidFill>
                <a:latin typeface="Arial Narrow" panose="020B0606020202030204" pitchFamily="34" charset="0"/>
                <a:cs typeface="Calibri" panose="020F0502020204030204" pitchFamily="34" charset="0"/>
              </a:rPr>
              <a:t>to all charter schools for budget assumptions.</a:t>
            </a:r>
          </a:p>
          <a:p>
            <a:pPr lvl="1">
              <a:buClrTx/>
              <a:buSzPct val="100000"/>
              <a:buFont typeface="Wingdings" panose="05000000000000000000" pitchFamily="2" charset="2"/>
              <a:buChar char="Ø"/>
            </a:pPr>
            <a:r>
              <a:rPr lang="en-US" sz="2800" b="1" dirty="0">
                <a:solidFill>
                  <a:schemeClr val="tx1"/>
                </a:solidFill>
                <a:latin typeface="Arial Narrow" panose="020B0606020202030204" pitchFamily="34" charset="0"/>
                <a:cs typeface="Calibri" panose="020F0502020204030204" pitchFamily="34" charset="0"/>
              </a:rPr>
              <a:t>Ensure charters know about the </a:t>
            </a:r>
            <a:r>
              <a:rPr lang="en-US" sz="2800" b="1" dirty="0">
                <a:solidFill>
                  <a:srgbClr val="0000CC"/>
                </a:solidFill>
                <a:latin typeface="Arial Narrow" panose="020B0606020202030204" pitchFamily="34" charset="0"/>
                <a:cs typeface="Calibri" panose="020F0502020204030204" pitchFamily="34" charset="0"/>
              </a:rPr>
              <a:t>waivers and timelines.</a:t>
            </a:r>
          </a:p>
          <a:p>
            <a:pPr lvl="1">
              <a:buClrTx/>
              <a:buSzPct val="100000"/>
              <a:buFont typeface="Wingdings" panose="05000000000000000000" pitchFamily="2" charset="2"/>
              <a:buChar char="Ø"/>
            </a:pPr>
            <a:r>
              <a:rPr lang="en-US" sz="2800" b="1" dirty="0">
                <a:solidFill>
                  <a:schemeClr val="tx1"/>
                </a:solidFill>
                <a:latin typeface="Arial Narrow" panose="020B0606020202030204" pitchFamily="34" charset="0"/>
                <a:cs typeface="Calibri" panose="020F0502020204030204" pitchFamily="34" charset="0"/>
              </a:rPr>
              <a:t>Plan for an </a:t>
            </a:r>
            <a:r>
              <a:rPr lang="en-US" sz="2800" b="1" dirty="0">
                <a:solidFill>
                  <a:srgbClr val="0000CC"/>
                </a:solidFill>
                <a:latin typeface="Arial Narrow" panose="020B0606020202030204" pitchFamily="34" charset="0"/>
                <a:cs typeface="Calibri" panose="020F0502020204030204" pitchFamily="34" charset="0"/>
              </a:rPr>
              <a:t>economic downturn</a:t>
            </a:r>
            <a:r>
              <a:rPr lang="en-US" sz="2800" b="1" dirty="0">
                <a:solidFill>
                  <a:schemeClr val="tx1"/>
                </a:solidFill>
                <a:latin typeface="Arial Narrow" panose="020B0606020202030204" pitchFamily="34" charset="0"/>
                <a:cs typeface="Calibri" panose="020F0502020204030204" pitchFamily="34" charset="0"/>
              </a:rPr>
              <a:t>.</a:t>
            </a:r>
          </a:p>
          <a:p>
            <a:pPr lvl="1">
              <a:buClrTx/>
              <a:buSzPct val="100000"/>
              <a:buFont typeface="Wingdings" panose="05000000000000000000" pitchFamily="2" charset="2"/>
              <a:buChar char="Ø"/>
            </a:pPr>
            <a:r>
              <a:rPr lang="en-US" sz="2800" b="1" dirty="0">
                <a:solidFill>
                  <a:srgbClr val="0000CC"/>
                </a:solidFill>
                <a:latin typeface="Arial Narrow" panose="020B0606020202030204" pitchFamily="34" charset="0"/>
                <a:cs typeface="Calibri" panose="020F0502020204030204" pitchFamily="34" charset="0"/>
              </a:rPr>
              <a:t>Train </a:t>
            </a:r>
            <a:r>
              <a:rPr lang="en-US" sz="2800" b="1" dirty="0">
                <a:solidFill>
                  <a:schemeClr val="tx1"/>
                </a:solidFill>
                <a:latin typeface="Arial Narrow" panose="020B0606020202030204" pitchFamily="34" charset="0"/>
                <a:cs typeface="Calibri" panose="020F0502020204030204" pitchFamily="34" charset="0"/>
              </a:rPr>
              <a:t>charters on </a:t>
            </a:r>
            <a:r>
              <a:rPr lang="en-US" sz="2800" b="1" dirty="0">
                <a:solidFill>
                  <a:srgbClr val="0000CC"/>
                </a:solidFill>
                <a:latin typeface="Arial Narrow" panose="020B0606020202030204" pitchFamily="34" charset="0"/>
                <a:cs typeface="Calibri" panose="020F0502020204030204" pitchFamily="34" charset="0"/>
              </a:rPr>
              <a:t>cash flow </a:t>
            </a:r>
            <a:r>
              <a:rPr lang="en-US" sz="2800" b="1" dirty="0">
                <a:solidFill>
                  <a:schemeClr val="tx1"/>
                </a:solidFill>
                <a:latin typeface="Arial Narrow" panose="020B0606020202030204" pitchFamily="34" charset="0"/>
                <a:cs typeface="Calibri" panose="020F0502020204030204" pitchFamily="34" charset="0"/>
              </a:rPr>
              <a:t>management – no state loans are available for charter schools.</a:t>
            </a:r>
          </a:p>
          <a:p>
            <a:pPr lvl="1">
              <a:buClrTx/>
              <a:buSzPct val="100000"/>
              <a:buFont typeface="Wingdings" panose="05000000000000000000" pitchFamily="2" charset="2"/>
              <a:buChar char="Ø"/>
            </a:pPr>
            <a:r>
              <a:rPr lang="en-US" sz="2800" b="1" dirty="0">
                <a:solidFill>
                  <a:schemeClr val="tx1"/>
                </a:solidFill>
                <a:latin typeface="Arial Narrow" panose="020B0606020202030204" pitchFamily="34" charset="0"/>
                <a:cs typeface="Calibri" panose="020F0502020204030204" pitchFamily="34" charset="0"/>
              </a:rPr>
              <a:t>Build communication – provide some flexibility.</a:t>
            </a:r>
            <a:endParaRPr lang="en-US" sz="2800" b="1" dirty="0">
              <a:latin typeface="Arial Narrow" panose="020B0606020202030204" pitchFamily="34" charset="0"/>
            </a:endParaRPr>
          </a:p>
          <a:p>
            <a:pPr lvl="1"/>
            <a:endParaRPr lang="en-US" dirty="0"/>
          </a:p>
          <a:p>
            <a:pPr lvl="1"/>
            <a:endParaRPr lang="en-US" dirty="0"/>
          </a:p>
        </p:txBody>
      </p:sp>
      <p:pic>
        <p:nvPicPr>
          <p:cNvPr id="5" name="Picture 2">
            <a:extLst>
              <a:ext uri="{FF2B5EF4-FFF2-40B4-BE49-F238E27FC236}">
                <a16:creationId xmlns:a16="http://schemas.microsoft.com/office/drawing/2014/main" id="{F358C71D-D912-4428-82F1-9B87953F6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172" y="6126563"/>
            <a:ext cx="2212828" cy="7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9363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93DE-7639-4243-9E0C-D98130B4BA69}"/>
              </a:ext>
            </a:extLst>
          </p:cNvPr>
          <p:cNvSpPr>
            <a:spLocks noGrp="1"/>
          </p:cNvSpPr>
          <p:nvPr>
            <p:ph type="title"/>
          </p:nvPr>
        </p:nvSpPr>
        <p:spPr>
          <a:xfrm>
            <a:off x="1462818" y="430098"/>
            <a:ext cx="6347713" cy="941959"/>
          </a:xfrm>
        </p:spPr>
        <p:txBody>
          <a:bodyPr>
            <a:normAutofit/>
          </a:bodyPr>
          <a:lstStyle/>
          <a:p>
            <a:pPr algn="ctr"/>
            <a:r>
              <a:rPr lang="en-US" sz="4000" b="1" dirty="0">
                <a:solidFill>
                  <a:schemeClr val="tx1"/>
                </a:solidFill>
                <a:latin typeface="Arial Narrow" panose="020B0606020202030204" pitchFamily="34" charset="0"/>
                <a:cs typeface="Calibri" panose="020F0502020204030204" pitchFamily="34" charset="0"/>
              </a:rPr>
              <a:t>FY 2020-21 &amp; Beyond</a:t>
            </a:r>
          </a:p>
        </p:txBody>
      </p:sp>
      <p:sp>
        <p:nvSpPr>
          <p:cNvPr id="3" name="Text Placeholder 2">
            <a:extLst>
              <a:ext uri="{FF2B5EF4-FFF2-40B4-BE49-F238E27FC236}">
                <a16:creationId xmlns:a16="http://schemas.microsoft.com/office/drawing/2014/main" id="{73475096-C38D-46DB-A314-7EF5870CB903}"/>
              </a:ext>
            </a:extLst>
          </p:cNvPr>
          <p:cNvSpPr>
            <a:spLocks noGrp="1"/>
          </p:cNvSpPr>
          <p:nvPr>
            <p:ph type="body" idx="1"/>
          </p:nvPr>
        </p:nvSpPr>
        <p:spPr>
          <a:xfrm>
            <a:off x="129635" y="1259428"/>
            <a:ext cx="9849537" cy="5444633"/>
          </a:xfrm>
        </p:spPr>
        <p:txBody>
          <a:bodyPr>
            <a:noAutofit/>
          </a:bodyPr>
          <a:lstStyle/>
          <a:p>
            <a:pPr lvl="1">
              <a:buClrTx/>
              <a:buSzPct val="100000"/>
              <a:buFont typeface="Wingdings" panose="05000000000000000000" pitchFamily="2" charset="2"/>
              <a:buChar char="Ø"/>
            </a:pPr>
            <a:r>
              <a:rPr lang="en-US" sz="2800" b="1" dirty="0">
                <a:solidFill>
                  <a:schemeClr val="tx1"/>
                </a:solidFill>
                <a:latin typeface="Arial Narrow" panose="020B0606020202030204" pitchFamily="34" charset="0"/>
                <a:cs typeface="Calibri" panose="020F0502020204030204" pitchFamily="34" charset="0"/>
              </a:rPr>
              <a:t>Budgeting for 2020-21 and beyond will involve </a:t>
            </a:r>
            <a:r>
              <a:rPr lang="en-US" sz="2800" b="1" dirty="0">
                <a:solidFill>
                  <a:srgbClr val="0000CC"/>
                </a:solidFill>
                <a:latin typeface="Arial Narrow" panose="020B0606020202030204" pitchFamily="34" charset="0"/>
                <a:cs typeface="Calibri" panose="020F0502020204030204" pitchFamily="34" charset="0"/>
              </a:rPr>
              <a:t>MAJOR uncertainty. </a:t>
            </a:r>
            <a:r>
              <a:rPr lang="en-US" sz="2800" b="1" dirty="0">
                <a:solidFill>
                  <a:schemeClr val="tx1"/>
                </a:solidFill>
                <a:latin typeface="Arial Narrow" panose="020B0606020202030204" pitchFamily="34" charset="0"/>
                <a:cs typeface="Calibri" panose="020F0502020204030204" pitchFamily="34" charset="0"/>
              </a:rPr>
              <a:t>Assumptions will change as information is known.</a:t>
            </a:r>
          </a:p>
          <a:p>
            <a:pPr lvl="1">
              <a:buClrTx/>
              <a:buSzPct val="100000"/>
              <a:buFont typeface="Wingdings" panose="05000000000000000000" pitchFamily="2" charset="2"/>
              <a:buChar char="Ø"/>
            </a:pPr>
            <a:r>
              <a:rPr lang="en-US" sz="2800" b="1" dirty="0">
                <a:solidFill>
                  <a:schemeClr val="tx1"/>
                </a:solidFill>
                <a:latin typeface="Arial Narrow" panose="020B0606020202030204" pitchFamily="34" charset="0"/>
                <a:cs typeface="Calibri" panose="020F0502020204030204" pitchFamily="34" charset="0"/>
              </a:rPr>
              <a:t>Developing a baseline budget – just the basics and </a:t>
            </a:r>
            <a:r>
              <a:rPr lang="en-US" sz="2800" b="1" dirty="0">
                <a:solidFill>
                  <a:srgbClr val="0000CC"/>
                </a:solidFill>
                <a:latin typeface="Arial Narrow" panose="020B0606020202030204" pitchFamily="34" charset="0"/>
                <a:cs typeface="Calibri" panose="020F0502020204030204" pitchFamily="34" charset="0"/>
              </a:rPr>
              <a:t>prepare multiple assumption models.</a:t>
            </a:r>
          </a:p>
          <a:p>
            <a:pPr lvl="1">
              <a:buClrTx/>
              <a:buSzPct val="100000"/>
              <a:buFont typeface="Wingdings" panose="05000000000000000000" pitchFamily="2" charset="2"/>
              <a:buChar char="Ø"/>
            </a:pPr>
            <a:r>
              <a:rPr lang="en-US" sz="2800" b="1" dirty="0">
                <a:solidFill>
                  <a:schemeClr val="tx1"/>
                </a:solidFill>
                <a:latin typeface="Arial Narrow" panose="020B0606020202030204" pitchFamily="34" charset="0"/>
                <a:cs typeface="Calibri" panose="020F0502020204030204" pitchFamily="34" charset="0"/>
              </a:rPr>
              <a:t>Adjust assumptions; plan for </a:t>
            </a:r>
            <a:r>
              <a:rPr lang="en-US" sz="2800" b="1" dirty="0">
                <a:solidFill>
                  <a:srgbClr val="0000CC"/>
                </a:solidFill>
                <a:latin typeface="Arial Narrow" panose="020B0606020202030204" pitchFamily="34" charset="0"/>
                <a:cs typeface="Calibri" panose="020F0502020204030204" pitchFamily="34" charset="0"/>
              </a:rPr>
              <a:t>negative COLA, zero in the out years and cash deferrals. </a:t>
            </a:r>
          </a:p>
          <a:p>
            <a:pPr lvl="1">
              <a:buClrTx/>
              <a:buSzPct val="100000"/>
              <a:buFont typeface="Wingdings" panose="05000000000000000000" pitchFamily="2" charset="2"/>
              <a:buChar char="Ø"/>
            </a:pPr>
            <a:r>
              <a:rPr lang="en-US" sz="2800" b="1" dirty="0">
                <a:solidFill>
                  <a:srgbClr val="0000CC"/>
                </a:solidFill>
                <a:latin typeface="Arial Narrow" panose="020B0606020202030204" pitchFamily="34" charset="0"/>
                <a:cs typeface="Calibri" panose="020F0502020204030204" pitchFamily="34" charset="0"/>
              </a:rPr>
              <a:t>Cashflow management </a:t>
            </a:r>
            <a:r>
              <a:rPr lang="en-US" sz="2800" b="1" dirty="0">
                <a:solidFill>
                  <a:schemeClr val="tx1"/>
                </a:solidFill>
                <a:latin typeface="Arial Narrow" panose="020B0606020202030204" pitchFamily="34" charset="0"/>
                <a:cs typeface="Calibri" panose="020F0502020204030204" pitchFamily="34" charset="0"/>
              </a:rPr>
              <a:t>will be </a:t>
            </a:r>
            <a:r>
              <a:rPr lang="en-US" sz="2800" b="1" dirty="0">
                <a:solidFill>
                  <a:srgbClr val="FF0000"/>
                </a:solidFill>
                <a:latin typeface="Arial Narrow" panose="020B0606020202030204" pitchFamily="34" charset="0"/>
                <a:cs typeface="Calibri" panose="020F0502020204030204" pitchFamily="34" charset="0"/>
              </a:rPr>
              <a:t>critical for charter schools. </a:t>
            </a:r>
          </a:p>
          <a:p>
            <a:pPr lvl="1">
              <a:buClrTx/>
              <a:buSzPct val="100000"/>
              <a:buFont typeface="Wingdings" panose="05000000000000000000" pitchFamily="2" charset="2"/>
              <a:buChar char="Ø"/>
            </a:pPr>
            <a:r>
              <a:rPr lang="en-US" sz="2800" b="1" dirty="0">
                <a:solidFill>
                  <a:srgbClr val="0000CC"/>
                </a:solidFill>
                <a:latin typeface="Arial Narrow" panose="020B0606020202030204" pitchFamily="34" charset="0"/>
                <a:cs typeface="Calibri" panose="020F0502020204030204" pitchFamily="34" charset="0"/>
              </a:rPr>
              <a:t>Build cash reserves as quickly as possible.</a:t>
            </a:r>
          </a:p>
          <a:p>
            <a:pPr lvl="1">
              <a:buClrTx/>
              <a:buSzPct val="100000"/>
              <a:buFont typeface="Wingdings" panose="05000000000000000000" pitchFamily="2" charset="2"/>
              <a:buChar char="Ø"/>
            </a:pPr>
            <a:r>
              <a:rPr lang="en-US" sz="2800" b="1" dirty="0">
                <a:solidFill>
                  <a:srgbClr val="0000CC"/>
                </a:solidFill>
                <a:latin typeface="Arial Narrow" panose="020B0606020202030204" pitchFamily="34" charset="0"/>
                <a:cs typeface="Calibri" panose="020F0502020204030204" pitchFamily="34" charset="0"/>
              </a:rPr>
              <a:t>Examine internal and external cashflow solutions.</a:t>
            </a:r>
          </a:p>
        </p:txBody>
      </p:sp>
      <p:pic>
        <p:nvPicPr>
          <p:cNvPr id="5" name="Picture 2">
            <a:extLst>
              <a:ext uri="{FF2B5EF4-FFF2-40B4-BE49-F238E27FC236}">
                <a16:creationId xmlns:a16="http://schemas.microsoft.com/office/drawing/2014/main" id="{2EF86120-860F-4F16-B99B-B6439C760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172" y="6126563"/>
            <a:ext cx="2212828" cy="7314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7E47BC3-D84F-4788-BB74-3CB90977DF37}"/>
              </a:ext>
            </a:extLst>
          </p:cNvPr>
          <p:cNvSpPr txBox="1"/>
          <p:nvPr/>
        </p:nvSpPr>
        <p:spPr>
          <a:xfrm rot="16200000">
            <a:off x="10111230" y="1081023"/>
            <a:ext cx="1788046" cy="582068"/>
          </a:xfrm>
          <a:prstGeom prst="rect">
            <a:avLst/>
          </a:prstGeom>
          <a:solidFill>
            <a:schemeClr val="tx1"/>
          </a:solidFill>
        </p:spPr>
        <p:txBody>
          <a:bodyPr wrap="square" rtlCol="0">
            <a:spAutoFit/>
          </a:bodyPr>
          <a:lstStyle/>
          <a:p>
            <a:endParaRPr lang="en-US" dirty="0"/>
          </a:p>
        </p:txBody>
      </p:sp>
      <p:sp>
        <p:nvSpPr>
          <p:cNvPr id="12" name="Flowchart: Connector 11">
            <a:extLst>
              <a:ext uri="{FF2B5EF4-FFF2-40B4-BE49-F238E27FC236}">
                <a16:creationId xmlns:a16="http://schemas.microsoft.com/office/drawing/2014/main" id="{197B22DA-42D1-49B2-ADC9-6F3BEB23FB32}"/>
              </a:ext>
            </a:extLst>
          </p:cNvPr>
          <p:cNvSpPr/>
          <p:nvPr/>
        </p:nvSpPr>
        <p:spPr>
          <a:xfrm>
            <a:off x="10809310" y="677987"/>
            <a:ext cx="391886" cy="32322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5D2CBB3D-AAA6-4E4B-8B4A-7941A96A6905}"/>
              </a:ext>
            </a:extLst>
          </p:cNvPr>
          <p:cNvSpPr/>
          <p:nvPr/>
        </p:nvSpPr>
        <p:spPr>
          <a:xfrm>
            <a:off x="10809310" y="1210446"/>
            <a:ext cx="391886" cy="32322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48022D25-2CF2-473E-955F-1E5CA65B97C7}"/>
              </a:ext>
            </a:extLst>
          </p:cNvPr>
          <p:cNvSpPr/>
          <p:nvPr/>
        </p:nvSpPr>
        <p:spPr>
          <a:xfrm rot="21235227">
            <a:off x="10795612" y="1738263"/>
            <a:ext cx="391886" cy="323221"/>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4833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062fbb5ee_0_864"/>
          <p:cNvSpPr txBox="1">
            <a:spLocks noGrp="1"/>
          </p:cNvSpPr>
          <p:nvPr>
            <p:ph type="ctrTitle"/>
          </p:nvPr>
        </p:nvSpPr>
        <p:spPr>
          <a:xfrm>
            <a:off x="0" y="1582615"/>
            <a:ext cx="9782100" cy="1846385"/>
          </a:xfrm>
          <a:prstGeom prst="rect">
            <a:avLst/>
          </a:prstGeom>
        </p:spPr>
        <p:txBody>
          <a:bodyPr spcFirstLastPara="1" wrap="square" lIns="91425" tIns="91425" rIns="91425" bIns="91425" anchor="b" anchorCtr="0">
            <a:noAutofit/>
          </a:bodyPr>
          <a:lstStyle/>
          <a:p>
            <a:pPr algn="ctr"/>
            <a:r>
              <a:rPr lang="en" b="1" dirty="0">
                <a:solidFill>
                  <a:schemeClr val="tx1"/>
                </a:solidFill>
                <a:latin typeface="Arial Narrow" panose="020B0606020202030204" pitchFamily="34" charset="0"/>
              </a:rPr>
              <a:t>Updates/Reminders </a:t>
            </a:r>
            <a:endParaRPr b="1" dirty="0">
              <a:solidFill>
                <a:schemeClr val="tx1"/>
              </a:solidFill>
              <a:latin typeface="Arial Narrow" panose="020B0606020202030204" pitchFamily="34" charset="0"/>
            </a:endParaRPr>
          </a:p>
        </p:txBody>
      </p:sp>
      <p:sp>
        <p:nvSpPr>
          <p:cNvPr id="185" name="Google Shape;185;g8062fbb5ee_0_864"/>
          <p:cNvSpPr txBox="1"/>
          <p:nvPr/>
        </p:nvSpPr>
        <p:spPr>
          <a:xfrm>
            <a:off x="1524000" y="0"/>
            <a:ext cx="3000000" cy="3000000"/>
          </a:xfrm>
          <a:prstGeom prst="rect">
            <a:avLst/>
          </a:prstGeom>
          <a:noFill/>
          <a:ln>
            <a:noFill/>
          </a:ln>
        </p:spPr>
        <p:txBody>
          <a:bodyPr spcFirstLastPara="1" wrap="square" lIns="91425" tIns="91425" rIns="91425" bIns="91425" anchor="t" anchorCtr="0">
            <a:noAutofit/>
          </a:bodyPr>
          <a:lstStyle/>
          <a:p>
            <a:r>
              <a:rPr lang="en"/>
              <a:t> </a:t>
            </a:r>
            <a:endParaRPr/>
          </a:p>
        </p:txBody>
      </p:sp>
      <p:pic>
        <p:nvPicPr>
          <p:cNvPr id="6" name="Google Shape;188;g82aac8634d_0_454">
            <a:extLst>
              <a:ext uri="{FF2B5EF4-FFF2-40B4-BE49-F238E27FC236}">
                <a16:creationId xmlns:a16="http://schemas.microsoft.com/office/drawing/2014/main" id="{AC5D6AC6-C11E-47AE-BE33-440BAC7BC5F4}"/>
              </a:ext>
            </a:extLst>
          </p:cNvPr>
          <p:cNvPicPr preferRelativeResize="0"/>
          <p:nvPr/>
        </p:nvPicPr>
        <p:blipFill>
          <a:blip r:embed="rId3">
            <a:alphaModFix/>
          </a:blip>
          <a:stretch>
            <a:fillRect/>
          </a:stretch>
        </p:blipFill>
        <p:spPr>
          <a:xfrm>
            <a:off x="9782100" y="6061400"/>
            <a:ext cx="2409900" cy="796600"/>
          </a:xfrm>
          <a:prstGeom prst="rect">
            <a:avLst/>
          </a:prstGeom>
          <a:noFill/>
          <a:ln>
            <a:noFill/>
          </a:ln>
        </p:spPr>
      </p:pic>
    </p:spTree>
    <p:extLst>
      <p:ext uri="{BB962C8B-B14F-4D97-AF65-F5344CB8AC3E}">
        <p14:creationId xmlns:p14="http://schemas.microsoft.com/office/powerpoint/2010/main" val="124430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g8062fbb5ee_0_971"/>
          <p:cNvPicPr preferRelativeResize="0"/>
          <p:nvPr/>
        </p:nvPicPr>
        <p:blipFill rotWithShape="1">
          <a:blip r:embed="rId3">
            <a:alphaModFix/>
          </a:blip>
          <a:srcRect/>
          <a:stretch/>
        </p:blipFill>
        <p:spPr>
          <a:xfrm>
            <a:off x="1008185" y="105508"/>
            <a:ext cx="7346807" cy="1268189"/>
          </a:xfrm>
          <a:prstGeom prst="rect">
            <a:avLst/>
          </a:prstGeom>
          <a:noFill/>
          <a:ln>
            <a:noFill/>
          </a:ln>
        </p:spPr>
      </p:pic>
      <p:pic>
        <p:nvPicPr>
          <p:cNvPr id="359" name="Google Shape;359;g8062fbb5ee_0_971"/>
          <p:cNvPicPr preferRelativeResize="0"/>
          <p:nvPr/>
        </p:nvPicPr>
        <p:blipFill rotWithShape="1">
          <a:blip r:embed="rId4">
            <a:alphaModFix/>
          </a:blip>
          <a:srcRect/>
          <a:stretch/>
        </p:blipFill>
        <p:spPr>
          <a:xfrm>
            <a:off x="2388302" y="1360721"/>
            <a:ext cx="3074651" cy="808458"/>
          </a:xfrm>
          <a:prstGeom prst="rect">
            <a:avLst/>
          </a:prstGeom>
          <a:noFill/>
          <a:ln>
            <a:noFill/>
          </a:ln>
        </p:spPr>
      </p:pic>
      <p:pic>
        <p:nvPicPr>
          <p:cNvPr id="360" name="Google Shape;360;g8062fbb5ee_0_971"/>
          <p:cNvPicPr preferRelativeResize="0"/>
          <p:nvPr/>
        </p:nvPicPr>
        <p:blipFill>
          <a:blip r:embed="rId5">
            <a:alphaModFix/>
          </a:blip>
          <a:stretch>
            <a:fillRect/>
          </a:stretch>
        </p:blipFill>
        <p:spPr>
          <a:xfrm>
            <a:off x="2388302" y="2134420"/>
            <a:ext cx="5407818" cy="4525106"/>
          </a:xfrm>
          <a:prstGeom prst="rect">
            <a:avLst/>
          </a:prstGeom>
          <a:noFill/>
          <a:ln>
            <a:noFill/>
          </a:ln>
        </p:spPr>
      </p:pic>
      <p:pic>
        <p:nvPicPr>
          <p:cNvPr id="361" name="Google Shape;361;g8062fbb5ee_0_971"/>
          <p:cNvPicPr preferRelativeResize="0"/>
          <p:nvPr/>
        </p:nvPicPr>
        <p:blipFill rotWithShape="1">
          <a:blip r:embed="rId6">
            <a:alphaModFix/>
          </a:blip>
          <a:srcRect/>
          <a:stretch/>
        </p:blipFill>
        <p:spPr>
          <a:xfrm>
            <a:off x="9978960" y="6126417"/>
            <a:ext cx="2213040" cy="731583"/>
          </a:xfrm>
          <a:prstGeom prst="rect">
            <a:avLst/>
          </a:prstGeom>
          <a:noFill/>
          <a:ln>
            <a:noFill/>
          </a:ln>
        </p:spPr>
      </p:pic>
    </p:spTree>
    <p:extLst>
      <p:ext uri="{BB962C8B-B14F-4D97-AF65-F5344CB8AC3E}">
        <p14:creationId xmlns:p14="http://schemas.microsoft.com/office/powerpoint/2010/main" val="328190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0" y="274321"/>
            <a:ext cx="9424657" cy="726219"/>
          </a:xfrm>
          <a:prstGeom prst="rect">
            <a:avLst/>
          </a:prstGeom>
          <a:noFill/>
          <a:ln>
            <a:noFill/>
          </a:ln>
        </p:spPr>
        <p:txBody>
          <a:bodyPr spcFirstLastPara="1" wrap="square" lIns="91425" tIns="45700" rIns="91425" bIns="45700" anchor="b" anchorCtr="0">
            <a:noAutofit/>
          </a:bodyPr>
          <a:lstStyle/>
          <a:p>
            <a:pPr algn="ctr">
              <a:buSzPts val="5400"/>
            </a:pPr>
            <a:r>
              <a:rPr lang="en-US" b="1" dirty="0">
                <a:solidFill>
                  <a:schemeClr val="tx1"/>
                </a:solidFill>
                <a:latin typeface="Arial Narrow" panose="020B0606020202030204" pitchFamily="34" charset="0"/>
                <a:cs typeface="Calibri" panose="020F0502020204030204" pitchFamily="34" charset="0"/>
              </a:rPr>
              <a:t>About CCAP</a:t>
            </a:r>
            <a:endParaRPr b="1" dirty="0">
              <a:solidFill>
                <a:schemeClr val="tx1"/>
              </a:solidFill>
              <a:latin typeface="Arial Narrow" panose="020B0606020202030204" pitchFamily="34" charset="0"/>
              <a:cs typeface="Calibri" panose="020F0502020204030204" pitchFamily="34" charset="0"/>
            </a:endParaRPr>
          </a:p>
        </p:txBody>
      </p:sp>
      <p:sp>
        <p:nvSpPr>
          <p:cNvPr id="157" name="Google Shape;157;p2"/>
          <p:cNvSpPr txBox="1">
            <a:spLocks noGrp="1"/>
          </p:cNvSpPr>
          <p:nvPr>
            <p:ph type="sldNum" idx="12"/>
          </p:nvPr>
        </p:nvSpPr>
        <p:spPr>
          <a:xfrm>
            <a:off x="7968676" y="6041363"/>
            <a:ext cx="512700" cy="365100"/>
          </a:xfrm>
          <a:prstGeom prst="rect">
            <a:avLst/>
          </a:prstGeom>
        </p:spPr>
        <p:txBody>
          <a:bodyPr spcFirstLastPara="1" wrap="square" lIns="91425" tIns="45700" rIns="91425" bIns="45700" anchor="ctr" anchorCtr="0">
            <a:noAutofit/>
          </a:bodyPr>
          <a:lstStyle/>
          <a:p>
            <a:fld id="{00000000-1234-1234-1234-123412341234}" type="slidenum">
              <a:rPr lang="en"/>
              <a:pPr/>
              <a:t>3</a:t>
            </a:fld>
            <a:endParaRPr/>
          </a:p>
        </p:txBody>
      </p:sp>
      <p:sp>
        <p:nvSpPr>
          <p:cNvPr id="158" name="Google Shape;158;p2"/>
          <p:cNvSpPr txBox="1">
            <a:spLocks noGrp="1"/>
          </p:cNvSpPr>
          <p:nvPr>
            <p:ph type="body" idx="1"/>
          </p:nvPr>
        </p:nvSpPr>
        <p:spPr>
          <a:xfrm>
            <a:off x="293077" y="1314791"/>
            <a:ext cx="9507415" cy="2904124"/>
          </a:xfrm>
          <a:prstGeom prst="rect">
            <a:avLst/>
          </a:prstGeom>
        </p:spPr>
        <p:txBody>
          <a:bodyPr spcFirstLastPara="1" wrap="square" lIns="91425" tIns="45700" rIns="91425" bIns="45700" anchor="t" anchorCtr="0">
            <a:noAutofit/>
          </a:bodyPr>
          <a:lstStyle/>
          <a:p>
            <a:pPr marL="342900" indent="-342900">
              <a:buClrTx/>
              <a:buSzPct val="100000"/>
              <a:buFont typeface="Wingdings" panose="05000000000000000000" pitchFamily="2" charset="2"/>
              <a:buChar char="Ø"/>
            </a:pPr>
            <a:r>
              <a:rPr lang="en-US" sz="2000" b="1" dirty="0">
                <a:solidFill>
                  <a:schemeClr val="tx1"/>
                </a:solidFill>
                <a:latin typeface="Arial Narrow" panose="020B0606020202030204" pitchFamily="34" charset="0"/>
                <a:cs typeface="Calibri" panose="020F0502020204030204" pitchFamily="34" charset="0"/>
              </a:rPr>
              <a:t>Founded by a group of </a:t>
            </a:r>
            <a:r>
              <a:rPr lang="en-US" sz="2000" b="1" dirty="0">
                <a:solidFill>
                  <a:srgbClr val="0000FF"/>
                </a:solidFill>
                <a:latin typeface="Arial Narrow" panose="020B0606020202030204" pitchFamily="34" charset="0"/>
                <a:cs typeface="Calibri" panose="020F0502020204030204" pitchFamily="34" charset="0"/>
              </a:rPr>
              <a:t>committed authorizers </a:t>
            </a:r>
            <a:r>
              <a:rPr lang="en-US" sz="2000" b="1" dirty="0">
                <a:solidFill>
                  <a:schemeClr val="tx1"/>
                </a:solidFill>
                <a:latin typeface="Arial Narrow" panose="020B0606020202030204" pitchFamily="34" charset="0"/>
                <a:cs typeface="Calibri" panose="020F0502020204030204" pitchFamily="34" charset="0"/>
              </a:rPr>
              <a:t>with a mission to </a:t>
            </a:r>
            <a:r>
              <a:rPr lang="en-US" sz="2000" b="1" dirty="0">
                <a:solidFill>
                  <a:srgbClr val="0000FF"/>
                </a:solidFill>
                <a:latin typeface="Arial Narrow" panose="020B0606020202030204" pitchFamily="34" charset="0"/>
                <a:cs typeface="Calibri" panose="020F0502020204030204" pitchFamily="34" charset="0"/>
              </a:rPr>
              <a:t>advance quality public education for all students</a:t>
            </a:r>
          </a:p>
          <a:p>
            <a:pPr marL="342900" indent="-342900">
              <a:buClrTx/>
              <a:buSzPct val="100000"/>
              <a:buFont typeface="Wingdings" panose="05000000000000000000" pitchFamily="2" charset="2"/>
              <a:buChar char="Ø"/>
            </a:pPr>
            <a:endParaRPr lang="en-US" sz="2000" b="1" i="1" dirty="0">
              <a:solidFill>
                <a:schemeClr val="tx1"/>
              </a:solidFill>
              <a:latin typeface="Arial Narrow" panose="020B0606020202030204" pitchFamily="34" charset="0"/>
              <a:cs typeface="Calibri" panose="020F0502020204030204" pitchFamily="34" charset="0"/>
            </a:endParaRPr>
          </a:p>
          <a:p>
            <a:pPr marL="342900" indent="-342900">
              <a:buClrTx/>
              <a:buSzPct val="100000"/>
              <a:buFont typeface="Wingdings" panose="05000000000000000000" pitchFamily="2" charset="2"/>
              <a:buChar char="Ø"/>
            </a:pPr>
            <a:r>
              <a:rPr lang="en-US" sz="2000" b="1" dirty="0">
                <a:solidFill>
                  <a:srgbClr val="0000FF"/>
                </a:solidFill>
                <a:latin typeface="Arial Narrow" panose="020B0606020202030204" pitchFamily="34" charset="0"/>
                <a:cs typeface="Calibri" panose="020F0502020204030204" pitchFamily="34" charset="0"/>
              </a:rPr>
              <a:t>National Dissemination Grant </a:t>
            </a:r>
            <a:r>
              <a:rPr lang="en-US" sz="2000" b="1" dirty="0">
                <a:solidFill>
                  <a:schemeClr val="tx1"/>
                </a:solidFill>
                <a:latin typeface="Arial Narrow" panose="020B0606020202030204" pitchFamily="34" charset="0"/>
                <a:cs typeface="Calibri" panose="020F0502020204030204" pitchFamily="34" charset="0"/>
              </a:rPr>
              <a:t>recipient from the U.S. Department of Education’s Office of Innovation to improve charter school authorizing best practices partnering with </a:t>
            </a:r>
            <a:r>
              <a:rPr lang="en-US" sz="2000" b="1" dirty="0">
                <a:solidFill>
                  <a:srgbClr val="0000FF"/>
                </a:solidFill>
                <a:latin typeface="Arial Narrow" panose="020B0606020202030204" pitchFamily="34" charset="0"/>
                <a:cs typeface="Calibri" panose="020F0502020204030204" pitchFamily="34" charset="0"/>
              </a:rPr>
              <a:t>Colorado and Florida</a:t>
            </a:r>
          </a:p>
          <a:p>
            <a:pPr marL="0" indent="0">
              <a:buNone/>
            </a:pPr>
            <a:endParaRPr lang="en-US" dirty="0"/>
          </a:p>
          <a:p>
            <a:pPr marL="0" indent="0">
              <a:buNone/>
            </a:pPr>
            <a:endParaRPr lang="en-US" dirty="0"/>
          </a:p>
          <a:p>
            <a:pPr marL="0" indent="0">
              <a:buNone/>
            </a:pPr>
            <a:endParaRPr dirty="0"/>
          </a:p>
        </p:txBody>
      </p:sp>
      <p:pic>
        <p:nvPicPr>
          <p:cNvPr id="6" name="Picture 2">
            <a:extLst>
              <a:ext uri="{FF2B5EF4-FFF2-40B4-BE49-F238E27FC236}">
                <a16:creationId xmlns:a16="http://schemas.microsoft.com/office/drawing/2014/main" id="{0019096E-A3C4-4000-B17E-8EF976F0E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8287" y="6189074"/>
            <a:ext cx="2023713" cy="66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15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65FF-D46A-48C8-9A94-3EC748E28BC8}"/>
              </a:ext>
            </a:extLst>
          </p:cNvPr>
          <p:cNvSpPr>
            <a:spLocks noGrp="1"/>
          </p:cNvSpPr>
          <p:nvPr>
            <p:ph type="title"/>
          </p:nvPr>
        </p:nvSpPr>
        <p:spPr>
          <a:xfrm>
            <a:off x="0" y="337534"/>
            <a:ext cx="9433711" cy="622360"/>
          </a:xfrm>
        </p:spPr>
        <p:txBody>
          <a:bodyPr>
            <a:normAutofit fontScale="90000"/>
          </a:bodyPr>
          <a:lstStyle/>
          <a:p>
            <a:pPr algn="ctr"/>
            <a:r>
              <a:rPr lang="en-US" b="1" dirty="0">
                <a:solidFill>
                  <a:schemeClr val="tx1"/>
                </a:solidFill>
                <a:latin typeface="Arial Narrow" panose="020B0606020202030204" pitchFamily="34" charset="0"/>
              </a:rPr>
              <a:t>Key Executive Orders</a:t>
            </a:r>
          </a:p>
        </p:txBody>
      </p:sp>
      <p:sp>
        <p:nvSpPr>
          <p:cNvPr id="5" name="Rectangle 4"/>
          <p:cNvSpPr/>
          <p:nvPr/>
        </p:nvSpPr>
        <p:spPr>
          <a:xfrm>
            <a:off x="535896" y="1008076"/>
            <a:ext cx="9296167" cy="2436564"/>
          </a:xfrm>
          <a:prstGeom prst="rect">
            <a:avLst/>
          </a:prstGeom>
        </p:spPr>
        <p:txBody>
          <a:bodyPr wrap="square">
            <a:spAutoFit/>
          </a:bodyPr>
          <a:lstStyle/>
          <a:p>
            <a:pPr fontAlgn="base"/>
            <a:endParaRPr lang="en-US" dirty="0">
              <a:latin typeface="Roboto"/>
            </a:endParaRPr>
          </a:p>
          <a:p>
            <a:pPr fontAlgn="base">
              <a:spcBef>
                <a:spcPts val="640"/>
              </a:spcBef>
              <a:spcAft>
                <a:spcPts val="1000"/>
              </a:spcAft>
              <a:buFont typeface="Arial" panose="020B0604020202020204" pitchFamily="34" charset="0"/>
              <a:buChar char="•"/>
            </a:pPr>
            <a:r>
              <a:rPr lang="en-US" sz="2400" b="1" dirty="0">
                <a:latin typeface="Arial Narrow" panose="020B0606020202030204" pitchFamily="34" charset="0"/>
              </a:rPr>
              <a:t>Executive Order </a:t>
            </a:r>
            <a:r>
              <a:rPr lang="en-US" sz="2400" b="1" u="sng" dirty="0">
                <a:solidFill>
                  <a:srgbClr val="1155CC"/>
                </a:solidFill>
                <a:latin typeface="Arial Narrow" panose="020B0606020202030204" pitchFamily="34" charset="0"/>
                <a:hlinkClick r:id="rId3"/>
              </a:rPr>
              <a:t>N-29-30</a:t>
            </a:r>
            <a:r>
              <a:rPr lang="en-US" sz="2400" b="1" dirty="0">
                <a:latin typeface="Arial Narrow" panose="020B0606020202030204" pitchFamily="34" charset="0"/>
              </a:rPr>
              <a:t>: Brown Act- portions to suspend: Can meet virtually and outside of district/ boundaries; not required to post residence address; must provide and post on webpage virtual/ telephonic access; must follow 72 hour posting.  </a:t>
            </a:r>
          </a:p>
          <a:p>
            <a:pPr fontAlgn="base">
              <a:spcBef>
                <a:spcPts val="640"/>
              </a:spcBef>
              <a:spcAft>
                <a:spcPts val="1000"/>
              </a:spcAft>
              <a:buFont typeface="Arial" panose="020B0604020202020204" pitchFamily="34" charset="0"/>
              <a:buChar char="•"/>
            </a:pPr>
            <a:r>
              <a:rPr lang="en-US" sz="2400" b="1" dirty="0">
                <a:solidFill>
                  <a:srgbClr val="FF0000"/>
                </a:solidFill>
                <a:latin typeface="Arial Narrow" panose="020B0606020202030204" pitchFamily="34" charset="0"/>
              </a:rPr>
              <a:t>Latest  </a:t>
            </a:r>
            <a:r>
              <a:rPr lang="en-US" sz="2400" b="1" dirty="0">
                <a:latin typeface="Arial Narrow" panose="020B0606020202030204" pitchFamily="34" charset="0"/>
              </a:rPr>
              <a:t>Executive Order </a:t>
            </a:r>
            <a:r>
              <a:rPr lang="en-US" sz="2400" b="1" u="sng" dirty="0">
                <a:solidFill>
                  <a:srgbClr val="0000FF"/>
                </a:solidFill>
                <a:latin typeface="Arial Narrow" panose="020B0606020202030204" pitchFamily="34" charset="0"/>
                <a:hlinkClick r:id="rId4"/>
              </a:rPr>
              <a:t>N-56-20</a:t>
            </a:r>
            <a:r>
              <a:rPr lang="en-US" sz="2400" b="1" dirty="0">
                <a:latin typeface="Arial Narrow" panose="020B0606020202030204" pitchFamily="34" charset="0"/>
              </a:rPr>
              <a:t>: LCAP changes and “written report”: </a:t>
            </a:r>
          </a:p>
        </p:txBody>
      </p:sp>
      <p:pic>
        <p:nvPicPr>
          <p:cNvPr id="6" name="Picture 2">
            <a:extLst>
              <a:ext uri="{FF2B5EF4-FFF2-40B4-BE49-F238E27FC236}">
                <a16:creationId xmlns:a16="http://schemas.microsoft.com/office/drawing/2014/main" id="{BA635CE7-4C97-4A8E-A4C4-AF0C9DC18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8287" y="6189074"/>
            <a:ext cx="2023713" cy="6689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9901" y="3492822"/>
            <a:ext cx="9194477" cy="3129062"/>
          </a:xfrm>
          <a:prstGeom prst="rect">
            <a:avLst/>
          </a:prstGeom>
          <a:noFill/>
        </p:spPr>
        <p:txBody>
          <a:bodyPr wrap="square" rtlCol="0">
            <a:spAutoFit/>
          </a:bodyPr>
          <a:lstStyle/>
          <a:p>
            <a:pPr marL="342900" lvl="8" indent="-342900" fontAlgn="base">
              <a:spcBef>
                <a:spcPts val="640"/>
              </a:spcBef>
              <a:spcAft>
                <a:spcPts val="1000"/>
              </a:spcAft>
              <a:buFont typeface="+mj-lt"/>
              <a:buAutoNum type="arabicParenR"/>
            </a:pPr>
            <a:r>
              <a:rPr lang="en-US" sz="2400" b="1" dirty="0">
                <a:latin typeface="Arial Narrow" panose="020B0606020202030204" pitchFamily="34" charset="0"/>
              </a:rPr>
              <a:t>LCAP December 15 extension.</a:t>
            </a:r>
          </a:p>
          <a:p>
            <a:pPr marL="342900" lvl="8" indent="-342900" fontAlgn="base">
              <a:spcBef>
                <a:spcPts val="640"/>
              </a:spcBef>
              <a:spcAft>
                <a:spcPts val="1000"/>
              </a:spcAft>
              <a:buFont typeface="+mj-lt"/>
              <a:buAutoNum type="arabicParenR"/>
            </a:pPr>
            <a:r>
              <a:rPr lang="en-US" sz="2400" b="1" dirty="0">
                <a:latin typeface="Arial Narrow" panose="020B0606020202030204" pitchFamily="34" charset="0"/>
              </a:rPr>
              <a:t>Written report and budget approved and submitted July 1, 2020.</a:t>
            </a:r>
          </a:p>
          <a:p>
            <a:pPr marL="342900" lvl="8" indent="-342900" fontAlgn="base">
              <a:spcBef>
                <a:spcPts val="640"/>
              </a:spcBef>
              <a:spcAft>
                <a:spcPts val="1000"/>
              </a:spcAft>
              <a:buFont typeface="+mj-lt"/>
              <a:buAutoNum type="arabicParenR"/>
            </a:pPr>
            <a:r>
              <a:rPr lang="en-US" sz="2400" b="1" dirty="0">
                <a:latin typeface="Arial Narrow" panose="020B0606020202030204" pitchFamily="34" charset="0"/>
              </a:rPr>
              <a:t>No public hearing required.</a:t>
            </a:r>
          </a:p>
          <a:p>
            <a:pPr marL="342900" lvl="8" indent="-342900" fontAlgn="base">
              <a:spcBef>
                <a:spcPts val="640"/>
              </a:spcBef>
              <a:spcAft>
                <a:spcPts val="1000"/>
              </a:spcAft>
              <a:buFont typeface="+mj-lt"/>
              <a:buAutoNum type="arabicParenR"/>
            </a:pPr>
            <a:r>
              <a:rPr lang="en-US" sz="2400" b="1" dirty="0">
                <a:latin typeface="Arial Narrow" panose="020B0606020202030204" pitchFamily="34" charset="0"/>
              </a:rPr>
              <a:t>Written report submitted to authorizers and County Superintendent by July 1 (</a:t>
            </a:r>
            <a:r>
              <a:rPr lang="en-US" sz="2400" b="1" u="sng" dirty="0">
                <a:solidFill>
                  <a:srgbClr val="1155CC"/>
                </a:solidFill>
                <a:latin typeface="Arial Narrow" panose="020B0606020202030204" pitchFamily="34" charset="0"/>
                <a:hlinkClick r:id="rId6"/>
              </a:rPr>
              <a:t>EDC 47604.33</a:t>
            </a:r>
            <a:r>
              <a:rPr lang="en-US" sz="2400" b="1" dirty="0">
                <a:latin typeface="Arial Narrow" panose="020B0606020202030204" pitchFamily="34" charset="0"/>
              </a:rPr>
              <a:t>). </a:t>
            </a:r>
          </a:p>
          <a:p>
            <a:pPr marL="342900" lvl="8" indent="-342900" fontAlgn="base">
              <a:spcBef>
                <a:spcPts val="640"/>
              </a:spcBef>
              <a:spcAft>
                <a:spcPts val="1000"/>
              </a:spcAft>
              <a:buFont typeface="+mj-lt"/>
              <a:buAutoNum type="arabicParenR"/>
            </a:pPr>
            <a:r>
              <a:rPr lang="en-US" sz="2400" b="1" dirty="0">
                <a:latin typeface="Arial Narrow" panose="020B0606020202030204" pitchFamily="34" charset="0"/>
              </a:rPr>
              <a:t>Written report posted on school’s homepage on the internet.</a:t>
            </a:r>
          </a:p>
        </p:txBody>
      </p:sp>
    </p:spTree>
    <p:extLst>
      <p:ext uri="{BB962C8B-B14F-4D97-AF65-F5344CB8AC3E}">
        <p14:creationId xmlns:p14="http://schemas.microsoft.com/office/powerpoint/2010/main" val="3981722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129" y="121904"/>
            <a:ext cx="9662436" cy="6460069"/>
          </a:xfrm>
          <a:prstGeom prst="rect">
            <a:avLst/>
          </a:prstGeom>
        </p:spPr>
      </p:pic>
      <p:sp>
        <p:nvSpPr>
          <p:cNvPr id="6" name="Rectangle 5"/>
          <p:cNvSpPr/>
          <p:nvPr/>
        </p:nvSpPr>
        <p:spPr>
          <a:xfrm>
            <a:off x="6869723" y="1756641"/>
            <a:ext cx="1427637" cy="17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8" name="Rectangle 7"/>
          <p:cNvSpPr/>
          <p:nvPr/>
        </p:nvSpPr>
        <p:spPr>
          <a:xfrm>
            <a:off x="193733" y="2015367"/>
            <a:ext cx="9571590" cy="463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9" name="Rectangle 8"/>
          <p:cNvSpPr/>
          <p:nvPr/>
        </p:nvSpPr>
        <p:spPr>
          <a:xfrm>
            <a:off x="4572000" y="2887707"/>
            <a:ext cx="3694599" cy="295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0" name="Rectangle 9"/>
          <p:cNvSpPr/>
          <p:nvPr/>
        </p:nvSpPr>
        <p:spPr>
          <a:xfrm>
            <a:off x="4911968" y="3724640"/>
            <a:ext cx="4267201" cy="280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 name="Rectangle 10"/>
          <p:cNvSpPr/>
          <p:nvPr/>
        </p:nvSpPr>
        <p:spPr>
          <a:xfrm>
            <a:off x="4888522" y="4449044"/>
            <a:ext cx="4513385" cy="295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 name="Rectangle 11"/>
          <p:cNvSpPr/>
          <p:nvPr/>
        </p:nvSpPr>
        <p:spPr>
          <a:xfrm>
            <a:off x="5697415" y="5173447"/>
            <a:ext cx="3481754" cy="295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pic>
        <p:nvPicPr>
          <p:cNvPr id="13" name="Picture 12"/>
          <p:cNvPicPr>
            <a:picLocks noChangeAspect="1"/>
          </p:cNvPicPr>
          <p:nvPr/>
        </p:nvPicPr>
        <p:blipFill>
          <a:blip r:embed="rId3"/>
          <a:stretch>
            <a:fillRect/>
          </a:stretch>
        </p:blipFill>
        <p:spPr>
          <a:xfrm>
            <a:off x="9978960" y="6216182"/>
            <a:ext cx="2213040" cy="731583"/>
          </a:xfrm>
          <a:prstGeom prst="rect">
            <a:avLst/>
          </a:prstGeom>
        </p:spPr>
      </p:pic>
    </p:spTree>
    <p:extLst>
      <p:ext uri="{BB962C8B-B14F-4D97-AF65-F5344CB8AC3E}">
        <p14:creationId xmlns:p14="http://schemas.microsoft.com/office/powerpoint/2010/main" val="572190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062fbb5ee_0_864"/>
          <p:cNvSpPr txBox="1">
            <a:spLocks noGrp="1"/>
          </p:cNvSpPr>
          <p:nvPr>
            <p:ph type="title"/>
          </p:nvPr>
        </p:nvSpPr>
        <p:spPr>
          <a:xfrm>
            <a:off x="1068309" y="609600"/>
            <a:ext cx="7903676" cy="1320800"/>
          </a:xfrm>
          <a:prstGeom prst="rect">
            <a:avLst/>
          </a:prstGeom>
        </p:spPr>
        <p:txBody>
          <a:bodyPr spcFirstLastPara="1" wrap="square" lIns="91425" tIns="91425" rIns="91425" bIns="91425" anchor="b" anchorCtr="0">
            <a:noAutofit/>
          </a:bodyPr>
          <a:lstStyle/>
          <a:p>
            <a:pPr algn="ctr"/>
            <a:r>
              <a:rPr lang="en-US" b="1" dirty="0" err="1">
                <a:solidFill>
                  <a:schemeClr val="tx1"/>
                </a:solidFill>
                <a:latin typeface="Arial Narrow" panose="020B0606020202030204" pitchFamily="34" charset="0"/>
              </a:rPr>
              <a:t>COVID</a:t>
            </a:r>
            <a:r>
              <a:rPr lang="en-US" b="1" dirty="0">
                <a:solidFill>
                  <a:schemeClr val="tx1"/>
                </a:solidFill>
                <a:latin typeface="Arial Narrow" panose="020B0606020202030204" pitchFamily="34" charset="0"/>
              </a:rPr>
              <a:t>-19 Legislation</a:t>
            </a:r>
            <a:endParaRPr b="1" dirty="0">
              <a:solidFill>
                <a:schemeClr val="tx1"/>
              </a:solidFill>
              <a:latin typeface="Arial Narrow" panose="020B0606020202030204" pitchFamily="34" charset="0"/>
            </a:endParaRPr>
          </a:p>
        </p:txBody>
      </p:sp>
      <p:sp>
        <p:nvSpPr>
          <p:cNvPr id="2" name="Text Placeholder 1">
            <a:extLst>
              <a:ext uri="{FF2B5EF4-FFF2-40B4-BE49-F238E27FC236}">
                <a16:creationId xmlns:a16="http://schemas.microsoft.com/office/drawing/2014/main" id="{15A4BEE3-B401-462B-8A58-3EE0992651BF}"/>
              </a:ext>
            </a:extLst>
          </p:cNvPr>
          <p:cNvSpPr>
            <a:spLocks noGrp="1"/>
          </p:cNvSpPr>
          <p:nvPr>
            <p:ph type="body" idx="1"/>
          </p:nvPr>
        </p:nvSpPr>
        <p:spPr/>
        <p:txBody>
          <a:bodyPr/>
          <a:lstStyle/>
          <a:p>
            <a:pPr>
              <a:buClrTx/>
            </a:pPr>
            <a:r>
              <a:rPr lang="en-US" sz="2400" b="1" u="sng" dirty="0">
                <a:solidFill>
                  <a:schemeClr val="tx1"/>
                </a:solidFill>
                <a:latin typeface="Arial Narrow" panose="020B0606020202030204" pitchFamily="34" charset="0"/>
                <a:hlinkClick r:id="rId3">
                  <a:extLst>
                    <a:ext uri="{A12FA001-AC4F-418D-AE19-62706E023703}">
                      <ahyp:hlinkClr xmlns:ahyp="http://schemas.microsoft.com/office/drawing/2018/hyperlinkcolor" val="tx"/>
                    </a:ext>
                  </a:extLst>
                </a:hlinkClick>
              </a:rPr>
              <a:t>AB 2019</a:t>
            </a:r>
            <a:r>
              <a:rPr lang="en-US" sz="2400" b="1" u="sng" dirty="0">
                <a:solidFill>
                  <a:schemeClr val="tx1"/>
                </a:solidFill>
                <a:latin typeface="Arial Narrow" panose="020B0606020202030204" pitchFamily="34" charset="0"/>
              </a:rPr>
              <a:t> </a:t>
            </a:r>
            <a:r>
              <a:rPr lang="en-US" sz="2400" b="1" dirty="0">
                <a:solidFill>
                  <a:schemeClr val="tx1"/>
                </a:solidFill>
                <a:latin typeface="Arial Narrow" panose="020B0606020202030204" pitchFamily="34" charset="0"/>
              </a:rPr>
              <a:t>Pupil instruction: College and Career Access Pathways partnerships.</a:t>
            </a:r>
          </a:p>
          <a:p>
            <a:pPr>
              <a:buClrTx/>
            </a:pPr>
            <a:r>
              <a:rPr lang="en-US" sz="2400" b="1" u="sng" dirty="0">
                <a:solidFill>
                  <a:schemeClr val="tx1"/>
                </a:solidFill>
                <a:latin typeface="Arial Narrow" panose="020B0606020202030204" pitchFamily="34" charset="0"/>
                <a:hlinkClick r:id="rId4">
                  <a:extLst>
                    <a:ext uri="{A12FA001-AC4F-418D-AE19-62706E023703}">
                      <ahyp:hlinkClr xmlns:ahyp="http://schemas.microsoft.com/office/drawing/2018/hyperlinkcolor" val="tx"/>
                    </a:ext>
                  </a:extLst>
                </a:hlinkClick>
              </a:rPr>
              <a:t>AB 2052</a:t>
            </a:r>
            <a:r>
              <a:rPr lang="en-US" sz="2400" dirty="0">
                <a:solidFill>
                  <a:schemeClr val="tx1"/>
                </a:solidFill>
                <a:latin typeface="Arial Narrow" panose="020B0606020202030204" pitchFamily="34" charset="0"/>
              </a:rPr>
              <a:t> </a:t>
            </a:r>
            <a:r>
              <a:rPr lang="en-US" sz="2400" b="1" dirty="0">
                <a:solidFill>
                  <a:schemeClr val="tx1"/>
                </a:solidFill>
                <a:latin typeface="Arial Narrow" panose="020B0606020202030204" pitchFamily="34" charset="0"/>
              </a:rPr>
              <a:t>Pupil instruction: instructional time requirements.</a:t>
            </a:r>
            <a:r>
              <a:rPr lang="en-US" sz="2400" dirty="0">
                <a:solidFill>
                  <a:schemeClr val="tx1"/>
                </a:solidFill>
                <a:latin typeface="Arial Narrow" panose="020B0606020202030204" pitchFamily="34" charset="0"/>
              </a:rPr>
              <a:t> </a:t>
            </a:r>
          </a:p>
          <a:p>
            <a:pPr>
              <a:buClrTx/>
            </a:pPr>
            <a:r>
              <a:rPr lang="en-US" sz="2400" b="1" u="sng" dirty="0">
                <a:solidFill>
                  <a:schemeClr val="tx1"/>
                </a:solidFill>
                <a:latin typeface="Arial Narrow" panose="020B0606020202030204" pitchFamily="34" charset="0"/>
                <a:hlinkClick r:id="rId5">
                  <a:extLst>
                    <a:ext uri="{A12FA001-AC4F-418D-AE19-62706E023703}">
                      <ahyp:hlinkClr xmlns:ahyp="http://schemas.microsoft.com/office/drawing/2018/hyperlinkcolor" val="tx"/>
                    </a:ext>
                  </a:extLst>
                </a:hlinkClick>
              </a:rPr>
              <a:t>AB 2485</a:t>
            </a:r>
            <a:r>
              <a:rPr lang="en-US" sz="2400" dirty="0">
                <a:solidFill>
                  <a:schemeClr val="tx1"/>
                </a:solidFill>
                <a:latin typeface="Arial Narrow" panose="020B0606020202030204" pitchFamily="34" charset="0"/>
              </a:rPr>
              <a:t> </a:t>
            </a:r>
            <a:r>
              <a:rPr lang="en-US" sz="2400" b="1" dirty="0">
                <a:solidFill>
                  <a:schemeClr val="tx1"/>
                </a:solidFill>
                <a:latin typeface="Arial Narrow" panose="020B0606020202030204" pitchFamily="34" charset="0"/>
              </a:rPr>
              <a:t>Teacher credentialing: subject matter competence.</a:t>
            </a:r>
          </a:p>
          <a:p>
            <a:pPr>
              <a:buClrTx/>
            </a:pPr>
            <a:r>
              <a:rPr lang="en-US" sz="2400" b="1" u="sng" dirty="0">
                <a:solidFill>
                  <a:schemeClr val="tx1"/>
                </a:solidFill>
                <a:latin typeface="Arial Narrow" panose="020B0606020202030204" pitchFamily="34" charset="0"/>
                <a:hlinkClick r:id="rId6">
                  <a:extLst>
                    <a:ext uri="{A12FA001-AC4F-418D-AE19-62706E023703}">
                      <ahyp:hlinkClr xmlns:ahyp="http://schemas.microsoft.com/office/drawing/2018/hyperlinkcolor" val="tx"/>
                    </a:ext>
                  </a:extLst>
                </a:hlinkClick>
              </a:rPr>
              <a:t>AB 2990</a:t>
            </a:r>
            <a:r>
              <a:rPr lang="en-US" sz="2400" dirty="0">
                <a:solidFill>
                  <a:schemeClr val="tx1"/>
                </a:solidFill>
                <a:latin typeface="Arial Narrow" panose="020B0606020202030204" pitchFamily="34" charset="0"/>
              </a:rPr>
              <a:t> </a:t>
            </a:r>
            <a:r>
              <a:rPr lang="en-US" sz="2400" b="1" dirty="0">
                <a:solidFill>
                  <a:schemeClr val="tx1"/>
                </a:solidFill>
                <a:latin typeface="Arial Narrow" panose="020B0606020202030204" pitchFamily="34" charset="0"/>
              </a:rPr>
              <a:t>Pupil instruction: educational enrichment activities - prohibit local educational agencies from offering any financial incentives for enrollment, referral, retention, or participation in an educational enrichment activity. </a:t>
            </a:r>
          </a:p>
          <a:p>
            <a:endParaRPr lang="en-US" dirty="0"/>
          </a:p>
          <a:p>
            <a:endParaRPr lang="en-US" dirty="0"/>
          </a:p>
          <a:p>
            <a:endParaRPr lang="en-US" dirty="0">
              <a:solidFill>
                <a:srgbClr val="FF0000"/>
              </a:solidFill>
            </a:endParaRPr>
          </a:p>
        </p:txBody>
      </p:sp>
      <p:pic>
        <p:nvPicPr>
          <p:cNvPr id="4" name="Picture 2">
            <a:extLst>
              <a:ext uri="{FF2B5EF4-FFF2-40B4-BE49-F238E27FC236}">
                <a16:creationId xmlns:a16="http://schemas.microsoft.com/office/drawing/2014/main" id="{5E9E3D24-AEA6-4686-88C5-03B22AA148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8287" y="6189074"/>
            <a:ext cx="2023713" cy="66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215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8062fbb5ee_0_577"/>
          <p:cNvSpPr txBox="1">
            <a:spLocks noGrp="1"/>
          </p:cNvSpPr>
          <p:nvPr>
            <p:ph type="title"/>
          </p:nvPr>
        </p:nvSpPr>
        <p:spPr>
          <a:xfrm>
            <a:off x="2039815" y="263731"/>
            <a:ext cx="6347700" cy="985647"/>
          </a:xfrm>
          <a:prstGeom prst="rect">
            <a:avLst/>
          </a:prstGeom>
        </p:spPr>
        <p:txBody>
          <a:bodyPr spcFirstLastPara="1" wrap="square" lIns="91425" tIns="45700" rIns="91425" bIns="45700" anchor="t" anchorCtr="0">
            <a:noAutofit/>
          </a:bodyPr>
          <a:lstStyle/>
          <a:p>
            <a:pPr algn="ctr"/>
            <a:r>
              <a:rPr lang="en" b="1" dirty="0">
                <a:solidFill>
                  <a:schemeClr val="tx1"/>
                </a:solidFill>
                <a:latin typeface="Arial Narrow" panose="020B0606020202030204" pitchFamily="34" charset="0"/>
              </a:rPr>
              <a:t>Fiscal Resources</a:t>
            </a:r>
            <a:endParaRPr b="1" dirty="0">
              <a:solidFill>
                <a:schemeClr val="tx1"/>
              </a:solidFill>
              <a:latin typeface="Arial Narrow" panose="020B0606020202030204" pitchFamily="34" charset="0"/>
            </a:endParaRPr>
          </a:p>
        </p:txBody>
      </p:sp>
      <p:sp>
        <p:nvSpPr>
          <p:cNvPr id="423" name="Google Shape;423;g8062fbb5ee_0_577"/>
          <p:cNvSpPr txBox="1">
            <a:spLocks noGrp="1"/>
          </p:cNvSpPr>
          <p:nvPr>
            <p:ph type="body" idx="1"/>
          </p:nvPr>
        </p:nvSpPr>
        <p:spPr>
          <a:xfrm>
            <a:off x="523476" y="1075235"/>
            <a:ext cx="9172785" cy="5519034"/>
          </a:xfrm>
          <a:prstGeom prst="rect">
            <a:avLst/>
          </a:prstGeom>
        </p:spPr>
        <p:txBody>
          <a:bodyPr spcFirstLastPara="1" wrap="square" lIns="91425" tIns="45700" rIns="91425" bIns="45700" anchor="t" anchorCtr="0">
            <a:noAutofit/>
          </a:bodyPr>
          <a:lstStyle/>
          <a:p>
            <a:pPr marL="0" indent="0">
              <a:buNone/>
            </a:pPr>
            <a:r>
              <a:rPr lang="en" sz="2400" b="1" dirty="0">
                <a:solidFill>
                  <a:schemeClr val="tx1"/>
                </a:solidFill>
                <a:latin typeface="Arial Narrow" panose="020B0606020202030204" pitchFamily="34" charset="0"/>
              </a:rPr>
              <a:t>CDE Estimated Cash Flow: </a:t>
            </a:r>
            <a:r>
              <a:rPr lang="en" sz="2400" b="1" u="sng" dirty="0">
                <a:solidFill>
                  <a:schemeClr val="hlink"/>
                </a:solidFill>
                <a:latin typeface="Arial Narrow" panose="020B0606020202030204" pitchFamily="34" charset="0"/>
                <a:ea typeface="Arial"/>
                <a:cs typeface="Arial"/>
                <a:sym typeface="Arial"/>
                <a:hlinkClick r:id="rId3"/>
              </a:rPr>
              <a:t>https://www.cde.ca.gov/fg/aa/ca/estcashflow.asp</a:t>
            </a:r>
            <a:endParaRPr sz="2400" b="1" dirty="0">
              <a:latin typeface="Arial Narrow" panose="020B0606020202030204" pitchFamily="34" charset="0"/>
            </a:endParaRPr>
          </a:p>
          <a:p>
            <a:pPr marL="0" indent="0">
              <a:buNone/>
            </a:pPr>
            <a:endParaRPr sz="1200" b="1" dirty="0">
              <a:latin typeface="Arial Narrow" panose="020B0606020202030204" pitchFamily="34" charset="0"/>
            </a:endParaRPr>
          </a:p>
          <a:p>
            <a:pPr marL="0" indent="0">
              <a:buNone/>
            </a:pPr>
            <a:r>
              <a:rPr lang="en" sz="2400" b="1" dirty="0">
                <a:solidFill>
                  <a:schemeClr val="tx1"/>
                </a:solidFill>
                <a:latin typeface="Arial Narrow" panose="020B0606020202030204" pitchFamily="34" charset="0"/>
              </a:rPr>
              <a:t>FCMAT Fiscal Alerts and COVID-19 Resources: </a:t>
            </a:r>
            <a:r>
              <a:rPr lang="en" sz="2400" b="1" u="sng" dirty="0">
                <a:solidFill>
                  <a:schemeClr val="hlink"/>
                </a:solidFill>
                <a:latin typeface="Arial Narrow" panose="020B0606020202030204" pitchFamily="34" charset="0"/>
                <a:ea typeface="Arial"/>
                <a:cs typeface="Arial"/>
                <a:sym typeface="Arial"/>
                <a:hlinkClick r:id="rId4"/>
              </a:rPr>
              <a:t>https://www.fcmat.org/COVID-19-Resources</a:t>
            </a:r>
            <a:r>
              <a:rPr lang="en" sz="2400" b="1" dirty="0">
                <a:latin typeface="Arial Narrow" panose="020B0606020202030204" pitchFamily="34" charset="0"/>
              </a:rPr>
              <a:t> </a:t>
            </a:r>
            <a:endParaRPr sz="2400" b="1" dirty="0">
              <a:latin typeface="Arial Narrow" panose="020B0606020202030204" pitchFamily="34" charset="0"/>
            </a:endParaRPr>
          </a:p>
          <a:p>
            <a:pPr marL="0" indent="0">
              <a:buNone/>
            </a:pPr>
            <a:endParaRPr sz="1200" b="1" dirty="0">
              <a:latin typeface="Arial Narrow" panose="020B0606020202030204" pitchFamily="34" charset="0"/>
            </a:endParaRPr>
          </a:p>
          <a:p>
            <a:pPr marL="0" indent="0">
              <a:buNone/>
            </a:pPr>
            <a:r>
              <a:rPr lang="en" sz="2400" b="1" dirty="0">
                <a:solidFill>
                  <a:schemeClr val="tx1"/>
                </a:solidFill>
                <a:latin typeface="Arial Narrow" panose="020B0606020202030204" pitchFamily="34" charset="0"/>
              </a:rPr>
              <a:t>School Services of California </a:t>
            </a:r>
            <a:r>
              <a:rPr lang="en-US" sz="2400" b="1" dirty="0">
                <a:solidFill>
                  <a:schemeClr val="tx1"/>
                </a:solidFill>
                <a:latin typeface="Arial Narrow" panose="020B0606020202030204" pitchFamily="34" charset="0"/>
              </a:rPr>
              <a:t>Inc.</a:t>
            </a:r>
            <a:r>
              <a:rPr lang="en" sz="2400" b="1" dirty="0">
                <a:solidFill>
                  <a:schemeClr val="tx1"/>
                </a:solidFill>
                <a:latin typeface="Arial Narrow" panose="020B0606020202030204" pitchFamily="34" charset="0"/>
              </a:rPr>
              <a:t>:</a:t>
            </a:r>
            <a:endParaRPr sz="2400" b="1" dirty="0">
              <a:solidFill>
                <a:schemeClr val="tx1"/>
              </a:solidFill>
              <a:latin typeface="Arial Narrow" panose="020B0606020202030204" pitchFamily="34" charset="0"/>
            </a:endParaRPr>
          </a:p>
          <a:p>
            <a:pPr marL="0" indent="0">
              <a:buNone/>
            </a:pPr>
            <a:r>
              <a:rPr lang="en" sz="2400" b="1" u="sng" dirty="0">
                <a:solidFill>
                  <a:schemeClr val="hlink"/>
                </a:solidFill>
                <a:latin typeface="Arial Narrow" panose="020B0606020202030204" pitchFamily="34" charset="0"/>
                <a:ea typeface="Arial"/>
                <a:cs typeface="Arial"/>
                <a:sym typeface="Arial"/>
                <a:hlinkClick r:id="rId5"/>
              </a:rPr>
              <a:t>https://www.sscal.com/</a:t>
            </a:r>
            <a:endParaRPr sz="2400" b="1" dirty="0">
              <a:latin typeface="Arial Narrow" panose="020B0606020202030204" pitchFamily="34" charset="0"/>
            </a:endParaRPr>
          </a:p>
          <a:p>
            <a:pPr marL="0" indent="0">
              <a:buNone/>
            </a:pPr>
            <a:endParaRPr sz="1200" b="1" dirty="0">
              <a:latin typeface="Arial Narrow" panose="020B0606020202030204" pitchFamily="34" charset="0"/>
            </a:endParaRPr>
          </a:p>
          <a:p>
            <a:pPr marL="0" indent="0">
              <a:buNone/>
            </a:pPr>
            <a:r>
              <a:rPr lang="en" sz="2400" b="1" dirty="0">
                <a:solidFill>
                  <a:schemeClr val="tx1"/>
                </a:solidFill>
                <a:latin typeface="Arial Narrow" panose="020B0606020202030204" pitchFamily="34" charset="0"/>
              </a:rPr>
              <a:t>California Charter Authorizing Professionals:</a:t>
            </a:r>
            <a:endParaRPr sz="2400" b="1" dirty="0">
              <a:solidFill>
                <a:schemeClr val="tx1"/>
              </a:solidFill>
              <a:latin typeface="Arial Narrow" panose="020B0606020202030204" pitchFamily="34" charset="0"/>
            </a:endParaRPr>
          </a:p>
          <a:p>
            <a:pPr marL="0" indent="0">
              <a:buNone/>
            </a:pPr>
            <a:r>
              <a:rPr lang="en" sz="2400" b="1" u="sng" dirty="0">
                <a:solidFill>
                  <a:schemeClr val="hlink"/>
                </a:solidFill>
                <a:latin typeface="Arial Narrow" panose="020B0606020202030204" pitchFamily="34" charset="0"/>
                <a:ea typeface="Arial"/>
                <a:cs typeface="Arial"/>
                <a:sym typeface="Arial"/>
                <a:hlinkClick r:id="rId6"/>
              </a:rPr>
              <a:t>https://calauthorizers.org/</a:t>
            </a:r>
            <a:endParaRPr sz="2400" b="1" dirty="0">
              <a:latin typeface="Arial Narrow" panose="020B0606020202030204" pitchFamily="34" charset="0"/>
            </a:endParaRPr>
          </a:p>
          <a:p>
            <a:pPr marL="0" indent="0">
              <a:buNone/>
            </a:pPr>
            <a:endParaRPr sz="1200" b="1" dirty="0"/>
          </a:p>
          <a:p>
            <a:pPr marL="0" indent="0">
              <a:buNone/>
            </a:pPr>
            <a:endParaRPr dirty="0"/>
          </a:p>
          <a:p>
            <a:pPr marL="0" indent="0">
              <a:buNone/>
            </a:pPr>
            <a:endParaRPr dirty="0"/>
          </a:p>
          <a:p>
            <a:pPr marL="0" indent="0">
              <a:buNone/>
            </a:pPr>
            <a:endParaRPr b="1" dirty="0"/>
          </a:p>
          <a:p>
            <a:pPr marL="0" indent="0">
              <a:buNone/>
            </a:pPr>
            <a:endParaRPr b="1" dirty="0"/>
          </a:p>
        </p:txBody>
      </p:sp>
      <p:pic>
        <p:nvPicPr>
          <p:cNvPr id="424" name="Google Shape;424;g8062fbb5ee_0_577"/>
          <p:cNvPicPr preferRelativeResize="0"/>
          <p:nvPr/>
        </p:nvPicPr>
        <p:blipFill>
          <a:blip r:embed="rId7">
            <a:alphaModFix/>
          </a:blip>
          <a:stretch>
            <a:fillRect/>
          </a:stretch>
        </p:blipFill>
        <p:spPr>
          <a:xfrm>
            <a:off x="5943600" y="3065583"/>
            <a:ext cx="2443915" cy="3165269"/>
          </a:xfrm>
          <a:prstGeom prst="rect">
            <a:avLst/>
          </a:prstGeom>
          <a:noFill/>
          <a:ln>
            <a:noFill/>
          </a:ln>
        </p:spPr>
      </p:pic>
      <p:pic>
        <p:nvPicPr>
          <p:cNvPr id="5" name="Picture 2">
            <a:extLst>
              <a:ext uri="{FF2B5EF4-FFF2-40B4-BE49-F238E27FC236}">
                <a16:creationId xmlns:a16="http://schemas.microsoft.com/office/drawing/2014/main" id="{AEE6D854-03C8-4358-9E93-44B7442388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9172" y="6126563"/>
            <a:ext cx="2212828" cy="7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43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25170"/>
            <a:ext cx="5741909" cy="692165"/>
          </a:xfrm>
        </p:spPr>
        <p:txBody>
          <a:bodyPr/>
          <a:lstStyle/>
          <a:p>
            <a:pPr algn="ctr"/>
            <a:r>
              <a:rPr lang="en-US" b="1" dirty="0">
                <a:solidFill>
                  <a:schemeClr val="tx1"/>
                </a:solidFill>
                <a:latin typeface="Arial Narrow" panose="020B0606020202030204" pitchFamily="34" charset="0"/>
              </a:rPr>
              <a:t>Reopening Resources </a:t>
            </a:r>
          </a:p>
        </p:txBody>
      </p:sp>
      <p:pic>
        <p:nvPicPr>
          <p:cNvPr id="5" name="Picture 4"/>
          <p:cNvPicPr>
            <a:picLocks noChangeAspect="1"/>
          </p:cNvPicPr>
          <p:nvPr/>
        </p:nvPicPr>
        <p:blipFill>
          <a:blip r:embed="rId2"/>
          <a:stretch>
            <a:fillRect/>
          </a:stretch>
        </p:blipFill>
        <p:spPr>
          <a:xfrm>
            <a:off x="499164" y="1360535"/>
            <a:ext cx="3879328" cy="2947233"/>
          </a:xfrm>
          <a:prstGeom prst="rect">
            <a:avLst/>
          </a:prstGeom>
        </p:spPr>
      </p:pic>
      <p:sp>
        <p:nvSpPr>
          <p:cNvPr id="3" name="Text Placeholder 2"/>
          <p:cNvSpPr>
            <a:spLocks noGrp="1"/>
          </p:cNvSpPr>
          <p:nvPr>
            <p:ph type="body" idx="1"/>
          </p:nvPr>
        </p:nvSpPr>
        <p:spPr>
          <a:xfrm>
            <a:off x="743607" y="4797050"/>
            <a:ext cx="4092166" cy="898305"/>
          </a:xfrm>
        </p:spPr>
        <p:txBody>
          <a:bodyPr>
            <a:normAutofit/>
          </a:bodyPr>
          <a:lstStyle/>
          <a:p>
            <a:pPr marL="137160" indent="0">
              <a:buNone/>
            </a:pPr>
            <a:r>
              <a:rPr lang="en-US" sz="1600" b="1" dirty="0">
                <a:latin typeface="Arial Narrow" panose="020B0606020202030204" pitchFamily="34" charset="0"/>
                <a:hlinkClick r:id="rId3"/>
              </a:rPr>
              <a:t>https://nationalcharterschools.org/</a:t>
            </a:r>
            <a:endParaRPr lang="en-US" sz="1600" b="1" dirty="0">
              <a:latin typeface="Arial Narrow" panose="020B060602020203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34</a:t>
            </a:fld>
            <a:endParaRPr lang="en"/>
          </a:p>
        </p:txBody>
      </p:sp>
      <p:pic>
        <p:nvPicPr>
          <p:cNvPr id="6" name="Picture 5"/>
          <p:cNvPicPr>
            <a:picLocks noChangeAspect="1"/>
          </p:cNvPicPr>
          <p:nvPr/>
        </p:nvPicPr>
        <p:blipFill>
          <a:blip r:embed="rId4"/>
          <a:stretch>
            <a:fillRect/>
          </a:stretch>
        </p:blipFill>
        <p:spPr>
          <a:xfrm>
            <a:off x="4260797" y="1097985"/>
            <a:ext cx="3663600" cy="3640295"/>
          </a:xfrm>
          <a:prstGeom prst="rect">
            <a:avLst/>
          </a:prstGeom>
        </p:spPr>
      </p:pic>
      <p:pic>
        <p:nvPicPr>
          <p:cNvPr id="7" name="Picture 6">
            <a:extLst>
              <a:ext uri="{FF2B5EF4-FFF2-40B4-BE49-F238E27FC236}">
                <a16:creationId xmlns:a16="http://schemas.microsoft.com/office/drawing/2014/main" id="{D8CA34F4-34BA-4160-B04A-81D2D1F0E90F}"/>
              </a:ext>
            </a:extLst>
          </p:cNvPr>
          <p:cNvPicPr>
            <a:picLocks noChangeAspect="1"/>
          </p:cNvPicPr>
          <p:nvPr/>
        </p:nvPicPr>
        <p:blipFill>
          <a:blip r:embed="rId5"/>
          <a:stretch>
            <a:fillRect/>
          </a:stretch>
        </p:blipFill>
        <p:spPr>
          <a:xfrm>
            <a:off x="9978960" y="6126417"/>
            <a:ext cx="2213040" cy="731583"/>
          </a:xfrm>
          <a:prstGeom prst="rect">
            <a:avLst/>
          </a:prstGeom>
        </p:spPr>
      </p:pic>
      <p:sp>
        <p:nvSpPr>
          <p:cNvPr id="8" name="Text Placeholder 2"/>
          <p:cNvSpPr txBox="1">
            <a:spLocks/>
          </p:cNvSpPr>
          <p:nvPr/>
        </p:nvSpPr>
        <p:spPr>
          <a:xfrm>
            <a:off x="7577750" y="5198121"/>
            <a:ext cx="4092166" cy="8983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buNone/>
            </a:pPr>
            <a:r>
              <a:rPr lang="en-US" sz="1400" b="1" dirty="0">
                <a:latin typeface="Arial Narrow" panose="020B0606020202030204" pitchFamily="34" charset="0"/>
                <a:hlinkClick r:id="rId6"/>
              </a:rPr>
              <a:t>https://www.aei.org/wp-content/uploads/2020/05/A-Blueprint-for-Back-to-School.pdf</a:t>
            </a:r>
            <a:endParaRPr lang="en-US" sz="1400" b="1" dirty="0">
              <a:latin typeface="Arial Narrow" panose="020B0606020202030204" pitchFamily="34" charset="0"/>
            </a:endParaRPr>
          </a:p>
        </p:txBody>
      </p:sp>
      <p:pic>
        <p:nvPicPr>
          <p:cNvPr id="9" name="Picture 8"/>
          <p:cNvPicPr>
            <a:picLocks noChangeAspect="1"/>
          </p:cNvPicPr>
          <p:nvPr/>
        </p:nvPicPr>
        <p:blipFill>
          <a:blip r:embed="rId7"/>
          <a:stretch>
            <a:fillRect/>
          </a:stretch>
        </p:blipFill>
        <p:spPr>
          <a:xfrm>
            <a:off x="7924397" y="1360535"/>
            <a:ext cx="3237831" cy="3689004"/>
          </a:xfrm>
          <a:prstGeom prst="rect">
            <a:avLst/>
          </a:prstGeom>
        </p:spPr>
      </p:pic>
    </p:spTree>
    <p:extLst>
      <p:ext uri="{BB962C8B-B14F-4D97-AF65-F5344CB8AC3E}">
        <p14:creationId xmlns:p14="http://schemas.microsoft.com/office/powerpoint/2010/main" val="3964002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35</a:t>
            </a:fld>
            <a:endParaRPr lang="en"/>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61292" y="1066800"/>
            <a:ext cx="8159262" cy="4865077"/>
          </a:xfrm>
          <a:prstGeom prst="rect">
            <a:avLst/>
          </a:prstGeom>
          <a:noFill/>
          <a:ln>
            <a:noFill/>
          </a:ln>
        </p:spPr>
      </p:pic>
      <p:pic>
        <p:nvPicPr>
          <p:cNvPr id="5" name="Picture 4">
            <a:extLst>
              <a:ext uri="{FF2B5EF4-FFF2-40B4-BE49-F238E27FC236}">
                <a16:creationId xmlns:a16="http://schemas.microsoft.com/office/drawing/2014/main" id="{D8CA34F4-34BA-4160-B04A-81D2D1F0E90F}"/>
              </a:ext>
            </a:extLst>
          </p:cNvPr>
          <p:cNvPicPr>
            <a:picLocks noChangeAspect="1"/>
          </p:cNvPicPr>
          <p:nvPr/>
        </p:nvPicPr>
        <p:blipFill>
          <a:blip r:embed="rId4"/>
          <a:stretch>
            <a:fillRect/>
          </a:stretch>
        </p:blipFill>
        <p:spPr>
          <a:xfrm>
            <a:off x="9978960" y="6126417"/>
            <a:ext cx="2213040" cy="731583"/>
          </a:xfrm>
          <a:prstGeom prst="rect">
            <a:avLst/>
          </a:prstGeom>
        </p:spPr>
      </p:pic>
    </p:spTree>
    <p:extLst>
      <p:ext uri="{BB962C8B-B14F-4D97-AF65-F5344CB8AC3E}">
        <p14:creationId xmlns:p14="http://schemas.microsoft.com/office/powerpoint/2010/main" val="1452859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Google Shape;430;p61"/>
          <p:cNvSpPr txBox="1">
            <a:spLocks noGrp="1"/>
          </p:cNvSpPr>
          <p:nvPr>
            <p:ph type="title"/>
          </p:nvPr>
        </p:nvSpPr>
        <p:spPr>
          <a:xfrm>
            <a:off x="1524001" y="292998"/>
            <a:ext cx="7116417" cy="753256"/>
          </a:xfrm>
          <a:prstGeom prst="rect">
            <a:avLst/>
          </a:prstGeom>
          <a:noFill/>
          <a:ln>
            <a:noFill/>
          </a:ln>
        </p:spPr>
        <p:txBody>
          <a:bodyPr spcFirstLastPara="1" wrap="square" lIns="91425" tIns="45700" rIns="91425" bIns="45700" anchor="t" anchorCtr="0">
            <a:noAutofit/>
          </a:bodyPr>
          <a:lstStyle/>
          <a:p>
            <a:pPr algn="ctr"/>
            <a:r>
              <a:rPr lang="en" b="1" dirty="0">
                <a:solidFill>
                  <a:schemeClr val="tx1"/>
                </a:solidFill>
                <a:latin typeface="Arial Narrow" panose="020B0606020202030204" pitchFamily="34" charset="0"/>
                <a:ea typeface="Calibri"/>
                <a:cs typeface="Calibri"/>
                <a:sym typeface="Calibri"/>
              </a:rPr>
              <a:t>Thank you!</a:t>
            </a:r>
            <a:endParaRPr b="1" dirty="0">
              <a:solidFill>
                <a:schemeClr val="tx1"/>
              </a:solidFill>
              <a:latin typeface="Arial Narrow" panose="020B0606020202030204" pitchFamily="34" charset="0"/>
              <a:ea typeface="Calibri"/>
              <a:cs typeface="Calibri"/>
              <a:sym typeface="Calibri"/>
            </a:endParaRPr>
          </a:p>
        </p:txBody>
      </p:sp>
      <p:pic>
        <p:nvPicPr>
          <p:cNvPr id="431" name="Google Shape;431;p61"/>
          <p:cNvPicPr preferRelativeResize="0"/>
          <p:nvPr/>
        </p:nvPicPr>
        <p:blipFill rotWithShape="1">
          <a:blip r:embed="rId3">
            <a:alphaModFix/>
          </a:blip>
          <a:srcRect/>
          <a:stretch/>
        </p:blipFill>
        <p:spPr>
          <a:xfrm>
            <a:off x="9978960" y="6126417"/>
            <a:ext cx="2213040" cy="731583"/>
          </a:xfrm>
          <a:prstGeom prst="rect">
            <a:avLst/>
          </a:prstGeom>
          <a:noFill/>
          <a:ln>
            <a:noFill/>
          </a:ln>
        </p:spPr>
      </p:pic>
      <p:pic>
        <p:nvPicPr>
          <p:cNvPr id="2" name="Picture 1"/>
          <p:cNvPicPr>
            <a:picLocks noChangeAspect="1"/>
          </p:cNvPicPr>
          <p:nvPr/>
        </p:nvPicPr>
        <p:blipFill>
          <a:blip r:embed="rId4"/>
          <a:stretch>
            <a:fillRect/>
          </a:stretch>
        </p:blipFill>
        <p:spPr>
          <a:xfrm>
            <a:off x="518504" y="1277814"/>
            <a:ext cx="8942019" cy="4885247"/>
          </a:xfrm>
          <a:prstGeom prst="rect">
            <a:avLst/>
          </a:prstGeom>
        </p:spPr>
      </p:pic>
    </p:spTree>
    <p:extLst>
      <p:ext uri="{BB962C8B-B14F-4D97-AF65-F5344CB8AC3E}">
        <p14:creationId xmlns:p14="http://schemas.microsoft.com/office/powerpoint/2010/main" val="369102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2aac8634d_0_676"/>
          <p:cNvSpPr txBox="1">
            <a:spLocks noGrp="1"/>
          </p:cNvSpPr>
          <p:nvPr>
            <p:ph type="title"/>
          </p:nvPr>
        </p:nvSpPr>
        <p:spPr>
          <a:xfrm>
            <a:off x="991859" y="163433"/>
            <a:ext cx="7328101" cy="1320900"/>
          </a:xfrm>
          <a:prstGeom prst="rect">
            <a:avLst/>
          </a:prstGeom>
        </p:spPr>
        <p:txBody>
          <a:bodyPr spcFirstLastPara="1" wrap="square" lIns="91425" tIns="45700" rIns="91425" bIns="45700" anchor="t" anchorCtr="0">
            <a:noAutofit/>
          </a:bodyPr>
          <a:lstStyle/>
          <a:p>
            <a:pPr algn="ctr"/>
            <a:r>
              <a:rPr lang="en" b="1" dirty="0">
                <a:solidFill>
                  <a:schemeClr val="tx1"/>
                </a:solidFill>
                <a:latin typeface="Arial Narrow" panose="020B0606020202030204" pitchFamily="34" charset="0"/>
                <a:cs typeface="Calibri" panose="020F0502020204030204" pitchFamily="34" charset="0"/>
              </a:rPr>
              <a:t>Speakers</a:t>
            </a:r>
            <a:endParaRPr b="1" dirty="0">
              <a:solidFill>
                <a:schemeClr val="tx1"/>
              </a:solidFill>
              <a:latin typeface="Arial Narrow" panose="020B0606020202030204" pitchFamily="34" charset="0"/>
              <a:cs typeface="Calibri" panose="020F0502020204030204" pitchFamily="34" charset="0"/>
            </a:endParaRPr>
          </a:p>
        </p:txBody>
      </p:sp>
      <p:pic>
        <p:nvPicPr>
          <p:cNvPr id="204" name="Google Shape;204;g82aac8634d_0_676"/>
          <p:cNvPicPr preferRelativeResize="0"/>
          <p:nvPr/>
        </p:nvPicPr>
        <p:blipFill>
          <a:blip r:embed="rId3">
            <a:alphaModFix/>
          </a:blip>
          <a:stretch>
            <a:fillRect/>
          </a:stretch>
        </p:blipFill>
        <p:spPr>
          <a:xfrm>
            <a:off x="996387" y="878166"/>
            <a:ext cx="1932407" cy="2634528"/>
          </a:xfrm>
          <a:prstGeom prst="rect">
            <a:avLst/>
          </a:prstGeom>
          <a:noFill/>
          <a:ln>
            <a:noFill/>
          </a:ln>
        </p:spPr>
      </p:pic>
      <p:pic>
        <p:nvPicPr>
          <p:cNvPr id="14" name="Picture 2">
            <a:extLst>
              <a:ext uri="{FF2B5EF4-FFF2-40B4-BE49-F238E27FC236}">
                <a16:creationId xmlns:a16="http://schemas.microsoft.com/office/drawing/2014/main" id="{93E02B48-3334-43A6-B19B-32D8EE419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8287" y="6189074"/>
            <a:ext cx="2023713" cy="6689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8332" y="3642212"/>
            <a:ext cx="2436494" cy="1292662"/>
          </a:xfrm>
          <a:prstGeom prst="rect">
            <a:avLst/>
          </a:prstGeom>
          <a:noFill/>
        </p:spPr>
        <p:txBody>
          <a:bodyPr wrap="square" rtlCol="0">
            <a:spAutoFit/>
          </a:bodyPr>
          <a:lstStyle/>
          <a:p>
            <a:r>
              <a:rPr lang="en-US" sz="1600" b="1" dirty="0">
                <a:solidFill>
                  <a:schemeClr val="tx1"/>
                </a:solidFill>
                <a:latin typeface="Arial Narrow" panose="020B0606020202030204" pitchFamily="34" charset="0"/>
                <a:cs typeface="Calibri" panose="020F0502020204030204" pitchFamily="34" charset="0"/>
              </a:rPr>
              <a:t>Debi Deal, CCAP Treasurer/Fiscal Expert</a:t>
            </a:r>
          </a:p>
          <a:p>
            <a:pPr algn="ctr"/>
            <a:endParaRPr lang="en-US" sz="1600" b="1" dirty="0">
              <a:solidFill>
                <a:schemeClr val="tx1"/>
              </a:solidFill>
              <a:latin typeface="Arial Narrow" panose="020B0606020202030204" pitchFamily="34" charset="0"/>
              <a:cs typeface="Calibri" panose="020F0502020204030204" pitchFamily="34" charset="0"/>
            </a:endParaRPr>
          </a:p>
          <a:p>
            <a:pPr algn="ctr"/>
            <a:endParaRPr lang="en-US" sz="1600" b="1" dirty="0">
              <a:solidFill>
                <a:schemeClr val="tx1"/>
              </a:solidFill>
              <a:latin typeface="Arial Narrow" panose="020B0606020202030204" pitchFamily="34" charset="0"/>
              <a:cs typeface="Calibri" panose="020F0502020204030204" pitchFamily="34" charset="0"/>
            </a:endParaRPr>
          </a:p>
          <a:p>
            <a:r>
              <a:rPr lang="en-US" b="1" dirty="0">
                <a:solidFill>
                  <a:schemeClr val="tx1"/>
                </a:solidFill>
                <a:latin typeface="Arial Narrow" panose="020B0606020202030204" pitchFamily="34" charset="0"/>
                <a:cs typeface="Calibri" panose="020F0502020204030204" pitchFamily="34" charset="0"/>
              </a:rPr>
              <a:t>debi.deal@calauthorizers.org </a:t>
            </a:r>
          </a:p>
        </p:txBody>
      </p:sp>
      <p:sp>
        <p:nvSpPr>
          <p:cNvPr id="6" name="TextBox 5"/>
          <p:cNvSpPr txBox="1"/>
          <p:nvPr/>
        </p:nvSpPr>
        <p:spPr>
          <a:xfrm>
            <a:off x="3553899" y="3642212"/>
            <a:ext cx="2906500" cy="1323439"/>
          </a:xfrm>
          <a:prstGeom prst="rect">
            <a:avLst/>
          </a:prstGeom>
          <a:noFill/>
        </p:spPr>
        <p:txBody>
          <a:bodyPr wrap="square" rtlCol="0">
            <a:spAutoFit/>
          </a:bodyPr>
          <a:lstStyle/>
          <a:p>
            <a:r>
              <a:rPr lang="en-US" sz="1600" b="1" dirty="0">
                <a:solidFill>
                  <a:schemeClr val="tx1"/>
                </a:solidFill>
                <a:latin typeface="Arial Narrow" panose="020B0606020202030204" pitchFamily="34" charset="0"/>
                <a:cs typeface="Calibri" panose="020F0502020204030204" pitchFamily="34" charset="0"/>
              </a:rPr>
              <a:t>Brianna Garcia, CCAP Board Member/</a:t>
            </a:r>
            <a:r>
              <a:rPr lang="en-US" sz="1600" b="1" dirty="0">
                <a:latin typeface="Arial Narrow" panose="020B0606020202030204" pitchFamily="34" charset="0"/>
                <a:cs typeface="Calibri" panose="020F0502020204030204" pitchFamily="34" charset="0"/>
              </a:rPr>
              <a:t>Director,</a:t>
            </a:r>
            <a:r>
              <a:rPr lang="en-US" sz="1600" dirty="0">
                <a:latin typeface="Arial Narrow" panose="020B0606020202030204" pitchFamily="34" charset="0"/>
                <a:cs typeface="Calibri" panose="020F0502020204030204" pitchFamily="34" charset="0"/>
              </a:rPr>
              <a:t> </a:t>
            </a:r>
            <a:r>
              <a:rPr lang="en-US" sz="1600" b="1" dirty="0">
                <a:solidFill>
                  <a:schemeClr val="tx1"/>
                </a:solidFill>
                <a:latin typeface="Arial Narrow" panose="020B0606020202030204" pitchFamily="34" charset="0"/>
                <a:cs typeface="Calibri" panose="020F0502020204030204" pitchFamily="34" charset="0"/>
              </a:rPr>
              <a:t>School Services of California, Inc.  </a:t>
            </a:r>
          </a:p>
          <a:p>
            <a:endParaRPr lang="en-US" sz="1600" b="1" dirty="0">
              <a:solidFill>
                <a:schemeClr val="tx1"/>
              </a:solidFill>
              <a:latin typeface="Arial Narrow" panose="020B0606020202030204" pitchFamily="34" charset="0"/>
              <a:cs typeface="Calibri" panose="020F0502020204030204" pitchFamily="34" charset="0"/>
            </a:endParaRPr>
          </a:p>
          <a:p>
            <a:r>
              <a:rPr lang="en-US" sz="1600" b="1" dirty="0">
                <a:solidFill>
                  <a:schemeClr val="tx1"/>
                </a:solidFill>
                <a:latin typeface="Arial Narrow" panose="020B0606020202030204" pitchFamily="34" charset="0"/>
                <a:cs typeface="Calibri" panose="020F0502020204030204" pitchFamily="34" charset="0"/>
              </a:rPr>
              <a:t> </a:t>
            </a:r>
            <a:r>
              <a:rPr lang="en-US" b="1" dirty="0">
                <a:solidFill>
                  <a:schemeClr val="tx1"/>
                </a:solidFill>
                <a:latin typeface="Arial Narrow" panose="020B0606020202030204" pitchFamily="34" charset="0"/>
                <a:cs typeface="Calibri" panose="020F0502020204030204" pitchFamily="34" charset="0"/>
              </a:rPr>
              <a:t>brianna.garcia@calauthorizers.org</a:t>
            </a:r>
          </a:p>
        </p:txBody>
      </p:sp>
      <p:pic>
        <p:nvPicPr>
          <p:cNvPr id="2" name="Picture 1"/>
          <p:cNvPicPr>
            <a:picLocks noChangeAspect="1"/>
          </p:cNvPicPr>
          <p:nvPr/>
        </p:nvPicPr>
        <p:blipFill>
          <a:blip r:embed="rId5"/>
          <a:stretch>
            <a:fillRect/>
          </a:stretch>
        </p:blipFill>
        <p:spPr>
          <a:xfrm>
            <a:off x="3644691" y="878165"/>
            <a:ext cx="2114083" cy="2655483"/>
          </a:xfrm>
          <a:prstGeom prst="rect">
            <a:avLst/>
          </a:prstGeom>
        </p:spPr>
      </p:pic>
      <p:pic>
        <p:nvPicPr>
          <p:cNvPr id="3" name="Picture 2"/>
          <p:cNvPicPr>
            <a:picLocks noChangeAspect="1"/>
          </p:cNvPicPr>
          <p:nvPr/>
        </p:nvPicPr>
        <p:blipFill>
          <a:blip r:embed="rId6"/>
          <a:stretch>
            <a:fillRect/>
          </a:stretch>
        </p:blipFill>
        <p:spPr>
          <a:xfrm>
            <a:off x="6573919" y="878165"/>
            <a:ext cx="2603497" cy="2634529"/>
          </a:xfrm>
          <a:prstGeom prst="rect">
            <a:avLst/>
          </a:prstGeom>
        </p:spPr>
      </p:pic>
      <p:sp>
        <p:nvSpPr>
          <p:cNvPr id="9" name="TextBox 8"/>
          <p:cNvSpPr txBox="1"/>
          <p:nvPr/>
        </p:nvSpPr>
        <p:spPr>
          <a:xfrm>
            <a:off x="6500330" y="3642212"/>
            <a:ext cx="2750674" cy="1292662"/>
          </a:xfrm>
          <a:prstGeom prst="rect">
            <a:avLst/>
          </a:prstGeom>
          <a:noFill/>
        </p:spPr>
        <p:txBody>
          <a:bodyPr wrap="square" rtlCol="0">
            <a:spAutoFit/>
          </a:bodyPr>
          <a:lstStyle/>
          <a:p>
            <a:r>
              <a:rPr lang="en-US" sz="1600" b="1" dirty="0">
                <a:solidFill>
                  <a:schemeClr val="tx1"/>
                </a:solidFill>
                <a:latin typeface="Arial Narrow" panose="020B0606020202030204" pitchFamily="34" charset="0"/>
                <a:cs typeface="Calibri" panose="020F0502020204030204" pitchFamily="34" charset="0"/>
              </a:rPr>
              <a:t>Dr. Corey Loomis, VP CCAP/ RCOE Charter Schools Unit Director</a:t>
            </a:r>
          </a:p>
          <a:p>
            <a:endParaRPr lang="en-US" sz="1600" b="1" dirty="0">
              <a:solidFill>
                <a:schemeClr val="tx1"/>
              </a:solidFill>
              <a:latin typeface="Arial Narrow" panose="020B0606020202030204" pitchFamily="34" charset="0"/>
              <a:cs typeface="Calibri" panose="020F0502020204030204" pitchFamily="34" charset="0"/>
            </a:endParaRPr>
          </a:p>
          <a:p>
            <a:r>
              <a:rPr lang="en-US" b="1" dirty="0">
                <a:solidFill>
                  <a:schemeClr val="tx1"/>
                </a:solidFill>
                <a:latin typeface="Arial Narrow" panose="020B0606020202030204" pitchFamily="34" charset="0"/>
                <a:cs typeface="Calibri" panose="020F0502020204030204" pitchFamily="34" charset="0"/>
              </a:rPr>
              <a:t>corey.loomis@calauthorizers.org</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062fbb5ee_0_864"/>
          <p:cNvSpPr txBox="1">
            <a:spLocks noGrp="1"/>
          </p:cNvSpPr>
          <p:nvPr>
            <p:ph type="ctrTitle"/>
          </p:nvPr>
        </p:nvSpPr>
        <p:spPr>
          <a:xfrm>
            <a:off x="750848" y="1222219"/>
            <a:ext cx="8523288" cy="2480648"/>
          </a:xfrm>
          <a:prstGeom prst="rect">
            <a:avLst/>
          </a:prstGeom>
        </p:spPr>
        <p:txBody>
          <a:bodyPr spcFirstLastPara="1" wrap="square" lIns="91425" tIns="91425" rIns="91425" bIns="91425" anchor="b" anchorCtr="0">
            <a:noAutofit/>
          </a:bodyPr>
          <a:lstStyle/>
          <a:p>
            <a:pPr lvl="0" algn="ctr">
              <a:buClrTx/>
              <a:buSzTx/>
              <a:defRPr/>
            </a:pPr>
            <a:r>
              <a:rPr lang="en-US" b="1" kern="1200" dirty="0">
                <a:solidFill>
                  <a:schemeClr val="tx1"/>
                </a:solidFill>
                <a:latin typeface="Arial Narrow" panose="020B0606020202030204" pitchFamily="34" charset="0"/>
                <a:ea typeface="Cambria" panose="02040503050406030204" pitchFamily="18" charset="0"/>
                <a:cs typeface="Calibri" panose="020F0502020204030204" pitchFamily="34" charset="0"/>
                <a:sym typeface="Arial"/>
              </a:rPr>
              <a:t>2020 </a:t>
            </a:r>
            <a:br>
              <a:rPr lang="en-US" b="1" kern="1200" dirty="0">
                <a:solidFill>
                  <a:schemeClr val="tx1"/>
                </a:solidFill>
                <a:latin typeface="Arial Narrow" panose="020B0606020202030204" pitchFamily="34" charset="0"/>
                <a:ea typeface="Cambria" panose="02040503050406030204" pitchFamily="18" charset="0"/>
                <a:cs typeface="Calibri" panose="020F0502020204030204" pitchFamily="34" charset="0"/>
                <a:sym typeface="Arial"/>
              </a:rPr>
            </a:br>
            <a:r>
              <a:rPr lang="en-US" b="1" kern="1200" dirty="0">
                <a:solidFill>
                  <a:schemeClr val="tx1"/>
                </a:solidFill>
                <a:latin typeface="Arial Narrow" panose="020B0606020202030204" pitchFamily="34" charset="0"/>
                <a:ea typeface="Cambria" panose="02040503050406030204" pitchFamily="18" charset="0"/>
                <a:cs typeface="Calibri" panose="020F0502020204030204" pitchFamily="34" charset="0"/>
                <a:sym typeface="Arial"/>
              </a:rPr>
              <a:t>May Revision Update</a:t>
            </a:r>
            <a:endParaRPr lang="en-US" b="1" i="1" kern="1200" dirty="0">
              <a:solidFill>
                <a:schemeClr val="tx1"/>
              </a:solidFill>
              <a:latin typeface="Arial Narrow" panose="020B0606020202030204" pitchFamily="34" charset="0"/>
              <a:ea typeface="Cambria" panose="02040503050406030204" pitchFamily="18" charset="0"/>
              <a:cs typeface="Calibri" panose="020F0502020204030204" pitchFamily="34" charset="0"/>
              <a:sym typeface="Arial"/>
            </a:endParaRPr>
          </a:p>
        </p:txBody>
      </p:sp>
      <p:pic>
        <p:nvPicPr>
          <p:cNvPr id="4" name="Picture 2">
            <a:extLst>
              <a:ext uri="{FF2B5EF4-FFF2-40B4-BE49-F238E27FC236}">
                <a16:creationId xmlns:a16="http://schemas.microsoft.com/office/drawing/2014/main" id="{5E9E3D24-AEA6-4686-88C5-03B22AA14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8287" y="6189074"/>
            <a:ext cx="2023713" cy="66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0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California Revenues</a:t>
            </a:r>
          </a:p>
        </p:txBody>
      </p:sp>
      <p:sp>
        <p:nvSpPr>
          <p:cNvPr id="9" name="Content Placeholder 8">
            <a:extLst>
              <a:ext uri="{FF2B5EF4-FFF2-40B4-BE49-F238E27FC236}">
                <a16:creationId xmlns:a16="http://schemas.microsoft.com/office/drawing/2014/main" id="{E7C2A71E-58A6-4DF0-B381-EDB08E9D0076}"/>
              </a:ext>
            </a:extLst>
          </p:cNvPr>
          <p:cNvSpPr>
            <a:spLocks noGrp="1"/>
          </p:cNvSpPr>
          <p:nvPr>
            <p:ph idx="1"/>
          </p:nvPr>
        </p:nvSpPr>
        <p:spPr>
          <a:xfrm>
            <a:off x="0" y="1655733"/>
            <a:ext cx="8384143" cy="4149449"/>
          </a:xfrm>
        </p:spPr>
        <p:txBody>
          <a:bodyPr/>
          <a:lstStyle/>
          <a:p>
            <a:pPr>
              <a:spcAft>
                <a:spcPts val="1800"/>
              </a:spcAft>
            </a:pPr>
            <a:r>
              <a:rPr lang="en-US" dirty="0"/>
              <a:t>The May Revision assumes that the state will suffer from </a:t>
            </a:r>
            <a:br>
              <a:rPr lang="en-US" dirty="0"/>
            </a:br>
            <a:r>
              <a:rPr lang="en-US" dirty="0"/>
              <a:t>a $41.2 billion loss in revenues compared to January </a:t>
            </a:r>
            <a:br>
              <a:rPr lang="en-US" dirty="0"/>
            </a:br>
            <a:r>
              <a:rPr lang="en-US" dirty="0"/>
              <a:t>estimates in 2019–20 and 2020–21 combined</a:t>
            </a:r>
          </a:p>
          <a:p>
            <a:pPr lvl="1">
              <a:spcAft>
                <a:spcPts val="1800"/>
              </a:spcAft>
            </a:pPr>
            <a:r>
              <a:rPr lang="en-US" dirty="0"/>
              <a:t>-$9.1 billion for 2019–20</a:t>
            </a:r>
          </a:p>
          <a:p>
            <a:pPr lvl="1">
              <a:spcAft>
                <a:spcPts val="1800"/>
              </a:spcAft>
            </a:pPr>
            <a:r>
              <a:rPr lang="en-US" dirty="0"/>
              <a:t>-$32.2 billion for 2020–21</a:t>
            </a:r>
          </a:p>
          <a:p>
            <a:pPr>
              <a:spcAft>
                <a:spcPts val="1800"/>
              </a:spcAft>
            </a:pPr>
            <a:r>
              <a:rPr lang="en-US" dirty="0"/>
              <a:t>Revenue losses are compounded by the growing number </a:t>
            </a:r>
            <a:br>
              <a:rPr lang="en-US" dirty="0"/>
            </a:br>
            <a:r>
              <a:rPr lang="en-US" dirty="0"/>
              <a:t>of Californians who need access to state safety net services,</a:t>
            </a:r>
            <a:br>
              <a:rPr lang="en-US" dirty="0"/>
            </a:br>
            <a:r>
              <a:rPr lang="en-US" dirty="0"/>
              <a:t>bringing the state’s total shortfall to $54 billion</a:t>
            </a:r>
          </a:p>
        </p:txBody>
      </p:sp>
      <p:sp>
        <p:nvSpPr>
          <p:cNvPr id="14" name="Footer Placeholder 13">
            <a:extLst>
              <a:ext uri="{FF2B5EF4-FFF2-40B4-BE49-F238E27FC236}">
                <a16:creationId xmlns:a16="http://schemas.microsoft.com/office/drawing/2014/main" id="{F599B55A-FB40-6546-947D-A626323F573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endPar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endParaRPr>
          </a:p>
        </p:txBody>
      </p:sp>
      <p:pic>
        <p:nvPicPr>
          <p:cNvPr id="12" name="Picture 11" descr="A close up of a sign&#10;&#10;Description automatically generated">
            <a:extLst>
              <a:ext uri="{FF2B5EF4-FFF2-40B4-BE49-F238E27FC236}">
                <a16:creationId xmlns:a16="http://schemas.microsoft.com/office/drawing/2014/main" id="{4F70215F-A7FB-4226-A36B-7621FD5E2D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35" r="99" b="1"/>
          <a:stretch/>
        </p:blipFill>
        <p:spPr>
          <a:xfrm>
            <a:off x="7344861" y="1530350"/>
            <a:ext cx="4852748" cy="5271549"/>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Slide Number Placeholder 1">
            <a:extLst>
              <a:ext uri="{FF2B5EF4-FFF2-40B4-BE49-F238E27FC236}">
                <a16:creationId xmlns:a16="http://schemas.microsoft.com/office/drawing/2014/main" id="{6DE4D823-58E9-9441-B9CF-7C7B635BFA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2072974746"/>
      </p:ext>
    </p:extLst>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 98 Funding</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967497552"/>
              </p:ext>
            </p:extLst>
          </p:nvPr>
        </p:nvGraphicFramePr>
        <p:xfrm>
          <a:off x="69850" y="1530350"/>
          <a:ext cx="12011025" cy="5194300"/>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rPr>
              <a:t>© 2020 School Services of California Inc.</a:t>
            </a:r>
          </a:p>
        </p:txBody>
      </p:sp>
      <p:sp>
        <p:nvSpPr>
          <p:cNvPr id="9" name="TextBox 8"/>
          <p:cNvSpPr txBox="1"/>
          <p:nvPr/>
        </p:nvSpPr>
        <p:spPr>
          <a:xfrm>
            <a:off x="103188" y="6525567"/>
            <a:ext cx="76544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ea typeface="+mn-ea"/>
                <a:cs typeface="Arial"/>
                <a:sym typeface="Arial"/>
              </a:rPr>
              <a:t>Source: 2020–21 Governor’s Budget, pg. 68 and data provided by the DOF</a:t>
            </a:r>
            <a:endParaRPr kumimoji="0" lang="en-US" sz="1400" b="1" i="0" u="none" strike="sngStrike" kern="1200" cap="none" spc="0" normalizeH="0" baseline="0" noProof="0" dirty="0">
              <a:ln>
                <a:noFill/>
              </a:ln>
              <a:solidFill>
                <a:srgbClr val="000000"/>
              </a:solidFill>
              <a:effectLst/>
              <a:uLnTx/>
              <a:uFillTx/>
              <a:latin typeface="Arial Narrow"/>
              <a:ea typeface="+mn-ea"/>
              <a:cs typeface="Arial"/>
              <a:sym typeface="Arial"/>
            </a:endParaRPr>
          </a:p>
        </p:txBody>
      </p:sp>
      <p:sp>
        <p:nvSpPr>
          <p:cNvPr id="3" name="Slide Number Placeholder 2">
            <a:extLst>
              <a:ext uri="{FF2B5EF4-FFF2-40B4-BE49-F238E27FC236}">
                <a16:creationId xmlns:a16="http://schemas.microsoft.com/office/drawing/2014/main" id="{C77FDF82-F4A7-6E43-97F9-D1DDD2F8F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3034799570"/>
      </p:ext>
    </p:extLst>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COLA</a:t>
            </a:r>
          </a:p>
        </p:txBody>
      </p:sp>
      <p:sp>
        <p:nvSpPr>
          <p:cNvPr id="7" name="Content Placeholder 6"/>
          <p:cNvSpPr>
            <a:spLocks noGrp="1"/>
          </p:cNvSpPr>
          <p:nvPr>
            <p:ph sz="half" idx="1"/>
          </p:nvPr>
        </p:nvSpPr>
        <p:spPr/>
        <p:txBody>
          <a:bodyPr/>
          <a:lstStyle/>
          <a:p>
            <a:r>
              <a:rPr lang="en-US" dirty="0"/>
              <a:t>While the May Revision acknowledges a 2.31% statutory cost-of-living adjustment (COLA) (up slightly from the 2.29% estimated COLA in January), it suspends the COLA for 2020–21</a:t>
            </a:r>
          </a:p>
        </p:txBody>
      </p:sp>
      <p:sp>
        <p:nvSpPr>
          <p:cNvPr id="49" name="Content Placeholder 48"/>
          <p:cNvSpPr>
            <a:spLocks noGrp="1"/>
          </p:cNvSpPr>
          <p:nvPr>
            <p:ph sz="half" idx="2"/>
          </p:nvPr>
        </p:nvSpPr>
        <p:spPr/>
        <p:txBody>
          <a:bodyPr/>
          <a:lstStyle/>
          <a:p>
            <a:r>
              <a:rPr lang="en-US" dirty="0"/>
              <a:t>Categorical programs outside of the LCFF will also have the statutory COLA suspended</a:t>
            </a:r>
          </a:p>
          <a:p>
            <a:endParaRPr lang="en-US" dirty="0"/>
          </a:p>
        </p:txBody>
      </p:sp>
      <p:sp>
        <p:nvSpPr>
          <p:cNvPr id="9"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rPr>
              <a:t>© 2020 School Services of California Inc.</a:t>
            </a:r>
          </a:p>
        </p:txBody>
      </p:sp>
      <p:sp>
        <p:nvSpPr>
          <p:cNvPr id="51" name="Rectangle 50"/>
          <p:cNvSpPr/>
          <p:nvPr/>
        </p:nvSpPr>
        <p:spPr>
          <a:xfrm>
            <a:off x="5508970" y="6139874"/>
            <a:ext cx="6683030" cy="58477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t>In typical years, as costs continue to rise, these programs would see adjustments </a:t>
            </a:r>
            <a:b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br>
            <a:r>
              <a:rPr kumimoji="0" lang="en-US" sz="1600" b="1" i="0" u="none" strike="noStrike" kern="1200" cap="none" spc="0" normalizeH="0" baseline="0" noProof="0" dirty="0">
                <a:ln>
                  <a:noFill/>
                </a:ln>
                <a:solidFill>
                  <a:srgbClr val="000000"/>
                </a:solidFill>
                <a:effectLst/>
                <a:uLnTx/>
                <a:uFillTx/>
                <a:latin typeface="Arial Narrow"/>
                <a:ea typeface="+mn-ea"/>
                <a:cs typeface="Arial"/>
                <a:sym typeface="Arial"/>
              </a:rPr>
              <a:t>for COLA only and average daily attendance (ADA) for special education</a:t>
            </a:r>
            <a:endParaRPr kumimoji="0" lang="en-US" sz="1600" b="1" i="0" u="none" strike="sngStrike" kern="1200" cap="none" spc="0" normalizeH="0" baseline="0" noProof="0" dirty="0">
              <a:ln>
                <a:noFill/>
              </a:ln>
              <a:solidFill>
                <a:srgbClr val="FF0000"/>
              </a:solidFill>
              <a:effectLst/>
              <a:uLnTx/>
              <a:uFillTx/>
              <a:latin typeface="Arial Narrow"/>
              <a:ea typeface="+mn-ea"/>
              <a:cs typeface="Arial"/>
              <a:sym typeface="Arial"/>
            </a:endParaRPr>
          </a:p>
        </p:txBody>
      </p:sp>
      <p:graphicFrame>
        <p:nvGraphicFramePr>
          <p:cNvPr id="52" name="Content Placeholder 7"/>
          <p:cNvGraphicFramePr>
            <a:graphicFrameLocks/>
          </p:cNvGraphicFramePr>
          <p:nvPr/>
        </p:nvGraphicFramePr>
        <p:xfrm>
          <a:off x="86862" y="3116424"/>
          <a:ext cx="5399538" cy="3608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1" name="Content Placeholder 30"/>
          <p:cNvGraphicFramePr>
            <a:graphicFrameLocks/>
          </p:cNvGraphicFramePr>
          <p:nvPr/>
        </p:nvGraphicFramePr>
        <p:xfrm>
          <a:off x="6354636" y="2200658"/>
          <a:ext cx="5521832" cy="398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96B13DD-5E3E-DB4E-8D1B-21D91284E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2364145936"/>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B69BA38-33CB-4C66-B178-D92B088ADC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414" y="3428999"/>
            <a:ext cx="881698" cy="1012511"/>
          </a:xfrm>
          <a:prstGeom prst="rect">
            <a:avLst/>
          </a:prstGeom>
        </p:spPr>
      </p:pic>
      <p:pic>
        <p:nvPicPr>
          <p:cNvPr id="35" name="Picture 34">
            <a:extLst>
              <a:ext uri="{FF2B5EF4-FFF2-40B4-BE49-F238E27FC236}">
                <a16:creationId xmlns:a16="http://schemas.microsoft.com/office/drawing/2014/main" id="{CC4F9CB4-FC02-4C7C-B184-D04162A8C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488" y="3429000"/>
            <a:ext cx="881698" cy="1012511"/>
          </a:xfrm>
          <a:prstGeom prst="rect">
            <a:avLst/>
          </a:prstGeom>
        </p:spPr>
      </p:pic>
      <p:sp>
        <p:nvSpPr>
          <p:cNvPr id="3" name="Title 2"/>
          <p:cNvSpPr>
            <a:spLocks noGrp="1"/>
          </p:cNvSpPr>
          <p:nvPr>
            <p:ph type="title"/>
          </p:nvPr>
        </p:nvSpPr>
        <p:spPr/>
        <p:txBody>
          <a:bodyPr/>
          <a:lstStyle/>
          <a:p>
            <a:r>
              <a:rPr lang="en-US" dirty="0"/>
              <a:t>Deferrals: Here We Go Again</a:t>
            </a:r>
          </a:p>
        </p:txBody>
      </p:sp>
      <p:sp>
        <p:nvSpPr>
          <p:cNvPr id="17" name="Content Placeholder 16">
            <a:extLst>
              <a:ext uri="{FF2B5EF4-FFF2-40B4-BE49-F238E27FC236}">
                <a16:creationId xmlns:a16="http://schemas.microsoft.com/office/drawing/2014/main" id="{1F562B5B-65F1-A440-8F4F-7DD1C07D63A5}"/>
              </a:ext>
            </a:extLst>
          </p:cNvPr>
          <p:cNvSpPr>
            <a:spLocks noGrp="1"/>
          </p:cNvSpPr>
          <p:nvPr>
            <p:ph idx="1"/>
          </p:nvPr>
        </p:nvSpPr>
        <p:spPr/>
        <p:txBody>
          <a:bodyPr/>
          <a:lstStyle/>
          <a:p>
            <a:pPr>
              <a:spcAft>
                <a:spcPts val="1200"/>
              </a:spcAft>
            </a:pPr>
            <a:r>
              <a:rPr lang="en-US" dirty="0"/>
              <a:t>Cash deferrals were used during the Great Recession to implement state-level budget cuts and/or improve the state’s cash position</a:t>
            </a:r>
          </a:p>
          <a:p>
            <a:pPr>
              <a:spcAft>
                <a:spcPts val="1200"/>
              </a:spcAft>
            </a:pPr>
            <a:r>
              <a:rPr lang="en-US" dirty="0"/>
              <a:t>The Governor’s May Revision takes a page from the same playbook and proposes the following cash deferrals:</a:t>
            </a:r>
          </a:p>
          <a:p>
            <a:pPr marL="0" indent="0">
              <a:spcAft>
                <a:spcPts val="1200"/>
              </a:spcAft>
              <a:buNone/>
            </a:pPr>
            <a:endParaRPr lang="en-US" dirty="0"/>
          </a:p>
          <a:p>
            <a:pPr marL="0" indent="0">
              <a:spcAft>
                <a:spcPts val="1200"/>
              </a:spcAft>
              <a:buNone/>
            </a:pPr>
            <a:br>
              <a:rPr lang="en-US" dirty="0"/>
            </a:br>
            <a:br>
              <a:rPr lang="en-US" dirty="0"/>
            </a:br>
            <a:endParaRPr lang="en-US" dirty="0"/>
          </a:p>
          <a:p>
            <a:pPr>
              <a:spcAft>
                <a:spcPts val="1200"/>
              </a:spcAft>
            </a:pPr>
            <a:r>
              <a:rPr lang="en-US" dirty="0"/>
              <a:t>Local school agencies may need to implement local borrowing options to ensure adequate cash to continue paying employees and vendors during these times</a:t>
            </a:r>
          </a:p>
          <a:p>
            <a:pPr lvl="1">
              <a:spcAft>
                <a:spcPts val="1200"/>
              </a:spcAft>
            </a:pPr>
            <a:r>
              <a:rPr lang="en-US" dirty="0"/>
              <a:t>While this avoids an additional cut in state revenues to schools, it pushes the administrative and financial burden of borrowing cash to local school agencies</a:t>
            </a:r>
          </a:p>
          <a:p>
            <a:pPr marL="0" indent="0">
              <a:spcAft>
                <a:spcPts val="1200"/>
              </a:spcAft>
              <a:buNone/>
            </a:pPr>
            <a:endParaRPr lang="en-US" dirty="0"/>
          </a:p>
          <a:p>
            <a:pPr marL="0" indent="0">
              <a:spcAft>
                <a:spcPts val="1200"/>
              </a:spcAft>
              <a:buNone/>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marL="457200" lvl="1" indent="0">
              <a:spcAft>
                <a:spcPts val="1200"/>
              </a:spcAft>
              <a:buNone/>
            </a:pPr>
            <a:endParaRPr lang="en-US" dirty="0"/>
          </a:p>
          <a:p>
            <a:pPr lvl="1">
              <a:spcAft>
                <a:spcPts val="1200"/>
              </a:spcAft>
            </a:pPr>
            <a:endParaRPr lang="en-US" dirty="0"/>
          </a:p>
        </p:txBody>
      </p:sp>
      <p:sp>
        <p:nvSpPr>
          <p:cNvPr id="14" name="Footer Placeholder 13">
            <a:extLst>
              <a:ext uri="{FF2B5EF4-FFF2-40B4-BE49-F238E27FC236}">
                <a16:creationId xmlns:a16="http://schemas.microsoft.com/office/drawing/2014/main" id="{F599B55A-FB40-6546-947D-A626323F573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a:ea typeface="+mn-ea"/>
                <a:cs typeface="Arial"/>
                <a:sym typeface="Arial"/>
              </a:rPr>
              <a:t>© 2020 School Services of California Inc.</a:t>
            </a:r>
            <a:endParaRPr kumimoji="0" lang="en-US" sz="1200" b="1" i="0" u="none" strike="noStrike" kern="1200" cap="none" spc="0" normalizeH="0" baseline="0" noProof="0" dirty="0">
              <a:ln>
                <a:noFill/>
              </a:ln>
              <a:solidFill>
                <a:srgbClr val="FFFFFF"/>
              </a:solidFill>
              <a:effectLst/>
              <a:uLnTx/>
              <a:uFillTx/>
              <a:latin typeface="Arial Narrow"/>
              <a:ea typeface="+mn-ea"/>
              <a:cs typeface="Arial"/>
              <a:sym typeface="Arial"/>
            </a:endParaRPr>
          </a:p>
        </p:txBody>
      </p:sp>
      <p:grpSp>
        <p:nvGrpSpPr>
          <p:cNvPr id="20" name="Group 19">
            <a:extLst>
              <a:ext uri="{FF2B5EF4-FFF2-40B4-BE49-F238E27FC236}">
                <a16:creationId xmlns:a16="http://schemas.microsoft.com/office/drawing/2014/main" id="{9B7058AE-365A-4387-9DD1-FB04B41A0141}"/>
              </a:ext>
            </a:extLst>
          </p:cNvPr>
          <p:cNvGrpSpPr/>
          <p:nvPr/>
        </p:nvGrpSpPr>
        <p:grpSpPr>
          <a:xfrm>
            <a:off x="2609273" y="3004277"/>
            <a:ext cx="2953157" cy="2059355"/>
            <a:chOff x="926254" y="3122041"/>
            <a:chExt cx="2953157" cy="2059355"/>
          </a:xfrm>
        </p:grpSpPr>
        <p:grpSp>
          <p:nvGrpSpPr>
            <p:cNvPr id="9" name="Group 8">
              <a:extLst>
                <a:ext uri="{FF2B5EF4-FFF2-40B4-BE49-F238E27FC236}">
                  <a16:creationId xmlns:a16="http://schemas.microsoft.com/office/drawing/2014/main" id="{1EFC68A4-6C80-49EB-B19C-722E7C102BC4}"/>
                </a:ext>
              </a:extLst>
            </p:cNvPr>
            <p:cNvGrpSpPr/>
            <p:nvPr/>
          </p:nvGrpSpPr>
          <p:grpSpPr>
            <a:xfrm>
              <a:off x="926254" y="3821410"/>
              <a:ext cx="2953157" cy="1359986"/>
              <a:chOff x="926254" y="3652424"/>
              <a:chExt cx="2953157" cy="1542072"/>
            </a:xfrm>
          </p:grpSpPr>
          <p:sp>
            <p:nvSpPr>
              <p:cNvPr id="6" name="TextBox 5">
                <a:extLst>
                  <a:ext uri="{FF2B5EF4-FFF2-40B4-BE49-F238E27FC236}">
                    <a16:creationId xmlns:a16="http://schemas.microsoft.com/office/drawing/2014/main" id="{12C6F44E-1563-4A42-8AAB-7B7350761F63}"/>
                  </a:ext>
                </a:extLst>
              </p:cNvPr>
              <p:cNvSpPr txBox="1"/>
              <p:nvPr/>
            </p:nvSpPr>
            <p:spPr>
              <a:xfrm>
                <a:off x="1008619" y="4375631"/>
                <a:ext cx="723253" cy="802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B5198"/>
                    </a:solidFill>
                    <a:effectLst/>
                    <a:uLnTx/>
                    <a:uFillTx/>
                    <a:latin typeface="Arial Narrow"/>
                    <a:ea typeface="+mn-ea"/>
                    <a:cs typeface="Arial"/>
                    <a:sym typeface="Arial"/>
                  </a:rPr>
                  <a:t>June 2020</a:t>
                </a:r>
                <a:endParaRPr kumimoji="0" lang="en-US" sz="2000" b="0" i="0" u="none" strike="noStrike" kern="1200" cap="none" spc="0" normalizeH="0" baseline="0" noProof="0" dirty="0">
                  <a:ln>
                    <a:noFill/>
                  </a:ln>
                  <a:solidFill>
                    <a:srgbClr val="7B5198"/>
                  </a:solidFill>
                  <a:effectLst/>
                  <a:uLnTx/>
                  <a:uFillTx/>
                  <a:latin typeface="Arial Narrow"/>
                  <a:ea typeface="+mn-ea"/>
                  <a:cs typeface="Arial"/>
                  <a:sym typeface="Arial"/>
                </a:endParaRPr>
              </a:p>
            </p:txBody>
          </p:sp>
          <p:sp>
            <p:nvSpPr>
              <p:cNvPr id="10" name="TextBox 9">
                <a:extLst>
                  <a:ext uri="{FF2B5EF4-FFF2-40B4-BE49-F238E27FC236}">
                    <a16:creationId xmlns:a16="http://schemas.microsoft.com/office/drawing/2014/main" id="{FE8B6F58-5DEC-45E4-91AC-6BF0F9C6E341}"/>
                  </a:ext>
                </a:extLst>
              </p:cNvPr>
              <p:cNvSpPr txBox="1"/>
              <p:nvPr/>
            </p:nvSpPr>
            <p:spPr>
              <a:xfrm>
                <a:off x="3073795" y="4391832"/>
                <a:ext cx="723253" cy="802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B5198"/>
                    </a:solidFill>
                    <a:effectLst/>
                    <a:uLnTx/>
                    <a:uFillTx/>
                    <a:latin typeface="Arial Narrow"/>
                    <a:ea typeface="+mn-ea"/>
                    <a:cs typeface="Arial"/>
                    <a:sym typeface="Arial"/>
                  </a:rPr>
                  <a:t>July 2020</a:t>
                </a:r>
                <a:endParaRPr kumimoji="0" lang="en-US" sz="2000" b="0" i="0" u="none" strike="noStrike" kern="1200" cap="none" spc="0" normalizeH="0" baseline="0" noProof="0" dirty="0">
                  <a:ln>
                    <a:noFill/>
                  </a:ln>
                  <a:solidFill>
                    <a:srgbClr val="7B5198"/>
                  </a:solidFill>
                  <a:effectLst/>
                  <a:uLnTx/>
                  <a:uFillTx/>
                  <a:latin typeface="Arial Narrow"/>
                  <a:ea typeface="+mn-ea"/>
                  <a:cs typeface="Arial"/>
                  <a:sym typeface="Arial"/>
                </a:endParaRPr>
              </a:p>
            </p:txBody>
          </p:sp>
          <p:sp>
            <p:nvSpPr>
              <p:cNvPr id="7" name="TextBox 6">
                <a:extLst>
                  <a:ext uri="{FF2B5EF4-FFF2-40B4-BE49-F238E27FC236}">
                    <a16:creationId xmlns:a16="http://schemas.microsoft.com/office/drawing/2014/main" id="{6166395B-9B89-4731-962F-F53BA37ECDEA}"/>
                  </a:ext>
                </a:extLst>
              </p:cNvPr>
              <p:cNvSpPr txBox="1"/>
              <p:nvPr/>
            </p:nvSpPr>
            <p:spPr>
              <a:xfrm>
                <a:off x="926254" y="3658418"/>
                <a:ext cx="887981" cy="732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n-ea"/>
                    <a:cs typeface="Arial"/>
                    <a:sym typeface="Arial"/>
                  </a:rPr>
                  <a:t>$1.9 Billion</a:t>
                </a:r>
                <a:endParaRPr kumimoji="0" lang="en-US" sz="1800" b="0" i="0" u="none" strike="noStrike" kern="1200" cap="none" spc="0" normalizeH="0" baseline="0" noProof="0" dirty="0">
                  <a:ln>
                    <a:noFill/>
                  </a:ln>
                  <a:solidFill>
                    <a:srgbClr val="FFFFFF"/>
                  </a:solidFill>
                  <a:effectLst/>
                  <a:uLnTx/>
                  <a:uFillTx/>
                  <a:latin typeface="Arial Narrow"/>
                  <a:ea typeface="+mn-ea"/>
                  <a:cs typeface="Arial"/>
                  <a:sym typeface="Arial"/>
                </a:endParaRPr>
              </a:p>
            </p:txBody>
          </p:sp>
          <p:sp>
            <p:nvSpPr>
              <p:cNvPr id="18" name="TextBox 17">
                <a:extLst>
                  <a:ext uri="{FF2B5EF4-FFF2-40B4-BE49-F238E27FC236}">
                    <a16:creationId xmlns:a16="http://schemas.microsoft.com/office/drawing/2014/main" id="{DB0B5291-1E52-44B1-91E0-FBA1CD7E7C69}"/>
                  </a:ext>
                </a:extLst>
              </p:cNvPr>
              <p:cNvSpPr txBox="1"/>
              <p:nvPr/>
            </p:nvSpPr>
            <p:spPr>
              <a:xfrm>
                <a:off x="2991430" y="3652424"/>
                <a:ext cx="887981" cy="732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n-ea"/>
                    <a:cs typeface="Arial"/>
                    <a:sym typeface="Arial"/>
                  </a:rPr>
                  <a:t>$1.9 Billion</a:t>
                </a:r>
                <a:endParaRPr kumimoji="0" lang="en-US" sz="1800" b="0" i="0" u="none" strike="noStrike" kern="1200" cap="none" spc="0" normalizeH="0" baseline="0" noProof="0" dirty="0">
                  <a:ln>
                    <a:noFill/>
                  </a:ln>
                  <a:solidFill>
                    <a:srgbClr val="FFFFFF"/>
                  </a:solidFill>
                  <a:effectLst/>
                  <a:uLnTx/>
                  <a:uFillTx/>
                  <a:latin typeface="Arial Narrow"/>
                  <a:ea typeface="+mn-ea"/>
                  <a:cs typeface="Arial"/>
                  <a:sym typeface="Arial"/>
                </a:endParaRPr>
              </a:p>
            </p:txBody>
          </p:sp>
        </p:grpSp>
        <p:sp>
          <p:nvSpPr>
            <p:cNvPr id="11" name="TextBox 10">
              <a:extLst>
                <a:ext uri="{FF2B5EF4-FFF2-40B4-BE49-F238E27FC236}">
                  <a16:creationId xmlns:a16="http://schemas.microsoft.com/office/drawing/2014/main" id="{2CC3F193-5D78-4B3D-8BEB-A0148E3CD054}"/>
                </a:ext>
              </a:extLst>
            </p:cNvPr>
            <p:cNvSpPr txBox="1"/>
            <p:nvPr/>
          </p:nvSpPr>
          <p:spPr>
            <a:xfrm>
              <a:off x="1369963" y="3122041"/>
              <a:ext cx="2276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B5198"/>
                  </a:solidFill>
                  <a:effectLst/>
                  <a:uLnTx/>
                  <a:uFillTx/>
                  <a:latin typeface="Arial Narrow"/>
                  <a:ea typeface="+mn-ea"/>
                  <a:cs typeface="Arial"/>
                  <a:sym typeface="Arial"/>
                </a:rPr>
                <a:t>Fiscal year 2019–20</a:t>
              </a:r>
            </a:p>
          </p:txBody>
        </p:sp>
        <p:cxnSp>
          <p:nvCxnSpPr>
            <p:cNvPr id="19" name="Straight Arrow Connector 18">
              <a:extLst>
                <a:ext uri="{FF2B5EF4-FFF2-40B4-BE49-F238E27FC236}">
                  <a16:creationId xmlns:a16="http://schemas.microsoft.com/office/drawing/2014/main" id="{9CEF26EA-950B-4A1C-B342-5F183AB61B7A}"/>
                </a:ext>
              </a:extLst>
            </p:cNvPr>
            <p:cNvCxnSpPr>
              <a:stCxn id="7" idx="3"/>
              <a:endCxn id="18" idx="1"/>
            </p:cNvCxnSpPr>
            <p:nvPr/>
          </p:nvCxnSpPr>
          <p:spPr>
            <a:xfrm flipV="1">
              <a:off x="1814235" y="4144573"/>
              <a:ext cx="1177195" cy="5286"/>
            </a:xfrm>
            <a:prstGeom prst="straightConnector1">
              <a:avLst/>
            </a:prstGeom>
            <a:ln w="38100">
              <a:solidFill>
                <a:srgbClr val="7B5198"/>
              </a:solidFill>
              <a:prstDash val="dash"/>
              <a:tailEnd type="triangle"/>
            </a:ln>
          </p:spPr>
          <p:style>
            <a:lnRef idx="1">
              <a:schemeClr val="accent1"/>
            </a:lnRef>
            <a:fillRef idx="0">
              <a:schemeClr val="accent1"/>
            </a:fillRef>
            <a:effectRef idx="0">
              <a:schemeClr val="accent1"/>
            </a:effectRef>
            <a:fontRef idx="minor">
              <a:schemeClr val="tx1"/>
            </a:fontRef>
          </p:style>
        </p:cxnSp>
      </p:grpSp>
      <p:pic>
        <p:nvPicPr>
          <p:cNvPr id="33" name="Picture 32">
            <a:extLst>
              <a:ext uri="{FF2B5EF4-FFF2-40B4-BE49-F238E27FC236}">
                <a16:creationId xmlns:a16="http://schemas.microsoft.com/office/drawing/2014/main" id="{283FA097-AF29-40D1-84CC-041B291BA7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5328" y="3401849"/>
            <a:ext cx="881698" cy="1012511"/>
          </a:xfrm>
          <a:prstGeom prst="rect">
            <a:avLst/>
          </a:prstGeom>
        </p:spPr>
      </p:pic>
      <p:pic>
        <p:nvPicPr>
          <p:cNvPr id="34" name="Picture 33">
            <a:extLst>
              <a:ext uri="{FF2B5EF4-FFF2-40B4-BE49-F238E27FC236}">
                <a16:creationId xmlns:a16="http://schemas.microsoft.com/office/drawing/2014/main" id="{C2B724D7-CA7A-46D9-9581-807D6651A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10" y="3404828"/>
            <a:ext cx="881698" cy="1012511"/>
          </a:xfrm>
          <a:prstGeom prst="rect">
            <a:avLst/>
          </a:prstGeom>
        </p:spPr>
      </p:pic>
      <p:grpSp>
        <p:nvGrpSpPr>
          <p:cNvPr id="21" name="Group 20">
            <a:extLst>
              <a:ext uri="{FF2B5EF4-FFF2-40B4-BE49-F238E27FC236}">
                <a16:creationId xmlns:a16="http://schemas.microsoft.com/office/drawing/2014/main" id="{D357B348-521E-4D97-9FE0-ACFE2344D1E2}"/>
              </a:ext>
            </a:extLst>
          </p:cNvPr>
          <p:cNvGrpSpPr/>
          <p:nvPr/>
        </p:nvGrpSpPr>
        <p:grpSpPr>
          <a:xfrm>
            <a:off x="5902393" y="3001739"/>
            <a:ext cx="3486760" cy="2047604"/>
            <a:chOff x="392651" y="3119504"/>
            <a:chExt cx="3486760" cy="2047604"/>
          </a:xfrm>
        </p:grpSpPr>
        <p:grpSp>
          <p:nvGrpSpPr>
            <p:cNvPr id="22" name="Group 21">
              <a:extLst>
                <a:ext uri="{FF2B5EF4-FFF2-40B4-BE49-F238E27FC236}">
                  <a16:creationId xmlns:a16="http://schemas.microsoft.com/office/drawing/2014/main" id="{C41FAB99-7244-4E22-836D-9E28A8FE4C81}"/>
                </a:ext>
              </a:extLst>
            </p:cNvPr>
            <p:cNvGrpSpPr/>
            <p:nvPr/>
          </p:nvGrpSpPr>
          <p:grpSpPr>
            <a:xfrm>
              <a:off x="392651" y="3821410"/>
              <a:ext cx="3486760" cy="1345698"/>
              <a:chOff x="392651" y="3652424"/>
              <a:chExt cx="3486760" cy="1525871"/>
            </a:xfrm>
          </p:grpSpPr>
          <p:sp>
            <p:nvSpPr>
              <p:cNvPr id="25" name="TextBox 24">
                <a:extLst>
                  <a:ext uri="{FF2B5EF4-FFF2-40B4-BE49-F238E27FC236}">
                    <a16:creationId xmlns:a16="http://schemas.microsoft.com/office/drawing/2014/main" id="{0C9700BE-988C-4EA2-A7D3-E4F2801B0001}"/>
                  </a:ext>
                </a:extLst>
              </p:cNvPr>
              <p:cNvSpPr txBox="1"/>
              <p:nvPr/>
            </p:nvSpPr>
            <p:spPr>
              <a:xfrm>
                <a:off x="392651" y="4375285"/>
                <a:ext cx="1961046" cy="802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A196"/>
                    </a:solidFill>
                    <a:effectLst/>
                    <a:uLnTx/>
                    <a:uFillTx/>
                    <a:latin typeface="Arial Narrow"/>
                    <a:ea typeface="+mn-ea"/>
                    <a:cs typeface="Arial"/>
                    <a:sym typeface="Arial"/>
                  </a:rPr>
                  <a:t>April, May, and June 2021</a:t>
                </a:r>
                <a:endParaRPr kumimoji="0" lang="en-US" sz="2000" b="0" i="0" u="none" strike="noStrike" kern="1200" cap="none" spc="0" normalizeH="0" baseline="0" noProof="0" dirty="0">
                  <a:ln>
                    <a:noFill/>
                  </a:ln>
                  <a:solidFill>
                    <a:srgbClr val="40A196"/>
                  </a:solidFill>
                  <a:effectLst/>
                  <a:uLnTx/>
                  <a:uFillTx/>
                  <a:latin typeface="Arial Narrow"/>
                  <a:ea typeface="+mn-ea"/>
                  <a:cs typeface="Arial"/>
                  <a:sym typeface="Arial"/>
                </a:endParaRPr>
              </a:p>
            </p:txBody>
          </p:sp>
          <p:sp>
            <p:nvSpPr>
              <p:cNvPr id="26" name="TextBox 25">
                <a:extLst>
                  <a:ext uri="{FF2B5EF4-FFF2-40B4-BE49-F238E27FC236}">
                    <a16:creationId xmlns:a16="http://schemas.microsoft.com/office/drawing/2014/main" id="{1EAA7762-F772-4D28-9D92-D650DC2930D5}"/>
                  </a:ext>
                </a:extLst>
              </p:cNvPr>
              <p:cNvSpPr txBox="1"/>
              <p:nvPr/>
            </p:nvSpPr>
            <p:spPr>
              <a:xfrm>
                <a:off x="3073795" y="4375631"/>
                <a:ext cx="786479" cy="802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A196"/>
                    </a:solidFill>
                    <a:effectLst/>
                    <a:uLnTx/>
                    <a:uFillTx/>
                    <a:latin typeface="Arial Narrow"/>
                    <a:ea typeface="+mn-ea"/>
                    <a:cs typeface="Arial"/>
                    <a:sym typeface="Arial"/>
                  </a:rPr>
                  <a:t>July 2021?</a:t>
                </a:r>
                <a:endParaRPr kumimoji="0" lang="en-US" sz="2000" b="0" i="0" u="none" strike="noStrike" kern="1200" cap="none" spc="0" normalizeH="0" baseline="0" noProof="0" dirty="0">
                  <a:ln>
                    <a:noFill/>
                  </a:ln>
                  <a:solidFill>
                    <a:srgbClr val="40A196"/>
                  </a:solidFill>
                  <a:effectLst/>
                  <a:uLnTx/>
                  <a:uFillTx/>
                  <a:latin typeface="Arial Narrow"/>
                  <a:ea typeface="+mn-ea"/>
                  <a:cs typeface="Arial"/>
                  <a:sym typeface="Arial"/>
                </a:endParaRPr>
              </a:p>
            </p:txBody>
          </p:sp>
          <p:sp>
            <p:nvSpPr>
              <p:cNvPr id="32" name="TextBox 31">
                <a:extLst>
                  <a:ext uri="{FF2B5EF4-FFF2-40B4-BE49-F238E27FC236}">
                    <a16:creationId xmlns:a16="http://schemas.microsoft.com/office/drawing/2014/main" id="{68455BC0-810B-4EEC-AD9A-A9263E68AEE5}"/>
                  </a:ext>
                </a:extLst>
              </p:cNvPr>
              <p:cNvSpPr txBox="1"/>
              <p:nvPr/>
            </p:nvSpPr>
            <p:spPr>
              <a:xfrm>
                <a:off x="926254" y="3658418"/>
                <a:ext cx="887981" cy="732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n-ea"/>
                    <a:cs typeface="Arial"/>
                    <a:sym typeface="Arial"/>
                  </a:rPr>
                  <a:t>$5.3 Billion</a:t>
                </a:r>
                <a:endParaRPr kumimoji="0" lang="en-US" sz="1800" b="0" i="0" u="none" strike="noStrike" kern="1200" cap="none" spc="0" normalizeH="0" baseline="0" noProof="0" dirty="0">
                  <a:ln>
                    <a:noFill/>
                  </a:ln>
                  <a:solidFill>
                    <a:srgbClr val="FFFFFF"/>
                  </a:solidFill>
                  <a:effectLst/>
                  <a:uLnTx/>
                  <a:uFillTx/>
                  <a:latin typeface="Arial Narrow"/>
                  <a:ea typeface="+mn-ea"/>
                  <a:cs typeface="Arial"/>
                  <a:sym typeface="Arial"/>
                </a:endParaRPr>
              </a:p>
            </p:txBody>
          </p:sp>
          <p:sp>
            <p:nvSpPr>
              <p:cNvPr id="30" name="TextBox 29">
                <a:extLst>
                  <a:ext uri="{FF2B5EF4-FFF2-40B4-BE49-F238E27FC236}">
                    <a16:creationId xmlns:a16="http://schemas.microsoft.com/office/drawing/2014/main" id="{D2AC9CA0-14C9-4F11-BE74-7810F0519B4E}"/>
                  </a:ext>
                </a:extLst>
              </p:cNvPr>
              <p:cNvSpPr txBox="1"/>
              <p:nvPr/>
            </p:nvSpPr>
            <p:spPr>
              <a:xfrm>
                <a:off x="2991430" y="3652424"/>
                <a:ext cx="887981" cy="7328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n-ea"/>
                    <a:cs typeface="Arial"/>
                    <a:sym typeface="Arial"/>
                  </a:rPr>
                  <a:t>$5.3 Billion</a:t>
                </a:r>
                <a:endParaRPr kumimoji="0" lang="en-US" sz="1800" b="0" i="0" u="none" strike="noStrike" kern="1200" cap="none" spc="0" normalizeH="0" baseline="0" noProof="0" dirty="0">
                  <a:ln>
                    <a:noFill/>
                  </a:ln>
                  <a:solidFill>
                    <a:srgbClr val="FFFFFF"/>
                  </a:solidFill>
                  <a:effectLst/>
                  <a:uLnTx/>
                  <a:uFillTx/>
                  <a:latin typeface="Arial Narrow"/>
                  <a:ea typeface="+mn-ea"/>
                  <a:cs typeface="Arial"/>
                  <a:sym typeface="Arial"/>
                </a:endParaRPr>
              </a:p>
            </p:txBody>
          </p:sp>
        </p:grpSp>
        <p:sp>
          <p:nvSpPr>
            <p:cNvPr id="23" name="TextBox 22">
              <a:extLst>
                <a:ext uri="{FF2B5EF4-FFF2-40B4-BE49-F238E27FC236}">
                  <a16:creationId xmlns:a16="http://schemas.microsoft.com/office/drawing/2014/main" id="{CA18F53C-6D72-443D-852B-440F69DCC14E}"/>
                </a:ext>
              </a:extLst>
            </p:cNvPr>
            <p:cNvSpPr txBox="1"/>
            <p:nvPr/>
          </p:nvSpPr>
          <p:spPr>
            <a:xfrm>
              <a:off x="1370244" y="3119504"/>
              <a:ext cx="2276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A196"/>
                  </a:solidFill>
                  <a:effectLst/>
                  <a:uLnTx/>
                  <a:uFillTx/>
                  <a:latin typeface="Arial Narrow"/>
                  <a:ea typeface="+mn-ea"/>
                  <a:cs typeface="Arial"/>
                  <a:sym typeface="Arial"/>
                </a:rPr>
                <a:t>Fiscal year 2020–21</a:t>
              </a:r>
            </a:p>
          </p:txBody>
        </p:sp>
        <p:cxnSp>
          <p:nvCxnSpPr>
            <p:cNvPr id="24" name="Straight Arrow Connector 23">
              <a:extLst>
                <a:ext uri="{FF2B5EF4-FFF2-40B4-BE49-F238E27FC236}">
                  <a16:creationId xmlns:a16="http://schemas.microsoft.com/office/drawing/2014/main" id="{5B8DDBAA-3A4D-4E49-9DAF-40BA5E72BD8B}"/>
                </a:ext>
              </a:extLst>
            </p:cNvPr>
            <p:cNvCxnSpPr>
              <a:stCxn id="32" idx="3"/>
              <a:endCxn id="30" idx="1"/>
            </p:cNvCxnSpPr>
            <p:nvPr/>
          </p:nvCxnSpPr>
          <p:spPr>
            <a:xfrm flipV="1">
              <a:off x="1814235" y="4144573"/>
              <a:ext cx="1177195" cy="5286"/>
            </a:xfrm>
            <a:prstGeom prst="straightConnector1">
              <a:avLst/>
            </a:prstGeom>
            <a:ln w="38100">
              <a:solidFill>
                <a:srgbClr val="7B5198"/>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1BEBF785-1D75-C341-8F6B-524112D676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D8496-0900-463F-AB7F-68FEE30B8BC6}" type="slidenum">
              <a:rPr kumimoji="0" lang="en-US" sz="2400" b="1" i="0" u="none" strike="noStrike" kern="1200" cap="none" spc="0" normalizeH="0" baseline="0" noProof="0" smtClean="0">
                <a:ln>
                  <a:noFill/>
                </a:ln>
                <a:solidFill>
                  <a:srgbClr val="FFFFFF"/>
                </a:solidFill>
                <a:effectLst/>
                <a:uLnTx/>
                <a:uFillTx/>
                <a:latin typeface="Arial Narrow"/>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400" b="1" i="0" u="none" strike="noStrike" kern="1200" cap="none" spc="0" normalizeH="0" baseline="0" noProof="0">
              <a:ln>
                <a:noFill/>
              </a:ln>
              <a:solidFill>
                <a:srgbClr val="FFFFFF"/>
              </a:solidFill>
              <a:effectLst/>
              <a:uLnTx/>
              <a:uFillTx/>
              <a:latin typeface="Arial Narrow"/>
              <a:ea typeface="+mn-ea"/>
              <a:cs typeface="Arial"/>
              <a:sym typeface="Arial"/>
            </a:endParaRPr>
          </a:p>
        </p:txBody>
      </p:sp>
    </p:spTree>
    <p:extLst>
      <p:ext uri="{BB962C8B-B14F-4D97-AF65-F5344CB8AC3E}">
        <p14:creationId xmlns:p14="http://schemas.microsoft.com/office/powerpoint/2010/main" val="3722983064"/>
      </p:ext>
    </p:extLst>
  </p:cSld>
  <p:clrMapOvr>
    <a:masterClrMapping/>
  </p:clrMapOvr>
  <p:transition>
    <p:pull/>
  </p:transition>
</p:sld>
</file>

<file path=ppt/theme/theme1.xml><?xml version="1.0" encoding="utf-8"?>
<a:theme xmlns:a="http://schemas.openxmlformats.org/drawingml/2006/main"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3">
      <a:dk1>
        <a:srgbClr val="000000"/>
      </a:dk1>
      <a:lt1>
        <a:srgbClr val="FFFFFF"/>
      </a:lt1>
      <a:dk2>
        <a:srgbClr val="000000"/>
      </a:dk2>
      <a:lt2>
        <a:srgbClr val="E7E6E6"/>
      </a:lt2>
      <a:accent1>
        <a:srgbClr val="45BDD5"/>
      </a:accent1>
      <a:accent2>
        <a:srgbClr val="ED7D31"/>
      </a:accent2>
      <a:accent3>
        <a:srgbClr val="75A527"/>
      </a:accent3>
      <a:accent4>
        <a:srgbClr val="FFC000"/>
      </a:accent4>
      <a:accent5>
        <a:srgbClr val="7A3AC4"/>
      </a:accent5>
      <a:accent6>
        <a:srgbClr val="AD2513"/>
      </a:accent6>
      <a:hlink>
        <a:srgbClr val="0563C1"/>
      </a:hlink>
      <a:folHlink>
        <a:srgbClr val="954F72"/>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6947</TotalTime>
  <Words>2693</Words>
  <Application>Microsoft Office PowerPoint</Application>
  <PresentationFormat>Widescreen</PresentationFormat>
  <Paragraphs>396</Paragraphs>
  <Slides>36</Slides>
  <Notes>23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Arial</vt:lpstr>
      <vt:lpstr>Arial Narrow</vt:lpstr>
      <vt:lpstr>Calibri</vt:lpstr>
      <vt:lpstr>Cambria</vt:lpstr>
      <vt:lpstr>FontAwesome</vt:lpstr>
      <vt:lpstr>Lato</vt:lpstr>
      <vt:lpstr>Noto Sans Symbols</vt:lpstr>
      <vt:lpstr>Raleway</vt:lpstr>
      <vt:lpstr>Roboto</vt:lpstr>
      <vt:lpstr>Trebuchet MS</vt:lpstr>
      <vt:lpstr>Wingdings</vt:lpstr>
      <vt:lpstr>Facet</vt:lpstr>
      <vt:lpstr>1_Facet</vt:lpstr>
      <vt:lpstr>1_Office Theme</vt:lpstr>
      <vt:lpstr>The California Charter  Authorizing Professionals</vt:lpstr>
      <vt:lpstr>Zoom Functionality</vt:lpstr>
      <vt:lpstr>About CCAP</vt:lpstr>
      <vt:lpstr>Speakers</vt:lpstr>
      <vt:lpstr>2020  May Revision Update</vt:lpstr>
      <vt:lpstr>California Revenues</vt:lpstr>
      <vt:lpstr>Proposition 98 Funding</vt:lpstr>
      <vt:lpstr>Statutory COLA</vt:lpstr>
      <vt:lpstr>Deferrals: Here We Go Again</vt:lpstr>
      <vt:lpstr>2020–21 LCFF Funding Factors</vt:lpstr>
      <vt:lpstr>2020–21 LCFF Funding Factors</vt:lpstr>
      <vt:lpstr>2020–21 LCFF Funding Factors</vt:lpstr>
      <vt:lpstr>2020–21 LCFF Add-On Reductions</vt:lpstr>
      <vt:lpstr>Categorical Program Cuts</vt:lpstr>
      <vt:lpstr>Historical Lottery Funding Reductions</vt:lpstr>
      <vt:lpstr>Special Education</vt:lpstr>
      <vt:lpstr>CARES Act Funding</vt:lpstr>
      <vt:lpstr>The CARES Act – One-time Investments</vt:lpstr>
      <vt:lpstr>CalPERS, CalSTRS, MBG Rates</vt:lpstr>
      <vt:lpstr>Wrapping up 2019-20 and  Preparing for 2020-21</vt:lpstr>
      <vt:lpstr>Composition of the State Budget</vt:lpstr>
      <vt:lpstr>Volatility of the State Budget</vt:lpstr>
      <vt:lpstr>Don’t Forget Your CDE Waivers</vt:lpstr>
      <vt:lpstr>Wrapping Up the Year and  Preparing for Next Year</vt:lpstr>
      <vt:lpstr>PowerPoint Presentation</vt:lpstr>
      <vt:lpstr>Guidelines for Authorizers to Charters</vt:lpstr>
      <vt:lpstr>FY 2020-21 &amp; Beyond</vt:lpstr>
      <vt:lpstr>Updates/Reminders </vt:lpstr>
      <vt:lpstr>PowerPoint Presentation</vt:lpstr>
      <vt:lpstr>Key Executive Orders</vt:lpstr>
      <vt:lpstr>PowerPoint Presentation</vt:lpstr>
      <vt:lpstr>COVID-19 Legislation</vt:lpstr>
      <vt:lpstr>Fiscal Resources</vt:lpstr>
      <vt:lpstr>Reopening Resources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 Title</dc:title>
  <dc:creator>Dinnen, Janet</dc:creator>
  <cp:lastModifiedBy>Kimberly Waite-Cooper</cp:lastModifiedBy>
  <cp:revision>239</cp:revision>
  <cp:lastPrinted>2020-04-01T14:44:10Z</cp:lastPrinted>
  <dcterms:created xsi:type="dcterms:W3CDTF">2018-10-09T01:49:40Z</dcterms:created>
  <dcterms:modified xsi:type="dcterms:W3CDTF">2020-05-21T21:45:22Z</dcterms:modified>
</cp:coreProperties>
</file>