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291" r:id="rId4"/>
    <p:sldId id="320" r:id="rId5"/>
    <p:sldId id="325" r:id="rId6"/>
    <p:sldId id="335" r:id="rId7"/>
    <p:sldId id="337" r:id="rId8"/>
    <p:sldId id="315" r:id="rId9"/>
    <p:sldId id="266" r:id="rId10"/>
    <p:sldId id="260" r:id="rId11"/>
    <p:sldId id="282" r:id="rId12"/>
    <p:sldId id="317" r:id="rId13"/>
    <p:sldId id="261" r:id="rId14"/>
    <p:sldId id="289" r:id="rId15"/>
    <p:sldId id="290" r:id="rId16"/>
    <p:sldId id="300" r:id="rId17"/>
    <p:sldId id="307" r:id="rId1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hI/TWH8V1qrBtS3KiZFRdgWtXB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70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19253-7DAF-4F66-90D8-0684FC5587E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0841CE4-D2D8-46BE-9DDD-7B2A249126DF}">
      <dgm:prSet phldrT="[Text]"/>
      <dgm:spPr/>
      <dgm:t>
        <a:bodyPr/>
        <a:lstStyle/>
        <a:p>
          <a:r>
            <a:rPr lang="en-US" dirty="0"/>
            <a:t>Sales Taxes</a:t>
          </a:r>
        </a:p>
      </dgm:t>
    </dgm:pt>
    <dgm:pt modelId="{C1776512-6AE9-4753-BC05-39E887A19A22}" type="parTrans" cxnId="{E343667E-8C68-4951-B3E1-DCC588267C83}">
      <dgm:prSet/>
      <dgm:spPr/>
      <dgm:t>
        <a:bodyPr/>
        <a:lstStyle/>
        <a:p>
          <a:endParaRPr lang="en-US"/>
        </a:p>
      </dgm:t>
    </dgm:pt>
    <dgm:pt modelId="{A4A4766D-8B8C-4915-8322-3F9B9CDD9E71}" type="sibTrans" cxnId="{E343667E-8C68-4951-B3E1-DCC588267C83}">
      <dgm:prSet/>
      <dgm:spPr/>
      <dgm:t>
        <a:bodyPr/>
        <a:lstStyle/>
        <a:p>
          <a:endParaRPr lang="en-US"/>
        </a:p>
      </dgm:t>
    </dgm:pt>
    <dgm:pt modelId="{3E860F4B-9F17-4486-A1D0-2A81AC75E845}">
      <dgm:prSet phldrT="[Text]"/>
      <dgm:spPr/>
      <dgm:t>
        <a:bodyPr/>
        <a:lstStyle/>
        <a:p>
          <a:r>
            <a:rPr lang="en-US" dirty="0"/>
            <a:t>California State Budget</a:t>
          </a:r>
        </a:p>
      </dgm:t>
    </dgm:pt>
    <dgm:pt modelId="{B2B8A36C-009D-4F6B-9917-C1A1562FF1C0}" type="parTrans" cxnId="{BA729966-C3B9-4AC4-BB14-168006115304}">
      <dgm:prSet/>
      <dgm:spPr/>
      <dgm:t>
        <a:bodyPr/>
        <a:lstStyle/>
        <a:p>
          <a:endParaRPr lang="en-US"/>
        </a:p>
      </dgm:t>
    </dgm:pt>
    <dgm:pt modelId="{85DE7EB9-B67F-43FF-BC19-5E9CD2FBE478}" type="sibTrans" cxnId="{BA729966-C3B9-4AC4-BB14-168006115304}">
      <dgm:prSet/>
      <dgm:spPr/>
      <dgm:t>
        <a:bodyPr/>
        <a:lstStyle/>
        <a:p>
          <a:endParaRPr lang="en-US"/>
        </a:p>
      </dgm:t>
    </dgm:pt>
    <dgm:pt modelId="{65A1EBAF-FB58-4760-9083-9949ECDF9FCA}">
      <dgm:prSet phldrT="[Text]"/>
      <dgm:spPr/>
      <dgm:t>
        <a:bodyPr/>
        <a:lstStyle/>
        <a:p>
          <a:r>
            <a:rPr lang="en-US" dirty="0"/>
            <a:t>Personal Income Tax</a:t>
          </a:r>
        </a:p>
      </dgm:t>
    </dgm:pt>
    <dgm:pt modelId="{5BD5BAA0-E76E-4395-B992-FA6E21388220}" type="parTrans" cxnId="{D3BD8B98-7D05-4EEB-9C51-749E70147267}">
      <dgm:prSet/>
      <dgm:spPr/>
      <dgm:t>
        <a:bodyPr/>
        <a:lstStyle/>
        <a:p>
          <a:endParaRPr lang="en-US"/>
        </a:p>
      </dgm:t>
    </dgm:pt>
    <dgm:pt modelId="{DAC4D7C6-F9F2-4E76-A6CE-29A59A43BDBA}" type="sibTrans" cxnId="{D3BD8B98-7D05-4EEB-9C51-749E70147267}">
      <dgm:prSet/>
      <dgm:spPr/>
      <dgm:t>
        <a:bodyPr/>
        <a:lstStyle/>
        <a:p>
          <a:endParaRPr lang="en-US"/>
        </a:p>
      </dgm:t>
    </dgm:pt>
    <dgm:pt modelId="{7B4F76BD-DE04-47DC-9E4C-CCE02C927454}">
      <dgm:prSet/>
      <dgm:spPr/>
      <dgm:t>
        <a:bodyPr/>
        <a:lstStyle/>
        <a:p>
          <a:r>
            <a:rPr lang="en-US" dirty="0"/>
            <a:t>Corporate Taxes</a:t>
          </a:r>
        </a:p>
      </dgm:t>
    </dgm:pt>
    <dgm:pt modelId="{9B1071CB-5507-484F-B1C0-A1A26F8CD479}" type="parTrans" cxnId="{100554B4-001D-43E4-BC11-519C052B258E}">
      <dgm:prSet/>
      <dgm:spPr/>
      <dgm:t>
        <a:bodyPr/>
        <a:lstStyle/>
        <a:p>
          <a:endParaRPr lang="en-US"/>
        </a:p>
      </dgm:t>
    </dgm:pt>
    <dgm:pt modelId="{6E71C734-76A4-409A-9F6A-9A1CEE609E79}" type="sibTrans" cxnId="{100554B4-001D-43E4-BC11-519C052B258E}">
      <dgm:prSet/>
      <dgm:spPr/>
      <dgm:t>
        <a:bodyPr/>
        <a:lstStyle/>
        <a:p>
          <a:endParaRPr lang="en-US"/>
        </a:p>
      </dgm:t>
    </dgm:pt>
    <dgm:pt modelId="{3739A303-8AD8-456C-99DE-B6D9658B539F}" type="pres">
      <dgm:prSet presAssocID="{9D719253-7DAF-4F66-90D8-0684FC5587E9}" presName="Name0" presStyleCnt="0">
        <dgm:presLayoutVars>
          <dgm:dir/>
          <dgm:resizeHandles val="exact"/>
        </dgm:presLayoutVars>
      </dgm:prSet>
      <dgm:spPr/>
    </dgm:pt>
    <dgm:pt modelId="{54CEB00F-32E4-4351-A1B4-54BA13546D2E}" type="pres">
      <dgm:prSet presAssocID="{9D719253-7DAF-4F66-90D8-0684FC5587E9}" presName="vNodes" presStyleCnt="0"/>
      <dgm:spPr/>
    </dgm:pt>
    <dgm:pt modelId="{41FAEACA-3211-4F40-AE72-74BCDEDBBEF9}" type="pres">
      <dgm:prSet presAssocID="{65A1EBAF-FB58-4760-9083-9949ECDF9FCA}" presName="node" presStyleLbl="node1" presStyleIdx="0" presStyleCnt="4">
        <dgm:presLayoutVars>
          <dgm:bulletEnabled val="1"/>
        </dgm:presLayoutVars>
      </dgm:prSet>
      <dgm:spPr/>
    </dgm:pt>
    <dgm:pt modelId="{F1D27993-8974-4E84-ACD1-1CA7C0D5D622}" type="pres">
      <dgm:prSet presAssocID="{DAC4D7C6-F9F2-4E76-A6CE-29A59A43BDBA}" presName="spacerT" presStyleCnt="0"/>
      <dgm:spPr/>
    </dgm:pt>
    <dgm:pt modelId="{EB4F6252-52B8-4299-B8BB-10185CE09485}" type="pres">
      <dgm:prSet presAssocID="{DAC4D7C6-F9F2-4E76-A6CE-29A59A43BDBA}" presName="sibTrans" presStyleLbl="sibTrans2D1" presStyleIdx="0" presStyleCnt="3"/>
      <dgm:spPr/>
    </dgm:pt>
    <dgm:pt modelId="{5621C35C-6C5F-4222-80A3-8C856201FCCF}" type="pres">
      <dgm:prSet presAssocID="{DAC4D7C6-F9F2-4E76-A6CE-29A59A43BDBA}" presName="spacerB" presStyleCnt="0"/>
      <dgm:spPr/>
    </dgm:pt>
    <dgm:pt modelId="{8F982868-6165-4AE7-807A-3522340D52DD}" type="pres">
      <dgm:prSet presAssocID="{7B4F76BD-DE04-47DC-9E4C-CCE02C927454}" presName="node" presStyleLbl="node1" presStyleIdx="1" presStyleCnt="4">
        <dgm:presLayoutVars>
          <dgm:bulletEnabled val="1"/>
        </dgm:presLayoutVars>
      </dgm:prSet>
      <dgm:spPr/>
    </dgm:pt>
    <dgm:pt modelId="{C89ED00B-0039-4F3A-826A-7829FC942B02}" type="pres">
      <dgm:prSet presAssocID="{6E71C734-76A4-409A-9F6A-9A1CEE609E79}" presName="spacerT" presStyleCnt="0"/>
      <dgm:spPr/>
    </dgm:pt>
    <dgm:pt modelId="{DAB710A9-B82C-4F49-9ACE-C90673354223}" type="pres">
      <dgm:prSet presAssocID="{6E71C734-76A4-409A-9F6A-9A1CEE609E79}" presName="sibTrans" presStyleLbl="sibTrans2D1" presStyleIdx="1" presStyleCnt="3"/>
      <dgm:spPr/>
    </dgm:pt>
    <dgm:pt modelId="{92215F35-08FB-4942-803E-C5F67EF1718F}" type="pres">
      <dgm:prSet presAssocID="{6E71C734-76A4-409A-9F6A-9A1CEE609E79}" presName="spacerB" presStyleCnt="0"/>
      <dgm:spPr/>
    </dgm:pt>
    <dgm:pt modelId="{8EC110EE-B108-46DF-9FA1-627FCE85DCE5}" type="pres">
      <dgm:prSet presAssocID="{E0841CE4-D2D8-46BE-9DDD-7B2A249126DF}" presName="node" presStyleLbl="node1" presStyleIdx="2" presStyleCnt="4">
        <dgm:presLayoutVars>
          <dgm:bulletEnabled val="1"/>
        </dgm:presLayoutVars>
      </dgm:prSet>
      <dgm:spPr/>
    </dgm:pt>
    <dgm:pt modelId="{62629D96-3BA7-451E-B55C-118F17EAE940}" type="pres">
      <dgm:prSet presAssocID="{9D719253-7DAF-4F66-90D8-0684FC5587E9}" presName="sibTransLast" presStyleLbl="sibTrans2D1" presStyleIdx="2" presStyleCnt="3"/>
      <dgm:spPr/>
    </dgm:pt>
    <dgm:pt modelId="{0478AF0B-623C-4944-B436-78A4D69549D1}" type="pres">
      <dgm:prSet presAssocID="{9D719253-7DAF-4F66-90D8-0684FC5587E9}" presName="connectorText" presStyleLbl="sibTrans2D1" presStyleIdx="2" presStyleCnt="3"/>
      <dgm:spPr/>
    </dgm:pt>
    <dgm:pt modelId="{C77CEFFF-32D8-4023-B3A6-7D2E11A5B856}" type="pres">
      <dgm:prSet presAssocID="{9D719253-7DAF-4F66-90D8-0684FC5587E9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CFCEF616-FAAE-438A-8A0D-6AF0A1ED347E}" type="presOf" srcId="{A4A4766D-8B8C-4915-8322-3F9B9CDD9E71}" destId="{0478AF0B-623C-4944-B436-78A4D69549D1}" srcOrd="1" destOrd="0" presId="urn:microsoft.com/office/officeart/2005/8/layout/equation2"/>
    <dgm:cxn modelId="{1DC3962C-EDB2-4C1D-96F9-F383F3FC55FC}" type="presOf" srcId="{E0841CE4-D2D8-46BE-9DDD-7B2A249126DF}" destId="{8EC110EE-B108-46DF-9FA1-627FCE85DCE5}" srcOrd="0" destOrd="0" presId="urn:microsoft.com/office/officeart/2005/8/layout/equation2"/>
    <dgm:cxn modelId="{BA729966-C3B9-4AC4-BB14-168006115304}" srcId="{9D719253-7DAF-4F66-90D8-0684FC5587E9}" destId="{3E860F4B-9F17-4486-A1D0-2A81AC75E845}" srcOrd="3" destOrd="0" parTransId="{B2B8A36C-009D-4F6B-9917-C1A1562FF1C0}" sibTransId="{85DE7EB9-B67F-43FF-BC19-5E9CD2FBE478}"/>
    <dgm:cxn modelId="{E343667E-8C68-4951-B3E1-DCC588267C83}" srcId="{9D719253-7DAF-4F66-90D8-0684FC5587E9}" destId="{E0841CE4-D2D8-46BE-9DDD-7B2A249126DF}" srcOrd="2" destOrd="0" parTransId="{C1776512-6AE9-4753-BC05-39E887A19A22}" sibTransId="{A4A4766D-8B8C-4915-8322-3F9B9CDD9E71}"/>
    <dgm:cxn modelId="{60315782-6BE4-4C01-8760-0E3BD08D0BD8}" type="presOf" srcId="{65A1EBAF-FB58-4760-9083-9949ECDF9FCA}" destId="{41FAEACA-3211-4F40-AE72-74BCDEDBBEF9}" srcOrd="0" destOrd="0" presId="urn:microsoft.com/office/officeart/2005/8/layout/equation2"/>
    <dgm:cxn modelId="{D3BD8B98-7D05-4EEB-9C51-749E70147267}" srcId="{9D719253-7DAF-4F66-90D8-0684FC5587E9}" destId="{65A1EBAF-FB58-4760-9083-9949ECDF9FCA}" srcOrd="0" destOrd="0" parTransId="{5BD5BAA0-E76E-4395-B992-FA6E21388220}" sibTransId="{DAC4D7C6-F9F2-4E76-A6CE-29A59A43BDBA}"/>
    <dgm:cxn modelId="{FB3A349D-AAD8-45AC-9B2C-F9F1000CBE8C}" type="presOf" srcId="{DAC4D7C6-F9F2-4E76-A6CE-29A59A43BDBA}" destId="{EB4F6252-52B8-4299-B8BB-10185CE09485}" srcOrd="0" destOrd="0" presId="urn:microsoft.com/office/officeart/2005/8/layout/equation2"/>
    <dgm:cxn modelId="{100554B4-001D-43E4-BC11-519C052B258E}" srcId="{9D719253-7DAF-4F66-90D8-0684FC5587E9}" destId="{7B4F76BD-DE04-47DC-9E4C-CCE02C927454}" srcOrd="1" destOrd="0" parTransId="{9B1071CB-5507-484F-B1C0-A1A26F8CD479}" sibTransId="{6E71C734-76A4-409A-9F6A-9A1CEE609E79}"/>
    <dgm:cxn modelId="{BFA777CE-7368-41A2-8770-CBF8061094C9}" type="presOf" srcId="{3E860F4B-9F17-4486-A1D0-2A81AC75E845}" destId="{C77CEFFF-32D8-4023-B3A6-7D2E11A5B856}" srcOrd="0" destOrd="0" presId="urn:microsoft.com/office/officeart/2005/8/layout/equation2"/>
    <dgm:cxn modelId="{9A3185DB-9594-470F-A17F-828DA9B553F7}" type="presOf" srcId="{7B4F76BD-DE04-47DC-9E4C-CCE02C927454}" destId="{8F982868-6165-4AE7-807A-3522340D52DD}" srcOrd="0" destOrd="0" presId="urn:microsoft.com/office/officeart/2005/8/layout/equation2"/>
    <dgm:cxn modelId="{28D436E6-D768-49BF-BD68-9F9CA431A86A}" type="presOf" srcId="{9D719253-7DAF-4F66-90D8-0684FC5587E9}" destId="{3739A303-8AD8-456C-99DE-B6D9658B539F}" srcOrd="0" destOrd="0" presId="urn:microsoft.com/office/officeart/2005/8/layout/equation2"/>
    <dgm:cxn modelId="{8B4D18E8-9A87-4654-AE53-A9E603FB67FF}" type="presOf" srcId="{A4A4766D-8B8C-4915-8322-3F9B9CDD9E71}" destId="{62629D96-3BA7-451E-B55C-118F17EAE940}" srcOrd="0" destOrd="0" presId="urn:microsoft.com/office/officeart/2005/8/layout/equation2"/>
    <dgm:cxn modelId="{AF8627FF-E7A0-4B75-BE10-A41FF70445AE}" type="presOf" srcId="{6E71C734-76A4-409A-9F6A-9A1CEE609E79}" destId="{DAB710A9-B82C-4F49-9ACE-C90673354223}" srcOrd="0" destOrd="0" presId="urn:microsoft.com/office/officeart/2005/8/layout/equation2"/>
    <dgm:cxn modelId="{BA21CA02-68D4-4FCA-B51E-618DFD074BF8}" type="presParOf" srcId="{3739A303-8AD8-456C-99DE-B6D9658B539F}" destId="{54CEB00F-32E4-4351-A1B4-54BA13546D2E}" srcOrd="0" destOrd="0" presId="urn:microsoft.com/office/officeart/2005/8/layout/equation2"/>
    <dgm:cxn modelId="{81583BC4-BEE6-4B47-B4E8-CAE471CE00BF}" type="presParOf" srcId="{54CEB00F-32E4-4351-A1B4-54BA13546D2E}" destId="{41FAEACA-3211-4F40-AE72-74BCDEDBBEF9}" srcOrd="0" destOrd="0" presId="urn:microsoft.com/office/officeart/2005/8/layout/equation2"/>
    <dgm:cxn modelId="{71E60605-DE65-4A64-944F-4897A915600B}" type="presParOf" srcId="{54CEB00F-32E4-4351-A1B4-54BA13546D2E}" destId="{F1D27993-8974-4E84-ACD1-1CA7C0D5D622}" srcOrd="1" destOrd="0" presId="urn:microsoft.com/office/officeart/2005/8/layout/equation2"/>
    <dgm:cxn modelId="{C16610D6-1F50-4F3C-A7E5-D946137FACB0}" type="presParOf" srcId="{54CEB00F-32E4-4351-A1B4-54BA13546D2E}" destId="{EB4F6252-52B8-4299-B8BB-10185CE09485}" srcOrd="2" destOrd="0" presId="urn:microsoft.com/office/officeart/2005/8/layout/equation2"/>
    <dgm:cxn modelId="{16C59589-59B7-496A-B27E-2D3BFF2267EA}" type="presParOf" srcId="{54CEB00F-32E4-4351-A1B4-54BA13546D2E}" destId="{5621C35C-6C5F-4222-80A3-8C856201FCCF}" srcOrd="3" destOrd="0" presId="urn:microsoft.com/office/officeart/2005/8/layout/equation2"/>
    <dgm:cxn modelId="{851B73E8-CDE9-4505-98FE-71672BD85DC0}" type="presParOf" srcId="{54CEB00F-32E4-4351-A1B4-54BA13546D2E}" destId="{8F982868-6165-4AE7-807A-3522340D52DD}" srcOrd="4" destOrd="0" presId="urn:microsoft.com/office/officeart/2005/8/layout/equation2"/>
    <dgm:cxn modelId="{7F903010-831A-440A-AB17-B25A68E241A1}" type="presParOf" srcId="{54CEB00F-32E4-4351-A1B4-54BA13546D2E}" destId="{C89ED00B-0039-4F3A-826A-7829FC942B02}" srcOrd="5" destOrd="0" presId="urn:microsoft.com/office/officeart/2005/8/layout/equation2"/>
    <dgm:cxn modelId="{3B33DBB7-576D-4E6F-AD73-9B5CB4C999E0}" type="presParOf" srcId="{54CEB00F-32E4-4351-A1B4-54BA13546D2E}" destId="{DAB710A9-B82C-4F49-9ACE-C90673354223}" srcOrd="6" destOrd="0" presId="urn:microsoft.com/office/officeart/2005/8/layout/equation2"/>
    <dgm:cxn modelId="{17FA6711-D911-44ED-A25B-60EF858575D9}" type="presParOf" srcId="{54CEB00F-32E4-4351-A1B4-54BA13546D2E}" destId="{92215F35-08FB-4942-803E-C5F67EF1718F}" srcOrd="7" destOrd="0" presId="urn:microsoft.com/office/officeart/2005/8/layout/equation2"/>
    <dgm:cxn modelId="{1CA9FE3B-CC8E-45BF-BED2-416752270F61}" type="presParOf" srcId="{54CEB00F-32E4-4351-A1B4-54BA13546D2E}" destId="{8EC110EE-B108-46DF-9FA1-627FCE85DCE5}" srcOrd="8" destOrd="0" presId="urn:microsoft.com/office/officeart/2005/8/layout/equation2"/>
    <dgm:cxn modelId="{A6C2E602-B011-4756-91A9-95A6E74A77B9}" type="presParOf" srcId="{3739A303-8AD8-456C-99DE-B6D9658B539F}" destId="{62629D96-3BA7-451E-B55C-118F17EAE940}" srcOrd="1" destOrd="0" presId="urn:microsoft.com/office/officeart/2005/8/layout/equation2"/>
    <dgm:cxn modelId="{07C9425C-AD5F-4742-B2B4-4BF8A8C78E6A}" type="presParOf" srcId="{62629D96-3BA7-451E-B55C-118F17EAE940}" destId="{0478AF0B-623C-4944-B436-78A4D69549D1}" srcOrd="0" destOrd="0" presId="urn:microsoft.com/office/officeart/2005/8/layout/equation2"/>
    <dgm:cxn modelId="{CCC436A1-9948-4345-926B-12CCCA68D81F}" type="presParOf" srcId="{3739A303-8AD8-456C-99DE-B6D9658B539F}" destId="{C77CEFFF-32D8-4023-B3A6-7D2E11A5B85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3B780-D09A-423E-8FB6-DAD21C08E9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9E59D-4682-4928-AA8F-3FBED9CB45EE}">
      <dgm:prSet phldrT="[Text]" phldr="1"/>
      <dgm:spPr/>
      <dgm:t>
        <a:bodyPr/>
        <a:lstStyle/>
        <a:p>
          <a:endParaRPr lang="en-US" dirty="0"/>
        </a:p>
      </dgm:t>
    </dgm:pt>
    <dgm:pt modelId="{4379A4AF-A5B1-43D8-B9EC-333EE985B370}" type="parTrans" cxnId="{5EAD733E-5FD9-4426-B647-46C6709DD149}">
      <dgm:prSet/>
      <dgm:spPr/>
      <dgm:t>
        <a:bodyPr/>
        <a:lstStyle/>
        <a:p>
          <a:endParaRPr lang="en-US"/>
        </a:p>
      </dgm:t>
    </dgm:pt>
    <dgm:pt modelId="{C7F40DDC-1CD3-48A7-A750-1A0047C4018E}" type="sibTrans" cxnId="{5EAD733E-5FD9-4426-B647-46C6709DD149}">
      <dgm:prSet/>
      <dgm:spPr/>
      <dgm:t>
        <a:bodyPr/>
        <a:lstStyle/>
        <a:p>
          <a:endParaRPr lang="en-US"/>
        </a:p>
      </dgm:t>
    </dgm:pt>
    <dgm:pt modelId="{CC23BDDA-AFA9-41CD-95DA-1D07F77C5749}">
      <dgm:prSet phldrT="[Text]"/>
      <dgm:spPr/>
      <dgm:t>
        <a:bodyPr/>
        <a:lstStyle/>
        <a:p>
          <a:pPr algn="l">
            <a:buClrTx/>
            <a:buSzPct val="130000"/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When any one of these taxes drop, there are impacts to the state budget which </a:t>
          </a:r>
          <a:r>
            <a: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impacts K-14.</a:t>
          </a:r>
          <a:endParaRPr lang="en-US" dirty="0">
            <a:solidFill>
              <a:srgbClr val="FF0000"/>
            </a:solidFill>
          </a:endParaRPr>
        </a:p>
      </dgm:t>
    </dgm:pt>
    <dgm:pt modelId="{F843FD36-B238-480F-8D8C-25D36E83D54C}" type="parTrans" cxnId="{3A07F48A-7846-4BA1-973C-F1D25812FEE5}">
      <dgm:prSet/>
      <dgm:spPr/>
      <dgm:t>
        <a:bodyPr/>
        <a:lstStyle/>
        <a:p>
          <a:endParaRPr lang="en-US"/>
        </a:p>
      </dgm:t>
    </dgm:pt>
    <dgm:pt modelId="{FD69E8BE-CC06-49AF-B42D-6CD1CCDE79AC}" type="sibTrans" cxnId="{3A07F48A-7846-4BA1-973C-F1D25812FEE5}">
      <dgm:prSet/>
      <dgm:spPr/>
      <dgm:t>
        <a:bodyPr/>
        <a:lstStyle/>
        <a:p>
          <a:endParaRPr lang="en-US"/>
        </a:p>
      </dgm:t>
    </dgm:pt>
    <dgm:pt modelId="{610FDF9F-B847-4087-B38A-BA7ECF4B6F7C}">
      <dgm:prSet phldrT="[Text]" phldr="1"/>
      <dgm:spPr/>
      <dgm:t>
        <a:bodyPr/>
        <a:lstStyle/>
        <a:p>
          <a:endParaRPr lang="en-US" dirty="0"/>
        </a:p>
      </dgm:t>
    </dgm:pt>
    <dgm:pt modelId="{786ADDED-090A-41E9-90DA-3894921A18F4}" type="parTrans" cxnId="{3080F662-1ADD-4F64-8C1C-C6E82F4DCFFA}">
      <dgm:prSet/>
      <dgm:spPr/>
      <dgm:t>
        <a:bodyPr/>
        <a:lstStyle/>
        <a:p>
          <a:endParaRPr lang="en-US"/>
        </a:p>
      </dgm:t>
    </dgm:pt>
    <dgm:pt modelId="{F47AF075-EB20-4024-B9C1-EBB622F6650B}" type="sibTrans" cxnId="{3080F662-1ADD-4F64-8C1C-C6E82F4DCFFA}">
      <dgm:prSet/>
      <dgm:spPr/>
      <dgm:t>
        <a:bodyPr/>
        <a:lstStyle/>
        <a:p>
          <a:endParaRPr lang="en-US"/>
        </a:p>
      </dgm:t>
    </dgm:pt>
    <dgm:pt modelId="{00BF94A1-0D87-4C19-A5C6-539FC3C83717}">
      <dgm:prSet phldrT="[Text]" custT="1"/>
      <dgm:spPr/>
      <dgm:t>
        <a:bodyPr/>
        <a:lstStyle/>
        <a:p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When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all three drop, we are in for a bumpy ride, so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fasten your seat belts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!</a:t>
          </a:r>
          <a:endParaRPr lang="en-US" sz="2000" kern="1200" dirty="0"/>
        </a:p>
      </dgm:t>
    </dgm:pt>
    <dgm:pt modelId="{1F7FDC1D-AA00-43CB-9618-905CC59E49AF}" type="parTrans" cxnId="{75F92F69-813F-413E-828D-F6CA98B521A6}">
      <dgm:prSet/>
      <dgm:spPr/>
      <dgm:t>
        <a:bodyPr/>
        <a:lstStyle/>
        <a:p>
          <a:endParaRPr lang="en-US"/>
        </a:p>
      </dgm:t>
    </dgm:pt>
    <dgm:pt modelId="{8B0F9762-285E-4EAC-90B8-C2A25655AB52}" type="sibTrans" cxnId="{75F92F69-813F-413E-828D-F6CA98B521A6}">
      <dgm:prSet/>
      <dgm:spPr/>
      <dgm:t>
        <a:bodyPr/>
        <a:lstStyle/>
        <a:p>
          <a:endParaRPr lang="en-US"/>
        </a:p>
      </dgm:t>
    </dgm:pt>
    <dgm:pt modelId="{27F59AC9-31C8-455B-9820-14CE4761753F}">
      <dgm:prSet phldrT="[Text]" phldr="1"/>
      <dgm:spPr/>
      <dgm:t>
        <a:bodyPr/>
        <a:lstStyle/>
        <a:p>
          <a:endParaRPr lang="en-US" dirty="0"/>
        </a:p>
      </dgm:t>
    </dgm:pt>
    <dgm:pt modelId="{0868B854-6470-4C71-9531-E96CB9F8B0C8}" type="parTrans" cxnId="{D9CAAD7A-1C2A-4338-A659-24F42760EC60}">
      <dgm:prSet/>
      <dgm:spPr/>
      <dgm:t>
        <a:bodyPr/>
        <a:lstStyle/>
        <a:p>
          <a:endParaRPr lang="en-US"/>
        </a:p>
      </dgm:t>
    </dgm:pt>
    <dgm:pt modelId="{1B029367-95AB-437B-B947-453E38451AAF}" type="sibTrans" cxnId="{D9CAAD7A-1C2A-4338-A659-24F42760EC60}">
      <dgm:prSet/>
      <dgm:spPr/>
      <dgm:t>
        <a:bodyPr/>
        <a:lstStyle/>
        <a:p>
          <a:endParaRPr lang="en-US"/>
        </a:p>
      </dgm:t>
    </dgm:pt>
    <dgm:pt modelId="{DE8756B8-D077-4BEE-AF56-0F895632730E}">
      <dgm:prSet phldrT="[Text]" custT="1"/>
      <dgm:spPr/>
      <dgm:t>
        <a:bodyPr/>
        <a:lstStyle/>
        <a:p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downward trajectory is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quick,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recovery is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slow, </a:t>
          </a: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and the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impact will be more difficult.</a:t>
          </a:r>
          <a:endParaRPr lang="en-US" sz="2000" kern="1200" dirty="0">
            <a:solidFill>
              <a:srgbClr val="FF0000"/>
            </a:solidFill>
          </a:endParaRPr>
        </a:p>
      </dgm:t>
    </dgm:pt>
    <dgm:pt modelId="{B151703D-C6EC-4525-9A26-AD2D8317F84E}" type="parTrans" cxnId="{B87BA0FB-ED0D-45C1-8CD3-21161D7E17E7}">
      <dgm:prSet/>
      <dgm:spPr/>
      <dgm:t>
        <a:bodyPr/>
        <a:lstStyle/>
        <a:p>
          <a:endParaRPr lang="en-US"/>
        </a:p>
      </dgm:t>
    </dgm:pt>
    <dgm:pt modelId="{7693D1E7-900E-459F-8D3A-445FEBC38C2D}" type="sibTrans" cxnId="{B87BA0FB-ED0D-45C1-8CD3-21161D7E17E7}">
      <dgm:prSet/>
      <dgm:spPr/>
      <dgm:t>
        <a:bodyPr/>
        <a:lstStyle/>
        <a:p>
          <a:endParaRPr lang="en-US"/>
        </a:p>
      </dgm:t>
    </dgm:pt>
    <dgm:pt modelId="{AC2119AE-8F7F-4DC1-A1CC-92B5F03AF76C}" type="pres">
      <dgm:prSet presAssocID="{BC03B780-D09A-423E-8FB6-DAD21C08E9B6}" presName="linearFlow" presStyleCnt="0">
        <dgm:presLayoutVars>
          <dgm:dir/>
          <dgm:animLvl val="lvl"/>
          <dgm:resizeHandles val="exact"/>
        </dgm:presLayoutVars>
      </dgm:prSet>
      <dgm:spPr/>
    </dgm:pt>
    <dgm:pt modelId="{6049090A-D142-4329-8CDD-1E91B039F395}" type="pres">
      <dgm:prSet presAssocID="{31E9E59D-4682-4928-AA8F-3FBED9CB45EE}" presName="composite" presStyleCnt="0"/>
      <dgm:spPr/>
    </dgm:pt>
    <dgm:pt modelId="{6BAF23C4-7490-4BF5-AD53-544C3D16FD4A}" type="pres">
      <dgm:prSet presAssocID="{31E9E59D-4682-4928-AA8F-3FBED9CB45E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F0FBEAF-59B8-4C62-AA5D-E9AB7175C839}" type="pres">
      <dgm:prSet presAssocID="{31E9E59D-4682-4928-AA8F-3FBED9CB45EE}" presName="descendantText" presStyleLbl="alignAcc1" presStyleIdx="0" presStyleCnt="3">
        <dgm:presLayoutVars>
          <dgm:bulletEnabled val="1"/>
        </dgm:presLayoutVars>
      </dgm:prSet>
      <dgm:spPr/>
    </dgm:pt>
    <dgm:pt modelId="{72C180F2-5FA6-4591-A2E0-04DBBB30CBE5}" type="pres">
      <dgm:prSet presAssocID="{C7F40DDC-1CD3-48A7-A750-1A0047C4018E}" presName="sp" presStyleCnt="0"/>
      <dgm:spPr/>
    </dgm:pt>
    <dgm:pt modelId="{B5BC0BA5-C02A-40BC-A99D-5370159BC274}" type="pres">
      <dgm:prSet presAssocID="{610FDF9F-B847-4087-B38A-BA7ECF4B6F7C}" presName="composite" presStyleCnt="0"/>
      <dgm:spPr/>
    </dgm:pt>
    <dgm:pt modelId="{91D82FC0-CA17-481C-82FF-CAC82ADD0C41}" type="pres">
      <dgm:prSet presAssocID="{610FDF9F-B847-4087-B38A-BA7ECF4B6F7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0D0B2EE-3471-4748-AA6C-D1520C21286D}" type="pres">
      <dgm:prSet presAssocID="{610FDF9F-B847-4087-B38A-BA7ECF4B6F7C}" presName="descendantText" presStyleLbl="alignAcc1" presStyleIdx="1" presStyleCnt="3">
        <dgm:presLayoutVars>
          <dgm:bulletEnabled val="1"/>
        </dgm:presLayoutVars>
      </dgm:prSet>
      <dgm:spPr/>
    </dgm:pt>
    <dgm:pt modelId="{1928345F-12DD-49DB-AC19-1E1194EFEDED}" type="pres">
      <dgm:prSet presAssocID="{F47AF075-EB20-4024-B9C1-EBB622F6650B}" presName="sp" presStyleCnt="0"/>
      <dgm:spPr/>
    </dgm:pt>
    <dgm:pt modelId="{14ABE599-ADCD-450D-8B7E-AA91F4AD3B6D}" type="pres">
      <dgm:prSet presAssocID="{27F59AC9-31C8-455B-9820-14CE4761753F}" presName="composite" presStyleCnt="0"/>
      <dgm:spPr/>
    </dgm:pt>
    <dgm:pt modelId="{19AED8D4-2140-4908-AF8B-B9D44B1EC28F}" type="pres">
      <dgm:prSet presAssocID="{27F59AC9-31C8-455B-9820-14CE4761753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53610CC-F53E-4132-B94C-45E72522B206}" type="pres">
      <dgm:prSet presAssocID="{27F59AC9-31C8-455B-9820-14CE4761753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E9E2321-E452-4769-B443-4F9FDCC80F02}" type="presOf" srcId="{31E9E59D-4682-4928-AA8F-3FBED9CB45EE}" destId="{6BAF23C4-7490-4BF5-AD53-544C3D16FD4A}" srcOrd="0" destOrd="0" presId="urn:microsoft.com/office/officeart/2005/8/layout/chevron2"/>
    <dgm:cxn modelId="{F9D1CF35-B269-49BE-8D5F-CC3392CEF01F}" type="presOf" srcId="{27F59AC9-31C8-455B-9820-14CE4761753F}" destId="{19AED8D4-2140-4908-AF8B-B9D44B1EC28F}" srcOrd="0" destOrd="0" presId="urn:microsoft.com/office/officeart/2005/8/layout/chevron2"/>
    <dgm:cxn modelId="{5EAD733E-5FD9-4426-B647-46C6709DD149}" srcId="{BC03B780-D09A-423E-8FB6-DAD21C08E9B6}" destId="{31E9E59D-4682-4928-AA8F-3FBED9CB45EE}" srcOrd="0" destOrd="0" parTransId="{4379A4AF-A5B1-43D8-B9EC-333EE985B370}" sibTransId="{C7F40DDC-1CD3-48A7-A750-1A0047C4018E}"/>
    <dgm:cxn modelId="{3080F662-1ADD-4F64-8C1C-C6E82F4DCFFA}" srcId="{BC03B780-D09A-423E-8FB6-DAD21C08E9B6}" destId="{610FDF9F-B847-4087-B38A-BA7ECF4B6F7C}" srcOrd="1" destOrd="0" parTransId="{786ADDED-090A-41E9-90DA-3894921A18F4}" sibTransId="{F47AF075-EB20-4024-B9C1-EBB622F6650B}"/>
    <dgm:cxn modelId="{75F92F69-813F-413E-828D-F6CA98B521A6}" srcId="{610FDF9F-B847-4087-B38A-BA7ECF4B6F7C}" destId="{00BF94A1-0D87-4C19-A5C6-539FC3C83717}" srcOrd="0" destOrd="0" parTransId="{1F7FDC1D-AA00-43CB-9618-905CC59E49AF}" sibTransId="{8B0F9762-285E-4EAC-90B8-C2A25655AB52}"/>
    <dgm:cxn modelId="{2113A34D-D282-430E-A71D-2933926C080C}" type="presOf" srcId="{BC03B780-D09A-423E-8FB6-DAD21C08E9B6}" destId="{AC2119AE-8F7F-4DC1-A1CC-92B5F03AF76C}" srcOrd="0" destOrd="0" presId="urn:microsoft.com/office/officeart/2005/8/layout/chevron2"/>
    <dgm:cxn modelId="{09285955-6E29-4C45-9321-38AA599595F0}" type="presOf" srcId="{CC23BDDA-AFA9-41CD-95DA-1D07F77C5749}" destId="{4F0FBEAF-59B8-4C62-AA5D-E9AB7175C839}" srcOrd="0" destOrd="0" presId="urn:microsoft.com/office/officeart/2005/8/layout/chevron2"/>
    <dgm:cxn modelId="{D9CAAD7A-1C2A-4338-A659-24F42760EC60}" srcId="{BC03B780-D09A-423E-8FB6-DAD21C08E9B6}" destId="{27F59AC9-31C8-455B-9820-14CE4761753F}" srcOrd="2" destOrd="0" parTransId="{0868B854-6470-4C71-9531-E96CB9F8B0C8}" sibTransId="{1B029367-95AB-437B-B947-453E38451AAF}"/>
    <dgm:cxn modelId="{C0ED0E7F-536E-44D4-BD16-4A6AC6B5195B}" type="presOf" srcId="{00BF94A1-0D87-4C19-A5C6-539FC3C83717}" destId="{40D0B2EE-3471-4748-AA6C-D1520C21286D}" srcOrd="0" destOrd="0" presId="urn:microsoft.com/office/officeart/2005/8/layout/chevron2"/>
    <dgm:cxn modelId="{3A07F48A-7846-4BA1-973C-F1D25812FEE5}" srcId="{31E9E59D-4682-4928-AA8F-3FBED9CB45EE}" destId="{CC23BDDA-AFA9-41CD-95DA-1D07F77C5749}" srcOrd="0" destOrd="0" parTransId="{F843FD36-B238-480F-8D8C-25D36E83D54C}" sibTransId="{FD69E8BE-CC06-49AF-B42D-6CD1CCDE79AC}"/>
    <dgm:cxn modelId="{8B26E0BF-284F-429C-934B-EA113054E406}" type="presOf" srcId="{DE8756B8-D077-4BEE-AF56-0F895632730E}" destId="{353610CC-F53E-4132-B94C-45E72522B206}" srcOrd="0" destOrd="0" presId="urn:microsoft.com/office/officeart/2005/8/layout/chevron2"/>
    <dgm:cxn modelId="{3E8377E5-64C9-43AF-9F20-6ED03DE98C6E}" type="presOf" srcId="{610FDF9F-B847-4087-B38A-BA7ECF4B6F7C}" destId="{91D82FC0-CA17-481C-82FF-CAC82ADD0C41}" srcOrd="0" destOrd="0" presId="urn:microsoft.com/office/officeart/2005/8/layout/chevron2"/>
    <dgm:cxn modelId="{B87BA0FB-ED0D-45C1-8CD3-21161D7E17E7}" srcId="{27F59AC9-31C8-455B-9820-14CE4761753F}" destId="{DE8756B8-D077-4BEE-AF56-0F895632730E}" srcOrd="0" destOrd="0" parTransId="{B151703D-C6EC-4525-9A26-AD2D8317F84E}" sibTransId="{7693D1E7-900E-459F-8D3A-445FEBC38C2D}"/>
    <dgm:cxn modelId="{6C72E006-FD64-45C0-85A5-32B98AC801F3}" type="presParOf" srcId="{AC2119AE-8F7F-4DC1-A1CC-92B5F03AF76C}" destId="{6049090A-D142-4329-8CDD-1E91B039F395}" srcOrd="0" destOrd="0" presId="urn:microsoft.com/office/officeart/2005/8/layout/chevron2"/>
    <dgm:cxn modelId="{58859E7B-EB93-4281-A567-0136DED949B8}" type="presParOf" srcId="{6049090A-D142-4329-8CDD-1E91B039F395}" destId="{6BAF23C4-7490-4BF5-AD53-544C3D16FD4A}" srcOrd="0" destOrd="0" presId="urn:microsoft.com/office/officeart/2005/8/layout/chevron2"/>
    <dgm:cxn modelId="{598A6136-2AFF-4022-87F2-09137679A720}" type="presParOf" srcId="{6049090A-D142-4329-8CDD-1E91B039F395}" destId="{4F0FBEAF-59B8-4C62-AA5D-E9AB7175C839}" srcOrd="1" destOrd="0" presId="urn:microsoft.com/office/officeart/2005/8/layout/chevron2"/>
    <dgm:cxn modelId="{E3FD2177-0E68-4D41-AF5A-DE269B2BDD63}" type="presParOf" srcId="{AC2119AE-8F7F-4DC1-A1CC-92B5F03AF76C}" destId="{72C180F2-5FA6-4591-A2E0-04DBBB30CBE5}" srcOrd="1" destOrd="0" presId="urn:microsoft.com/office/officeart/2005/8/layout/chevron2"/>
    <dgm:cxn modelId="{9A1454D4-D4BD-4697-A0D9-F43C4C80D69A}" type="presParOf" srcId="{AC2119AE-8F7F-4DC1-A1CC-92B5F03AF76C}" destId="{B5BC0BA5-C02A-40BC-A99D-5370159BC274}" srcOrd="2" destOrd="0" presId="urn:microsoft.com/office/officeart/2005/8/layout/chevron2"/>
    <dgm:cxn modelId="{B0059EF6-5E0F-4A01-863A-B2B655F13E26}" type="presParOf" srcId="{B5BC0BA5-C02A-40BC-A99D-5370159BC274}" destId="{91D82FC0-CA17-481C-82FF-CAC82ADD0C41}" srcOrd="0" destOrd="0" presId="urn:microsoft.com/office/officeart/2005/8/layout/chevron2"/>
    <dgm:cxn modelId="{37F3681E-8C2D-4B2A-B967-90071C402EAC}" type="presParOf" srcId="{B5BC0BA5-C02A-40BC-A99D-5370159BC274}" destId="{40D0B2EE-3471-4748-AA6C-D1520C21286D}" srcOrd="1" destOrd="0" presId="urn:microsoft.com/office/officeart/2005/8/layout/chevron2"/>
    <dgm:cxn modelId="{2B310436-C60E-4ABC-97DB-1749D4341AB9}" type="presParOf" srcId="{AC2119AE-8F7F-4DC1-A1CC-92B5F03AF76C}" destId="{1928345F-12DD-49DB-AC19-1E1194EFEDED}" srcOrd="3" destOrd="0" presId="urn:microsoft.com/office/officeart/2005/8/layout/chevron2"/>
    <dgm:cxn modelId="{DD280A71-DD47-446F-8B07-8FAF3CE8E11E}" type="presParOf" srcId="{AC2119AE-8F7F-4DC1-A1CC-92B5F03AF76C}" destId="{14ABE599-ADCD-450D-8B7E-AA91F4AD3B6D}" srcOrd="4" destOrd="0" presId="urn:microsoft.com/office/officeart/2005/8/layout/chevron2"/>
    <dgm:cxn modelId="{096F989C-9030-42F8-9786-5350EDEB0DE3}" type="presParOf" srcId="{14ABE599-ADCD-450D-8B7E-AA91F4AD3B6D}" destId="{19AED8D4-2140-4908-AF8B-B9D44B1EC28F}" srcOrd="0" destOrd="0" presId="urn:microsoft.com/office/officeart/2005/8/layout/chevron2"/>
    <dgm:cxn modelId="{F3DA0E6D-0BD9-459D-8B60-5FEDC052A82C}" type="presParOf" srcId="{14ABE599-ADCD-450D-8B7E-AA91F4AD3B6D}" destId="{353610CC-F53E-4132-B94C-45E72522B2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AEACA-3211-4F40-AE72-74BCDEDBBEF9}">
      <dsp:nvSpPr>
        <dsp:cNvPr id="0" name=""/>
        <dsp:cNvSpPr/>
      </dsp:nvSpPr>
      <dsp:spPr>
        <a:xfrm>
          <a:off x="1892300" y="3877"/>
          <a:ext cx="1206499" cy="1206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Personal Income Tax</a:t>
          </a:r>
        </a:p>
      </dsp:txBody>
      <dsp:txXfrm>
        <a:off x="2068988" y="180565"/>
        <a:ext cx="853123" cy="853123"/>
      </dsp:txXfrm>
    </dsp:sp>
    <dsp:sp modelId="{EB4F6252-52B8-4299-B8BB-10185CE09485}">
      <dsp:nvSpPr>
        <dsp:cNvPr id="0" name=""/>
        <dsp:cNvSpPr/>
      </dsp:nvSpPr>
      <dsp:spPr>
        <a:xfrm>
          <a:off x="2145665" y="1308345"/>
          <a:ext cx="699769" cy="69976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38419" y="1575937"/>
        <a:ext cx="514261" cy="164585"/>
      </dsp:txXfrm>
    </dsp:sp>
    <dsp:sp modelId="{8F982868-6165-4AE7-807A-3522340D52DD}">
      <dsp:nvSpPr>
        <dsp:cNvPr id="0" name=""/>
        <dsp:cNvSpPr/>
      </dsp:nvSpPr>
      <dsp:spPr>
        <a:xfrm>
          <a:off x="1892300" y="2106083"/>
          <a:ext cx="1206499" cy="1206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Corporate Taxes</a:t>
          </a:r>
        </a:p>
      </dsp:txBody>
      <dsp:txXfrm>
        <a:off x="2068988" y="2282771"/>
        <a:ext cx="853123" cy="853123"/>
      </dsp:txXfrm>
    </dsp:sp>
    <dsp:sp modelId="{DAB710A9-B82C-4F49-9ACE-C90673354223}">
      <dsp:nvSpPr>
        <dsp:cNvPr id="0" name=""/>
        <dsp:cNvSpPr/>
      </dsp:nvSpPr>
      <dsp:spPr>
        <a:xfrm>
          <a:off x="2145665" y="3410551"/>
          <a:ext cx="699769" cy="69976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38419" y="3678143"/>
        <a:ext cx="514261" cy="164585"/>
      </dsp:txXfrm>
    </dsp:sp>
    <dsp:sp modelId="{8EC110EE-B108-46DF-9FA1-627FCE85DCE5}">
      <dsp:nvSpPr>
        <dsp:cNvPr id="0" name=""/>
        <dsp:cNvSpPr/>
      </dsp:nvSpPr>
      <dsp:spPr>
        <a:xfrm>
          <a:off x="1892300" y="4208289"/>
          <a:ext cx="1206499" cy="1206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Sales Taxes</a:t>
          </a:r>
        </a:p>
      </dsp:txBody>
      <dsp:txXfrm>
        <a:off x="2068988" y="4384977"/>
        <a:ext cx="853123" cy="853123"/>
      </dsp:txXfrm>
    </dsp:sp>
    <dsp:sp modelId="{62629D96-3BA7-451E-B55C-118F17EAE940}">
      <dsp:nvSpPr>
        <dsp:cNvPr id="0" name=""/>
        <dsp:cNvSpPr/>
      </dsp:nvSpPr>
      <dsp:spPr>
        <a:xfrm>
          <a:off x="3279775" y="2484924"/>
          <a:ext cx="383666" cy="448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279775" y="2574688"/>
        <a:ext cx="268566" cy="269290"/>
      </dsp:txXfrm>
    </dsp:sp>
    <dsp:sp modelId="{C77CEFFF-32D8-4023-B3A6-7D2E11A5B856}">
      <dsp:nvSpPr>
        <dsp:cNvPr id="0" name=""/>
        <dsp:cNvSpPr/>
      </dsp:nvSpPr>
      <dsp:spPr>
        <a:xfrm>
          <a:off x="3822700" y="1502833"/>
          <a:ext cx="2412999" cy="241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California State Budget</a:t>
          </a:r>
        </a:p>
      </dsp:txBody>
      <dsp:txXfrm>
        <a:off x="4176076" y="1856209"/>
        <a:ext cx="1706247" cy="1706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F23C4-7490-4BF5-AD53-544C3D16FD4A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1" y="520688"/>
        <a:ext cx="1039018" cy="445294"/>
      </dsp:txXfrm>
    </dsp:sp>
    <dsp:sp modelId="{4F0FBEAF-59B8-4C62-AA5D-E9AB7175C839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ct val="130000"/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When any one of these taxes drop, there are impacts to the state budget which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impacts K-14.</a:t>
          </a:r>
          <a:endParaRPr lang="en-US" sz="2000" kern="1200" dirty="0">
            <a:solidFill>
              <a:srgbClr val="FF0000"/>
            </a:solidFill>
          </a:endParaRPr>
        </a:p>
      </dsp:txBody>
      <dsp:txXfrm rot="-5400000">
        <a:off x="1039018" y="48278"/>
        <a:ext cx="5009883" cy="870607"/>
      </dsp:txXfrm>
    </dsp:sp>
    <dsp:sp modelId="{91D82FC0-CA17-481C-82FF-CAC82ADD0C41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1" y="1809352"/>
        <a:ext cx="1039018" cy="445294"/>
      </dsp:txXfrm>
    </dsp:sp>
    <dsp:sp modelId="{40D0B2EE-3471-4748-AA6C-D1520C21286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When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all three drop, we are in for a bumpy ride, so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fasten your seat belts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!</a:t>
          </a:r>
          <a:endParaRPr lang="en-US" sz="2000" kern="1200" dirty="0"/>
        </a:p>
      </dsp:txBody>
      <dsp:txXfrm rot="-5400000">
        <a:off x="1039018" y="1336942"/>
        <a:ext cx="5009883" cy="870607"/>
      </dsp:txXfrm>
    </dsp:sp>
    <dsp:sp modelId="{19AED8D4-2140-4908-AF8B-B9D44B1EC28F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1" y="3098016"/>
        <a:ext cx="1039018" cy="445294"/>
      </dsp:txXfrm>
    </dsp:sp>
    <dsp:sp modelId="{353610CC-F53E-4132-B94C-45E72522B206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downward trajectory is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quick,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recovery is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slow, </a:t>
          </a: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and the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impact will be more difficult.</a:t>
          </a:r>
          <a:endParaRPr lang="en-US" sz="2000" kern="1200" dirty="0">
            <a:solidFill>
              <a:srgbClr val="FF0000"/>
            </a:solidFill>
          </a:endParaRPr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567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Victor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Debi</a:t>
            </a:r>
          </a:p>
        </p:txBody>
      </p:sp>
    </p:spTree>
    <p:extLst>
      <p:ext uri="{BB962C8B-B14F-4D97-AF65-F5344CB8AC3E}">
        <p14:creationId xmlns:p14="http://schemas.microsoft.com/office/powerpoint/2010/main" val="925731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Debi</a:t>
            </a:r>
          </a:p>
        </p:txBody>
      </p:sp>
    </p:spTree>
    <p:extLst>
      <p:ext uri="{BB962C8B-B14F-4D97-AF65-F5344CB8AC3E}">
        <p14:creationId xmlns:p14="http://schemas.microsoft.com/office/powerpoint/2010/main" val="554818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Victor </a:t>
            </a:r>
          </a:p>
        </p:txBody>
      </p:sp>
    </p:spTree>
    <p:extLst>
      <p:ext uri="{BB962C8B-B14F-4D97-AF65-F5344CB8AC3E}">
        <p14:creationId xmlns:p14="http://schemas.microsoft.com/office/powerpoint/2010/main" val="48396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Corey</a:t>
            </a:r>
          </a:p>
        </p:txBody>
      </p:sp>
    </p:spTree>
    <p:extLst>
      <p:ext uri="{BB962C8B-B14F-4D97-AF65-F5344CB8AC3E}">
        <p14:creationId xmlns:p14="http://schemas.microsoft.com/office/powerpoint/2010/main" val="68166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2aac8634d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2aac8634d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Corey- intros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2aac8634d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2aac8634d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035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2aac8634d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2aac8634d_0_50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Debi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774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2aac8634d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2aac8634d_0_48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Ed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8" name="Google Shape;10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8" name="Google Shape;10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2aac8634d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2aac8634d_0_50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Debi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8109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749fe4d131_7_1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125" name="Google Shape;1125;g749fe4d131_7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ctrTitle"/>
          </p:nvPr>
        </p:nvSpPr>
        <p:spPr>
          <a:xfrm>
            <a:off x="721425" y="1524446"/>
            <a:ext cx="5216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Trebuchet MS"/>
              <a:buNone/>
              <a:defRPr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p6" descr="CCA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700" y="5748728"/>
            <a:ext cx="3441988" cy="86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06" name="Google Shape;106;p17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sp>
        <p:nvSpPr>
          <p:cNvPr id="107" name="Google Shape;107;p17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21" name="Google Shape;121;p19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sp>
        <p:nvSpPr>
          <p:cNvPr id="122" name="Google Shape;122;p19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0" name="Google Shape;140;p2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254023" y="365126"/>
            <a:ext cx="86359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Raleway"/>
              <a:buNone/>
              <a:defRPr b="1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937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"/>
          <p:cNvSpPr txBox="1">
            <a:spLocks noGrp="1"/>
          </p:cNvSpPr>
          <p:nvPr>
            <p:ph type="title"/>
          </p:nvPr>
        </p:nvSpPr>
        <p:spPr>
          <a:xfrm>
            <a:off x="438150" y="1700441"/>
            <a:ext cx="37083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Raleway"/>
              <a:buNone/>
              <a:defRPr b="1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"/>
          <p:cNvSpPr>
            <a:spLocks noGrp="1"/>
          </p:cNvSpPr>
          <p:nvPr>
            <p:ph type="pic" idx="2"/>
          </p:nvPr>
        </p:nvSpPr>
        <p:spPr>
          <a:xfrm>
            <a:off x="2804433" y="-1752600"/>
            <a:ext cx="7669000" cy="1074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40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5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Google Shape;7;p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8" name="Google Shape;8;p5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5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;p5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5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5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5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E0E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5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8D2BC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5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deal@brightlake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Debi.Deal@calauthorizers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deal@brightlake.com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ca.gov/wp-content/uploads/2020/03/3.17.20-N-29-20-EO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gov.ca.gov/wp-content/uploads/2020/03/3.13.20-EO-N-26-20-School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info.legislature.ca.gov/faces/codes_displaySection.xhtml?sectionNum=47604.33.&amp;lawCode=EDC" TargetMode="External"/><Relationship Id="rId5" Type="http://schemas.openxmlformats.org/officeDocument/2006/relationships/hyperlink" Target="https://www.gov.ca.gov/wp-content/uploads/2020/04/EO-N-56-20-text.pdf" TargetMode="External"/><Relationship Id="rId4" Type="http://schemas.openxmlformats.org/officeDocument/2006/relationships/hyperlink" Target="https://www.gov.ca.gov/wp-content/uploads/2020/03/3.17.18-N-30-20-School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he/hn/fedfunding20200423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cde.ca.gov/search/searchresults.asp?cx=001779225245372747843:gpfwm5rhxiw&amp;output=xml_no_dtd&amp;filter=1&amp;num=20&amp;start=0&amp;q=COVID-19%20Closure%20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91441" y="111271"/>
            <a:ext cx="6903720" cy="211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Small School Districts Association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California Charter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Authorizing Professionals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355" y="2764858"/>
            <a:ext cx="347647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Webinar Series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On the Other Side of COVID-19: Budget Forecasting &amp; Cashflow Management for 2020-21 and Beyond 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3BB79-AC53-4B17-A8E6-84B47827D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670" y="1938436"/>
            <a:ext cx="1983545" cy="2981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5"/>
          <p:cNvGrpSpPr/>
          <p:nvPr/>
        </p:nvGrpSpPr>
        <p:grpSpPr>
          <a:xfrm>
            <a:off x="2980640" y="2974109"/>
            <a:ext cx="2744235" cy="1910830"/>
            <a:chOff x="4188555" y="2770459"/>
            <a:chExt cx="3658980" cy="2547773"/>
          </a:xfrm>
        </p:grpSpPr>
        <p:sp>
          <p:nvSpPr>
            <p:cNvPr id="1021" name="Google Shape;1021;p25"/>
            <p:cNvSpPr/>
            <p:nvPr/>
          </p:nvSpPr>
          <p:spPr>
            <a:xfrm>
              <a:off x="5765267" y="5080473"/>
              <a:ext cx="505550" cy="237759"/>
            </a:xfrm>
            <a:custGeom>
              <a:avLst/>
              <a:gdLst/>
              <a:ahLst/>
              <a:cxnLst/>
              <a:rect l="l" t="t" r="r" b="b"/>
              <a:pathLst>
                <a:path w="85" h="40" extrusionOk="0">
                  <a:moveTo>
                    <a:pt x="85" y="20"/>
                  </a:moveTo>
                  <a:cubicBezTo>
                    <a:pt x="85" y="31"/>
                    <a:pt x="76" y="40"/>
                    <a:pt x="65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0"/>
                    <a:pt x="85" y="9"/>
                    <a:pt x="85" y="20"/>
                  </a:cubicBezTo>
                </a:path>
              </a:pathLst>
            </a:custGeom>
            <a:solidFill>
              <a:srgbClr val="008193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4188555" y="3028240"/>
              <a:ext cx="3658980" cy="22149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4258631" y="2770459"/>
              <a:ext cx="1759415" cy="2365073"/>
            </a:xfrm>
            <a:custGeom>
              <a:avLst/>
              <a:gdLst/>
              <a:ahLst/>
              <a:cxnLst/>
              <a:rect l="l" t="t" r="r" b="b"/>
              <a:pathLst>
                <a:path w="296" h="397" extrusionOk="0">
                  <a:moveTo>
                    <a:pt x="296" y="397"/>
                  </a:moveTo>
                  <a:cubicBezTo>
                    <a:pt x="198" y="376"/>
                    <a:pt x="97" y="376"/>
                    <a:pt x="0" y="397"/>
                  </a:cubicBezTo>
                  <a:cubicBezTo>
                    <a:pt x="0" y="271"/>
                    <a:pt x="0" y="146"/>
                    <a:pt x="0" y="20"/>
                  </a:cubicBezTo>
                  <a:cubicBezTo>
                    <a:pt x="97" y="0"/>
                    <a:pt x="198" y="0"/>
                    <a:pt x="296" y="20"/>
                  </a:cubicBezTo>
                  <a:cubicBezTo>
                    <a:pt x="296" y="146"/>
                    <a:pt x="296" y="271"/>
                    <a:pt x="296" y="39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6018044" y="2770459"/>
              <a:ext cx="1754409" cy="2365073"/>
            </a:xfrm>
            <a:custGeom>
              <a:avLst/>
              <a:gdLst/>
              <a:ahLst/>
              <a:cxnLst/>
              <a:rect l="l" t="t" r="r" b="b"/>
              <a:pathLst>
                <a:path w="295" h="397" extrusionOk="0">
                  <a:moveTo>
                    <a:pt x="295" y="397"/>
                  </a:moveTo>
                  <a:cubicBezTo>
                    <a:pt x="198" y="376"/>
                    <a:pt x="97" y="376"/>
                    <a:pt x="0" y="397"/>
                  </a:cubicBezTo>
                  <a:cubicBezTo>
                    <a:pt x="0" y="271"/>
                    <a:pt x="0" y="146"/>
                    <a:pt x="0" y="20"/>
                  </a:cubicBezTo>
                  <a:cubicBezTo>
                    <a:pt x="97" y="0"/>
                    <a:pt x="198" y="0"/>
                    <a:pt x="295" y="20"/>
                  </a:cubicBezTo>
                  <a:cubicBezTo>
                    <a:pt x="295" y="146"/>
                    <a:pt x="295" y="271"/>
                    <a:pt x="295" y="39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6018046" y="2800492"/>
              <a:ext cx="1754409" cy="2335041"/>
            </a:xfrm>
            <a:custGeom>
              <a:avLst/>
              <a:gdLst/>
              <a:ahLst/>
              <a:cxnLst/>
              <a:rect l="l" t="t" r="r" b="b"/>
              <a:pathLst>
                <a:path w="295" h="392" extrusionOk="0">
                  <a:moveTo>
                    <a:pt x="54" y="93"/>
                  </a:moveTo>
                  <a:cubicBezTo>
                    <a:pt x="44" y="106"/>
                    <a:pt x="44" y="106"/>
                    <a:pt x="44" y="106"/>
                  </a:cubicBezTo>
                  <a:cubicBezTo>
                    <a:pt x="50" y="105"/>
                    <a:pt x="57" y="104"/>
                    <a:pt x="63" y="103"/>
                  </a:cubicBezTo>
                  <a:cubicBezTo>
                    <a:pt x="54" y="93"/>
                    <a:pt x="54" y="93"/>
                    <a:pt x="54" y="93"/>
                  </a:cubicBezTo>
                  <a:moveTo>
                    <a:pt x="37" y="315"/>
                  </a:moveTo>
                  <a:cubicBezTo>
                    <a:pt x="37" y="315"/>
                    <a:pt x="37" y="315"/>
                    <a:pt x="37" y="315"/>
                  </a:cubicBezTo>
                  <a:cubicBezTo>
                    <a:pt x="74" y="309"/>
                    <a:pt x="111" y="306"/>
                    <a:pt x="147" y="306"/>
                  </a:cubicBezTo>
                  <a:cubicBezTo>
                    <a:pt x="181" y="306"/>
                    <a:pt x="215" y="309"/>
                    <a:pt x="249" y="313"/>
                  </a:cubicBezTo>
                  <a:cubicBezTo>
                    <a:pt x="249" y="318"/>
                    <a:pt x="249" y="322"/>
                    <a:pt x="249" y="326"/>
                  </a:cubicBezTo>
                  <a:cubicBezTo>
                    <a:pt x="249" y="326"/>
                    <a:pt x="249" y="326"/>
                    <a:pt x="249" y="326"/>
                  </a:cubicBezTo>
                  <a:cubicBezTo>
                    <a:pt x="249" y="326"/>
                    <a:pt x="249" y="326"/>
                    <a:pt x="249" y="326"/>
                  </a:cubicBezTo>
                  <a:cubicBezTo>
                    <a:pt x="215" y="322"/>
                    <a:pt x="181" y="319"/>
                    <a:pt x="147" y="319"/>
                  </a:cubicBezTo>
                  <a:cubicBezTo>
                    <a:pt x="111" y="319"/>
                    <a:pt x="74" y="322"/>
                    <a:pt x="37" y="328"/>
                  </a:cubicBezTo>
                  <a:cubicBezTo>
                    <a:pt x="37" y="323"/>
                    <a:pt x="37" y="319"/>
                    <a:pt x="37" y="315"/>
                  </a:cubicBezTo>
                  <a:cubicBezTo>
                    <a:pt x="37" y="315"/>
                    <a:pt x="37" y="315"/>
                    <a:pt x="37" y="315"/>
                  </a:cubicBezTo>
                  <a:moveTo>
                    <a:pt x="37" y="289"/>
                  </a:moveTo>
                  <a:cubicBezTo>
                    <a:pt x="37" y="289"/>
                    <a:pt x="37" y="289"/>
                    <a:pt x="37" y="289"/>
                  </a:cubicBezTo>
                  <a:cubicBezTo>
                    <a:pt x="74" y="283"/>
                    <a:pt x="111" y="280"/>
                    <a:pt x="147" y="280"/>
                  </a:cubicBezTo>
                  <a:cubicBezTo>
                    <a:pt x="181" y="280"/>
                    <a:pt x="215" y="283"/>
                    <a:pt x="249" y="287"/>
                  </a:cubicBezTo>
                  <a:cubicBezTo>
                    <a:pt x="249" y="292"/>
                    <a:pt x="249" y="296"/>
                    <a:pt x="249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15" y="296"/>
                    <a:pt x="181" y="293"/>
                    <a:pt x="147" y="293"/>
                  </a:cubicBezTo>
                  <a:cubicBezTo>
                    <a:pt x="111" y="293"/>
                    <a:pt x="74" y="296"/>
                    <a:pt x="37" y="302"/>
                  </a:cubicBezTo>
                  <a:cubicBezTo>
                    <a:pt x="37" y="297"/>
                    <a:pt x="37" y="293"/>
                    <a:pt x="37" y="289"/>
                  </a:cubicBezTo>
                  <a:cubicBezTo>
                    <a:pt x="37" y="289"/>
                    <a:pt x="37" y="289"/>
                    <a:pt x="37" y="289"/>
                  </a:cubicBezTo>
                  <a:moveTo>
                    <a:pt x="37" y="263"/>
                  </a:moveTo>
                  <a:cubicBezTo>
                    <a:pt x="37" y="263"/>
                    <a:pt x="37" y="263"/>
                    <a:pt x="37" y="263"/>
                  </a:cubicBezTo>
                  <a:cubicBezTo>
                    <a:pt x="74" y="257"/>
                    <a:pt x="111" y="254"/>
                    <a:pt x="147" y="254"/>
                  </a:cubicBezTo>
                  <a:cubicBezTo>
                    <a:pt x="181" y="254"/>
                    <a:pt x="215" y="257"/>
                    <a:pt x="249" y="261"/>
                  </a:cubicBezTo>
                  <a:cubicBezTo>
                    <a:pt x="249" y="266"/>
                    <a:pt x="249" y="270"/>
                    <a:pt x="249" y="274"/>
                  </a:cubicBezTo>
                  <a:cubicBezTo>
                    <a:pt x="249" y="274"/>
                    <a:pt x="249" y="274"/>
                    <a:pt x="249" y="274"/>
                  </a:cubicBezTo>
                  <a:cubicBezTo>
                    <a:pt x="249" y="274"/>
                    <a:pt x="249" y="274"/>
                    <a:pt x="249" y="274"/>
                  </a:cubicBezTo>
                  <a:cubicBezTo>
                    <a:pt x="215" y="270"/>
                    <a:pt x="181" y="267"/>
                    <a:pt x="147" y="267"/>
                  </a:cubicBezTo>
                  <a:cubicBezTo>
                    <a:pt x="111" y="267"/>
                    <a:pt x="74" y="270"/>
                    <a:pt x="37" y="276"/>
                  </a:cubicBezTo>
                  <a:cubicBezTo>
                    <a:pt x="37" y="271"/>
                    <a:pt x="37" y="267"/>
                    <a:pt x="37" y="263"/>
                  </a:cubicBezTo>
                  <a:cubicBezTo>
                    <a:pt x="37" y="263"/>
                    <a:pt x="37" y="263"/>
                    <a:pt x="37" y="263"/>
                  </a:cubicBezTo>
                  <a:moveTo>
                    <a:pt x="37" y="237"/>
                  </a:moveTo>
                  <a:cubicBezTo>
                    <a:pt x="37" y="237"/>
                    <a:pt x="37" y="237"/>
                    <a:pt x="37" y="237"/>
                  </a:cubicBezTo>
                  <a:cubicBezTo>
                    <a:pt x="74" y="231"/>
                    <a:pt x="111" y="228"/>
                    <a:pt x="147" y="228"/>
                  </a:cubicBezTo>
                  <a:cubicBezTo>
                    <a:pt x="181" y="228"/>
                    <a:pt x="215" y="231"/>
                    <a:pt x="249" y="235"/>
                  </a:cubicBezTo>
                  <a:cubicBezTo>
                    <a:pt x="249" y="240"/>
                    <a:pt x="249" y="244"/>
                    <a:pt x="249" y="248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215" y="244"/>
                    <a:pt x="181" y="241"/>
                    <a:pt x="147" y="241"/>
                  </a:cubicBezTo>
                  <a:cubicBezTo>
                    <a:pt x="111" y="241"/>
                    <a:pt x="74" y="244"/>
                    <a:pt x="37" y="250"/>
                  </a:cubicBezTo>
                  <a:cubicBezTo>
                    <a:pt x="37" y="245"/>
                    <a:pt x="37" y="241"/>
                    <a:pt x="37" y="237"/>
                  </a:cubicBezTo>
                  <a:cubicBezTo>
                    <a:pt x="37" y="237"/>
                    <a:pt x="37" y="237"/>
                    <a:pt x="37" y="237"/>
                  </a:cubicBezTo>
                  <a:moveTo>
                    <a:pt x="37" y="211"/>
                  </a:moveTo>
                  <a:cubicBezTo>
                    <a:pt x="37" y="211"/>
                    <a:pt x="37" y="211"/>
                    <a:pt x="37" y="211"/>
                  </a:cubicBezTo>
                  <a:cubicBezTo>
                    <a:pt x="74" y="205"/>
                    <a:pt x="111" y="202"/>
                    <a:pt x="147" y="202"/>
                  </a:cubicBezTo>
                  <a:cubicBezTo>
                    <a:pt x="181" y="202"/>
                    <a:pt x="215" y="205"/>
                    <a:pt x="249" y="209"/>
                  </a:cubicBezTo>
                  <a:cubicBezTo>
                    <a:pt x="249" y="214"/>
                    <a:pt x="249" y="218"/>
                    <a:pt x="249" y="222"/>
                  </a:cubicBezTo>
                  <a:cubicBezTo>
                    <a:pt x="249" y="222"/>
                    <a:pt x="249" y="222"/>
                    <a:pt x="249" y="222"/>
                  </a:cubicBezTo>
                  <a:cubicBezTo>
                    <a:pt x="249" y="222"/>
                    <a:pt x="249" y="222"/>
                    <a:pt x="249" y="222"/>
                  </a:cubicBezTo>
                  <a:cubicBezTo>
                    <a:pt x="215" y="218"/>
                    <a:pt x="181" y="215"/>
                    <a:pt x="147" y="215"/>
                  </a:cubicBezTo>
                  <a:cubicBezTo>
                    <a:pt x="111" y="215"/>
                    <a:pt x="74" y="218"/>
                    <a:pt x="37" y="224"/>
                  </a:cubicBezTo>
                  <a:cubicBezTo>
                    <a:pt x="37" y="219"/>
                    <a:pt x="37" y="215"/>
                    <a:pt x="37" y="211"/>
                  </a:cubicBezTo>
                  <a:cubicBezTo>
                    <a:pt x="37" y="211"/>
                    <a:pt x="37" y="211"/>
                    <a:pt x="37" y="211"/>
                  </a:cubicBezTo>
                  <a:moveTo>
                    <a:pt x="37" y="185"/>
                  </a:moveTo>
                  <a:cubicBezTo>
                    <a:pt x="37" y="185"/>
                    <a:pt x="37" y="185"/>
                    <a:pt x="37" y="185"/>
                  </a:cubicBezTo>
                  <a:cubicBezTo>
                    <a:pt x="74" y="179"/>
                    <a:pt x="111" y="176"/>
                    <a:pt x="147" y="176"/>
                  </a:cubicBezTo>
                  <a:cubicBezTo>
                    <a:pt x="181" y="176"/>
                    <a:pt x="215" y="179"/>
                    <a:pt x="249" y="183"/>
                  </a:cubicBezTo>
                  <a:cubicBezTo>
                    <a:pt x="249" y="188"/>
                    <a:pt x="249" y="192"/>
                    <a:pt x="249" y="196"/>
                  </a:cubicBezTo>
                  <a:cubicBezTo>
                    <a:pt x="249" y="196"/>
                    <a:pt x="249" y="196"/>
                    <a:pt x="249" y="196"/>
                  </a:cubicBezTo>
                  <a:cubicBezTo>
                    <a:pt x="249" y="196"/>
                    <a:pt x="249" y="196"/>
                    <a:pt x="249" y="196"/>
                  </a:cubicBezTo>
                  <a:cubicBezTo>
                    <a:pt x="215" y="192"/>
                    <a:pt x="181" y="189"/>
                    <a:pt x="147" y="189"/>
                  </a:cubicBezTo>
                  <a:cubicBezTo>
                    <a:pt x="111" y="189"/>
                    <a:pt x="74" y="192"/>
                    <a:pt x="37" y="198"/>
                  </a:cubicBezTo>
                  <a:cubicBezTo>
                    <a:pt x="37" y="193"/>
                    <a:pt x="37" y="189"/>
                    <a:pt x="37" y="185"/>
                  </a:cubicBezTo>
                  <a:cubicBezTo>
                    <a:pt x="37" y="185"/>
                    <a:pt x="37" y="185"/>
                    <a:pt x="37" y="185"/>
                  </a:cubicBezTo>
                  <a:moveTo>
                    <a:pt x="37" y="159"/>
                  </a:moveTo>
                  <a:cubicBezTo>
                    <a:pt x="37" y="159"/>
                    <a:pt x="37" y="159"/>
                    <a:pt x="37" y="159"/>
                  </a:cubicBezTo>
                  <a:cubicBezTo>
                    <a:pt x="74" y="153"/>
                    <a:pt x="111" y="150"/>
                    <a:pt x="147" y="150"/>
                  </a:cubicBezTo>
                  <a:cubicBezTo>
                    <a:pt x="181" y="150"/>
                    <a:pt x="215" y="153"/>
                    <a:pt x="249" y="157"/>
                  </a:cubicBezTo>
                  <a:cubicBezTo>
                    <a:pt x="249" y="162"/>
                    <a:pt x="249" y="166"/>
                    <a:pt x="249" y="170"/>
                  </a:cubicBezTo>
                  <a:cubicBezTo>
                    <a:pt x="249" y="170"/>
                    <a:pt x="249" y="170"/>
                    <a:pt x="249" y="170"/>
                  </a:cubicBezTo>
                  <a:cubicBezTo>
                    <a:pt x="249" y="170"/>
                    <a:pt x="249" y="170"/>
                    <a:pt x="249" y="170"/>
                  </a:cubicBezTo>
                  <a:cubicBezTo>
                    <a:pt x="215" y="166"/>
                    <a:pt x="181" y="163"/>
                    <a:pt x="147" y="163"/>
                  </a:cubicBezTo>
                  <a:cubicBezTo>
                    <a:pt x="111" y="163"/>
                    <a:pt x="74" y="166"/>
                    <a:pt x="37" y="172"/>
                  </a:cubicBezTo>
                  <a:cubicBezTo>
                    <a:pt x="37" y="167"/>
                    <a:pt x="37" y="163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moveTo>
                    <a:pt x="37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74" y="127"/>
                    <a:pt x="111" y="124"/>
                    <a:pt x="147" y="124"/>
                  </a:cubicBezTo>
                  <a:cubicBezTo>
                    <a:pt x="181" y="124"/>
                    <a:pt x="215" y="127"/>
                    <a:pt x="249" y="131"/>
                  </a:cubicBezTo>
                  <a:cubicBezTo>
                    <a:pt x="249" y="136"/>
                    <a:pt x="249" y="140"/>
                    <a:pt x="249" y="144"/>
                  </a:cubicBezTo>
                  <a:cubicBezTo>
                    <a:pt x="249" y="144"/>
                    <a:pt x="249" y="144"/>
                    <a:pt x="249" y="144"/>
                  </a:cubicBezTo>
                  <a:cubicBezTo>
                    <a:pt x="249" y="144"/>
                    <a:pt x="249" y="144"/>
                    <a:pt x="249" y="144"/>
                  </a:cubicBezTo>
                  <a:cubicBezTo>
                    <a:pt x="215" y="140"/>
                    <a:pt x="181" y="137"/>
                    <a:pt x="147" y="137"/>
                  </a:cubicBezTo>
                  <a:cubicBezTo>
                    <a:pt x="111" y="137"/>
                    <a:pt x="74" y="140"/>
                    <a:pt x="37" y="146"/>
                  </a:cubicBezTo>
                  <a:cubicBezTo>
                    <a:pt x="37" y="141"/>
                    <a:pt x="37" y="137"/>
                    <a:pt x="37" y="133"/>
                  </a:cubicBezTo>
                  <a:cubicBezTo>
                    <a:pt x="37" y="133"/>
                    <a:pt x="37" y="133"/>
                    <a:pt x="37" y="133"/>
                  </a:cubicBezTo>
                  <a:moveTo>
                    <a:pt x="33" y="120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56" y="6"/>
                    <a:pt x="71" y="6"/>
                  </a:cubicBezTo>
                  <a:cubicBezTo>
                    <a:pt x="72" y="6"/>
                    <a:pt x="73" y="6"/>
                    <a:pt x="75" y="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99" y="47"/>
                    <a:pt x="123" y="46"/>
                    <a:pt x="147" y="46"/>
                  </a:cubicBezTo>
                  <a:cubicBezTo>
                    <a:pt x="181" y="46"/>
                    <a:pt x="215" y="49"/>
                    <a:pt x="249" y="53"/>
                  </a:cubicBezTo>
                  <a:cubicBezTo>
                    <a:pt x="249" y="58"/>
                    <a:pt x="249" y="62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15" y="62"/>
                    <a:pt x="181" y="59"/>
                    <a:pt x="147" y="59"/>
                  </a:cubicBezTo>
                  <a:cubicBezTo>
                    <a:pt x="123" y="59"/>
                    <a:pt x="99" y="60"/>
                    <a:pt x="75" y="63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99" y="73"/>
                    <a:pt x="123" y="72"/>
                    <a:pt x="147" y="72"/>
                  </a:cubicBezTo>
                  <a:cubicBezTo>
                    <a:pt x="181" y="72"/>
                    <a:pt x="215" y="75"/>
                    <a:pt x="249" y="79"/>
                  </a:cubicBezTo>
                  <a:cubicBezTo>
                    <a:pt x="249" y="84"/>
                    <a:pt x="249" y="88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15" y="88"/>
                    <a:pt x="181" y="85"/>
                    <a:pt x="147" y="85"/>
                  </a:cubicBezTo>
                  <a:cubicBezTo>
                    <a:pt x="123" y="85"/>
                    <a:pt x="99" y="86"/>
                    <a:pt x="75" y="89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99" y="99"/>
                    <a:pt x="123" y="98"/>
                    <a:pt x="147" y="98"/>
                  </a:cubicBezTo>
                  <a:cubicBezTo>
                    <a:pt x="181" y="98"/>
                    <a:pt x="215" y="101"/>
                    <a:pt x="249" y="105"/>
                  </a:cubicBezTo>
                  <a:cubicBezTo>
                    <a:pt x="249" y="110"/>
                    <a:pt x="249" y="114"/>
                    <a:pt x="249" y="11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15" y="114"/>
                    <a:pt x="181" y="111"/>
                    <a:pt x="147" y="111"/>
                  </a:cubicBezTo>
                  <a:cubicBezTo>
                    <a:pt x="123" y="111"/>
                    <a:pt x="99" y="112"/>
                    <a:pt x="75" y="115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60" y="116"/>
                    <a:pt x="49" y="118"/>
                    <a:pt x="37" y="120"/>
                  </a:cubicBezTo>
                  <a:cubicBezTo>
                    <a:pt x="37" y="118"/>
                    <a:pt x="37" y="116"/>
                    <a:pt x="37" y="115"/>
                  </a:cubicBezTo>
                  <a:cubicBezTo>
                    <a:pt x="33" y="120"/>
                    <a:pt x="33" y="120"/>
                    <a:pt x="33" y="120"/>
                  </a:cubicBezTo>
                  <a:moveTo>
                    <a:pt x="147" y="0"/>
                  </a:moveTo>
                  <a:cubicBezTo>
                    <a:pt x="98" y="0"/>
                    <a:pt x="48" y="5"/>
                    <a:pt x="0" y="15"/>
                  </a:cubicBezTo>
                  <a:cubicBezTo>
                    <a:pt x="0" y="141"/>
                    <a:pt x="0" y="266"/>
                    <a:pt x="0" y="392"/>
                  </a:cubicBezTo>
                  <a:cubicBezTo>
                    <a:pt x="48" y="381"/>
                    <a:pt x="98" y="376"/>
                    <a:pt x="147" y="376"/>
                  </a:cubicBezTo>
                  <a:cubicBezTo>
                    <a:pt x="197" y="376"/>
                    <a:pt x="246" y="381"/>
                    <a:pt x="295" y="392"/>
                  </a:cubicBezTo>
                  <a:cubicBezTo>
                    <a:pt x="295" y="274"/>
                    <a:pt x="295" y="156"/>
                    <a:pt x="295" y="38"/>
                  </a:cubicBezTo>
                  <a:cubicBezTo>
                    <a:pt x="295" y="31"/>
                    <a:pt x="295" y="23"/>
                    <a:pt x="295" y="15"/>
                  </a:cubicBezTo>
                  <a:cubicBezTo>
                    <a:pt x="246" y="5"/>
                    <a:pt x="197" y="0"/>
                    <a:pt x="14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26" name="Google Shape;1026;p25"/>
          <p:cNvSpPr/>
          <p:nvPr/>
        </p:nvSpPr>
        <p:spPr>
          <a:xfrm>
            <a:off x="3379672" y="3173479"/>
            <a:ext cx="320975" cy="518063"/>
          </a:xfrm>
          <a:custGeom>
            <a:avLst/>
            <a:gdLst/>
            <a:ahLst/>
            <a:cxnLst/>
            <a:rect l="l" t="t" r="r" b="b"/>
            <a:pathLst>
              <a:path w="72" h="116" extrusionOk="0">
                <a:moveTo>
                  <a:pt x="72" y="108"/>
                </a:moveTo>
                <a:cubicBezTo>
                  <a:pt x="48" y="110"/>
                  <a:pt x="24" y="112"/>
                  <a:pt x="0" y="116"/>
                </a:cubicBezTo>
                <a:cubicBezTo>
                  <a:pt x="0" y="80"/>
                  <a:pt x="0" y="44"/>
                  <a:pt x="0" y="8"/>
                </a:cubicBezTo>
                <a:cubicBezTo>
                  <a:pt x="24" y="4"/>
                  <a:pt x="48" y="2"/>
                  <a:pt x="72" y="0"/>
                </a:cubicBezTo>
                <a:cubicBezTo>
                  <a:pt x="72" y="36"/>
                  <a:pt x="72" y="72"/>
                  <a:pt x="72" y="108"/>
                </a:cubicBezTo>
                <a:close/>
              </a:path>
            </a:pathLst>
          </a:custGeom>
          <a:solidFill>
            <a:srgbClr val="8A8A8B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7" name="Google Shape;1027;p25"/>
          <p:cNvGrpSpPr/>
          <p:nvPr/>
        </p:nvGrpSpPr>
        <p:grpSpPr>
          <a:xfrm>
            <a:off x="3777605" y="3164094"/>
            <a:ext cx="1865781" cy="93853"/>
            <a:chOff x="856398" y="3068283"/>
            <a:chExt cx="2487708" cy="125137"/>
          </a:xfrm>
        </p:grpSpPr>
        <p:sp>
          <p:nvSpPr>
            <p:cNvPr id="1028" name="Google Shape;1028;p25"/>
            <p:cNvSpPr/>
            <p:nvPr/>
          </p:nvSpPr>
          <p:spPr>
            <a:xfrm>
              <a:off x="856398" y="3068283"/>
              <a:ext cx="730795" cy="125136"/>
            </a:xfrm>
            <a:custGeom>
              <a:avLst/>
              <a:gdLst/>
              <a:ahLst/>
              <a:cxnLst/>
              <a:rect l="l" t="t" r="r" b="b"/>
              <a:pathLst>
                <a:path w="123" h="21" extrusionOk="0">
                  <a:moveTo>
                    <a:pt x="123" y="21"/>
                  </a:moveTo>
                  <a:cubicBezTo>
                    <a:pt x="82" y="16"/>
                    <a:pt x="41" y="13"/>
                    <a:pt x="0" y="15"/>
                  </a:cubicBezTo>
                  <a:cubicBezTo>
                    <a:pt x="0" y="10"/>
                    <a:pt x="0" y="6"/>
                    <a:pt x="0" y="2"/>
                  </a:cubicBezTo>
                  <a:cubicBezTo>
                    <a:pt x="41" y="0"/>
                    <a:pt x="82" y="3"/>
                    <a:pt x="123" y="8"/>
                  </a:cubicBezTo>
                  <a:cubicBezTo>
                    <a:pt x="123" y="13"/>
                    <a:pt x="123" y="17"/>
                    <a:pt x="123" y="21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2310481" y="3075791"/>
              <a:ext cx="1033625" cy="117629"/>
            </a:xfrm>
            <a:custGeom>
              <a:avLst/>
              <a:gdLst/>
              <a:ahLst/>
              <a:cxnLst/>
              <a:rect l="l" t="t" r="r" b="b"/>
              <a:pathLst>
                <a:path w="174" h="20" extrusionOk="0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14"/>
                    <a:pt x="48" y="13"/>
                    <a:pt x="72" y="13"/>
                  </a:cubicBezTo>
                  <a:cubicBezTo>
                    <a:pt x="106" y="13"/>
                    <a:pt x="140" y="16"/>
                    <a:pt x="174" y="20"/>
                  </a:cubicBezTo>
                  <a:cubicBezTo>
                    <a:pt x="174" y="16"/>
                    <a:pt x="174" y="12"/>
                    <a:pt x="174" y="7"/>
                  </a:cubicBezTo>
                  <a:cubicBezTo>
                    <a:pt x="140" y="3"/>
                    <a:pt x="106" y="0"/>
                    <a:pt x="72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30" name="Google Shape;1030;p25"/>
          <p:cNvGrpSpPr/>
          <p:nvPr/>
        </p:nvGrpSpPr>
        <p:grpSpPr>
          <a:xfrm>
            <a:off x="3777605" y="3509470"/>
            <a:ext cx="1865781" cy="106992"/>
            <a:chOff x="856398" y="3528784"/>
            <a:chExt cx="2487708" cy="142656"/>
          </a:xfrm>
        </p:grpSpPr>
        <p:sp>
          <p:nvSpPr>
            <p:cNvPr id="1031" name="Google Shape;1031;p25"/>
            <p:cNvSpPr/>
            <p:nvPr/>
          </p:nvSpPr>
          <p:spPr>
            <a:xfrm>
              <a:off x="856398" y="3533790"/>
              <a:ext cx="730795" cy="125136"/>
            </a:xfrm>
            <a:custGeom>
              <a:avLst/>
              <a:gdLst/>
              <a:ahLst/>
              <a:cxnLst/>
              <a:rect l="l" t="t" r="r" b="b"/>
              <a:pathLst>
                <a:path w="123" h="21" extrusionOk="0">
                  <a:moveTo>
                    <a:pt x="123" y="21"/>
                  </a:moveTo>
                  <a:cubicBezTo>
                    <a:pt x="82" y="16"/>
                    <a:pt x="41" y="13"/>
                    <a:pt x="0" y="15"/>
                  </a:cubicBezTo>
                  <a:cubicBezTo>
                    <a:pt x="0" y="10"/>
                    <a:pt x="0" y="6"/>
                    <a:pt x="0" y="2"/>
                  </a:cubicBezTo>
                  <a:cubicBezTo>
                    <a:pt x="41" y="0"/>
                    <a:pt x="82" y="3"/>
                    <a:pt x="123" y="8"/>
                  </a:cubicBezTo>
                  <a:cubicBezTo>
                    <a:pt x="123" y="13"/>
                    <a:pt x="123" y="17"/>
                    <a:pt x="123" y="21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2085236" y="3528784"/>
              <a:ext cx="1258870" cy="142656"/>
            </a:xfrm>
            <a:custGeom>
              <a:avLst/>
              <a:gdLst/>
              <a:ahLst/>
              <a:cxnLst/>
              <a:rect l="l" t="t" r="r" b="b"/>
              <a:pathLst>
                <a:path w="212" h="24" extrusionOk="0">
                  <a:moveTo>
                    <a:pt x="212" y="22"/>
                  </a:moveTo>
                  <a:cubicBezTo>
                    <a:pt x="142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2" y="0"/>
                    <a:pt x="212" y="9"/>
                  </a:cubicBezTo>
                  <a:cubicBezTo>
                    <a:pt x="212" y="14"/>
                    <a:pt x="212" y="18"/>
                    <a:pt x="212" y="22"/>
                  </a:cubicBezTo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2085236" y="3538795"/>
              <a:ext cx="1258870" cy="132645"/>
            </a:xfrm>
            <a:custGeom>
              <a:avLst/>
              <a:gdLst/>
              <a:ahLst/>
              <a:cxnLst/>
              <a:rect l="l" t="t" r="r" b="b"/>
              <a:pathLst>
                <a:path w="212" h="22" extrusionOk="0">
                  <a:moveTo>
                    <a:pt x="110" y="0"/>
                  </a:moveTo>
                  <a:cubicBezTo>
                    <a:pt x="74" y="0"/>
                    <a:pt x="37" y="3"/>
                    <a:pt x="0" y="9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37" y="16"/>
                    <a:pt x="74" y="13"/>
                    <a:pt x="110" y="13"/>
                  </a:cubicBezTo>
                  <a:cubicBezTo>
                    <a:pt x="144" y="13"/>
                    <a:pt x="178" y="16"/>
                    <a:pt x="212" y="20"/>
                  </a:cubicBezTo>
                  <a:cubicBezTo>
                    <a:pt x="212" y="16"/>
                    <a:pt x="212" y="12"/>
                    <a:pt x="212" y="7"/>
                  </a:cubicBezTo>
                  <a:cubicBezTo>
                    <a:pt x="178" y="3"/>
                    <a:pt x="144" y="0"/>
                    <a:pt x="110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34" name="Google Shape;1034;p25"/>
          <p:cNvGrpSpPr/>
          <p:nvPr/>
        </p:nvGrpSpPr>
        <p:grpSpPr>
          <a:xfrm>
            <a:off x="3777605" y="3623969"/>
            <a:ext cx="1865781" cy="106993"/>
            <a:chOff x="856398" y="3681449"/>
            <a:chExt cx="2487708" cy="142657"/>
          </a:xfrm>
        </p:grpSpPr>
        <p:sp>
          <p:nvSpPr>
            <p:cNvPr id="1035" name="Google Shape;1035;p25"/>
            <p:cNvSpPr/>
            <p:nvPr/>
          </p:nvSpPr>
          <p:spPr>
            <a:xfrm>
              <a:off x="856398" y="3688958"/>
              <a:ext cx="730795" cy="125136"/>
            </a:xfrm>
            <a:custGeom>
              <a:avLst/>
              <a:gdLst/>
              <a:ahLst/>
              <a:cxnLst/>
              <a:rect l="l" t="t" r="r" b="b"/>
              <a:pathLst>
                <a:path w="123" h="21" extrusionOk="0">
                  <a:moveTo>
                    <a:pt x="123" y="21"/>
                  </a:moveTo>
                  <a:cubicBezTo>
                    <a:pt x="82" y="16"/>
                    <a:pt x="41" y="13"/>
                    <a:pt x="0" y="15"/>
                  </a:cubicBezTo>
                  <a:cubicBezTo>
                    <a:pt x="0" y="10"/>
                    <a:pt x="0" y="6"/>
                    <a:pt x="0" y="2"/>
                  </a:cubicBezTo>
                  <a:cubicBezTo>
                    <a:pt x="41" y="0"/>
                    <a:pt x="82" y="3"/>
                    <a:pt x="123" y="8"/>
                  </a:cubicBezTo>
                  <a:cubicBezTo>
                    <a:pt x="123" y="13"/>
                    <a:pt x="123" y="17"/>
                    <a:pt x="123" y="21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2085236" y="3681449"/>
              <a:ext cx="1258870" cy="142656"/>
            </a:xfrm>
            <a:custGeom>
              <a:avLst/>
              <a:gdLst/>
              <a:ahLst/>
              <a:cxnLst/>
              <a:rect l="l" t="t" r="r" b="b"/>
              <a:pathLst>
                <a:path w="212" h="24" extrusionOk="0">
                  <a:moveTo>
                    <a:pt x="212" y="22"/>
                  </a:moveTo>
                  <a:cubicBezTo>
                    <a:pt x="142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2" y="0"/>
                    <a:pt x="212" y="9"/>
                  </a:cubicBezTo>
                  <a:cubicBezTo>
                    <a:pt x="212" y="14"/>
                    <a:pt x="212" y="18"/>
                    <a:pt x="212" y="22"/>
                  </a:cubicBezTo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085236" y="3693964"/>
              <a:ext cx="1258870" cy="130142"/>
            </a:xfrm>
            <a:custGeom>
              <a:avLst/>
              <a:gdLst/>
              <a:ahLst/>
              <a:cxnLst/>
              <a:rect l="l" t="t" r="r" b="b"/>
              <a:pathLst>
                <a:path w="212" h="22" extrusionOk="0">
                  <a:moveTo>
                    <a:pt x="110" y="0"/>
                  </a:moveTo>
                  <a:cubicBezTo>
                    <a:pt x="74" y="0"/>
                    <a:pt x="37" y="3"/>
                    <a:pt x="0" y="9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37" y="16"/>
                    <a:pt x="74" y="13"/>
                    <a:pt x="110" y="13"/>
                  </a:cubicBezTo>
                  <a:cubicBezTo>
                    <a:pt x="144" y="13"/>
                    <a:pt x="178" y="16"/>
                    <a:pt x="212" y="20"/>
                  </a:cubicBezTo>
                  <a:cubicBezTo>
                    <a:pt x="212" y="16"/>
                    <a:pt x="212" y="12"/>
                    <a:pt x="212" y="7"/>
                  </a:cubicBezTo>
                  <a:cubicBezTo>
                    <a:pt x="178" y="3"/>
                    <a:pt x="144" y="0"/>
                    <a:pt x="110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38" name="Google Shape;1038;p25"/>
          <p:cNvGrpSpPr/>
          <p:nvPr/>
        </p:nvGrpSpPr>
        <p:grpSpPr>
          <a:xfrm>
            <a:off x="3385304" y="3740346"/>
            <a:ext cx="2258082" cy="106993"/>
            <a:chOff x="333330" y="3836618"/>
            <a:chExt cx="3010776" cy="142657"/>
          </a:xfrm>
        </p:grpSpPr>
        <p:sp>
          <p:nvSpPr>
            <p:cNvPr id="1039" name="Google Shape;1039;p25"/>
            <p:cNvSpPr/>
            <p:nvPr/>
          </p:nvSpPr>
          <p:spPr>
            <a:xfrm>
              <a:off x="333330" y="3836618"/>
              <a:ext cx="1253865" cy="142656"/>
            </a:xfrm>
            <a:custGeom>
              <a:avLst/>
              <a:gdLst/>
              <a:ahLst/>
              <a:cxnLst/>
              <a:rect l="l" t="t" r="r" b="b"/>
              <a:pathLst>
                <a:path w="211" h="24" extrusionOk="0">
                  <a:moveTo>
                    <a:pt x="211" y="22"/>
                  </a:moveTo>
                  <a:cubicBezTo>
                    <a:pt x="141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1" y="0"/>
                    <a:pt x="211" y="9"/>
                  </a:cubicBezTo>
                  <a:cubicBezTo>
                    <a:pt x="211" y="14"/>
                    <a:pt x="211" y="18"/>
                    <a:pt x="211" y="22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2085236" y="3836618"/>
              <a:ext cx="1258870" cy="142656"/>
            </a:xfrm>
            <a:custGeom>
              <a:avLst/>
              <a:gdLst/>
              <a:ahLst/>
              <a:cxnLst/>
              <a:rect l="l" t="t" r="r" b="b"/>
              <a:pathLst>
                <a:path w="212" h="24" extrusionOk="0">
                  <a:moveTo>
                    <a:pt x="212" y="22"/>
                  </a:moveTo>
                  <a:cubicBezTo>
                    <a:pt x="142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2" y="0"/>
                    <a:pt x="212" y="9"/>
                  </a:cubicBezTo>
                  <a:cubicBezTo>
                    <a:pt x="212" y="14"/>
                    <a:pt x="212" y="18"/>
                    <a:pt x="212" y="22"/>
                  </a:cubicBezTo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2085236" y="3849133"/>
              <a:ext cx="1258870" cy="130142"/>
            </a:xfrm>
            <a:custGeom>
              <a:avLst/>
              <a:gdLst/>
              <a:ahLst/>
              <a:cxnLst/>
              <a:rect l="l" t="t" r="r" b="b"/>
              <a:pathLst>
                <a:path w="212" h="22" extrusionOk="0">
                  <a:moveTo>
                    <a:pt x="110" y="0"/>
                  </a:moveTo>
                  <a:cubicBezTo>
                    <a:pt x="74" y="0"/>
                    <a:pt x="37" y="3"/>
                    <a:pt x="0" y="9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37" y="16"/>
                    <a:pt x="74" y="13"/>
                    <a:pt x="110" y="13"/>
                  </a:cubicBezTo>
                  <a:cubicBezTo>
                    <a:pt x="144" y="13"/>
                    <a:pt x="178" y="16"/>
                    <a:pt x="212" y="20"/>
                  </a:cubicBezTo>
                  <a:cubicBezTo>
                    <a:pt x="212" y="16"/>
                    <a:pt x="212" y="12"/>
                    <a:pt x="212" y="7"/>
                  </a:cubicBezTo>
                  <a:cubicBezTo>
                    <a:pt x="178" y="3"/>
                    <a:pt x="144" y="0"/>
                    <a:pt x="110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42" name="Google Shape;1042;p25"/>
          <p:cNvGrpSpPr/>
          <p:nvPr/>
        </p:nvGrpSpPr>
        <p:grpSpPr>
          <a:xfrm>
            <a:off x="3385304" y="3856722"/>
            <a:ext cx="2258082" cy="106992"/>
            <a:chOff x="333330" y="3991787"/>
            <a:chExt cx="3010776" cy="142656"/>
          </a:xfrm>
        </p:grpSpPr>
        <p:sp>
          <p:nvSpPr>
            <p:cNvPr id="1043" name="Google Shape;1043;p25"/>
            <p:cNvSpPr/>
            <p:nvPr/>
          </p:nvSpPr>
          <p:spPr>
            <a:xfrm>
              <a:off x="333330" y="3991787"/>
              <a:ext cx="1253865" cy="142656"/>
            </a:xfrm>
            <a:custGeom>
              <a:avLst/>
              <a:gdLst/>
              <a:ahLst/>
              <a:cxnLst/>
              <a:rect l="l" t="t" r="r" b="b"/>
              <a:pathLst>
                <a:path w="211" h="24" extrusionOk="0">
                  <a:moveTo>
                    <a:pt x="211" y="22"/>
                  </a:moveTo>
                  <a:cubicBezTo>
                    <a:pt x="141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1" y="0"/>
                    <a:pt x="211" y="9"/>
                  </a:cubicBezTo>
                  <a:cubicBezTo>
                    <a:pt x="211" y="14"/>
                    <a:pt x="211" y="18"/>
                    <a:pt x="211" y="22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2085236" y="3991787"/>
              <a:ext cx="1258870" cy="142656"/>
            </a:xfrm>
            <a:custGeom>
              <a:avLst/>
              <a:gdLst/>
              <a:ahLst/>
              <a:cxnLst/>
              <a:rect l="l" t="t" r="r" b="b"/>
              <a:pathLst>
                <a:path w="212" h="24" extrusionOk="0">
                  <a:moveTo>
                    <a:pt x="212" y="22"/>
                  </a:moveTo>
                  <a:cubicBezTo>
                    <a:pt x="142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2" y="0"/>
                    <a:pt x="212" y="9"/>
                  </a:cubicBezTo>
                  <a:cubicBezTo>
                    <a:pt x="212" y="14"/>
                    <a:pt x="212" y="18"/>
                    <a:pt x="212" y="22"/>
                  </a:cubicBezTo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2085236" y="4004301"/>
              <a:ext cx="1258870" cy="130142"/>
            </a:xfrm>
            <a:custGeom>
              <a:avLst/>
              <a:gdLst/>
              <a:ahLst/>
              <a:cxnLst/>
              <a:rect l="l" t="t" r="r" b="b"/>
              <a:pathLst>
                <a:path w="212" h="22" extrusionOk="0">
                  <a:moveTo>
                    <a:pt x="110" y="0"/>
                  </a:moveTo>
                  <a:cubicBezTo>
                    <a:pt x="74" y="0"/>
                    <a:pt x="37" y="3"/>
                    <a:pt x="0" y="9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37" y="16"/>
                    <a:pt x="74" y="13"/>
                    <a:pt x="110" y="13"/>
                  </a:cubicBezTo>
                  <a:cubicBezTo>
                    <a:pt x="144" y="13"/>
                    <a:pt x="178" y="16"/>
                    <a:pt x="212" y="20"/>
                  </a:cubicBezTo>
                  <a:cubicBezTo>
                    <a:pt x="212" y="16"/>
                    <a:pt x="212" y="12"/>
                    <a:pt x="212" y="7"/>
                  </a:cubicBezTo>
                  <a:cubicBezTo>
                    <a:pt x="178" y="3"/>
                    <a:pt x="144" y="0"/>
                    <a:pt x="110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46" name="Google Shape;1046;p25"/>
          <p:cNvGrpSpPr/>
          <p:nvPr/>
        </p:nvGrpSpPr>
        <p:grpSpPr>
          <a:xfrm>
            <a:off x="3385304" y="3973099"/>
            <a:ext cx="2258082" cy="106992"/>
            <a:chOff x="333330" y="4146956"/>
            <a:chExt cx="3010776" cy="142656"/>
          </a:xfrm>
        </p:grpSpPr>
        <p:sp>
          <p:nvSpPr>
            <p:cNvPr id="1047" name="Google Shape;1047;p25"/>
            <p:cNvSpPr/>
            <p:nvPr/>
          </p:nvSpPr>
          <p:spPr>
            <a:xfrm>
              <a:off x="333330" y="4146956"/>
              <a:ext cx="1253865" cy="142656"/>
            </a:xfrm>
            <a:custGeom>
              <a:avLst/>
              <a:gdLst/>
              <a:ahLst/>
              <a:cxnLst/>
              <a:rect l="l" t="t" r="r" b="b"/>
              <a:pathLst>
                <a:path w="211" h="24" extrusionOk="0">
                  <a:moveTo>
                    <a:pt x="211" y="22"/>
                  </a:moveTo>
                  <a:cubicBezTo>
                    <a:pt x="141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1" y="0"/>
                    <a:pt x="211" y="9"/>
                  </a:cubicBezTo>
                  <a:cubicBezTo>
                    <a:pt x="211" y="14"/>
                    <a:pt x="211" y="18"/>
                    <a:pt x="211" y="22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2085236" y="4146956"/>
              <a:ext cx="1258870" cy="142656"/>
            </a:xfrm>
            <a:custGeom>
              <a:avLst/>
              <a:gdLst/>
              <a:ahLst/>
              <a:cxnLst/>
              <a:rect l="l" t="t" r="r" b="b"/>
              <a:pathLst>
                <a:path w="212" h="24" extrusionOk="0">
                  <a:moveTo>
                    <a:pt x="212" y="22"/>
                  </a:moveTo>
                  <a:cubicBezTo>
                    <a:pt x="142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2" y="0"/>
                    <a:pt x="212" y="9"/>
                  </a:cubicBezTo>
                  <a:cubicBezTo>
                    <a:pt x="212" y="14"/>
                    <a:pt x="212" y="18"/>
                    <a:pt x="212" y="22"/>
                  </a:cubicBezTo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2085236" y="4159470"/>
              <a:ext cx="1258870" cy="130142"/>
            </a:xfrm>
            <a:custGeom>
              <a:avLst/>
              <a:gdLst/>
              <a:ahLst/>
              <a:cxnLst/>
              <a:rect l="l" t="t" r="r" b="b"/>
              <a:pathLst>
                <a:path w="212" h="22" extrusionOk="0">
                  <a:moveTo>
                    <a:pt x="110" y="0"/>
                  </a:moveTo>
                  <a:cubicBezTo>
                    <a:pt x="74" y="0"/>
                    <a:pt x="37" y="3"/>
                    <a:pt x="0" y="9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37" y="16"/>
                    <a:pt x="74" y="13"/>
                    <a:pt x="110" y="13"/>
                  </a:cubicBezTo>
                  <a:cubicBezTo>
                    <a:pt x="144" y="13"/>
                    <a:pt x="178" y="16"/>
                    <a:pt x="212" y="20"/>
                  </a:cubicBezTo>
                  <a:cubicBezTo>
                    <a:pt x="212" y="16"/>
                    <a:pt x="212" y="12"/>
                    <a:pt x="212" y="7"/>
                  </a:cubicBezTo>
                  <a:cubicBezTo>
                    <a:pt x="178" y="3"/>
                    <a:pt x="144" y="0"/>
                    <a:pt x="110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50" name="Google Shape;1050;p25"/>
          <p:cNvGrpSpPr/>
          <p:nvPr/>
        </p:nvGrpSpPr>
        <p:grpSpPr>
          <a:xfrm>
            <a:off x="3385304" y="4089475"/>
            <a:ext cx="2258082" cy="106992"/>
            <a:chOff x="333330" y="4302124"/>
            <a:chExt cx="3010776" cy="142656"/>
          </a:xfrm>
        </p:grpSpPr>
        <p:sp>
          <p:nvSpPr>
            <p:cNvPr id="1051" name="Google Shape;1051;p25"/>
            <p:cNvSpPr/>
            <p:nvPr/>
          </p:nvSpPr>
          <p:spPr>
            <a:xfrm>
              <a:off x="333330" y="4302124"/>
              <a:ext cx="1253865" cy="142656"/>
            </a:xfrm>
            <a:custGeom>
              <a:avLst/>
              <a:gdLst/>
              <a:ahLst/>
              <a:cxnLst/>
              <a:rect l="l" t="t" r="r" b="b"/>
              <a:pathLst>
                <a:path w="211" h="24" extrusionOk="0">
                  <a:moveTo>
                    <a:pt x="211" y="22"/>
                  </a:moveTo>
                  <a:cubicBezTo>
                    <a:pt x="141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1" y="0"/>
                    <a:pt x="211" y="9"/>
                  </a:cubicBezTo>
                  <a:cubicBezTo>
                    <a:pt x="211" y="14"/>
                    <a:pt x="211" y="18"/>
                    <a:pt x="211" y="22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2085236" y="4302124"/>
              <a:ext cx="1258870" cy="142656"/>
            </a:xfrm>
            <a:custGeom>
              <a:avLst/>
              <a:gdLst/>
              <a:ahLst/>
              <a:cxnLst/>
              <a:rect l="l" t="t" r="r" b="b"/>
              <a:pathLst>
                <a:path w="212" h="24" extrusionOk="0">
                  <a:moveTo>
                    <a:pt x="212" y="22"/>
                  </a:moveTo>
                  <a:cubicBezTo>
                    <a:pt x="142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2" y="0"/>
                    <a:pt x="212" y="9"/>
                  </a:cubicBezTo>
                  <a:cubicBezTo>
                    <a:pt x="212" y="14"/>
                    <a:pt x="212" y="18"/>
                    <a:pt x="212" y="22"/>
                  </a:cubicBezTo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2085236" y="4312135"/>
              <a:ext cx="1258870" cy="132645"/>
            </a:xfrm>
            <a:custGeom>
              <a:avLst/>
              <a:gdLst/>
              <a:ahLst/>
              <a:cxnLst/>
              <a:rect l="l" t="t" r="r" b="b"/>
              <a:pathLst>
                <a:path w="212" h="22" extrusionOk="0">
                  <a:moveTo>
                    <a:pt x="110" y="0"/>
                  </a:moveTo>
                  <a:cubicBezTo>
                    <a:pt x="74" y="0"/>
                    <a:pt x="37" y="3"/>
                    <a:pt x="0" y="9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37" y="16"/>
                    <a:pt x="74" y="13"/>
                    <a:pt x="110" y="13"/>
                  </a:cubicBezTo>
                  <a:cubicBezTo>
                    <a:pt x="144" y="13"/>
                    <a:pt x="178" y="16"/>
                    <a:pt x="212" y="20"/>
                  </a:cubicBezTo>
                  <a:cubicBezTo>
                    <a:pt x="212" y="16"/>
                    <a:pt x="212" y="12"/>
                    <a:pt x="212" y="7"/>
                  </a:cubicBezTo>
                  <a:cubicBezTo>
                    <a:pt x="178" y="3"/>
                    <a:pt x="144" y="0"/>
                    <a:pt x="110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54" name="Google Shape;1054;p25"/>
          <p:cNvGrpSpPr/>
          <p:nvPr/>
        </p:nvGrpSpPr>
        <p:grpSpPr>
          <a:xfrm>
            <a:off x="3385304" y="4205852"/>
            <a:ext cx="2258082" cy="106992"/>
            <a:chOff x="333330" y="4457293"/>
            <a:chExt cx="3010776" cy="142656"/>
          </a:xfrm>
        </p:grpSpPr>
        <p:sp>
          <p:nvSpPr>
            <p:cNvPr id="1055" name="Google Shape;1055;p25"/>
            <p:cNvSpPr/>
            <p:nvPr/>
          </p:nvSpPr>
          <p:spPr>
            <a:xfrm>
              <a:off x="333330" y="4457293"/>
              <a:ext cx="1253865" cy="142656"/>
            </a:xfrm>
            <a:custGeom>
              <a:avLst/>
              <a:gdLst/>
              <a:ahLst/>
              <a:cxnLst/>
              <a:rect l="l" t="t" r="r" b="b"/>
              <a:pathLst>
                <a:path w="211" h="24" extrusionOk="0">
                  <a:moveTo>
                    <a:pt x="211" y="22"/>
                  </a:moveTo>
                  <a:cubicBezTo>
                    <a:pt x="141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1" y="0"/>
                    <a:pt x="211" y="9"/>
                  </a:cubicBezTo>
                  <a:cubicBezTo>
                    <a:pt x="211" y="14"/>
                    <a:pt x="211" y="18"/>
                    <a:pt x="211" y="22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2085236" y="4457293"/>
              <a:ext cx="1258870" cy="142656"/>
            </a:xfrm>
            <a:custGeom>
              <a:avLst/>
              <a:gdLst/>
              <a:ahLst/>
              <a:cxnLst/>
              <a:rect l="l" t="t" r="r" b="b"/>
              <a:pathLst>
                <a:path w="212" h="24" extrusionOk="0">
                  <a:moveTo>
                    <a:pt x="212" y="22"/>
                  </a:moveTo>
                  <a:cubicBezTo>
                    <a:pt x="142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2" y="0"/>
                    <a:pt x="212" y="9"/>
                  </a:cubicBezTo>
                  <a:cubicBezTo>
                    <a:pt x="212" y="14"/>
                    <a:pt x="212" y="18"/>
                    <a:pt x="212" y="22"/>
                  </a:cubicBezTo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2085236" y="4467304"/>
              <a:ext cx="1258870" cy="132645"/>
            </a:xfrm>
            <a:custGeom>
              <a:avLst/>
              <a:gdLst/>
              <a:ahLst/>
              <a:cxnLst/>
              <a:rect l="l" t="t" r="r" b="b"/>
              <a:pathLst>
                <a:path w="212" h="22" extrusionOk="0">
                  <a:moveTo>
                    <a:pt x="110" y="0"/>
                  </a:moveTo>
                  <a:cubicBezTo>
                    <a:pt x="74" y="0"/>
                    <a:pt x="37" y="3"/>
                    <a:pt x="0" y="9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37" y="16"/>
                    <a:pt x="74" y="13"/>
                    <a:pt x="110" y="13"/>
                  </a:cubicBezTo>
                  <a:cubicBezTo>
                    <a:pt x="144" y="13"/>
                    <a:pt x="178" y="16"/>
                    <a:pt x="212" y="20"/>
                  </a:cubicBezTo>
                  <a:cubicBezTo>
                    <a:pt x="212" y="16"/>
                    <a:pt x="212" y="12"/>
                    <a:pt x="212" y="7"/>
                  </a:cubicBezTo>
                  <a:cubicBezTo>
                    <a:pt x="178" y="3"/>
                    <a:pt x="144" y="0"/>
                    <a:pt x="110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58" name="Google Shape;1058;p25"/>
          <p:cNvGrpSpPr/>
          <p:nvPr/>
        </p:nvGrpSpPr>
        <p:grpSpPr>
          <a:xfrm>
            <a:off x="3385304" y="4320352"/>
            <a:ext cx="2258082" cy="106992"/>
            <a:chOff x="333330" y="4609960"/>
            <a:chExt cx="3010776" cy="142656"/>
          </a:xfrm>
        </p:grpSpPr>
        <p:sp>
          <p:nvSpPr>
            <p:cNvPr id="1059" name="Google Shape;1059;p25"/>
            <p:cNvSpPr/>
            <p:nvPr/>
          </p:nvSpPr>
          <p:spPr>
            <a:xfrm>
              <a:off x="333330" y="4609960"/>
              <a:ext cx="1253865" cy="142656"/>
            </a:xfrm>
            <a:custGeom>
              <a:avLst/>
              <a:gdLst/>
              <a:ahLst/>
              <a:cxnLst/>
              <a:rect l="l" t="t" r="r" b="b"/>
              <a:pathLst>
                <a:path w="211" h="24" extrusionOk="0">
                  <a:moveTo>
                    <a:pt x="211" y="22"/>
                  </a:moveTo>
                  <a:cubicBezTo>
                    <a:pt x="141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1" y="0"/>
                    <a:pt x="211" y="9"/>
                  </a:cubicBezTo>
                  <a:cubicBezTo>
                    <a:pt x="211" y="14"/>
                    <a:pt x="211" y="18"/>
                    <a:pt x="211" y="22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2085236" y="4609960"/>
              <a:ext cx="1258870" cy="142656"/>
            </a:xfrm>
            <a:custGeom>
              <a:avLst/>
              <a:gdLst/>
              <a:ahLst/>
              <a:cxnLst/>
              <a:rect l="l" t="t" r="r" b="b"/>
              <a:pathLst>
                <a:path w="212" h="24" extrusionOk="0">
                  <a:moveTo>
                    <a:pt x="212" y="22"/>
                  </a:moveTo>
                  <a:cubicBezTo>
                    <a:pt x="142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2" y="0"/>
                    <a:pt x="212" y="9"/>
                  </a:cubicBezTo>
                  <a:cubicBezTo>
                    <a:pt x="212" y="14"/>
                    <a:pt x="212" y="18"/>
                    <a:pt x="212" y="22"/>
                  </a:cubicBezTo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2085236" y="4622473"/>
              <a:ext cx="1258870" cy="130142"/>
            </a:xfrm>
            <a:custGeom>
              <a:avLst/>
              <a:gdLst/>
              <a:ahLst/>
              <a:cxnLst/>
              <a:rect l="l" t="t" r="r" b="b"/>
              <a:pathLst>
                <a:path w="212" h="22" extrusionOk="0">
                  <a:moveTo>
                    <a:pt x="110" y="0"/>
                  </a:moveTo>
                  <a:cubicBezTo>
                    <a:pt x="74" y="0"/>
                    <a:pt x="37" y="3"/>
                    <a:pt x="0" y="9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37" y="16"/>
                    <a:pt x="74" y="13"/>
                    <a:pt x="110" y="13"/>
                  </a:cubicBezTo>
                  <a:cubicBezTo>
                    <a:pt x="144" y="13"/>
                    <a:pt x="178" y="16"/>
                    <a:pt x="212" y="20"/>
                  </a:cubicBezTo>
                  <a:cubicBezTo>
                    <a:pt x="212" y="16"/>
                    <a:pt x="212" y="12"/>
                    <a:pt x="212" y="7"/>
                  </a:cubicBezTo>
                  <a:cubicBezTo>
                    <a:pt x="178" y="3"/>
                    <a:pt x="144" y="0"/>
                    <a:pt x="110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62" name="Google Shape;1062;p25"/>
          <p:cNvGrpSpPr/>
          <p:nvPr/>
        </p:nvGrpSpPr>
        <p:grpSpPr>
          <a:xfrm>
            <a:off x="3777605" y="3276717"/>
            <a:ext cx="1865781" cy="106992"/>
            <a:chOff x="856398" y="3218447"/>
            <a:chExt cx="2487708" cy="142656"/>
          </a:xfrm>
        </p:grpSpPr>
        <p:sp>
          <p:nvSpPr>
            <p:cNvPr id="1063" name="Google Shape;1063;p25"/>
            <p:cNvSpPr/>
            <p:nvPr/>
          </p:nvSpPr>
          <p:spPr>
            <a:xfrm>
              <a:off x="856398" y="3223452"/>
              <a:ext cx="730795" cy="125136"/>
            </a:xfrm>
            <a:custGeom>
              <a:avLst/>
              <a:gdLst/>
              <a:ahLst/>
              <a:cxnLst/>
              <a:rect l="l" t="t" r="r" b="b"/>
              <a:pathLst>
                <a:path w="123" h="21" extrusionOk="0">
                  <a:moveTo>
                    <a:pt x="123" y="21"/>
                  </a:moveTo>
                  <a:cubicBezTo>
                    <a:pt x="82" y="16"/>
                    <a:pt x="41" y="13"/>
                    <a:pt x="0" y="15"/>
                  </a:cubicBezTo>
                  <a:cubicBezTo>
                    <a:pt x="0" y="10"/>
                    <a:pt x="0" y="6"/>
                    <a:pt x="0" y="2"/>
                  </a:cubicBezTo>
                  <a:cubicBezTo>
                    <a:pt x="41" y="0"/>
                    <a:pt x="82" y="3"/>
                    <a:pt x="123" y="8"/>
                  </a:cubicBezTo>
                  <a:cubicBezTo>
                    <a:pt x="123" y="13"/>
                    <a:pt x="123" y="17"/>
                    <a:pt x="123" y="21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2085236" y="3218447"/>
              <a:ext cx="1258870" cy="142656"/>
            </a:xfrm>
            <a:custGeom>
              <a:avLst/>
              <a:gdLst/>
              <a:ahLst/>
              <a:cxnLst/>
              <a:rect l="l" t="t" r="r" b="b"/>
              <a:pathLst>
                <a:path w="212" h="24" extrusionOk="0">
                  <a:moveTo>
                    <a:pt x="212" y="22"/>
                  </a:moveTo>
                  <a:cubicBezTo>
                    <a:pt x="142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2" y="0"/>
                    <a:pt x="212" y="9"/>
                  </a:cubicBezTo>
                  <a:cubicBezTo>
                    <a:pt x="212" y="14"/>
                    <a:pt x="212" y="18"/>
                    <a:pt x="212" y="22"/>
                  </a:cubicBezTo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2310481" y="3230959"/>
              <a:ext cx="1033625" cy="117629"/>
            </a:xfrm>
            <a:custGeom>
              <a:avLst/>
              <a:gdLst/>
              <a:ahLst/>
              <a:cxnLst/>
              <a:rect l="l" t="t" r="r" b="b"/>
              <a:pathLst>
                <a:path w="174" h="20" extrusionOk="0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14"/>
                    <a:pt x="48" y="13"/>
                    <a:pt x="72" y="13"/>
                  </a:cubicBezTo>
                  <a:cubicBezTo>
                    <a:pt x="106" y="13"/>
                    <a:pt x="140" y="16"/>
                    <a:pt x="174" y="20"/>
                  </a:cubicBezTo>
                  <a:cubicBezTo>
                    <a:pt x="174" y="16"/>
                    <a:pt x="174" y="12"/>
                    <a:pt x="174" y="7"/>
                  </a:cubicBezTo>
                  <a:cubicBezTo>
                    <a:pt x="140" y="3"/>
                    <a:pt x="106" y="0"/>
                    <a:pt x="72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2085236" y="3253485"/>
              <a:ext cx="225245" cy="107618"/>
            </a:xfrm>
            <a:custGeom>
              <a:avLst/>
              <a:gdLst/>
              <a:ahLst/>
              <a:cxnLst/>
              <a:rect l="l" t="t" r="r" b="b"/>
              <a:pathLst>
                <a:path w="38" h="18" extrusionOk="0">
                  <a:moveTo>
                    <a:pt x="38" y="0"/>
                  </a:moveTo>
                  <a:cubicBezTo>
                    <a:pt x="26" y="1"/>
                    <a:pt x="13" y="3"/>
                    <a:pt x="0" y="5"/>
                  </a:cubicBezTo>
                  <a:cubicBezTo>
                    <a:pt x="0" y="9"/>
                    <a:pt x="0" y="13"/>
                    <a:pt x="0" y="18"/>
                  </a:cubicBezTo>
                  <a:cubicBezTo>
                    <a:pt x="13" y="16"/>
                    <a:pt x="26" y="14"/>
                    <a:pt x="38" y="13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757576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67" name="Google Shape;1067;p25"/>
          <p:cNvGrpSpPr/>
          <p:nvPr/>
        </p:nvGrpSpPr>
        <p:grpSpPr>
          <a:xfrm>
            <a:off x="3777605" y="3393093"/>
            <a:ext cx="1865781" cy="106992"/>
            <a:chOff x="856398" y="3373615"/>
            <a:chExt cx="2487708" cy="142656"/>
          </a:xfrm>
        </p:grpSpPr>
        <p:sp>
          <p:nvSpPr>
            <p:cNvPr id="1068" name="Google Shape;1068;p25"/>
            <p:cNvSpPr/>
            <p:nvPr/>
          </p:nvSpPr>
          <p:spPr>
            <a:xfrm>
              <a:off x="856398" y="3378621"/>
              <a:ext cx="730795" cy="125136"/>
            </a:xfrm>
            <a:custGeom>
              <a:avLst/>
              <a:gdLst/>
              <a:ahLst/>
              <a:cxnLst/>
              <a:rect l="l" t="t" r="r" b="b"/>
              <a:pathLst>
                <a:path w="123" h="21" extrusionOk="0">
                  <a:moveTo>
                    <a:pt x="123" y="21"/>
                  </a:moveTo>
                  <a:cubicBezTo>
                    <a:pt x="82" y="16"/>
                    <a:pt x="41" y="13"/>
                    <a:pt x="0" y="15"/>
                  </a:cubicBezTo>
                  <a:cubicBezTo>
                    <a:pt x="0" y="10"/>
                    <a:pt x="0" y="6"/>
                    <a:pt x="0" y="2"/>
                  </a:cubicBezTo>
                  <a:cubicBezTo>
                    <a:pt x="41" y="0"/>
                    <a:pt x="82" y="3"/>
                    <a:pt x="123" y="8"/>
                  </a:cubicBezTo>
                  <a:cubicBezTo>
                    <a:pt x="123" y="13"/>
                    <a:pt x="123" y="17"/>
                    <a:pt x="123" y="21"/>
                  </a:cubicBezTo>
                  <a:close/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2085236" y="3373615"/>
              <a:ext cx="1258870" cy="142656"/>
            </a:xfrm>
            <a:custGeom>
              <a:avLst/>
              <a:gdLst/>
              <a:ahLst/>
              <a:cxnLst/>
              <a:rect l="l" t="t" r="r" b="b"/>
              <a:pathLst>
                <a:path w="212" h="24" extrusionOk="0">
                  <a:moveTo>
                    <a:pt x="212" y="22"/>
                  </a:moveTo>
                  <a:cubicBezTo>
                    <a:pt x="142" y="13"/>
                    <a:pt x="70" y="13"/>
                    <a:pt x="0" y="24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70" y="0"/>
                    <a:pt x="142" y="0"/>
                    <a:pt x="212" y="9"/>
                  </a:cubicBezTo>
                  <a:cubicBezTo>
                    <a:pt x="212" y="14"/>
                    <a:pt x="212" y="18"/>
                    <a:pt x="212" y="22"/>
                  </a:cubicBezTo>
                </a:path>
              </a:pathLst>
            </a:custGeom>
            <a:solidFill>
              <a:srgbClr val="8A8A8B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2085236" y="3383626"/>
              <a:ext cx="1258870" cy="132645"/>
            </a:xfrm>
            <a:custGeom>
              <a:avLst/>
              <a:gdLst/>
              <a:ahLst/>
              <a:cxnLst/>
              <a:rect l="l" t="t" r="r" b="b"/>
              <a:pathLst>
                <a:path w="212" h="22" extrusionOk="0">
                  <a:moveTo>
                    <a:pt x="26" y="5"/>
                  </a:moveTo>
                  <a:cubicBezTo>
                    <a:pt x="20" y="6"/>
                    <a:pt x="13" y="7"/>
                    <a:pt x="7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12" y="20"/>
                    <a:pt x="23" y="18"/>
                    <a:pt x="35" y="17"/>
                  </a:cubicBezTo>
                  <a:cubicBezTo>
                    <a:pt x="26" y="5"/>
                    <a:pt x="26" y="5"/>
                    <a:pt x="26" y="5"/>
                  </a:cubicBezTo>
                  <a:moveTo>
                    <a:pt x="110" y="0"/>
                  </a:moveTo>
                  <a:cubicBezTo>
                    <a:pt x="86" y="0"/>
                    <a:pt x="62" y="1"/>
                    <a:pt x="38" y="4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62" y="14"/>
                    <a:pt x="86" y="13"/>
                    <a:pt x="110" y="13"/>
                  </a:cubicBezTo>
                  <a:cubicBezTo>
                    <a:pt x="144" y="13"/>
                    <a:pt x="178" y="16"/>
                    <a:pt x="212" y="20"/>
                  </a:cubicBezTo>
                  <a:cubicBezTo>
                    <a:pt x="212" y="16"/>
                    <a:pt x="212" y="12"/>
                    <a:pt x="212" y="7"/>
                  </a:cubicBezTo>
                  <a:cubicBezTo>
                    <a:pt x="178" y="3"/>
                    <a:pt x="144" y="0"/>
                    <a:pt x="110" y="0"/>
                  </a:cubicBezTo>
                </a:path>
              </a:pathLst>
            </a:custGeom>
            <a:solidFill>
              <a:srgbClr val="81818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2085236" y="3408653"/>
              <a:ext cx="225245" cy="77585"/>
            </a:xfrm>
            <a:custGeom>
              <a:avLst/>
              <a:gdLst/>
              <a:ahLst/>
              <a:cxnLst/>
              <a:rect l="l" t="t" r="r" b="b"/>
              <a:pathLst>
                <a:path w="38" h="13" extrusionOk="0">
                  <a:moveTo>
                    <a:pt x="7" y="4"/>
                  </a:moveTo>
                  <a:cubicBezTo>
                    <a:pt x="5" y="4"/>
                    <a:pt x="3" y="4"/>
                    <a:pt x="0" y="5"/>
                  </a:cubicBezTo>
                  <a:cubicBezTo>
                    <a:pt x="0" y="7"/>
                    <a:pt x="0" y="10"/>
                    <a:pt x="0" y="1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38" y="0"/>
                  </a:moveTo>
                  <a:cubicBezTo>
                    <a:pt x="34" y="0"/>
                    <a:pt x="30" y="1"/>
                    <a:pt x="26" y="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3"/>
                    <a:pt x="37" y="13"/>
                    <a:pt x="38" y="13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757576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72" name="Google Shape;1072;p25"/>
          <p:cNvSpPr/>
          <p:nvPr/>
        </p:nvSpPr>
        <p:spPr>
          <a:xfrm>
            <a:off x="4659814" y="2978267"/>
            <a:ext cx="191459" cy="512433"/>
          </a:xfrm>
          <a:custGeom>
            <a:avLst/>
            <a:gdLst/>
            <a:ahLst/>
            <a:cxnLst/>
            <a:rect l="l" t="t" r="r" b="b"/>
            <a:pathLst>
              <a:path w="43" h="115" extrusionOk="0">
                <a:moveTo>
                  <a:pt x="43" y="115"/>
                </a:moveTo>
                <a:cubicBezTo>
                  <a:pt x="21" y="88"/>
                  <a:pt x="21" y="88"/>
                  <a:pt x="21" y="88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27" y="0"/>
                  <a:pt x="42" y="2"/>
                </a:cubicBezTo>
                <a:lnTo>
                  <a:pt x="43" y="115"/>
                </a:lnTo>
                <a:close/>
              </a:path>
            </a:pathLst>
          </a:custGeom>
          <a:solidFill>
            <a:srgbClr val="FB4438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73" name="Google Shape;1073;p25"/>
          <p:cNvGrpSpPr/>
          <p:nvPr/>
        </p:nvGrpSpPr>
        <p:grpSpPr>
          <a:xfrm>
            <a:off x="6490809" y="2722372"/>
            <a:ext cx="677627" cy="727971"/>
            <a:chOff x="7644430" y="2221488"/>
            <a:chExt cx="903502" cy="970628"/>
          </a:xfrm>
        </p:grpSpPr>
        <p:sp>
          <p:nvSpPr>
            <p:cNvPr id="1074" name="Google Shape;1074;p25"/>
            <p:cNvSpPr/>
            <p:nvPr/>
          </p:nvSpPr>
          <p:spPr>
            <a:xfrm>
              <a:off x="7644430" y="229034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BB280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7646163" y="222148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D7300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076" name="Google Shape;1076;p25"/>
            <p:cNvGrpSpPr/>
            <p:nvPr/>
          </p:nvGrpSpPr>
          <p:grpSpPr>
            <a:xfrm>
              <a:off x="7923093" y="2447297"/>
              <a:ext cx="344442" cy="500499"/>
              <a:chOff x="-1587" y="-1587"/>
              <a:chExt cx="4211637" cy="6119812"/>
            </a:xfrm>
          </p:grpSpPr>
          <p:sp>
            <p:nvSpPr>
              <p:cNvPr id="1077" name="Google Shape;1077;p25"/>
              <p:cNvSpPr/>
              <p:nvPr/>
            </p:nvSpPr>
            <p:spPr>
              <a:xfrm>
                <a:off x="-1587" y="-1587"/>
                <a:ext cx="4211637" cy="611981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629" extrusionOk="0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78" name="Google Shape;1078;p25"/>
              <p:cNvSpPr/>
              <p:nvPr/>
            </p:nvSpPr>
            <p:spPr>
              <a:xfrm>
                <a:off x="957263" y="955675"/>
                <a:ext cx="1239837" cy="12398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1095" name="Google Shape;1095;p25"/>
          <p:cNvSpPr txBox="1"/>
          <p:nvPr/>
        </p:nvSpPr>
        <p:spPr>
          <a:xfrm>
            <a:off x="7276747" y="2745622"/>
            <a:ext cx="1354050" cy="5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200" b="1" dirty="0">
                <a:latin typeface="Raleway"/>
                <a:ea typeface="Raleway"/>
                <a:cs typeface="Raleway"/>
                <a:sym typeface="Raleway"/>
              </a:rPr>
              <a:t>Additional Reductions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8" name="Google Shape;1098;p25"/>
          <p:cNvSpPr txBox="1"/>
          <p:nvPr/>
        </p:nvSpPr>
        <p:spPr>
          <a:xfrm>
            <a:off x="7317028" y="3946127"/>
            <a:ext cx="1385335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150000"/>
              </a:lnSpc>
            </a:pPr>
            <a:endParaRPr sz="750" b="1">
              <a:solidFill>
                <a:srgbClr val="A5A5A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3" name="Google Shape;1103;p25"/>
          <p:cNvSpPr txBox="1"/>
          <p:nvPr/>
        </p:nvSpPr>
        <p:spPr>
          <a:xfrm>
            <a:off x="116482" y="4175892"/>
            <a:ext cx="1603350" cy="44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200" b="1" dirty="0">
                <a:latin typeface="Raleway"/>
                <a:ea typeface="Raleway"/>
                <a:cs typeface="Raleway"/>
                <a:sym typeface="Raleway"/>
              </a:rPr>
              <a:t>State Lottery </a:t>
            </a:r>
          </a:p>
          <a:p>
            <a:pPr algn="ctr"/>
            <a:r>
              <a:rPr lang="en-US" sz="1200" b="1" dirty="0">
                <a:latin typeface="Raleway"/>
                <a:ea typeface="Raleway"/>
                <a:cs typeface="Raleway"/>
                <a:sym typeface="Raleway"/>
              </a:rPr>
              <a:t>and Local Revenue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4" name="Google Shape;1104;p25"/>
          <p:cNvSpPr txBox="1"/>
          <p:nvPr/>
        </p:nvSpPr>
        <p:spPr>
          <a:xfrm>
            <a:off x="7276747" y="4273757"/>
            <a:ext cx="1460135" cy="3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200" b="1" dirty="0">
                <a:latin typeface="Raleway"/>
                <a:ea typeface="Raleway"/>
                <a:cs typeface="Raleway"/>
                <a:sym typeface="Raleway"/>
              </a:rPr>
              <a:t>Projected ADA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9" name="Google Shape;1119;p25"/>
          <p:cNvSpPr/>
          <p:nvPr/>
        </p:nvSpPr>
        <p:spPr>
          <a:xfrm>
            <a:off x="8847418" y="4475994"/>
            <a:ext cx="296582" cy="15713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0" name="Google Shape;1120;p25"/>
          <p:cNvSpPr/>
          <p:nvPr/>
        </p:nvSpPr>
        <p:spPr>
          <a:xfrm rot="10800000" flipH="1">
            <a:off x="8847419" y="782298"/>
            <a:ext cx="296581" cy="3582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995;p23"/>
          <p:cNvSpPr txBox="1"/>
          <p:nvPr/>
        </p:nvSpPr>
        <p:spPr>
          <a:xfrm>
            <a:off x="135061" y="251297"/>
            <a:ext cx="7982775" cy="120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3000" b="1" dirty="0">
                <a:latin typeface="Raleway"/>
                <a:ea typeface="Raleway"/>
                <a:cs typeface="Raleway"/>
                <a:sym typeface="Raleway"/>
              </a:rPr>
              <a:t>May Revise </a:t>
            </a:r>
          </a:p>
          <a:p>
            <a:pPr algn="ctr"/>
            <a:r>
              <a:rPr lang="en-US" sz="3000" b="1" dirty="0">
                <a:latin typeface="Raleway"/>
                <a:ea typeface="Raleway"/>
                <a:cs typeface="Raleway"/>
                <a:sym typeface="Raleway"/>
              </a:rPr>
              <a:t>Estimated Actuals for 2019-20</a:t>
            </a:r>
            <a:endParaRPr sz="30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103;p25"/>
          <p:cNvSpPr txBox="1"/>
          <p:nvPr/>
        </p:nvSpPr>
        <p:spPr>
          <a:xfrm>
            <a:off x="725457" y="2909464"/>
            <a:ext cx="746839" cy="35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200" b="1" dirty="0">
                <a:latin typeface="Raleway"/>
                <a:ea typeface="Raleway"/>
                <a:cs typeface="Raleway"/>
                <a:sym typeface="Raleway"/>
              </a:rPr>
              <a:t>COLA?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7" name="Google Shape;1073;p25"/>
          <p:cNvGrpSpPr/>
          <p:nvPr/>
        </p:nvGrpSpPr>
        <p:grpSpPr>
          <a:xfrm>
            <a:off x="1900984" y="2789007"/>
            <a:ext cx="677627" cy="727971"/>
            <a:chOff x="7644430" y="2221488"/>
            <a:chExt cx="903502" cy="970628"/>
          </a:xfrm>
        </p:grpSpPr>
        <p:sp>
          <p:nvSpPr>
            <p:cNvPr id="108" name="Google Shape;1074;p25"/>
            <p:cNvSpPr/>
            <p:nvPr/>
          </p:nvSpPr>
          <p:spPr>
            <a:xfrm>
              <a:off x="7644430" y="229034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BB280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" name="Google Shape;1075;p25"/>
            <p:cNvSpPr/>
            <p:nvPr/>
          </p:nvSpPr>
          <p:spPr>
            <a:xfrm>
              <a:off x="7646163" y="222148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D7300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0" name="Google Shape;1076;p25"/>
            <p:cNvGrpSpPr/>
            <p:nvPr/>
          </p:nvGrpSpPr>
          <p:grpSpPr>
            <a:xfrm>
              <a:off x="7923093" y="2447297"/>
              <a:ext cx="344442" cy="500499"/>
              <a:chOff x="-1587" y="-1587"/>
              <a:chExt cx="4211637" cy="6119812"/>
            </a:xfrm>
          </p:grpSpPr>
          <p:sp>
            <p:nvSpPr>
              <p:cNvPr id="111" name="Google Shape;1077;p25"/>
              <p:cNvSpPr/>
              <p:nvPr/>
            </p:nvSpPr>
            <p:spPr>
              <a:xfrm>
                <a:off x="-1587" y="-1587"/>
                <a:ext cx="4211637" cy="611981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629" extrusionOk="0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2" name="Google Shape;1078;p25"/>
              <p:cNvSpPr/>
              <p:nvPr/>
            </p:nvSpPr>
            <p:spPr>
              <a:xfrm>
                <a:off x="957263" y="955675"/>
                <a:ext cx="1239837" cy="12398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700647" y="2219171"/>
            <a:ext cx="136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Raleway"/>
                <a:ea typeface="Raleway"/>
                <a:cs typeface="Raleway"/>
              </a:rPr>
              <a:t>Cash Management</a:t>
            </a:r>
          </a:p>
        </p:txBody>
      </p:sp>
      <p:grpSp>
        <p:nvGrpSpPr>
          <p:cNvPr id="91" name="Google Shape;1073;p25"/>
          <p:cNvGrpSpPr/>
          <p:nvPr/>
        </p:nvGrpSpPr>
        <p:grpSpPr>
          <a:xfrm>
            <a:off x="4054046" y="1295397"/>
            <a:ext cx="677627" cy="727971"/>
            <a:chOff x="7644430" y="2221488"/>
            <a:chExt cx="903502" cy="970628"/>
          </a:xfrm>
        </p:grpSpPr>
        <p:sp>
          <p:nvSpPr>
            <p:cNvPr id="92" name="Google Shape;1074;p25"/>
            <p:cNvSpPr/>
            <p:nvPr/>
          </p:nvSpPr>
          <p:spPr>
            <a:xfrm>
              <a:off x="7644430" y="229034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BB280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" name="Google Shape;1075;p25"/>
            <p:cNvSpPr/>
            <p:nvPr/>
          </p:nvSpPr>
          <p:spPr>
            <a:xfrm>
              <a:off x="7646163" y="222148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D7300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94" name="Google Shape;1076;p25"/>
            <p:cNvGrpSpPr/>
            <p:nvPr/>
          </p:nvGrpSpPr>
          <p:grpSpPr>
            <a:xfrm>
              <a:off x="7923093" y="2447297"/>
              <a:ext cx="344442" cy="500499"/>
              <a:chOff x="-1587" y="-1587"/>
              <a:chExt cx="4211637" cy="6119812"/>
            </a:xfrm>
          </p:grpSpPr>
          <p:sp>
            <p:nvSpPr>
              <p:cNvPr id="95" name="Google Shape;1077;p25"/>
              <p:cNvSpPr/>
              <p:nvPr/>
            </p:nvSpPr>
            <p:spPr>
              <a:xfrm>
                <a:off x="-1587" y="-1587"/>
                <a:ext cx="4211637" cy="611981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629" extrusionOk="0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96" name="Google Shape;1078;p25"/>
              <p:cNvSpPr/>
              <p:nvPr/>
            </p:nvSpPr>
            <p:spPr>
              <a:xfrm>
                <a:off x="957263" y="955675"/>
                <a:ext cx="1239837" cy="12398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886459" y="5906454"/>
            <a:ext cx="110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Raleway"/>
                <a:ea typeface="Raleway"/>
                <a:cs typeface="Raleway"/>
              </a:rPr>
              <a:t>Deficits </a:t>
            </a:r>
          </a:p>
          <a:p>
            <a:pPr algn="ctr"/>
            <a:r>
              <a:rPr lang="en-US" sz="1200" b="1" dirty="0">
                <a:latin typeface="Raleway"/>
                <a:ea typeface="Raleway"/>
                <a:cs typeface="Raleway"/>
              </a:rPr>
              <a:t>and Deferrals</a:t>
            </a:r>
          </a:p>
        </p:txBody>
      </p:sp>
      <p:grpSp>
        <p:nvGrpSpPr>
          <p:cNvPr id="98" name="Google Shape;1073;p25"/>
          <p:cNvGrpSpPr/>
          <p:nvPr/>
        </p:nvGrpSpPr>
        <p:grpSpPr>
          <a:xfrm>
            <a:off x="4053395" y="5000002"/>
            <a:ext cx="677627" cy="727971"/>
            <a:chOff x="7644430" y="2221488"/>
            <a:chExt cx="903502" cy="970628"/>
          </a:xfrm>
        </p:grpSpPr>
        <p:sp>
          <p:nvSpPr>
            <p:cNvPr id="99" name="Google Shape;1074;p25"/>
            <p:cNvSpPr/>
            <p:nvPr/>
          </p:nvSpPr>
          <p:spPr>
            <a:xfrm>
              <a:off x="7644430" y="229034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BB280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" name="Google Shape;1075;p25"/>
            <p:cNvSpPr/>
            <p:nvPr/>
          </p:nvSpPr>
          <p:spPr>
            <a:xfrm>
              <a:off x="7646163" y="222148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D7300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01" name="Google Shape;1076;p25"/>
            <p:cNvGrpSpPr/>
            <p:nvPr/>
          </p:nvGrpSpPr>
          <p:grpSpPr>
            <a:xfrm>
              <a:off x="7923093" y="2447297"/>
              <a:ext cx="344442" cy="500499"/>
              <a:chOff x="-1587" y="-1587"/>
              <a:chExt cx="4211637" cy="6119812"/>
            </a:xfrm>
          </p:grpSpPr>
          <p:sp>
            <p:nvSpPr>
              <p:cNvPr id="102" name="Google Shape;1077;p25"/>
              <p:cNvSpPr/>
              <p:nvPr/>
            </p:nvSpPr>
            <p:spPr>
              <a:xfrm>
                <a:off x="-1587" y="-1587"/>
                <a:ext cx="4211637" cy="611981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629" extrusionOk="0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3" name="Google Shape;1078;p25"/>
              <p:cNvSpPr/>
              <p:nvPr/>
            </p:nvSpPr>
            <p:spPr>
              <a:xfrm>
                <a:off x="957263" y="955675"/>
                <a:ext cx="1239837" cy="12398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04" name="Google Shape;1073;p25"/>
          <p:cNvGrpSpPr/>
          <p:nvPr/>
        </p:nvGrpSpPr>
        <p:grpSpPr>
          <a:xfrm>
            <a:off x="1875626" y="4035516"/>
            <a:ext cx="677627" cy="727971"/>
            <a:chOff x="7644430" y="2221488"/>
            <a:chExt cx="903502" cy="970628"/>
          </a:xfrm>
        </p:grpSpPr>
        <p:sp>
          <p:nvSpPr>
            <p:cNvPr id="113" name="Google Shape;1074;p25"/>
            <p:cNvSpPr/>
            <p:nvPr/>
          </p:nvSpPr>
          <p:spPr>
            <a:xfrm>
              <a:off x="7644430" y="229034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BB280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4" name="Google Shape;1075;p25"/>
            <p:cNvSpPr/>
            <p:nvPr/>
          </p:nvSpPr>
          <p:spPr>
            <a:xfrm>
              <a:off x="7646163" y="222148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D7300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5" name="Google Shape;1076;p25"/>
            <p:cNvGrpSpPr/>
            <p:nvPr/>
          </p:nvGrpSpPr>
          <p:grpSpPr>
            <a:xfrm>
              <a:off x="7923093" y="2447297"/>
              <a:ext cx="344442" cy="500499"/>
              <a:chOff x="-1587" y="-1587"/>
              <a:chExt cx="4211637" cy="6119812"/>
            </a:xfrm>
          </p:grpSpPr>
          <p:sp>
            <p:nvSpPr>
              <p:cNvPr id="116" name="Google Shape;1077;p25"/>
              <p:cNvSpPr/>
              <p:nvPr/>
            </p:nvSpPr>
            <p:spPr>
              <a:xfrm>
                <a:off x="-1587" y="-1587"/>
                <a:ext cx="4211637" cy="611981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629" extrusionOk="0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7" name="Google Shape;1078;p25"/>
              <p:cNvSpPr/>
              <p:nvPr/>
            </p:nvSpPr>
            <p:spPr>
              <a:xfrm>
                <a:off x="957263" y="955675"/>
                <a:ext cx="1239837" cy="12398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18" name="Google Shape;1073;p25"/>
          <p:cNvGrpSpPr/>
          <p:nvPr/>
        </p:nvGrpSpPr>
        <p:grpSpPr>
          <a:xfrm>
            <a:off x="6516450" y="4097339"/>
            <a:ext cx="677627" cy="727971"/>
            <a:chOff x="7644430" y="2221488"/>
            <a:chExt cx="903502" cy="970628"/>
          </a:xfrm>
        </p:grpSpPr>
        <p:sp>
          <p:nvSpPr>
            <p:cNvPr id="119" name="Google Shape;1074;p25"/>
            <p:cNvSpPr/>
            <p:nvPr/>
          </p:nvSpPr>
          <p:spPr>
            <a:xfrm>
              <a:off x="7644430" y="229034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BB280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0" name="Google Shape;1075;p25"/>
            <p:cNvSpPr/>
            <p:nvPr/>
          </p:nvSpPr>
          <p:spPr>
            <a:xfrm>
              <a:off x="7646163" y="222148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D7300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21" name="Google Shape;1076;p25"/>
            <p:cNvGrpSpPr/>
            <p:nvPr/>
          </p:nvGrpSpPr>
          <p:grpSpPr>
            <a:xfrm>
              <a:off x="7923093" y="2447297"/>
              <a:ext cx="344442" cy="500499"/>
              <a:chOff x="-1587" y="-1587"/>
              <a:chExt cx="4211637" cy="6119812"/>
            </a:xfrm>
          </p:grpSpPr>
          <p:sp>
            <p:nvSpPr>
              <p:cNvPr id="122" name="Google Shape;1077;p25"/>
              <p:cNvSpPr/>
              <p:nvPr/>
            </p:nvSpPr>
            <p:spPr>
              <a:xfrm>
                <a:off x="-1587" y="-1587"/>
                <a:ext cx="4211637" cy="611981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629" extrusionOk="0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3" name="Google Shape;1078;p25"/>
              <p:cNvSpPr/>
              <p:nvPr/>
            </p:nvSpPr>
            <p:spPr>
              <a:xfrm>
                <a:off x="957263" y="955675"/>
                <a:ext cx="1239837" cy="12398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pic>
        <p:nvPicPr>
          <p:cNvPr id="124" name="Picture 2">
            <a:extLst>
              <a:ext uri="{FF2B5EF4-FFF2-40B4-BE49-F238E27FC236}">
                <a16:creationId xmlns:a16="http://schemas.microsoft.com/office/drawing/2014/main" id="{76C9E5E9-E6AB-45DB-ABEB-0D756E08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25"/>
          <p:cNvGrpSpPr/>
          <p:nvPr/>
        </p:nvGrpSpPr>
        <p:grpSpPr>
          <a:xfrm>
            <a:off x="311620" y="2995718"/>
            <a:ext cx="682052" cy="720081"/>
            <a:chOff x="3935226" y="3672709"/>
            <a:chExt cx="909402" cy="960108"/>
          </a:xfrm>
        </p:grpSpPr>
        <p:sp>
          <p:nvSpPr>
            <p:cNvPr id="1092" name="Google Shape;1092;p25"/>
            <p:cNvSpPr/>
            <p:nvPr/>
          </p:nvSpPr>
          <p:spPr>
            <a:xfrm>
              <a:off x="3942860" y="3731049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00824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3935226" y="3672709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00915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4190489" y="4017838"/>
              <a:ext cx="413397" cy="310281"/>
            </a:xfrm>
            <a:custGeom>
              <a:avLst/>
              <a:gdLst/>
              <a:ahLst/>
              <a:cxnLst/>
              <a:rect l="l" t="t" r="r" b="b"/>
              <a:pathLst>
                <a:path w="1124" h="843" extrusionOk="0">
                  <a:moveTo>
                    <a:pt x="1103" y="199"/>
                  </a:moveTo>
                  <a:cubicBezTo>
                    <a:pt x="925" y="21"/>
                    <a:pt x="925" y="21"/>
                    <a:pt x="925" y="21"/>
                  </a:cubicBezTo>
                  <a:cubicBezTo>
                    <a:pt x="912" y="7"/>
                    <a:pt x="894" y="0"/>
                    <a:pt x="875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30" y="0"/>
                    <a:pt x="212" y="7"/>
                    <a:pt x="199" y="21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7" y="213"/>
                    <a:pt x="0" y="231"/>
                    <a:pt x="0" y="249"/>
                  </a:cubicBezTo>
                  <a:cubicBezTo>
                    <a:pt x="0" y="266"/>
                    <a:pt x="6" y="282"/>
                    <a:pt x="18" y="295"/>
                  </a:cubicBezTo>
                  <a:cubicBezTo>
                    <a:pt x="509" y="819"/>
                    <a:pt x="509" y="819"/>
                    <a:pt x="509" y="819"/>
                  </a:cubicBezTo>
                  <a:cubicBezTo>
                    <a:pt x="523" y="834"/>
                    <a:pt x="542" y="843"/>
                    <a:pt x="562" y="843"/>
                  </a:cubicBezTo>
                  <a:cubicBezTo>
                    <a:pt x="582" y="843"/>
                    <a:pt x="601" y="834"/>
                    <a:pt x="615" y="819"/>
                  </a:cubicBezTo>
                  <a:cubicBezTo>
                    <a:pt x="1106" y="295"/>
                    <a:pt x="1106" y="295"/>
                    <a:pt x="1106" y="295"/>
                  </a:cubicBezTo>
                  <a:cubicBezTo>
                    <a:pt x="1118" y="282"/>
                    <a:pt x="1124" y="265"/>
                    <a:pt x="1124" y="248"/>
                  </a:cubicBezTo>
                  <a:cubicBezTo>
                    <a:pt x="1124" y="230"/>
                    <a:pt x="1117" y="213"/>
                    <a:pt x="1103" y="199"/>
                  </a:cubicBezTo>
                  <a:close/>
                  <a:moveTo>
                    <a:pt x="640" y="246"/>
                  </a:moveTo>
                  <a:cubicBezTo>
                    <a:pt x="484" y="246"/>
                    <a:pt x="484" y="246"/>
                    <a:pt x="484" y="246"/>
                  </a:cubicBezTo>
                  <a:cubicBezTo>
                    <a:pt x="562" y="181"/>
                    <a:pt x="562" y="181"/>
                    <a:pt x="562" y="181"/>
                  </a:cubicBezTo>
                  <a:lnTo>
                    <a:pt x="640" y="246"/>
                  </a:lnTo>
                  <a:close/>
                  <a:moveTo>
                    <a:pt x="589" y="158"/>
                  </a:moveTo>
                  <a:cubicBezTo>
                    <a:pt x="685" y="78"/>
                    <a:pt x="685" y="78"/>
                    <a:pt x="685" y="78"/>
                  </a:cubicBezTo>
                  <a:cubicBezTo>
                    <a:pt x="756" y="149"/>
                    <a:pt x="756" y="149"/>
                    <a:pt x="756" y="149"/>
                  </a:cubicBezTo>
                  <a:cubicBezTo>
                    <a:pt x="667" y="223"/>
                    <a:pt x="667" y="223"/>
                    <a:pt x="667" y="223"/>
                  </a:cubicBezTo>
                  <a:lnTo>
                    <a:pt x="589" y="158"/>
                  </a:lnTo>
                  <a:close/>
                  <a:moveTo>
                    <a:pt x="457" y="223"/>
                  </a:moveTo>
                  <a:cubicBezTo>
                    <a:pt x="368" y="149"/>
                    <a:pt x="368" y="149"/>
                    <a:pt x="368" y="149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535" y="158"/>
                    <a:pt x="535" y="158"/>
                    <a:pt x="535" y="158"/>
                  </a:cubicBezTo>
                  <a:lnTo>
                    <a:pt x="457" y="223"/>
                  </a:lnTo>
                  <a:close/>
                  <a:moveTo>
                    <a:pt x="649" y="281"/>
                  </a:moveTo>
                  <a:cubicBezTo>
                    <a:pt x="562" y="718"/>
                    <a:pt x="562" y="718"/>
                    <a:pt x="562" y="718"/>
                  </a:cubicBezTo>
                  <a:cubicBezTo>
                    <a:pt x="475" y="281"/>
                    <a:pt x="475" y="281"/>
                    <a:pt x="475" y="281"/>
                  </a:cubicBezTo>
                  <a:lnTo>
                    <a:pt x="649" y="281"/>
                  </a:lnTo>
                  <a:close/>
                  <a:moveTo>
                    <a:pt x="685" y="281"/>
                  </a:moveTo>
                  <a:cubicBezTo>
                    <a:pt x="858" y="281"/>
                    <a:pt x="858" y="281"/>
                    <a:pt x="858" y="281"/>
                  </a:cubicBezTo>
                  <a:cubicBezTo>
                    <a:pt x="599" y="712"/>
                    <a:pt x="599" y="712"/>
                    <a:pt x="599" y="712"/>
                  </a:cubicBezTo>
                  <a:lnTo>
                    <a:pt x="685" y="281"/>
                  </a:lnTo>
                  <a:close/>
                  <a:moveTo>
                    <a:pt x="695" y="246"/>
                  </a:moveTo>
                  <a:cubicBezTo>
                    <a:pt x="781" y="174"/>
                    <a:pt x="781" y="174"/>
                    <a:pt x="781" y="174"/>
                  </a:cubicBezTo>
                  <a:cubicBezTo>
                    <a:pt x="853" y="246"/>
                    <a:pt x="853" y="246"/>
                    <a:pt x="853" y="246"/>
                  </a:cubicBezTo>
                  <a:lnTo>
                    <a:pt x="695" y="246"/>
                  </a:lnTo>
                  <a:close/>
                  <a:moveTo>
                    <a:pt x="727" y="70"/>
                  </a:moveTo>
                  <a:cubicBezTo>
                    <a:pt x="851" y="70"/>
                    <a:pt x="851" y="70"/>
                    <a:pt x="851" y="70"/>
                  </a:cubicBezTo>
                  <a:cubicBezTo>
                    <a:pt x="783" y="126"/>
                    <a:pt x="783" y="126"/>
                    <a:pt x="783" y="126"/>
                  </a:cubicBezTo>
                  <a:lnTo>
                    <a:pt x="727" y="70"/>
                  </a:lnTo>
                  <a:close/>
                  <a:moveTo>
                    <a:pt x="562" y="135"/>
                  </a:moveTo>
                  <a:cubicBezTo>
                    <a:pt x="484" y="70"/>
                    <a:pt x="484" y="70"/>
                    <a:pt x="484" y="70"/>
                  </a:cubicBezTo>
                  <a:cubicBezTo>
                    <a:pt x="640" y="70"/>
                    <a:pt x="640" y="70"/>
                    <a:pt x="640" y="70"/>
                  </a:cubicBezTo>
                  <a:lnTo>
                    <a:pt x="562" y="135"/>
                  </a:lnTo>
                  <a:close/>
                  <a:moveTo>
                    <a:pt x="341" y="126"/>
                  </a:moveTo>
                  <a:cubicBezTo>
                    <a:pt x="273" y="70"/>
                    <a:pt x="273" y="70"/>
                    <a:pt x="273" y="70"/>
                  </a:cubicBezTo>
                  <a:cubicBezTo>
                    <a:pt x="397" y="70"/>
                    <a:pt x="397" y="70"/>
                    <a:pt x="397" y="70"/>
                  </a:cubicBezTo>
                  <a:lnTo>
                    <a:pt x="341" y="126"/>
                  </a:lnTo>
                  <a:close/>
                  <a:moveTo>
                    <a:pt x="343" y="174"/>
                  </a:moveTo>
                  <a:cubicBezTo>
                    <a:pt x="429" y="246"/>
                    <a:pt x="429" y="246"/>
                    <a:pt x="429" y="246"/>
                  </a:cubicBezTo>
                  <a:cubicBezTo>
                    <a:pt x="271" y="246"/>
                    <a:pt x="271" y="246"/>
                    <a:pt x="271" y="246"/>
                  </a:cubicBezTo>
                  <a:lnTo>
                    <a:pt x="343" y="174"/>
                  </a:lnTo>
                  <a:close/>
                  <a:moveTo>
                    <a:pt x="439" y="281"/>
                  </a:moveTo>
                  <a:cubicBezTo>
                    <a:pt x="525" y="712"/>
                    <a:pt x="525" y="712"/>
                    <a:pt x="525" y="712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439" y="281"/>
                  </a:lnTo>
                  <a:close/>
                  <a:moveTo>
                    <a:pt x="446" y="649"/>
                  </a:moveTo>
                  <a:cubicBezTo>
                    <a:pt x="101" y="281"/>
                    <a:pt x="101" y="281"/>
                    <a:pt x="101" y="281"/>
                  </a:cubicBezTo>
                  <a:cubicBezTo>
                    <a:pt x="225" y="281"/>
                    <a:pt x="225" y="281"/>
                    <a:pt x="225" y="281"/>
                  </a:cubicBezTo>
                  <a:lnTo>
                    <a:pt x="446" y="649"/>
                  </a:lnTo>
                  <a:close/>
                  <a:moveTo>
                    <a:pt x="899" y="281"/>
                  </a:moveTo>
                  <a:cubicBezTo>
                    <a:pt x="1023" y="281"/>
                    <a:pt x="1023" y="281"/>
                    <a:pt x="1023" y="281"/>
                  </a:cubicBezTo>
                  <a:cubicBezTo>
                    <a:pt x="678" y="649"/>
                    <a:pt x="678" y="649"/>
                    <a:pt x="678" y="649"/>
                  </a:cubicBezTo>
                  <a:lnTo>
                    <a:pt x="899" y="281"/>
                  </a:lnTo>
                  <a:close/>
                  <a:moveTo>
                    <a:pt x="903" y="246"/>
                  </a:moveTo>
                  <a:cubicBezTo>
                    <a:pt x="808" y="151"/>
                    <a:pt x="808" y="151"/>
                    <a:pt x="808" y="151"/>
                  </a:cubicBezTo>
                  <a:cubicBezTo>
                    <a:pt x="889" y="84"/>
                    <a:pt x="889" y="84"/>
                    <a:pt x="889" y="84"/>
                  </a:cubicBezTo>
                  <a:cubicBezTo>
                    <a:pt x="1051" y="246"/>
                    <a:pt x="1051" y="246"/>
                    <a:pt x="1051" y="246"/>
                  </a:cubicBezTo>
                  <a:lnTo>
                    <a:pt x="903" y="246"/>
                  </a:lnTo>
                  <a:close/>
                  <a:moveTo>
                    <a:pt x="235" y="84"/>
                  </a:moveTo>
                  <a:cubicBezTo>
                    <a:pt x="316" y="151"/>
                    <a:pt x="316" y="151"/>
                    <a:pt x="316" y="151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70" y="246"/>
                    <a:pt x="70" y="246"/>
                    <a:pt x="70" y="246"/>
                  </a:cubicBezTo>
                  <a:lnTo>
                    <a:pt x="235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98" name="Google Shape;1098;p25"/>
          <p:cNvSpPr txBox="1"/>
          <p:nvPr/>
        </p:nvSpPr>
        <p:spPr>
          <a:xfrm>
            <a:off x="7317028" y="3946127"/>
            <a:ext cx="1385335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150000"/>
              </a:lnSpc>
            </a:pPr>
            <a:endParaRPr sz="750" b="1">
              <a:solidFill>
                <a:srgbClr val="A5A5A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05" name="Google Shape;1105;p25"/>
          <p:cNvGrpSpPr/>
          <p:nvPr/>
        </p:nvGrpSpPr>
        <p:grpSpPr>
          <a:xfrm>
            <a:off x="307026" y="3999715"/>
            <a:ext cx="680920" cy="723821"/>
            <a:chOff x="3936735" y="5105073"/>
            <a:chExt cx="907893" cy="965095"/>
          </a:xfrm>
        </p:grpSpPr>
        <p:sp>
          <p:nvSpPr>
            <p:cNvPr id="1106" name="Google Shape;1106;p25"/>
            <p:cNvSpPr/>
            <p:nvPr/>
          </p:nvSpPr>
          <p:spPr>
            <a:xfrm>
              <a:off x="3942860" y="5168400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D3835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3936735" y="5105073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DFA58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08" name="Google Shape;1108;p25"/>
            <p:cNvGrpSpPr/>
            <p:nvPr/>
          </p:nvGrpSpPr>
          <p:grpSpPr>
            <a:xfrm>
              <a:off x="4157569" y="5352357"/>
              <a:ext cx="451851" cy="449859"/>
              <a:chOff x="-365126" y="-2462213"/>
              <a:chExt cx="4321176" cy="4302126"/>
            </a:xfrm>
          </p:grpSpPr>
          <p:sp>
            <p:nvSpPr>
              <p:cNvPr id="1109" name="Google Shape;1109;p25"/>
              <p:cNvSpPr/>
              <p:nvPr/>
            </p:nvSpPr>
            <p:spPr>
              <a:xfrm>
                <a:off x="-365126" y="-2058988"/>
                <a:ext cx="3937000" cy="389890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37" extrusionOk="0">
                    <a:moveTo>
                      <a:pt x="744" y="26"/>
                    </a:moveTo>
                    <a:cubicBezTo>
                      <a:pt x="727" y="10"/>
                      <a:pt x="705" y="0"/>
                      <a:pt x="681" y="0"/>
                    </a:cubicBezTo>
                    <a:cubicBezTo>
                      <a:pt x="657" y="0"/>
                      <a:pt x="635" y="10"/>
                      <a:pt x="618" y="26"/>
                    </a:cubicBezTo>
                    <a:cubicBezTo>
                      <a:pt x="568" y="77"/>
                      <a:pt x="568" y="77"/>
                      <a:pt x="568" y="77"/>
                    </a:cubicBezTo>
                    <a:cubicBezTo>
                      <a:pt x="551" y="94"/>
                      <a:pt x="541" y="116"/>
                      <a:pt x="541" y="140"/>
                    </a:cubicBezTo>
                    <a:cubicBezTo>
                      <a:pt x="541" y="157"/>
                      <a:pt x="546" y="173"/>
                      <a:pt x="555" y="187"/>
                    </a:cubicBezTo>
                    <a:cubicBezTo>
                      <a:pt x="69" y="382"/>
                      <a:pt x="69" y="382"/>
                      <a:pt x="69" y="382"/>
                    </a:cubicBezTo>
                    <a:cubicBezTo>
                      <a:pt x="37" y="396"/>
                      <a:pt x="13" y="425"/>
                      <a:pt x="7" y="460"/>
                    </a:cubicBezTo>
                    <a:cubicBezTo>
                      <a:pt x="0" y="495"/>
                      <a:pt x="11" y="531"/>
                      <a:pt x="37" y="556"/>
                    </a:cubicBezTo>
                    <a:cubicBezTo>
                      <a:pt x="491" y="1006"/>
                      <a:pt x="491" y="1006"/>
                      <a:pt x="491" y="1006"/>
                    </a:cubicBezTo>
                    <a:cubicBezTo>
                      <a:pt x="511" y="1025"/>
                      <a:pt x="537" y="1036"/>
                      <a:pt x="565" y="1037"/>
                    </a:cubicBezTo>
                    <a:cubicBezTo>
                      <a:pt x="565" y="1037"/>
                      <a:pt x="567" y="1037"/>
                      <a:pt x="567" y="1037"/>
                    </a:cubicBezTo>
                    <a:cubicBezTo>
                      <a:pt x="575" y="1037"/>
                      <a:pt x="582" y="1036"/>
                      <a:pt x="589" y="1035"/>
                    </a:cubicBezTo>
                    <a:cubicBezTo>
                      <a:pt x="625" y="1027"/>
                      <a:pt x="654" y="1003"/>
                      <a:pt x="667" y="969"/>
                    </a:cubicBezTo>
                    <a:cubicBezTo>
                      <a:pt x="858" y="491"/>
                      <a:pt x="858" y="491"/>
                      <a:pt x="858" y="491"/>
                    </a:cubicBezTo>
                    <a:cubicBezTo>
                      <a:pt x="872" y="501"/>
                      <a:pt x="889" y="506"/>
                      <a:pt x="907" y="506"/>
                    </a:cubicBezTo>
                    <a:cubicBezTo>
                      <a:pt x="931" y="506"/>
                      <a:pt x="953" y="496"/>
                      <a:pt x="970" y="480"/>
                    </a:cubicBezTo>
                    <a:cubicBezTo>
                      <a:pt x="1020" y="429"/>
                      <a:pt x="1020" y="429"/>
                      <a:pt x="1020" y="429"/>
                    </a:cubicBezTo>
                    <a:cubicBezTo>
                      <a:pt x="1037" y="412"/>
                      <a:pt x="1047" y="390"/>
                      <a:pt x="1047" y="366"/>
                    </a:cubicBezTo>
                    <a:cubicBezTo>
                      <a:pt x="1047" y="342"/>
                      <a:pt x="1037" y="319"/>
                      <a:pt x="1021" y="303"/>
                    </a:cubicBezTo>
                    <a:lnTo>
                      <a:pt x="744" y="26"/>
                    </a:lnTo>
                    <a:close/>
                    <a:moveTo>
                      <a:pt x="601" y="943"/>
                    </a:moveTo>
                    <a:cubicBezTo>
                      <a:pt x="596" y="954"/>
                      <a:pt x="586" y="962"/>
                      <a:pt x="575" y="965"/>
                    </a:cubicBezTo>
                    <a:cubicBezTo>
                      <a:pt x="572" y="965"/>
                      <a:pt x="569" y="966"/>
                      <a:pt x="566" y="966"/>
                    </a:cubicBezTo>
                    <a:cubicBezTo>
                      <a:pt x="557" y="965"/>
                      <a:pt x="549" y="962"/>
                      <a:pt x="542" y="955"/>
                    </a:cubicBezTo>
                    <a:cubicBezTo>
                      <a:pt x="87" y="505"/>
                      <a:pt x="87" y="505"/>
                      <a:pt x="87" y="505"/>
                    </a:cubicBezTo>
                    <a:cubicBezTo>
                      <a:pt x="79" y="497"/>
                      <a:pt x="75" y="485"/>
                      <a:pt x="77" y="473"/>
                    </a:cubicBezTo>
                    <a:cubicBezTo>
                      <a:pt x="79" y="462"/>
                      <a:pt x="87" y="452"/>
                      <a:pt x="98" y="447"/>
                    </a:cubicBezTo>
                    <a:cubicBezTo>
                      <a:pt x="320" y="358"/>
                      <a:pt x="320" y="358"/>
                      <a:pt x="320" y="358"/>
                    </a:cubicBezTo>
                    <a:cubicBezTo>
                      <a:pt x="470" y="408"/>
                      <a:pt x="620" y="360"/>
                      <a:pt x="770" y="520"/>
                    </a:cubicBezTo>
                    <a:lnTo>
                      <a:pt x="601" y="943"/>
                    </a:lnTo>
                    <a:close/>
                    <a:moveTo>
                      <a:pt x="970" y="378"/>
                    </a:moveTo>
                    <a:cubicBezTo>
                      <a:pt x="919" y="429"/>
                      <a:pt x="919" y="429"/>
                      <a:pt x="919" y="429"/>
                    </a:cubicBezTo>
                    <a:cubicBezTo>
                      <a:pt x="912" y="436"/>
                      <a:pt x="901" y="436"/>
                      <a:pt x="894" y="429"/>
                    </a:cubicBezTo>
                    <a:cubicBezTo>
                      <a:pt x="831" y="366"/>
                      <a:pt x="831" y="366"/>
                      <a:pt x="831" y="366"/>
                    </a:cubicBezTo>
                    <a:cubicBezTo>
                      <a:pt x="780" y="494"/>
                      <a:pt x="780" y="494"/>
                      <a:pt x="780" y="494"/>
                    </a:cubicBezTo>
                    <a:cubicBezTo>
                      <a:pt x="784" y="483"/>
                      <a:pt x="784" y="483"/>
                      <a:pt x="784" y="483"/>
                    </a:cubicBezTo>
                    <a:cubicBezTo>
                      <a:pt x="676" y="376"/>
                      <a:pt x="567" y="362"/>
                      <a:pt x="468" y="350"/>
                    </a:cubicBezTo>
                    <a:cubicBezTo>
                      <a:pt x="437" y="346"/>
                      <a:pt x="406" y="342"/>
                      <a:pt x="376" y="336"/>
                    </a:cubicBezTo>
                    <a:cubicBezTo>
                      <a:pt x="679" y="214"/>
                      <a:pt x="679" y="214"/>
                      <a:pt x="679" y="214"/>
                    </a:cubicBezTo>
                    <a:cubicBezTo>
                      <a:pt x="618" y="153"/>
                      <a:pt x="618" y="153"/>
                      <a:pt x="618" y="153"/>
                    </a:cubicBezTo>
                    <a:cubicBezTo>
                      <a:pt x="611" y="146"/>
                      <a:pt x="611" y="135"/>
                      <a:pt x="618" y="128"/>
                    </a:cubicBezTo>
                    <a:cubicBezTo>
                      <a:pt x="669" y="77"/>
                      <a:pt x="669" y="77"/>
                      <a:pt x="669" y="77"/>
                    </a:cubicBezTo>
                    <a:cubicBezTo>
                      <a:pt x="676" y="70"/>
                      <a:pt x="687" y="70"/>
                      <a:pt x="694" y="77"/>
                    </a:cubicBezTo>
                    <a:cubicBezTo>
                      <a:pt x="970" y="353"/>
                      <a:pt x="970" y="353"/>
                      <a:pt x="970" y="353"/>
                    </a:cubicBezTo>
                    <a:cubicBezTo>
                      <a:pt x="977" y="360"/>
                      <a:pt x="977" y="372"/>
                      <a:pt x="970" y="3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10" name="Google Shape;1110;p25"/>
              <p:cNvSpPr/>
              <p:nvPr/>
            </p:nvSpPr>
            <p:spPr>
              <a:xfrm>
                <a:off x="1536700" y="-311150"/>
                <a:ext cx="669925" cy="6731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79" extrusionOk="0">
                    <a:moveTo>
                      <a:pt x="89" y="179"/>
                    </a:moveTo>
                    <a:cubicBezTo>
                      <a:pt x="138" y="179"/>
                      <a:pt x="178" y="139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139"/>
                      <a:pt x="40" y="179"/>
                      <a:pt x="89" y="179"/>
                    </a:cubicBezTo>
                    <a:close/>
                    <a:moveTo>
                      <a:pt x="89" y="36"/>
                    </a:moveTo>
                    <a:cubicBezTo>
                      <a:pt x="119" y="36"/>
                      <a:pt x="143" y="60"/>
                      <a:pt x="143" y="89"/>
                    </a:cubicBezTo>
                    <a:cubicBezTo>
                      <a:pt x="143" y="119"/>
                      <a:pt x="119" y="143"/>
                      <a:pt x="89" y="143"/>
                    </a:cubicBezTo>
                    <a:cubicBezTo>
                      <a:pt x="59" y="143"/>
                      <a:pt x="35" y="119"/>
                      <a:pt x="35" y="89"/>
                    </a:cubicBezTo>
                    <a:cubicBezTo>
                      <a:pt x="35" y="60"/>
                      <a:pt x="59" y="36"/>
                      <a:pt x="89" y="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11" name="Google Shape;1111;p25"/>
              <p:cNvSpPr/>
              <p:nvPr/>
            </p:nvSpPr>
            <p:spPr>
              <a:xfrm>
                <a:off x="3282950" y="-2462213"/>
                <a:ext cx="673100" cy="6731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79" extrusionOk="0">
                    <a:moveTo>
                      <a:pt x="90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39"/>
                      <a:pt x="40" y="179"/>
                      <a:pt x="90" y="179"/>
                    </a:cubicBezTo>
                    <a:cubicBezTo>
                      <a:pt x="139" y="179"/>
                      <a:pt x="179" y="139"/>
                      <a:pt x="179" y="89"/>
                    </a:cubicBezTo>
                    <a:cubicBezTo>
                      <a:pt x="179" y="40"/>
                      <a:pt x="139" y="0"/>
                      <a:pt x="90" y="0"/>
                    </a:cubicBezTo>
                    <a:close/>
                    <a:moveTo>
                      <a:pt x="90" y="143"/>
                    </a:moveTo>
                    <a:cubicBezTo>
                      <a:pt x="60" y="143"/>
                      <a:pt x="36" y="119"/>
                      <a:pt x="36" y="89"/>
                    </a:cubicBezTo>
                    <a:cubicBezTo>
                      <a:pt x="36" y="60"/>
                      <a:pt x="60" y="36"/>
                      <a:pt x="90" y="36"/>
                    </a:cubicBezTo>
                    <a:cubicBezTo>
                      <a:pt x="119" y="36"/>
                      <a:pt x="143" y="60"/>
                      <a:pt x="143" y="89"/>
                    </a:cubicBezTo>
                    <a:cubicBezTo>
                      <a:pt x="143" y="119"/>
                      <a:pt x="119" y="143"/>
                      <a:pt x="90" y="1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12" name="Google Shape;1112;p25"/>
              <p:cNvSpPr/>
              <p:nvPr/>
            </p:nvSpPr>
            <p:spPr>
              <a:xfrm>
                <a:off x="728662" y="-446088"/>
                <a:ext cx="538163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43" extrusionOk="0">
                    <a:moveTo>
                      <a:pt x="0" y="72"/>
                    </a:moveTo>
                    <a:cubicBezTo>
                      <a:pt x="0" y="111"/>
                      <a:pt x="32" y="143"/>
                      <a:pt x="72" y="143"/>
                    </a:cubicBezTo>
                    <a:cubicBezTo>
                      <a:pt x="111" y="143"/>
                      <a:pt x="143" y="111"/>
                      <a:pt x="143" y="72"/>
                    </a:cubicBezTo>
                    <a:cubicBezTo>
                      <a:pt x="143" y="32"/>
                      <a:pt x="111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lose/>
                    <a:moveTo>
                      <a:pt x="72" y="36"/>
                    </a:moveTo>
                    <a:cubicBezTo>
                      <a:pt x="91" y="36"/>
                      <a:pt x="107" y="52"/>
                      <a:pt x="107" y="72"/>
                    </a:cubicBezTo>
                    <a:cubicBezTo>
                      <a:pt x="107" y="92"/>
                      <a:pt x="91" y="108"/>
                      <a:pt x="72" y="108"/>
                    </a:cubicBezTo>
                    <a:cubicBezTo>
                      <a:pt x="52" y="108"/>
                      <a:pt x="36" y="92"/>
                      <a:pt x="36" y="72"/>
                    </a:cubicBezTo>
                    <a:cubicBezTo>
                      <a:pt x="36" y="52"/>
                      <a:pt x="52" y="36"/>
                      <a:pt x="72" y="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13" name="Google Shape;1113;p25"/>
              <p:cNvSpPr/>
              <p:nvPr/>
            </p:nvSpPr>
            <p:spPr>
              <a:xfrm>
                <a:off x="1266825" y="496888"/>
                <a:ext cx="269875" cy="266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14" name="Google Shape;1114;p25"/>
              <p:cNvSpPr/>
              <p:nvPr/>
            </p:nvSpPr>
            <p:spPr>
              <a:xfrm>
                <a:off x="3417887" y="-1522413"/>
                <a:ext cx="269875" cy="27146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1119" name="Google Shape;1119;p25"/>
          <p:cNvSpPr/>
          <p:nvPr/>
        </p:nvSpPr>
        <p:spPr>
          <a:xfrm>
            <a:off x="8847418" y="4475994"/>
            <a:ext cx="296582" cy="15713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0" name="Google Shape;1120;p25"/>
          <p:cNvSpPr/>
          <p:nvPr/>
        </p:nvSpPr>
        <p:spPr>
          <a:xfrm rot="10800000" flipH="1">
            <a:off x="8847419" y="782298"/>
            <a:ext cx="296581" cy="3582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995;p23"/>
          <p:cNvSpPr txBox="1"/>
          <p:nvPr/>
        </p:nvSpPr>
        <p:spPr>
          <a:xfrm>
            <a:off x="292117" y="105307"/>
            <a:ext cx="7982775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3000" b="1" dirty="0">
                <a:latin typeface="Raleway"/>
                <a:ea typeface="Raleway"/>
                <a:cs typeface="Raleway"/>
                <a:sym typeface="Raleway"/>
              </a:rPr>
              <a:t>Fiscal Updates</a:t>
            </a:r>
            <a:endParaRPr sz="3000" b="1" dirty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7" name="Google Shape;1073;p25"/>
          <p:cNvGrpSpPr/>
          <p:nvPr/>
        </p:nvGrpSpPr>
        <p:grpSpPr>
          <a:xfrm>
            <a:off x="292117" y="2000687"/>
            <a:ext cx="677627" cy="727971"/>
            <a:chOff x="7644430" y="2221488"/>
            <a:chExt cx="903502" cy="970628"/>
          </a:xfrm>
        </p:grpSpPr>
        <p:sp>
          <p:nvSpPr>
            <p:cNvPr id="108" name="Google Shape;1074;p25"/>
            <p:cNvSpPr/>
            <p:nvPr/>
          </p:nvSpPr>
          <p:spPr>
            <a:xfrm>
              <a:off x="7644430" y="229034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BB280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" name="Google Shape;1075;p25"/>
            <p:cNvSpPr/>
            <p:nvPr/>
          </p:nvSpPr>
          <p:spPr>
            <a:xfrm>
              <a:off x="7646163" y="2221488"/>
              <a:ext cx="901768" cy="901768"/>
            </a:xfrm>
            <a:prstGeom prst="roundRect">
              <a:avLst>
                <a:gd name="adj" fmla="val 16667"/>
              </a:avLst>
            </a:prstGeom>
            <a:solidFill>
              <a:srgbClr val="D7300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0" name="Google Shape;1076;p25"/>
            <p:cNvGrpSpPr/>
            <p:nvPr/>
          </p:nvGrpSpPr>
          <p:grpSpPr>
            <a:xfrm>
              <a:off x="7923093" y="2447297"/>
              <a:ext cx="344442" cy="500499"/>
              <a:chOff x="-1587" y="-1587"/>
              <a:chExt cx="4211637" cy="6119812"/>
            </a:xfrm>
          </p:grpSpPr>
          <p:sp>
            <p:nvSpPr>
              <p:cNvPr id="111" name="Google Shape;1077;p25"/>
              <p:cNvSpPr/>
              <p:nvPr/>
            </p:nvSpPr>
            <p:spPr>
              <a:xfrm>
                <a:off x="-1587" y="-1587"/>
                <a:ext cx="4211637" cy="611981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629" extrusionOk="0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2" name="Google Shape;1078;p25"/>
              <p:cNvSpPr/>
              <p:nvPr/>
            </p:nvSpPr>
            <p:spPr>
              <a:xfrm>
                <a:off x="957263" y="955675"/>
                <a:ext cx="1239837" cy="12398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49667"/>
              </p:ext>
            </p:extLst>
          </p:nvPr>
        </p:nvGraphicFramePr>
        <p:xfrm>
          <a:off x="674342" y="895408"/>
          <a:ext cx="7683485" cy="310516"/>
        </p:xfrm>
        <a:graphic>
          <a:graphicData uri="http://schemas.openxmlformats.org/drawingml/2006/table">
            <a:tbl>
              <a:tblPr/>
              <a:tblGrid>
                <a:gridCol w="7683485">
                  <a:extLst>
                    <a:ext uri="{9D8B030D-6E8A-4147-A177-3AD203B41FA5}">
                      <a16:colId xmlns:a16="http://schemas.microsoft.com/office/drawing/2014/main" val="2037319215"/>
                    </a:ext>
                  </a:extLst>
                </a:gridCol>
              </a:tblGrid>
              <a:tr h="30289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 Control &amp; Accountability Plan/New Reporting Requirements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142875" marT="71438" marB="71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70988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37097" y="1537335"/>
          <a:ext cx="7170623" cy="4669156"/>
        </p:xfrm>
        <a:graphic>
          <a:graphicData uri="http://schemas.openxmlformats.org/drawingml/2006/table">
            <a:tbl>
              <a:tblPr/>
              <a:tblGrid>
                <a:gridCol w="7170623">
                  <a:extLst>
                    <a:ext uri="{9D8B030D-6E8A-4147-A177-3AD203B41FA5}">
                      <a16:colId xmlns:a16="http://schemas.microsoft.com/office/drawing/2014/main" val="1811917465"/>
                    </a:ext>
                  </a:extLst>
                </a:gridCol>
              </a:tblGrid>
              <a:tr h="4463415">
                <a:tc>
                  <a:txBody>
                    <a:bodyPr/>
                    <a:lstStyle/>
                    <a:p>
                      <a:pPr marL="381000"/>
                      <a:r>
                        <a:rPr lang="en-US" sz="8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500" dirty="0">
                          <a:effectLst/>
                          <a:latin typeface="Times New Roman" panose="02020603050405020304" pitchFamily="18" charset="0"/>
                        </a:rPr>
                        <a:t>  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Order extends deadline for an LEA to adopt 2020-21 LCAP from July 1 to Dec. 15, 2020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81000"/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County superintendents have until Jan. 14, 2021 to approve district LCAPs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81000"/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Order waives requirements for LEA to adopt an LCAP before it can adopt its budget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81000"/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LEA governing body now required to publish a report describing the programmatic changes made in response to COVID-19 emergency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81000"/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Report must be adopted at same meeting at which governing body adopts 2020-21 budget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81000"/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Report must describe how LEA is meeting needs of “unduplicated” students (low-income, English learners, foster youth)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81000"/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Report must describe how LEA is delivering high-quality distance learning, providing non-congregate meals and arranging for student supervision during normal school hours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81000"/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Report must be submitted with LEA’s adopted budget and posted on LEA’s website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81000"/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Order waives requirement for 2020-21 LCAPs to use the new template adopted by the State Board in January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81000"/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New LCAP template will be used for the first time in spring 2021 as part of the first year in a new 3-year LCAP cycle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81000"/>
                      <a:r>
                        <a:rPr lang="en-US" sz="1100" dirty="0"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    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Legislation will address specifics on modified LCAP process and template; CDE to release FAQ on executive order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142875" marT="71438" marB="71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74327"/>
                  </a:ext>
                </a:extLst>
              </a:tr>
            </a:tbl>
          </a:graphicData>
        </a:graphic>
      </p:graphicFrame>
      <p:pic>
        <p:nvPicPr>
          <p:cNvPr id="29" name="Picture 2">
            <a:extLst>
              <a:ext uri="{FF2B5EF4-FFF2-40B4-BE49-F238E27FC236}">
                <a16:creationId xmlns:a16="http://schemas.microsoft.com/office/drawing/2014/main" id="{7C58D4AD-F4F5-431E-A44E-7D790B09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2aac8634d_0_503"/>
          <p:cNvSpPr txBox="1">
            <a:spLocks noGrp="1"/>
          </p:cNvSpPr>
          <p:nvPr>
            <p:ph type="title"/>
          </p:nvPr>
        </p:nvSpPr>
        <p:spPr>
          <a:xfrm>
            <a:off x="994786" y="276957"/>
            <a:ext cx="7032929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Wrapping Up the Year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Google Shape;264;g82aac8634d_0_503"/>
          <p:cNvSpPr txBox="1">
            <a:spLocks noGrp="1"/>
          </p:cNvSpPr>
          <p:nvPr>
            <p:ph type="body" idx="1"/>
          </p:nvPr>
        </p:nvSpPr>
        <p:spPr>
          <a:xfrm>
            <a:off x="399590" y="1604581"/>
            <a:ext cx="7252099" cy="47823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4572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CARES ACT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 117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revenues</a:t>
            </a:r>
          </a:p>
          <a:p>
            <a:pPr marL="495300" indent="-4572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areas of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Substitute costs, overtime, extra time,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NPA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services, utility costs</a:t>
            </a:r>
          </a:p>
          <a:p>
            <a:pPr marL="495300" indent="-4572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 for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unusual costs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Custodial cleaning supplies, overtime for M&amp;O</a:t>
            </a:r>
          </a:p>
          <a:p>
            <a:pPr marL="495300" indent="-457200">
              <a:buClrTx/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reserve levels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especially cash!</a:t>
            </a:r>
          </a:p>
          <a:p>
            <a:pPr marL="495300" indent="-4572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for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COLA – possibly negative COLA - for 2020-21 and 2021-22</a:t>
            </a:r>
          </a:p>
          <a:p>
            <a:pPr marL="381000" indent="-342900">
              <a:buClrTx/>
              <a:buSzPct val="100000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" lvl="0" indent="0" algn="l" rtl="0"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58A0A2-8D98-48B5-AC55-2644691D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84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5517E7-BC18-4B7B-B964-4A61D6FFC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0" y="44954"/>
            <a:ext cx="1781908" cy="11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6"/>
          <p:cNvSpPr/>
          <p:nvPr/>
        </p:nvSpPr>
        <p:spPr>
          <a:xfrm>
            <a:off x="2208276" y="5716532"/>
            <a:ext cx="3717000" cy="284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8" name="Google Shape;1128;p26"/>
          <p:cNvSpPr txBox="1"/>
          <p:nvPr/>
        </p:nvSpPr>
        <p:spPr>
          <a:xfrm>
            <a:off x="209549" y="246071"/>
            <a:ext cx="3122325" cy="68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348FC4"/>
                </a:solidFill>
                <a:latin typeface="Raleway"/>
                <a:ea typeface="Raleway"/>
                <a:cs typeface="Raleway"/>
                <a:sym typeface="Raleway"/>
              </a:rPr>
              <a:t>Cash is King, Credit is Better</a:t>
            </a:r>
            <a:endParaRPr sz="3600" b="1" dirty="0">
              <a:solidFill>
                <a:srgbClr val="348FC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ct val="90000"/>
              </a:lnSpc>
            </a:pPr>
            <a:endParaRPr sz="1800" b="1" dirty="0">
              <a:solidFill>
                <a:srgbClr val="348FC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9" name="Google Shape;1129;p26"/>
          <p:cNvSpPr/>
          <p:nvPr/>
        </p:nvSpPr>
        <p:spPr>
          <a:xfrm rot="10800000" flipH="1">
            <a:off x="0" y="5716516"/>
            <a:ext cx="2112300" cy="28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4099" y="1947519"/>
            <a:ext cx="50282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Cash deferrals are a solution for the State to smooth out its own cash deficits. </a:t>
            </a:r>
          </a:p>
          <a:p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Small school districts need to increase the cash portion of ending fund balance reserve levels – sooner than later!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Managing cash balances monthly is critical in maintaining fiscal solvency.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122" name="Picture 2" descr="Tenn. establishes hotline for those applying for Emergency Cash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74" y="2070040"/>
            <a:ext cx="1734677" cy="15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0A74CF7-06B4-4F7A-857A-9D8AE52C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93DE-7639-4243-9E0C-D98130B4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38" y="141462"/>
            <a:ext cx="6893179" cy="89333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 for Authorizers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Charters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75096-C38D-46DB-A314-7EF5870C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72" y="1849200"/>
            <a:ext cx="7203543" cy="3458399"/>
          </a:xfrm>
        </p:spPr>
        <p:txBody>
          <a:bodyPr>
            <a:normAutofit fontScale="92500" lnSpcReduction="20000"/>
          </a:bodyPr>
          <a:lstStyle/>
          <a:p>
            <a:pPr marL="137160" indent="0">
              <a:buClrTx/>
              <a:buSzPct val="100000"/>
              <a:buNone/>
            </a:pPr>
            <a:r>
              <a:rPr lang="en-US" sz="2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: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</a:t>
            </a: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message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all charter schools for budget assumptions.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charters know about the </a:t>
            </a: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waivers and timelines.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for an </a:t>
            </a: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downturn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charters on </a:t>
            </a: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 flow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communication – provide some flexibility.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B11C4-753A-4224-89E3-13D662596F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58C71D-D912-4428-82F1-9B87953F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82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93DE-7639-4243-9E0C-D98130B4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14" y="156237"/>
            <a:ext cx="6347713" cy="94195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75096-C38D-46DB-A314-7EF5870C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88" y="1018095"/>
            <a:ext cx="7701699" cy="4749049"/>
          </a:xfrm>
        </p:spPr>
        <p:txBody>
          <a:bodyPr>
            <a:normAutofit fontScale="62500" lnSpcReduction="20000"/>
          </a:bodyPr>
          <a:lstStyle/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Budgeting for 2020-21 and beyond will involve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uncertainty.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 will change as information is known.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baseline budget – just the basics and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multiple assumption models.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 assumptions; plan for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zero, or negative COLA and cash deferrals.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 provision of the 2019-20 Budget Act:  </a:t>
            </a:r>
          </a:p>
          <a:p>
            <a:pPr lvl="2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K-12 Autofit Provision will most likely be implemented –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the Director of Finance to “autofit” the LCFF COLA to “fit” the minimum guarantee.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 flow management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for small school districts and charter schools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cash reserves as quickly as possible.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B11C4-753A-4224-89E3-13D662596F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F86120-860F-4F16-B99B-B6439C76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82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13891-1713-4D3E-B8AC-DD0ED0339175}"/>
              </a:ext>
            </a:extLst>
          </p:cNvPr>
          <p:cNvSpPr txBox="1"/>
          <p:nvPr/>
        </p:nvSpPr>
        <p:spPr>
          <a:xfrm>
            <a:off x="7671631" y="627216"/>
            <a:ext cx="1080198" cy="15424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AD03674-7727-4D24-98CA-C91D0BADAA3F}"/>
              </a:ext>
            </a:extLst>
          </p:cNvPr>
          <p:cNvSpPr/>
          <p:nvPr/>
        </p:nvSpPr>
        <p:spPr>
          <a:xfrm>
            <a:off x="8063155" y="774974"/>
            <a:ext cx="391886" cy="3232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C1B743D-69D9-4495-83D1-BB330DEA1F1E}"/>
              </a:ext>
            </a:extLst>
          </p:cNvPr>
          <p:cNvSpPr/>
          <p:nvPr/>
        </p:nvSpPr>
        <p:spPr>
          <a:xfrm>
            <a:off x="8063155" y="1209713"/>
            <a:ext cx="391886" cy="32322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6D1ABEE-04FD-4911-8014-8DB438D23E06}"/>
              </a:ext>
            </a:extLst>
          </p:cNvPr>
          <p:cNvSpPr/>
          <p:nvPr/>
        </p:nvSpPr>
        <p:spPr>
          <a:xfrm>
            <a:off x="8064475" y="1644452"/>
            <a:ext cx="391886" cy="32322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DEC0-75F9-4DCC-8D19-E1E20E33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04" y="114396"/>
            <a:ext cx="6347713" cy="853440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 and Resources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AAFF-C4BD-4FDE-8FF2-0A7C5EF23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6" y="2182404"/>
            <a:ext cx="7476977" cy="3327441"/>
          </a:xfrm>
        </p:spPr>
        <p:txBody>
          <a:bodyPr>
            <a:normAutofit fontScale="85000" lnSpcReduction="20000"/>
          </a:bodyPr>
          <a:lstStyle/>
          <a:p>
            <a:pPr marL="1409700" lvl="2" indent="-457200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CCAP Library – full of resources, links and articles.</a:t>
            </a:r>
          </a:p>
          <a:p>
            <a:pPr marL="952500" lvl="2" indent="0">
              <a:spcBef>
                <a:spcPts val="0"/>
              </a:spcBef>
              <a:buClrTx/>
              <a:buSzPct val="100000"/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marL="1409700" lvl="2" indent="-45720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 you missed - Cash-flow Training 4/27/20 webinar presentation and Excel spreadsheet.</a:t>
            </a:r>
          </a:p>
          <a:p>
            <a:pPr marL="1409700" lvl="2" indent="-45720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(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ddeal@brightlake.com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Debi.Deal@calauthorizers.org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F9CC84-5B34-4A79-A1B7-FE706FD6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32 Points 5">
            <a:extLst>
              <a:ext uri="{FF2B5EF4-FFF2-40B4-BE49-F238E27FC236}">
                <a16:creationId xmlns:a16="http://schemas.microsoft.com/office/drawing/2014/main" id="{A6936BB5-18F9-4528-833F-5A615E5B5250}"/>
              </a:ext>
            </a:extLst>
          </p:cNvPr>
          <p:cNvSpPr/>
          <p:nvPr/>
        </p:nvSpPr>
        <p:spPr>
          <a:xfrm rot="20713160">
            <a:off x="5212943" y="668107"/>
            <a:ext cx="1714749" cy="11451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Stay Tuned! </a:t>
            </a:r>
          </a:p>
        </p:txBody>
      </p:sp>
    </p:spTree>
    <p:extLst>
      <p:ext uri="{BB962C8B-B14F-4D97-AF65-F5344CB8AC3E}">
        <p14:creationId xmlns:p14="http://schemas.microsoft.com/office/powerpoint/2010/main" val="10074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3" y="1336264"/>
            <a:ext cx="7042430" cy="397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A34F4-34BA-4160-B04A-81D2D1F0E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794" y="5858133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2aac8634d_0_676"/>
          <p:cNvSpPr txBox="1">
            <a:spLocks noGrp="1"/>
          </p:cNvSpPr>
          <p:nvPr>
            <p:ph type="title"/>
          </p:nvPr>
        </p:nvSpPr>
        <p:spPr>
          <a:xfrm>
            <a:off x="907949" y="177293"/>
            <a:ext cx="7328101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" name="Google Shape;204;g82aac8634d_0_6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325" y="1198980"/>
            <a:ext cx="2118836" cy="300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3E02B48-3334-43A6-B19B-32D8EE41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3270" y="4726683"/>
            <a:ext cx="2889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Debi Deal,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CCAP Treasurer/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 Expert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ddeal@brightlake.com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2aac8634d_0_454"/>
          <p:cNvSpPr txBox="1">
            <a:spLocks noGrp="1"/>
          </p:cNvSpPr>
          <p:nvPr>
            <p:ph type="title"/>
          </p:nvPr>
        </p:nvSpPr>
        <p:spPr>
          <a:xfrm>
            <a:off x="2785303" y="300792"/>
            <a:ext cx="2898250" cy="8526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Today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8" name="Google Shape;188;g82aac8634d_0_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700" y="5872800"/>
            <a:ext cx="2409900" cy="7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E8FDF9-97A9-44DA-ABFF-E83E681A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97941">
            <a:off x="1764618" y="1737355"/>
            <a:ext cx="1969184" cy="1313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682DE9-6080-4DC0-A192-B5870BBF45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472" b="17697"/>
          <a:stretch/>
        </p:blipFill>
        <p:spPr>
          <a:xfrm>
            <a:off x="4934630" y="1485831"/>
            <a:ext cx="1854192" cy="121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0015A8-6E7A-48E2-A97D-4390EDE206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8" t="1" r="1" b="7409"/>
          <a:stretch/>
        </p:blipFill>
        <p:spPr>
          <a:xfrm rot="1515515">
            <a:off x="5146312" y="3856098"/>
            <a:ext cx="1733296" cy="1380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3D3F0-D97A-463A-9B89-2412E6DCB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667" y="3922086"/>
            <a:ext cx="1843087" cy="13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404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0DB3-198D-412C-8B56-75580268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Away for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1313F-5E3A-4D0D-861F-78D5B694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558" y="1961662"/>
            <a:ext cx="6347714" cy="3149600"/>
          </a:xfrm>
          <a:ln>
            <a:solidFill>
              <a:schemeClr val="accent1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marL="480060" indent="-3429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0060" indent="-3429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Wrapping up the 2019-20 school year. </a:t>
            </a:r>
          </a:p>
          <a:p>
            <a:pPr marL="480060" indent="-3429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up the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80060" indent="-3429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Bracing for 2020-21 and beyond.</a:t>
            </a:r>
          </a:p>
          <a:p>
            <a:pPr marL="480060" indent="-3429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 management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be the key going forward.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>
              <a:buClrTx/>
              <a:buSzPct val="100000"/>
              <a:buNone/>
            </a:pP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ABB41-8412-42F4-9543-3F05A03B17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pic>
        <p:nvPicPr>
          <p:cNvPr id="5" name="Google Shape;188;g82aac8634d_0_454">
            <a:extLst>
              <a:ext uri="{FF2B5EF4-FFF2-40B4-BE49-F238E27FC236}">
                <a16:creationId xmlns:a16="http://schemas.microsoft.com/office/drawing/2014/main" id="{E3DC24A7-337A-4BD2-A89D-6F270A41360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81700" y="5872800"/>
            <a:ext cx="2409900" cy="79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4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Overlapping </a:t>
            </a:r>
            <a:r>
              <a:rPr lang="en-US" dirty="0" err="1"/>
              <a:t>Considertions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pic>
        <p:nvPicPr>
          <p:cNvPr id="2050" name="Picture 2" descr="https://lh3.googleusercontent.com/a5Pf_5KzwsNlJRoSGPbYtDXLZI-kgp28kdZ8MRaj0svfz3RYQ9a2O_uCuufr1wiyfxaQiW8eBu9kWCukgcKpwFcqsgo6dNDio6Tc88pv2H7N57n3Hu9rbXhowwp3ShSbFPlXYY6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" y="1714911"/>
            <a:ext cx="5413044" cy="43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05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65FF-D46A-48C8-9A94-3EC748E2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19" y="156237"/>
            <a:ext cx="6347713" cy="1320800"/>
          </a:xfrm>
        </p:spPr>
        <p:txBody>
          <a:bodyPr/>
          <a:lstStyle/>
          <a:p>
            <a:r>
              <a:rPr lang="en-US" dirty="0"/>
              <a:t>Governor’s Executive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sp>
        <p:nvSpPr>
          <p:cNvPr id="5" name="Rectangle 4"/>
          <p:cNvSpPr/>
          <p:nvPr/>
        </p:nvSpPr>
        <p:spPr>
          <a:xfrm>
            <a:off x="801018" y="1082040"/>
            <a:ext cx="683539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Oswald"/>
              </a:rPr>
              <a:t>E</a:t>
            </a:r>
            <a:r>
              <a:rPr lang="en-US" dirty="0">
                <a:latin typeface="Arial" panose="020B0604020202020204" pitchFamily="34" charset="0"/>
              </a:rPr>
              <a:t>xecutive Order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hlinkClick r:id="rId2"/>
              </a:rPr>
              <a:t>N-26-20</a:t>
            </a:r>
            <a:r>
              <a:rPr lang="en-US" dirty="0">
                <a:latin typeface="Arial" panose="020B0604020202020204" pitchFamily="34" charset="0"/>
              </a:rPr>
              <a:t>:  Ensuring funding to support: 1) Deliver high-quality education opportunities; 2) Provide school meals; 3) Provide supervision; 4) Pay employees </a:t>
            </a:r>
            <a:endParaRPr lang="en-US" dirty="0">
              <a:latin typeface="Roboto"/>
            </a:endParaRPr>
          </a:p>
          <a:p>
            <a:pPr fontAlgn="base">
              <a:spcBef>
                <a:spcPts val="64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Executive Order 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N-29-30</a:t>
            </a:r>
            <a:r>
              <a:rPr lang="en-US" dirty="0">
                <a:latin typeface="Arial" panose="020B0604020202020204" pitchFamily="34" charset="0"/>
              </a:rPr>
              <a:t>: Brown Act- portions to suspend: Can meet virtually and outside of district/ boundaries; not required to post residence address; must provide and post on webpage virtual/ telephonic access; must follow 72 hour posting.  </a:t>
            </a:r>
          </a:p>
          <a:p>
            <a:pPr fontAlgn="base">
              <a:spcBef>
                <a:spcPts val="64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Executive Order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N-30-20</a:t>
            </a:r>
            <a:r>
              <a:rPr lang="en-US" dirty="0">
                <a:latin typeface="Arial" panose="020B0604020202020204" pitchFamily="34" charset="0"/>
              </a:rPr>
              <a:t>: Suspension of State assessments </a:t>
            </a:r>
          </a:p>
          <a:p>
            <a:pPr fontAlgn="base">
              <a:spcBef>
                <a:spcPts val="64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NEW!  </a:t>
            </a:r>
            <a:r>
              <a:rPr lang="en-US" dirty="0">
                <a:latin typeface="Arial" panose="020B0604020202020204" pitchFamily="34" charset="0"/>
              </a:rPr>
              <a:t>Executive Order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hlinkClick r:id="rId5"/>
              </a:rPr>
              <a:t>N-56-20</a:t>
            </a:r>
            <a:r>
              <a:rPr lang="en-US" dirty="0">
                <a:latin typeface="Arial" panose="020B0604020202020204" pitchFamily="34" charset="0"/>
              </a:rPr>
              <a:t>: LCAP changes and “written report”: </a:t>
            </a:r>
          </a:p>
          <a:p>
            <a:pPr lvl="2" fontAlgn="base">
              <a:spcBef>
                <a:spcPts val="64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</a:rPr>
              <a:t>	1) LCAP December 15 extension; </a:t>
            </a:r>
          </a:p>
          <a:p>
            <a:pPr lvl="2" fontAlgn="base">
              <a:spcBef>
                <a:spcPts val="64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</a:rPr>
              <a:t>	2) Written report and budget approved and submitted July 1, 2020; </a:t>
            </a:r>
          </a:p>
          <a:p>
            <a:pPr lvl="2" fontAlgn="base">
              <a:spcBef>
                <a:spcPts val="64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</a:rPr>
              <a:t>	3) Written report submitted to authorizers and County Superintendent by 	July 1 (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6"/>
              </a:rPr>
              <a:t>EDC 47604.33</a:t>
            </a:r>
            <a:r>
              <a:rPr lang="en-US" dirty="0">
                <a:latin typeface="Arial" panose="020B0604020202020204" pitchFamily="34" charset="0"/>
              </a:rPr>
              <a:t>); </a:t>
            </a:r>
          </a:p>
          <a:p>
            <a:pPr lvl="2" fontAlgn="base">
              <a:spcBef>
                <a:spcPts val="64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</a:rPr>
              <a:t>	4) Written report posted on school’s homepage on the internet.  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A635CE7-4C97-4A8E-A4C4-AF0C9DC1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3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8D9A-A500-484C-B616-242BCA43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46" y="239151"/>
            <a:ext cx="6347714" cy="1320800"/>
          </a:xfrm>
        </p:spPr>
        <p:txBody>
          <a:bodyPr/>
          <a:lstStyle/>
          <a:p>
            <a:pPr algn="ctr"/>
            <a:r>
              <a:rPr lang="en-US" dirty="0"/>
              <a:t>Composition of the State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8ECAC-F7A7-4E6C-A9A5-3F40EAA207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0010AB-6CD1-43B0-ABF7-674C7D074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87377"/>
              </p:ext>
            </p:extLst>
          </p:nvPr>
        </p:nvGraphicFramePr>
        <p:xfrm>
          <a:off x="-619933" y="10602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3C5DCAE1-FF22-46DA-9B24-FDDA9724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3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2aac8634d_0_503"/>
          <p:cNvSpPr txBox="1">
            <a:spLocks noGrp="1"/>
          </p:cNvSpPr>
          <p:nvPr>
            <p:ph type="title"/>
          </p:nvPr>
        </p:nvSpPr>
        <p:spPr>
          <a:xfrm>
            <a:off x="457200" y="173038"/>
            <a:ext cx="7032929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Volatility of the State Budget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58A0A2-8D98-48B5-AC55-2644691D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84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B038BB-5BEE-480B-A0D5-45E84C2E0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933055"/>
              </p:ext>
            </p:extLst>
          </p:nvPr>
        </p:nvGraphicFramePr>
        <p:xfrm>
          <a:off x="812542" y="15025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89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2aac8634d_0_480"/>
          <p:cNvSpPr txBox="1"/>
          <p:nvPr/>
        </p:nvSpPr>
        <p:spPr>
          <a:xfrm>
            <a:off x="572085" y="2058010"/>
            <a:ext cx="7117584" cy="146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Federal Waivers</a:t>
            </a:r>
            <a:r>
              <a:rPr lang="en-US" sz="24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and flexibility webinar and slides.</a:t>
            </a: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Waiver information </a:t>
            </a:r>
            <a:r>
              <a:rPr lang="en-US" sz="24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CDE</a:t>
            </a: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sz="2400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82aac8634d_0_480"/>
          <p:cNvSpPr txBox="1">
            <a:spLocks noGrp="1"/>
          </p:cNvSpPr>
          <p:nvPr>
            <p:ph type="title"/>
          </p:nvPr>
        </p:nvSpPr>
        <p:spPr>
          <a:xfrm>
            <a:off x="609598" y="177293"/>
            <a:ext cx="6347700" cy="11613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Forget Your</a:t>
            </a:r>
            <a:b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CDE </a:t>
            </a:r>
            <a: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Waivers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FD2141-DA9D-4B6F-BAF2-13633492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84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6316</TotalTime>
  <Words>926</Words>
  <Application>Microsoft Office PowerPoint</Application>
  <PresentationFormat>On-screen Show (4:3)</PresentationFormat>
  <Paragraphs>134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</vt:lpstr>
      <vt:lpstr>Calibri</vt:lpstr>
      <vt:lpstr>Lato</vt:lpstr>
      <vt:lpstr>Noto Sans Symbols</vt:lpstr>
      <vt:lpstr>Oswald</vt:lpstr>
      <vt:lpstr>Raleway</vt:lpstr>
      <vt:lpstr>Roboto</vt:lpstr>
      <vt:lpstr>Symbol</vt:lpstr>
      <vt:lpstr>Times New Roman</vt:lpstr>
      <vt:lpstr>Trebuchet MS</vt:lpstr>
      <vt:lpstr>Wingdings</vt:lpstr>
      <vt:lpstr>Facet</vt:lpstr>
      <vt:lpstr>Small School Districts Association and  California Charter  Authorizing Professionals</vt:lpstr>
      <vt:lpstr>Speaker</vt:lpstr>
      <vt:lpstr>For Today</vt:lpstr>
      <vt:lpstr>Take Away for Today</vt:lpstr>
      <vt:lpstr>Overlapping Considertions</vt:lpstr>
      <vt:lpstr>Governor’s Executive Orders</vt:lpstr>
      <vt:lpstr>Composition of the State Budget</vt:lpstr>
      <vt:lpstr>Volatility of the State Budget</vt:lpstr>
      <vt:lpstr>Don’t Forget Your CDE Waivers</vt:lpstr>
      <vt:lpstr>PowerPoint Presentation</vt:lpstr>
      <vt:lpstr>PowerPoint Presentation</vt:lpstr>
      <vt:lpstr>Wrapping Up the Year</vt:lpstr>
      <vt:lpstr>PowerPoint Presentation</vt:lpstr>
      <vt:lpstr>Guidelines for Authorizers  to  Charters</vt:lpstr>
      <vt:lpstr>The Future</vt:lpstr>
      <vt:lpstr>Next Steps and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 Title</dc:title>
  <dc:creator>Dinnen, Janet</dc:creator>
  <cp:lastModifiedBy>Kimberly Waite-Cooper</cp:lastModifiedBy>
  <cp:revision>179</cp:revision>
  <cp:lastPrinted>2020-04-01T14:44:10Z</cp:lastPrinted>
  <dcterms:created xsi:type="dcterms:W3CDTF">2018-10-09T01:49:40Z</dcterms:created>
  <dcterms:modified xsi:type="dcterms:W3CDTF">2020-05-13T17:20:59Z</dcterms:modified>
</cp:coreProperties>
</file>