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9" r:id="rId6"/>
    <p:sldId id="262" r:id="rId7"/>
    <p:sldId id="267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2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E9D61-E616-4B7C-B307-1A65822B4C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E5883E-032F-4311-B26A-6741028DB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655DD-533E-45D1-BBA7-AB426CFDF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0A7BE-BB10-48B2-B513-6346A669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B0EB5-A3AD-467B-A564-77F783A3A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76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75DA7-5EF4-4EFC-A6C7-BE08BA51A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A651AB-F944-4EBE-ABD5-53458182B2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745E0-0572-436E-9919-D6F54F33E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73E8D-D225-4091-BE33-2E99F143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F5563-723F-4B3E-9F82-24DBB4850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10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22F9BF-99E9-410D-A0DE-B5B9E114C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CBF2D8-D73B-4C82-A7D9-582FB1B59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E4BE9-BF9D-411A-ACD3-72342FD93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E642E-CBD3-4087-AC37-7FBA04541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AACDF-ACE1-4C1E-A4CF-08FD0D3D9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6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8279B-11E7-4FA1-8978-C6361560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D640B-4209-4A68-9DA6-B4A3AAEF3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6EC7A-A528-4317-97E3-801412D0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43515-0538-4124-8571-497E012E0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CD645-D38D-4C2D-BE39-10957C6BF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33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CBB3F-E5F3-45A0-B330-CB8F7C13F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8B93E-3453-46D3-8290-D3EFE266D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4BCDA-1A86-49F9-9849-369C7E00E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B20F7-363C-49E2-B01C-2AFF4AE12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F6D22-2925-4558-80EB-989AFE521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5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468AB-D26E-426C-8561-A41DFFE4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31896-04CC-45AA-B5A7-A7EDD0E4BF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DB0F4C-B0E5-4DA5-8195-4A6DD8420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EB0440-B390-4309-8F9F-0E8133423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487567-0D8C-4D45-9D08-E5FC1DBFA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EB833-4825-4F9B-AFDC-C9AC6982E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798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30A39-0A21-46F4-96CC-AB82DB6FD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F4B53-09C9-498B-A407-E619C2DDF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88FCF1-13A1-4729-8CC8-F3D95A05C4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0445A5-8503-477A-86DC-47E210647D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7EF50B-4AFA-4FB5-9749-4A0E6EB22F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30CE8B-8747-448D-B40E-139E79730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AC2AE-D367-416A-B5D7-35A7EAD46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633478-ECDE-423B-A1AA-F3E68E5B7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88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FE81F-578B-4D93-ADB5-32791BDDB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173BF3-92DB-45C9-A98D-F38309E69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D7060A-21EA-4BF3-9557-3EE7FEFD1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1A545E-335F-4EE1-B51B-4D70FDFFE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A7C295-682E-4197-AF8F-9C150FA17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609546-4C80-4A68-B71E-EDC1B376F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409D73-D3CA-427E-AF78-BCE7DD88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92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2091A-CEE3-445C-8A21-02AD29E12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A56B1-4FE8-43ED-869E-C4BBF2CA9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F5F282-355A-4B02-9645-DF1894887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EE3FF-C3BC-4FFF-BACA-20DEC6AD5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1FE88-08D2-4CFE-B0BB-C9C346C19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DA08F3-F850-44E7-8874-3D4E18DEB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7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C02D5-9EF4-4F9C-B6BF-2BDFB41DE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FDE758-D229-48E1-8B6C-0A9FA532CB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BEDA65-5C15-4EEC-82BB-9592574618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1B43E6-09D1-44AB-B101-7D12A1A7F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990A08-B502-46D8-A274-2855AFEF3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662B0A-0E99-48F7-B071-E22BFB634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19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2DC0EF-83AC-443F-8179-82C5A8FF5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02E5B4-AB95-4597-AB8B-6A45B12F1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FE1B4-7810-49A2-977F-BA436BD34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D9F06-1816-4F3D-B459-C4E19CB102A3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9BFDA-BE08-45D3-A0FB-D9098E2655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6E47B-1539-4266-BC86-16A25416A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nationalcharterschools.org/wp-content/uploads/2020/05/Reopening-Schools-Checklist.pdf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chiefsforchange.org/wp-content/uploads/2020/05/CFC-TheReturn_5-13-20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eturntoschoolroadmap.org/" TargetMode="External"/><Relationship Id="rId11" Type="http://schemas.openxmlformats.org/officeDocument/2006/relationships/hyperlink" Target="http://www.bluum.org/wp-content/uploads/2020/05/Creating-Social-Distance-When-Re-Opening-Schools-5-6-20_FINAL.pdf" TargetMode="External"/><Relationship Id="rId5" Type="http://schemas.openxmlformats.org/officeDocument/2006/relationships/hyperlink" Target="http://www.cde.state.co.us/planning20-21/introduction" TargetMode="External"/><Relationship Id="rId10" Type="http://schemas.openxmlformats.org/officeDocument/2006/relationships/hyperlink" Target="https://docs.google.com/document/d/1ncmBvBFO4K-AmmSm-cHyQ8v6S-jXtqCUAcbOnKs1qOs/edit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nationalcharterschools.org/wp-content/uploads/2020/05/Preparing-School-Buildings-for-Reopening-After-COVID-19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4E1D723-38A1-4306-A11E-27ABD5F14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" y="5820410"/>
            <a:ext cx="230505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1">
            <a:extLst>
              <a:ext uri="{FF2B5EF4-FFF2-40B4-BE49-F238E27FC236}">
                <a16:creationId xmlns:a16="http://schemas.microsoft.com/office/drawing/2014/main" id="{EA53CBBF-D387-4F4A-A13D-E5473638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743" y="5928359"/>
            <a:ext cx="1814513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81C877-02B1-4F87-AF71-A66832D18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8148" y="5689600"/>
            <a:ext cx="3073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AA1C6BE-3359-42B3-A230-54CDDA9A9FC7}"/>
              </a:ext>
            </a:extLst>
          </p:cNvPr>
          <p:cNvSpPr txBox="1"/>
          <p:nvPr/>
        </p:nvSpPr>
        <p:spPr>
          <a:xfrm>
            <a:off x="588564" y="1009650"/>
            <a:ext cx="10501786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200" b="1" dirty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Tri-State Alliance to Improve District-Led Charter Authorizing</a:t>
            </a:r>
          </a:p>
          <a:p>
            <a:pPr algn="ctr"/>
            <a:r>
              <a:rPr lang="en-US" sz="3200" b="1" dirty="0"/>
              <a:t>Weekly Call Series: </a:t>
            </a:r>
          </a:p>
          <a:p>
            <a:pPr algn="ctr"/>
            <a:endParaRPr lang="en-US" sz="2800" b="1" dirty="0"/>
          </a:p>
          <a:p>
            <a:pPr algn="ctr"/>
            <a:r>
              <a:rPr lang="en-US" sz="4000" b="1" dirty="0"/>
              <a:t>Authorizer Roles In Reopening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Thursday, June 4, 2020</a:t>
            </a:r>
          </a:p>
          <a:p>
            <a:pPr algn="ctr"/>
            <a:r>
              <a:rPr lang="en-US" sz="2800" dirty="0"/>
              <a:t>2:00 pm to 3:00 pm, MDT</a:t>
            </a:r>
          </a:p>
        </p:txBody>
      </p:sp>
    </p:spTree>
    <p:extLst>
      <p:ext uri="{BB962C8B-B14F-4D97-AF65-F5344CB8AC3E}">
        <p14:creationId xmlns:p14="http://schemas.microsoft.com/office/powerpoint/2010/main" val="1078175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4E1D723-38A1-4306-A11E-27ABD5F14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" y="5820410"/>
            <a:ext cx="230505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1">
            <a:extLst>
              <a:ext uri="{FF2B5EF4-FFF2-40B4-BE49-F238E27FC236}">
                <a16:creationId xmlns:a16="http://schemas.microsoft.com/office/drawing/2014/main" id="{EA53CBBF-D387-4F4A-A13D-E5473638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743" y="5928359"/>
            <a:ext cx="1814513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81C877-02B1-4F87-AF71-A66832D18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8148" y="5689600"/>
            <a:ext cx="3073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AEC605D-07A2-47FF-B4AE-6602A3D8B66B}"/>
              </a:ext>
            </a:extLst>
          </p:cNvPr>
          <p:cNvSpPr/>
          <p:nvPr/>
        </p:nvSpPr>
        <p:spPr>
          <a:xfrm>
            <a:off x="476249" y="1666876"/>
            <a:ext cx="11401425" cy="418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Resources for Reopening: Examples</a:t>
            </a: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CDE Planning Tool: </a:t>
            </a:r>
            <a:r>
              <a:rPr lang="en-US" sz="1600" u="sng" dirty="0">
                <a:solidFill>
                  <a:srgbClr val="1155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Planning for the 2020-21 School Year</a:t>
            </a:r>
            <a:endParaRPr lang="en-US" sz="1600" u="sng" dirty="0">
              <a:solidFill>
                <a:srgbClr val="1155C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Return to School: </a:t>
            </a:r>
            <a:r>
              <a:rPr lang="en-US" sz="16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https://returntoschoolroadmap.org/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Johns Hopkins &amp; Chiefs for Change: </a:t>
            </a:r>
            <a:r>
              <a:rPr lang="en-US" sz="16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https://chiefsforchange.org/wp-content/uploads/2020/05/CFC-TheReturn_5-13-20.pdf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National Charter School Institute: Checklist: </a:t>
            </a:r>
            <a:r>
              <a:rPr lang="en-US" sz="16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https://nationalcharterschools.org/wp-content/uploads/2020/05/Reopening-Schools-Checklist.pdf</a:t>
            </a:r>
            <a:r>
              <a:rPr lang="en-US" sz="16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Guidance: </a:t>
            </a:r>
            <a:r>
              <a:rPr lang="en-US" sz="16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https://nationalcharterschools.org/wp-content/uploads/2020/05/Preparing-School-Buildings-for-Reopening-After-COVID-19.pdf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Bellwether: </a:t>
            </a:r>
            <a:r>
              <a:rPr lang="en-US" sz="16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https://docs.google.com/document/d/1ncmBvBFO4K-AmmSm-cHyQ8v6S-jXtqCUAcbOnKs1qOs/edit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Bluum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6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http://www.bluum.org/wp-content/uploads/2020/05/Creating-Social-Distance-When-Re-Opening-Schools-5-6-20_FINAL.pdf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850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4E1D723-38A1-4306-A11E-27ABD5F14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" y="5820410"/>
            <a:ext cx="230505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1">
            <a:extLst>
              <a:ext uri="{FF2B5EF4-FFF2-40B4-BE49-F238E27FC236}">
                <a16:creationId xmlns:a16="http://schemas.microsoft.com/office/drawing/2014/main" id="{EA53CBBF-D387-4F4A-A13D-E5473638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743" y="5928359"/>
            <a:ext cx="1814513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81C877-02B1-4F87-AF71-A66832D18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8148" y="5689600"/>
            <a:ext cx="3073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7D0670F-F1BB-4267-8A7F-FADA58D644E4}"/>
              </a:ext>
            </a:extLst>
          </p:cNvPr>
          <p:cNvSpPr/>
          <p:nvPr/>
        </p:nvSpPr>
        <p:spPr>
          <a:xfrm>
            <a:off x="681317" y="2639224"/>
            <a:ext cx="9014851" cy="1540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800" dirty="0">
                <a:solidFill>
                  <a:prstClr val="black"/>
                </a:solidFill>
                <a:ea typeface="Times New Roman" panose="02020603050405020304" pitchFamily="18" charset="0"/>
              </a:rPr>
              <a:t>What principles should inform communication and planning by districts and charter schools?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28750" lvl="2" indent="-514350">
              <a:lnSpc>
                <a:spcPct val="107000"/>
              </a:lnSpc>
              <a:buFont typeface="+mj-lt"/>
              <a:buAutoNum type="arabicPeriod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201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4E1D723-38A1-4306-A11E-27ABD5F14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" y="5820410"/>
            <a:ext cx="230505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1">
            <a:extLst>
              <a:ext uri="{FF2B5EF4-FFF2-40B4-BE49-F238E27FC236}">
                <a16:creationId xmlns:a16="http://schemas.microsoft.com/office/drawing/2014/main" id="{EA53CBBF-D387-4F4A-A13D-E5473638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743" y="5928359"/>
            <a:ext cx="1814513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81C877-02B1-4F87-AF71-A66832D18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8148" y="5689600"/>
            <a:ext cx="3073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95416D7-5F89-48EC-A07D-AC82397C38B8}"/>
              </a:ext>
            </a:extLst>
          </p:cNvPr>
          <p:cNvSpPr/>
          <p:nvPr/>
        </p:nvSpPr>
        <p:spPr>
          <a:xfrm>
            <a:off x="771449" y="2479327"/>
            <a:ext cx="8644087" cy="143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05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en-US" sz="2800" dirty="0">
                <a:solidFill>
                  <a:prstClr val="black"/>
                </a:solidFill>
                <a:ea typeface="Times New Roman" panose="02020603050405020304" pitchFamily="18" charset="0"/>
              </a:rPr>
              <a:t>How can authorizer oversight respect charter school autonomy appropriately while also safeguarding student learning and public health during the crisis?  </a:t>
            </a:r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789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4E1D723-38A1-4306-A11E-27ABD5F14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" y="5820410"/>
            <a:ext cx="230505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1">
            <a:extLst>
              <a:ext uri="{FF2B5EF4-FFF2-40B4-BE49-F238E27FC236}">
                <a16:creationId xmlns:a16="http://schemas.microsoft.com/office/drawing/2014/main" id="{EA53CBBF-D387-4F4A-A13D-E5473638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743" y="5928359"/>
            <a:ext cx="1814513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81C877-02B1-4F87-AF71-A66832D18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8148" y="5689600"/>
            <a:ext cx="3073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C599D38-7A49-4C68-9C1E-476B5BD03CE4}"/>
              </a:ext>
            </a:extLst>
          </p:cNvPr>
          <p:cNvSpPr/>
          <p:nvPr/>
        </p:nvSpPr>
        <p:spPr>
          <a:xfrm>
            <a:off x="935124" y="2479138"/>
            <a:ext cx="96430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800" dirty="0">
                <a:ea typeface="Times New Roman" panose="02020603050405020304" pitchFamily="18" charset="0"/>
              </a:rPr>
              <a:t>What steps can authorizers and charter schools take now to avoid unnecessary conflict and to keep the focus on what is best for students?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02177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4E1D723-38A1-4306-A11E-27ABD5F14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" y="5820410"/>
            <a:ext cx="230505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1">
            <a:extLst>
              <a:ext uri="{FF2B5EF4-FFF2-40B4-BE49-F238E27FC236}">
                <a16:creationId xmlns:a16="http://schemas.microsoft.com/office/drawing/2014/main" id="{EA53CBBF-D387-4F4A-A13D-E5473638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743" y="5928359"/>
            <a:ext cx="1814513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81C877-02B1-4F87-AF71-A66832D18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8148" y="5689600"/>
            <a:ext cx="3073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071A2DA-21DA-4657-B7EE-6F661B0C7168}"/>
              </a:ext>
            </a:extLst>
          </p:cNvPr>
          <p:cNvSpPr/>
          <p:nvPr/>
        </p:nvSpPr>
        <p:spPr>
          <a:xfrm>
            <a:off x="855202" y="1637121"/>
            <a:ext cx="9722946" cy="3198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05000"/>
              </a:lnSpc>
              <a:spcAft>
                <a:spcPts val="800"/>
              </a:spcAft>
              <a:buFont typeface="+mj-lt"/>
              <a:buAutoNum type="arabicPeriod" startAt="4"/>
            </a:pPr>
            <a:r>
              <a:rPr lang="en-US" sz="2800" dirty="0">
                <a:solidFill>
                  <a:prstClr val="black"/>
                </a:solidFill>
                <a:ea typeface="Times New Roman" panose="02020603050405020304" pitchFamily="18" charset="0"/>
              </a:rPr>
              <a:t>What factors influence the ability of authorizers to oversee charter school planning and operations this fall? </a:t>
            </a:r>
          </a:p>
          <a:p>
            <a:pPr marL="914400" lvl="1" indent="-457200">
              <a:lnSpc>
                <a:spcPct val="10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Health orders</a:t>
            </a:r>
          </a:p>
          <a:p>
            <a:pPr marL="914400" lvl="1" indent="-457200">
              <a:lnSpc>
                <a:spcPct val="10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Charter law</a:t>
            </a:r>
          </a:p>
          <a:p>
            <a:pPr marL="914400" lvl="1" indent="-457200">
              <a:lnSpc>
                <a:spcPct val="10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Charter contracts</a:t>
            </a:r>
          </a:p>
          <a:p>
            <a:pPr marL="914400" lvl="1" indent="-457200">
              <a:lnSpc>
                <a:spcPct val="10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District policies</a:t>
            </a:r>
          </a:p>
        </p:txBody>
      </p:sp>
    </p:spTree>
    <p:extLst>
      <p:ext uri="{BB962C8B-B14F-4D97-AF65-F5344CB8AC3E}">
        <p14:creationId xmlns:p14="http://schemas.microsoft.com/office/powerpoint/2010/main" val="2117767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4E1D723-38A1-4306-A11E-27ABD5F14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" y="5820410"/>
            <a:ext cx="230505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1">
            <a:extLst>
              <a:ext uri="{FF2B5EF4-FFF2-40B4-BE49-F238E27FC236}">
                <a16:creationId xmlns:a16="http://schemas.microsoft.com/office/drawing/2014/main" id="{EA53CBBF-D387-4F4A-A13D-E5473638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743" y="5928359"/>
            <a:ext cx="1814513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81C877-02B1-4F87-AF71-A66832D18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8148" y="5689600"/>
            <a:ext cx="3073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071A2DA-21DA-4657-B7EE-6F661B0C7168}"/>
              </a:ext>
            </a:extLst>
          </p:cNvPr>
          <p:cNvSpPr/>
          <p:nvPr/>
        </p:nvSpPr>
        <p:spPr>
          <a:xfrm>
            <a:off x="855202" y="1637121"/>
            <a:ext cx="9722946" cy="2191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</a:rPr>
              <a:t>Scenarios to consider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Charter less restrictive than the district approach</a:t>
            </a:r>
          </a:p>
          <a:p>
            <a:pPr marL="914400" marR="0" lvl="1" indent="-45720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Charter 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100% remote when district is in-person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Charter attempting but struggling with social distancing </a:t>
            </a:r>
          </a:p>
        </p:txBody>
      </p:sp>
    </p:spTree>
    <p:extLst>
      <p:ext uri="{BB962C8B-B14F-4D97-AF65-F5344CB8AC3E}">
        <p14:creationId xmlns:p14="http://schemas.microsoft.com/office/powerpoint/2010/main" val="900040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4E1D723-38A1-4306-A11E-27ABD5F14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" y="5820410"/>
            <a:ext cx="230505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1">
            <a:extLst>
              <a:ext uri="{FF2B5EF4-FFF2-40B4-BE49-F238E27FC236}">
                <a16:creationId xmlns:a16="http://schemas.microsoft.com/office/drawing/2014/main" id="{EA53CBBF-D387-4F4A-A13D-E5473638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743" y="5928359"/>
            <a:ext cx="1814513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81C877-02B1-4F87-AF71-A66832D18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8148" y="5689600"/>
            <a:ext cx="3073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5B8DB44-961A-40E8-93CF-F57505A51A04}"/>
              </a:ext>
            </a:extLst>
          </p:cNvPr>
          <p:cNvSpPr/>
          <p:nvPr/>
        </p:nvSpPr>
        <p:spPr>
          <a:xfrm>
            <a:off x="550545" y="635588"/>
            <a:ext cx="10432472" cy="4223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Upcoming Tri-State Weekly Calls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Thursdays at 2:00 pm to 3:00 pm MDT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/>
              <a:t>6/18, Special Education (CCAP and FACSA)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/>
              <a:t>7/9, English Learners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/>
              <a:t>7/23, Interim assessments and the evolution of accountability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/>
              <a:t>8/6, Monitoring enrollment and student engagement during distance learning, including special populations</a:t>
            </a:r>
            <a:endParaRPr lang="en-US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1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312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Medler</dc:creator>
  <cp:lastModifiedBy>Alex Medler</cp:lastModifiedBy>
  <cp:revision>13</cp:revision>
  <dcterms:created xsi:type="dcterms:W3CDTF">2020-05-13T16:56:03Z</dcterms:created>
  <dcterms:modified xsi:type="dcterms:W3CDTF">2020-06-03T23:29:39Z</dcterms:modified>
</cp:coreProperties>
</file>