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3"/>
  </p:notesMasterIdLst>
  <p:sldIdLst>
    <p:sldId id="256" r:id="rId2"/>
    <p:sldId id="627" r:id="rId3"/>
    <p:sldId id="257" r:id="rId4"/>
    <p:sldId id="631" r:id="rId5"/>
    <p:sldId id="293" r:id="rId6"/>
    <p:sldId id="260" r:id="rId7"/>
    <p:sldId id="269" r:id="rId8"/>
    <p:sldId id="270" r:id="rId9"/>
    <p:sldId id="273" r:id="rId10"/>
    <p:sldId id="262" r:id="rId11"/>
    <p:sldId id="296" r:id="rId12"/>
    <p:sldId id="614" r:id="rId13"/>
    <p:sldId id="297" r:id="rId14"/>
    <p:sldId id="333" r:id="rId15"/>
    <p:sldId id="616" r:id="rId16"/>
    <p:sldId id="615" r:id="rId17"/>
    <p:sldId id="573" r:id="rId18"/>
    <p:sldId id="621" r:id="rId19"/>
    <p:sldId id="620" r:id="rId20"/>
    <p:sldId id="617" r:id="rId21"/>
    <p:sldId id="618" r:id="rId22"/>
    <p:sldId id="622" r:id="rId23"/>
    <p:sldId id="619" r:id="rId24"/>
    <p:sldId id="624" r:id="rId25"/>
    <p:sldId id="625" r:id="rId26"/>
    <p:sldId id="626" r:id="rId27"/>
    <p:sldId id="323" r:id="rId28"/>
    <p:sldId id="630" r:id="rId29"/>
    <p:sldId id="302" r:id="rId30"/>
    <p:sldId id="348" r:id="rId31"/>
    <p:sldId id="629" r:id="rId3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I/TWH8V1qrBtS3KiZFRdgWtXB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05" autoAdjust="0"/>
    <p:restoredTop sz="94715"/>
  </p:normalViewPr>
  <p:slideViewPr>
    <p:cSldViewPr snapToGrid="0">
      <p:cViewPr varScale="1">
        <p:scale>
          <a:sx n="62" d="100"/>
          <a:sy n="62" d="100"/>
        </p:scale>
        <p:origin x="1612"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63"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64"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015677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Victor</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2ba1969eb_0_6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82ba1969eb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Victor </a:t>
            </a:r>
            <a:endParaRPr dirty="0"/>
          </a:p>
        </p:txBody>
      </p:sp>
      <p:sp>
        <p:nvSpPr>
          <p:cNvPr id="154" name="Google Shape;15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2aac8634d_0_6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2aac8634d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Corey- intros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LOZANO SMITH: Please include only 1-2 relevant sentences here, </a:t>
            </a:r>
            <a:r>
              <a:rPr lang="en-US" u="sng" baseline="0" dirty="0"/>
              <a:t>not entire bio</a:t>
            </a:r>
            <a:r>
              <a:rPr lang="en-US" baseline="0" dirty="0"/>
              <a:t>.]</a:t>
            </a:r>
          </a:p>
          <a:p>
            <a:r>
              <a:rPr lang="en-US" baseline="0" dirty="0"/>
              <a:t>[OUTSIDE OF WORK: Consider including 1-2 sentences here, only what you are comfortable sharing.]</a:t>
            </a:r>
          </a:p>
          <a:p>
            <a:r>
              <a:rPr lang="en-US" baseline="0" dirty="0"/>
              <a:t>[CONNECT: Please include at least email and phone number. Feel free to include other contact info if you desire (@</a:t>
            </a:r>
            <a:r>
              <a:rPr lang="en-US" baseline="0" dirty="0" err="1"/>
              <a:t>linkedin</a:t>
            </a:r>
            <a:r>
              <a:rPr lang="en-US" baseline="0" dirty="0"/>
              <a:t> handle, firm address, etc.)]</a:t>
            </a:r>
            <a:endParaRPr lang="en-US" dirty="0"/>
          </a:p>
        </p:txBody>
      </p:sp>
      <p:sp>
        <p:nvSpPr>
          <p:cNvPr id="4" name="Slide Number Placeholder 3"/>
          <p:cNvSpPr>
            <a:spLocks noGrp="1"/>
          </p:cNvSpPr>
          <p:nvPr>
            <p:ph type="sldNum" sz="quarter" idx="10"/>
          </p:nvPr>
        </p:nvSpPr>
        <p:spPr/>
        <p:txBody>
          <a:bodyPr/>
          <a:lstStyle/>
          <a:p>
            <a:fld id="{45F8968B-AD88-48BC-80BF-D3D11AECA952}" type="slidenum">
              <a:rPr lang="en-US" smtClean="0"/>
              <a:t>7</a:t>
            </a:fld>
            <a:endParaRPr lang="en-US"/>
          </a:p>
        </p:txBody>
      </p:sp>
    </p:spTree>
    <p:extLst>
      <p:ext uri="{BB962C8B-B14F-4D97-AF65-F5344CB8AC3E}">
        <p14:creationId xmlns:p14="http://schemas.microsoft.com/office/powerpoint/2010/main" val="1940993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New credentialing and clearance</a:t>
            </a:r>
            <a:r>
              <a:rPr lang="en-US" sz="1200" kern="1200" baseline="0" dirty="0">
                <a:solidFill>
                  <a:schemeClr val="tx1"/>
                </a:solidFill>
                <a:effectLst/>
                <a:latin typeface="+mn-lt"/>
                <a:ea typeface="+mn-ea"/>
                <a:cs typeface="+mn-cs"/>
              </a:rPr>
              <a:t> provisions per AB 1505, including </a:t>
            </a:r>
            <a:r>
              <a:rPr lang="en-US" sz="1200" kern="1200" dirty="0">
                <a:solidFill>
                  <a:schemeClr val="tx1"/>
                </a:solidFill>
                <a:effectLst/>
                <a:latin typeface="+mn-lt"/>
                <a:ea typeface="+mn-ea"/>
                <a:cs typeface="+mn-cs"/>
              </a:rPr>
              <a:t>grandfathering provision permitting teachers without appropriate credential until July 1, 2025 to fix, if they were employed at a charter school during the 19-20 school year.  Aside from credentialing requirements specific to teachers that most are generally aware of, this also sets up a system whereby the authorizer of a direct funded charter school may use various currently available local assignment options, in the same way the Board of a school district already can, and charter schools can request an emergency permit/waiver directly to the CTC, in the same way a school district can. </a:t>
            </a:r>
            <a:endParaRPr lang="en-US" dirty="0"/>
          </a:p>
        </p:txBody>
      </p:sp>
      <p:sp>
        <p:nvSpPr>
          <p:cNvPr id="4" name="Slide Number Placeholder 3"/>
          <p:cNvSpPr>
            <a:spLocks noGrp="1"/>
          </p:cNvSpPr>
          <p:nvPr>
            <p:ph type="sldNum" sz="quarter" idx="10"/>
          </p:nvPr>
        </p:nvSpPr>
        <p:spPr/>
        <p:txBody>
          <a:bodyPr/>
          <a:lstStyle/>
          <a:p>
            <a:fld id="{45F8968B-AD88-48BC-80BF-D3D11AECA952}" type="slidenum">
              <a:rPr lang="en-US" smtClean="0"/>
              <a:t>9</a:t>
            </a:fld>
            <a:endParaRPr lang="en-US"/>
          </a:p>
        </p:txBody>
      </p:sp>
    </p:spTree>
    <p:extLst>
      <p:ext uri="{BB962C8B-B14F-4D97-AF65-F5344CB8AC3E}">
        <p14:creationId xmlns:p14="http://schemas.microsoft.com/office/powerpoint/2010/main" val="233068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2 Bases for </a:t>
            </a:r>
            <a:r>
              <a:rPr lang="fr-FR" sz="1200" dirty="0" err="1"/>
              <a:t>Denial</a:t>
            </a:r>
            <a:r>
              <a:rPr lang="fr-FR" sz="1200" dirty="0"/>
              <a:t>:</a:t>
            </a:r>
            <a:r>
              <a:rPr lang="fr-FR" sz="1200" baseline="0" dirty="0"/>
              <a:t> </a:t>
            </a:r>
            <a:r>
              <a:rPr lang="en-US" sz="1200" b="0" i="0" kern="1200" dirty="0">
                <a:solidFill>
                  <a:schemeClr val="tx1"/>
                </a:solidFill>
                <a:effectLst/>
                <a:latin typeface="+mn-lt"/>
                <a:ea typeface="+mn-ea"/>
                <a:cs typeface="+mn-cs"/>
              </a:rPr>
              <a:t> demonstrably unlikely to successfully implement the program set forth in the petition due to substantial fiscal or governance factors, or is not serving all pupils who wish to attend, as documented with enrollment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Before making this finding,</a:t>
            </a:r>
            <a:r>
              <a:rPr lang="en-US" sz="1200" b="0" i="0" kern="1200" baseline="0" dirty="0">
                <a:solidFill>
                  <a:schemeClr val="tx1"/>
                </a:solidFill>
                <a:effectLst/>
                <a:latin typeface="+mn-lt"/>
                <a:ea typeface="+mn-ea"/>
                <a:cs typeface="+mn-cs"/>
              </a:rPr>
              <a:t> the law requires</a:t>
            </a:r>
            <a:r>
              <a:rPr lang="en-US" sz="1200" b="0" i="0" kern="1200" dirty="0">
                <a:solidFill>
                  <a:schemeClr val="tx1"/>
                </a:solidFill>
                <a:effectLst/>
                <a:latin typeface="+mn-lt"/>
                <a:ea typeface="+mn-ea"/>
                <a:cs typeface="+mn-cs"/>
              </a:rPr>
              <a:t> authorizers to give minimum 30 days’ notice to the charter school of the alleged violation and provide the charter school with a reasonable opportunity to cure the violation, including a corrective action plan.</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Note </a:t>
            </a:r>
            <a:r>
              <a:rPr lang="fr-FR" sz="1200" dirty="0" err="1"/>
              <a:t>that</a:t>
            </a:r>
            <a:r>
              <a:rPr lang="fr-FR" sz="1200" dirty="0"/>
              <a:t> </a:t>
            </a:r>
            <a:r>
              <a:rPr lang="fr-FR" sz="1200" dirty="0" err="1"/>
              <a:t>forthcoming</a:t>
            </a:r>
            <a:r>
              <a:rPr lang="fr-FR" sz="1200" dirty="0"/>
              <a:t> </a:t>
            </a:r>
            <a:r>
              <a:rPr lang="fr-FR" sz="1200" dirty="0" err="1"/>
              <a:t>Lozano</a:t>
            </a:r>
            <a:r>
              <a:rPr lang="fr-FR" sz="1200" dirty="0"/>
              <a:t> Smith charter </a:t>
            </a:r>
            <a:r>
              <a:rPr lang="fr-FR" sz="1200" dirty="0" err="1"/>
              <a:t>toolkit</a:t>
            </a:r>
            <a:r>
              <a:rPr lang="fr-FR" sz="1200" dirty="0"/>
              <a:t> update </a:t>
            </a:r>
            <a:r>
              <a:rPr lang="fr-FR" sz="1200" dirty="0" err="1"/>
              <a:t>will</a:t>
            </a:r>
            <a:r>
              <a:rPr lang="fr-FR" sz="1200" dirty="0"/>
              <a:t> </a:t>
            </a:r>
            <a:r>
              <a:rPr lang="fr-FR" sz="1200" dirty="0" err="1"/>
              <a:t>include</a:t>
            </a:r>
            <a:r>
              <a:rPr lang="fr-FR" sz="1200" dirty="0"/>
              <a:t> a </a:t>
            </a:r>
            <a:r>
              <a:rPr lang="fr-FR" sz="1200" dirty="0" err="1"/>
              <a:t>renewal</a:t>
            </a:r>
            <a:r>
              <a:rPr lang="fr-FR" sz="1200" dirty="0"/>
              <a:t> </a:t>
            </a:r>
            <a:r>
              <a:rPr lang="fr-FR" sz="1200" dirty="0" err="1"/>
              <a:t>chart</a:t>
            </a:r>
            <a:r>
              <a:rPr lang="fr-FR" sz="1200" dirty="0"/>
              <a:t> to break </a:t>
            </a:r>
            <a:r>
              <a:rPr lang="fr-FR" sz="1200" dirty="0" err="1"/>
              <a:t>this</a:t>
            </a:r>
            <a:r>
              <a:rPr lang="fr-FR" sz="1200" dirty="0"/>
              <a:t> down in more </a:t>
            </a:r>
            <a:r>
              <a:rPr lang="fr-FR" sz="1200" dirty="0" err="1"/>
              <a:t>detail</a:t>
            </a:r>
            <a:r>
              <a:rPr lang="fr-FR" sz="12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New standard of </a:t>
            </a:r>
            <a:r>
              <a:rPr lang="fr-FR" sz="1200" dirty="0" err="1"/>
              <a:t>review</a:t>
            </a:r>
            <a:r>
              <a:rPr lang="fr-FR" sz="1200" dirty="0"/>
              <a:t> on </a:t>
            </a:r>
            <a:r>
              <a:rPr lang="fr-FR" sz="1200" dirty="0" err="1"/>
              <a:t>appeals</a:t>
            </a:r>
            <a:r>
              <a:rPr lang="fr-FR" sz="1200" dirty="0"/>
              <a:t> of charter </a:t>
            </a:r>
            <a:r>
              <a:rPr lang="fr-FR" sz="1200" dirty="0" err="1"/>
              <a:t>petition</a:t>
            </a:r>
            <a:r>
              <a:rPr lang="fr-FR" sz="1200" dirty="0"/>
              <a:t> </a:t>
            </a:r>
            <a:r>
              <a:rPr lang="fr-FR" sz="1200" dirty="0" err="1"/>
              <a:t>denials</a:t>
            </a:r>
            <a:r>
              <a:rPr lang="fr-FR" sz="1200" dirty="0"/>
              <a:t>, </a:t>
            </a:r>
            <a:r>
              <a:rPr lang="fr-FR" sz="1200" dirty="0" err="1"/>
              <a:t>including</a:t>
            </a:r>
            <a:r>
              <a:rPr lang="fr-FR" sz="1200" dirty="0"/>
              <a:t> at </a:t>
            </a:r>
            <a:r>
              <a:rPr lang="fr-FR" sz="1200" dirty="0" err="1"/>
              <a:t>County</a:t>
            </a:r>
            <a:r>
              <a:rPr lang="fr-FR" sz="1200" dirty="0"/>
              <a:t> and SBE </a:t>
            </a:r>
            <a:r>
              <a:rPr lang="fr-FR" sz="1200" dirty="0" err="1"/>
              <a:t>levels</a:t>
            </a:r>
            <a:r>
              <a:rPr lang="fr-FR" sz="1200" dirty="0"/>
              <a:t>, and </a:t>
            </a:r>
            <a:r>
              <a:rPr lang="fr-FR" sz="1200" dirty="0" err="1"/>
              <a:t>authorizer</a:t>
            </a:r>
            <a:r>
              <a:rPr lang="fr-FR" sz="1200" dirty="0"/>
              <a:t> </a:t>
            </a:r>
            <a:r>
              <a:rPr lang="fr-FR" sz="1200" dirty="0" err="1"/>
              <a:t>considerations</a:t>
            </a:r>
            <a:r>
              <a:rPr lang="fr-FR" sz="1200" dirty="0"/>
              <a:t> relative</a:t>
            </a:r>
            <a:r>
              <a:rPr lang="fr-FR" sz="1200" baseline="0" dirty="0"/>
              <a:t> to </a:t>
            </a:r>
            <a:r>
              <a:rPr lang="fr-FR" sz="1200" baseline="0" dirty="0" err="1"/>
              <a:t>same</a:t>
            </a:r>
            <a:r>
              <a:rPr lang="fr-FR" sz="1200" baseline="0" dirty="0"/>
              <a:t>, </a:t>
            </a:r>
            <a:r>
              <a:rPr lang="fr-FR" sz="1200" baseline="0" dirty="0" err="1"/>
              <a:t>including</a:t>
            </a:r>
            <a:r>
              <a:rPr lang="fr-FR" sz="1200" baseline="0" dirty="0"/>
              <a:t> </a:t>
            </a:r>
            <a:r>
              <a:rPr lang="fr-FR" sz="1200" baseline="0" dirty="0" err="1"/>
              <a:t>steps</a:t>
            </a:r>
            <a:r>
              <a:rPr lang="fr-FR" sz="1200" baseline="0" dirty="0"/>
              <a:t> </a:t>
            </a:r>
            <a:r>
              <a:rPr lang="fr-FR" sz="1200" baseline="0" dirty="0" err="1"/>
              <a:t>that</a:t>
            </a:r>
            <a:r>
              <a:rPr lang="fr-FR" sz="1200" baseline="0" dirty="0"/>
              <a:t> </a:t>
            </a:r>
            <a:r>
              <a:rPr lang="fr-FR" sz="1200" baseline="0" dirty="0" err="1"/>
              <a:t>might</a:t>
            </a:r>
            <a:r>
              <a:rPr lang="fr-FR" sz="1200" baseline="0" dirty="0"/>
              <a:t> </a:t>
            </a:r>
            <a:r>
              <a:rPr lang="fr-FR" sz="1200" baseline="0" dirty="0" err="1"/>
              <a:t>be</a:t>
            </a:r>
            <a:r>
              <a:rPr lang="fr-FR" sz="1200" baseline="0" dirty="0"/>
              <a:t> </a:t>
            </a:r>
            <a:r>
              <a:rPr lang="fr-FR" sz="1200" baseline="0" dirty="0" err="1"/>
              <a:t>implemented</a:t>
            </a:r>
            <a:r>
              <a:rPr lang="fr-FR" sz="1200" baseline="0" dirty="0"/>
              <a:t> at the District </a:t>
            </a:r>
            <a:r>
              <a:rPr lang="fr-FR" sz="1200" baseline="0" dirty="0" err="1"/>
              <a:t>level</a:t>
            </a:r>
            <a:r>
              <a:rPr lang="fr-FR" sz="1200" baseline="0" dirty="0"/>
              <a:t> in </a:t>
            </a:r>
            <a:r>
              <a:rPr lang="fr-FR" sz="1200" baseline="0" dirty="0" err="1"/>
              <a:t>preparing</a:t>
            </a:r>
            <a:r>
              <a:rPr lang="fr-FR" sz="1200" baseline="0" dirty="0"/>
              <a:t> and </a:t>
            </a:r>
            <a:r>
              <a:rPr lang="fr-FR" sz="1200" baseline="0" dirty="0" err="1"/>
              <a:t>taking</a:t>
            </a:r>
            <a:r>
              <a:rPr lang="fr-FR" sz="1200" baseline="0" dirty="0"/>
              <a:t> action on a </a:t>
            </a:r>
            <a:r>
              <a:rPr lang="fr-FR" sz="1200" baseline="0" dirty="0" err="1"/>
              <a:t>denial</a:t>
            </a:r>
            <a:r>
              <a:rPr lang="fr-FR" sz="1200" baseline="0" dirty="0"/>
              <a:t>, to </a:t>
            </a:r>
            <a:r>
              <a:rPr lang="fr-FR" sz="1200" baseline="0" dirty="0" err="1"/>
              <a:t>mitigate</a:t>
            </a:r>
            <a:r>
              <a:rPr lang="fr-FR" sz="1200" baseline="0" dirty="0"/>
              <a:t> </a:t>
            </a:r>
            <a:r>
              <a:rPr lang="fr-FR" sz="1200" baseline="0" dirty="0" err="1"/>
              <a:t>potential</a:t>
            </a:r>
            <a:r>
              <a:rPr lang="fr-FR" sz="1200" baseline="0" dirty="0"/>
              <a:t> ‘</a:t>
            </a:r>
            <a:r>
              <a:rPr lang="fr-FR" sz="1200" baseline="0" dirty="0" err="1"/>
              <a:t>appealability</a:t>
            </a:r>
            <a:r>
              <a:rPr lang="fr-FR" sz="1200" baseline="0" dirty="0"/>
              <a:t>.’</a:t>
            </a:r>
            <a:endParaRPr lang="fr-FR" sz="1200" dirty="0"/>
          </a:p>
          <a:p>
            <a:endParaRPr lang="en-US" dirty="0"/>
          </a:p>
        </p:txBody>
      </p:sp>
      <p:sp>
        <p:nvSpPr>
          <p:cNvPr id="4" name="Slide Number Placeholder 3"/>
          <p:cNvSpPr>
            <a:spLocks noGrp="1"/>
          </p:cNvSpPr>
          <p:nvPr>
            <p:ph type="sldNum" sz="quarter" idx="10"/>
          </p:nvPr>
        </p:nvSpPr>
        <p:spPr/>
        <p:txBody>
          <a:bodyPr/>
          <a:lstStyle/>
          <a:p>
            <a:fld id="{45F8968B-AD88-48BC-80BF-D3D11AECA952}" type="slidenum">
              <a:rPr lang="en-US" smtClean="0"/>
              <a:t>10</a:t>
            </a:fld>
            <a:endParaRPr lang="en-US"/>
          </a:p>
        </p:txBody>
      </p:sp>
    </p:spTree>
    <p:extLst>
      <p:ext uri="{BB962C8B-B14F-4D97-AF65-F5344CB8AC3E}">
        <p14:creationId xmlns:p14="http://schemas.microsoft.com/office/powerpoint/2010/main" val="143943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This slide shows options with bullets and without bullets. When possible throughout your </a:t>
            </a:r>
            <a:r>
              <a:rPr lang="en-US" sz="1200" kern="1200" dirty="0" err="1">
                <a:solidFill>
                  <a:schemeClr val="tx1"/>
                </a:solidFill>
                <a:effectLst/>
                <a:latin typeface="+mn-lt"/>
                <a:ea typeface="+mn-ea"/>
                <a:cs typeface="+mn-cs"/>
              </a:rPr>
              <a:t>PPT</a:t>
            </a:r>
            <a:r>
              <a:rPr lang="en-US" sz="1200" kern="1200" dirty="0">
                <a:solidFill>
                  <a:schemeClr val="tx1"/>
                </a:solidFill>
                <a:effectLst/>
                <a:latin typeface="+mn-lt"/>
                <a:ea typeface="+mn-ea"/>
                <a:cs typeface="+mn-cs"/>
              </a:rPr>
              <a:t>, it is recommended to go </a:t>
            </a:r>
            <a:r>
              <a:rPr lang="en-US" sz="1200" u="sng" kern="1200" dirty="0">
                <a:solidFill>
                  <a:schemeClr val="tx1"/>
                </a:solidFill>
                <a:effectLst/>
                <a:latin typeface="+mn-lt"/>
                <a:ea typeface="+mn-ea"/>
                <a:cs typeface="+mn-cs"/>
              </a:rPr>
              <a:t>without</a:t>
            </a:r>
            <a:r>
              <a:rPr lang="en-US" sz="1200" kern="1200" dirty="0">
                <a:solidFill>
                  <a:schemeClr val="tx1"/>
                </a:solidFill>
                <a:effectLst/>
                <a:latin typeface="+mn-lt"/>
                <a:ea typeface="+mn-ea"/>
                <a:cs typeface="+mn-cs"/>
              </a:rPr>
              <a:t> bullets, but there may be instances where you prefer use of bullets.]</a:t>
            </a:r>
          </a:p>
          <a:p>
            <a:endParaRPr lang="en-US" dirty="0"/>
          </a:p>
        </p:txBody>
      </p:sp>
      <p:sp>
        <p:nvSpPr>
          <p:cNvPr id="4" name="Slide Number Placeholder 3"/>
          <p:cNvSpPr>
            <a:spLocks noGrp="1"/>
          </p:cNvSpPr>
          <p:nvPr>
            <p:ph type="sldNum" sz="quarter" idx="10"/>
          </p:nvPr>
        </p:nvSpPr>
        <p:spPr/>
        <p:txBody>
          <a:bodyPr/>
          <a:lstStyle/>
          <a:p>
            <a:fld id="{45F8968B-AD88-48BC-80BF-D3D11AECA952}" type="slidenum">
              <a:rPr lang="en-US" smtClean="0"/>
              <a:t>11</a:t>
            </a:fld>
            <a:endParaRPr lang="en-US"/>
          </a:p>
        </p:txBody>
      </p:sp>
    </p:spTree>
    <p:extLst>
      <p:ext uri="{BB962C8B-B14F-4D97-AF65-F5344CB8AC3E}">
        <p14:creationId xmlns:p14="http://schemas.microsoft.com/office/powerpoint/2010/main" val="403604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2aac8634d_0_6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2aac8634d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Corey- intros </a:t>
            </a:r>
            <a:endParaRPr dirty="0"/>
          </a:p>
        </p:txBody>
      </p:sp>
    </p:spTree>
    <p:extLst>
      <p:ext uri="{BB962C8B-B14F-4D97-AF65-F5344CB8AC3E}">
        <p14:creationId xmlns:p14="http://schemas.microsoft.com/office/powerpoint/2010/main" val="266815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2aac8634d_0_6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2aac8634d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Corey- intros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2"/>
        <p:cNvGrpSpPr/>
        <p:nvPr/>
      </p:nvGrpSpPr>
      <p:grpSpPr>
        <a:xfrm>
          <a:off x="0" y="0"/>
          <a:ext cx="0" cy="0"/>
          <a:chOff x="0" y="0"/>
          <a:chExt cx="0" cy="0"/>
        </a:xfrm>
      </p:grpSpPr>
      <p:sp>
        <p:nvSpPr>
          <p:cNvPr id="23" name="Google Shape;23;p6"/>
          <p:cNvSpPr txBox="1">
            <a:spLocks noGrp="1"/>
          </p:cNvSpPr>
          <p:nvPr>
            <p:ph type="ctrTitle"/>
          </p:nvPr>
        </p:nvSpPr>
        <p:spPr>
          <a:xfrm>
            <a:off x="721425" y="1524446"/>
            <a:ext cx="5216700" cy="15465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2185C5"/>
              </a:buClr>
              <a:buSzPts val="4800"/>
              <a:buFont typeface="Trebuchet MS"/>
              <a:buNone/>
              <a:defRPr sz="4800">
                <a:solidFill>
                  <a:schemeClr val="dk1"/>
                </a:solidFill>
                <a:latin typeface="Trebuchet MS"/>
                <a:ea typeface="Trebuchet MS"/>
                <a:cs typeface="Trebuchet MS"/>
                <a:sym typeface="Trebuchet MS"/>
              </a:defRPr>
            </a:lvl1pPr>
            <a:lvl2pPr lvl="1" algn="l">
              <a:spcBef>
                <a:spcPts val="0"/>
              </a:spcBef>
              <a:spcAft>
                <a:spcPts val="0"/>
              </a:spcAft>
              <a:buClr>
                <a:srgbClr val="2185C5"/>
              </a:buClr>
              <a:buSzPts val="4800"/>
              <a:buNone/>
              <a:defRPr sz="4800">
                <a:solidFill>
                  <a:srgbClr val="2185C5"/>
                </a:solidFill>
              </a:defRPr>
            </a:lvl2pPr>
            <a:lvl3pPr lvl="2" algn="l">
              <a:spcBef>
                <a:spcPts val="0"/>
              </a:spcBef>
              <a:spcAft>
                <a:spcPts val="0"/>
              </a:spcAft>
              <a:buClr>
                <a:srgbClr val="2185C5"/>
              </a:buClr>
              <a:buSzPts val="4800"/>
              <a:buNone/>
              <a:defRPr sz="4800">
                <a:solidFill>
                  <a:srgbClr val="2185C5"/>
                </a:solidFill>
              </a:defRPr>
            </a:lvl3pPr>
            <a:lvl4pPr lvl="3" algn="l">
              <a:spcBef>
                <a:spcPts val="0"/>
              </a:spcBef>
              <a:spcAft>
                <a:spcPts val="0"/>
              </a:spcAft>
              <a:buClr>
                <a:srgbClr val="2185C5"/>
              </a:buClr>
              <a:buSzPts val="4800"/>
              <a:buNone/>
              <a:defRPr sz="4800">
                <a:solidFill>
                  <a:srgbClr val="2185C5"/>
                </a:solidFill>
              </a:defRPr>
            </a:lvl4pPr>
            <a:lvl5pPr lvl="4" algn="l">
              <a:spcBef>
                <a:spcPts val="0"/>
              </a:spcBef>
              <a:spcAft>
                <a:spcPts val="0"/>
              </a:spcAft>
              <a:buClr>
                <a:srgbClr val="2185C5"/>
              </a:buClr>
              <a:buSzPts val="4800"/>
              <a:buNone/>
              <a:defRPr sz="4800">
                <a:solidFill>
                  <a:srgbClr val="2185C5"/>
                </a:solidFill>
              </a:defRPr>
            </a:lvl5pPr>
            <a:lvl6pPr lvl="5" algn="l">
              <a:spcBef>
                <a:spcPts val="0"/>
              </a:spcBef>
              <a:spcAft>
                <a:spcPts val="0"/>
              </a:spcAft>
              <a:buClr>
                <a:srgbClr val="2185C5"/>
              </a:buClr>
              <a:buSzPts val="4800"/>
              <a:buNone/>
              <a:defRPr sz="4800">
                <a:solidFill>
                  <a:srgbClr val="2185C5"/>
                </a:solidFill>
              </a:defRPr>
            </a:lvl6pPr>
            <a:lvl7pPr lvl="6" algn="l">
              <a:spcBef>
                <a:spcPts val="0"/>
              </a:spcBef>
              <a:spcAft>
                <a:spcPts val="0"/>
              </a:spcAft>
              <a:buClr>
                <a:srgbClr val="2185C5"/>
              </a:buClr>
              <a:buSzPts val="4800"/>
              <a:buNone/>
              <a:defRPr sz="4800">
                <a:solidFill>
                  <a:srgbClr val="2185C5"/>
                </a:solidFill>
              </a:defRPr>
            </a:lvl7pPr>
            <a:lvl8pPr lvl="7" algn="l">
              <a:spcBef>
                <a:spcPts val="0"/>
              </a:spcBef>
              <a:spcAft>
                <a:spcPts val="0"/>
              </a:spcAft>
              <a:buClr>
                <a:srgbClr val="2185C5"/>
              </a:buClr>
              <a:buSzPts val="4800"/>
              <a:buNone/>
              <a:defRPr sz="4800">
                <a:solidFill>
                  <a:srgbClr val="2185C5"/>
                </a:solidFill>
              </a:defRPr>
            </a:lvl8pPr>
            <a:lvl9pPr lvl="8" algn="l">
              <a:spcBef>
                <a:spcPts val="0"/>
              </a:spcBef>
              <a:spcAft>
                <a:spcPts val="0"/>
              </a:spcAft>
              <a:buClr>
                <a:srgbClr val="2185C5"/>
              </a:buClr>
              <a:buSzPts val="4800"/>
              <a:buNone/>
              <a:defRPr sz="4800">
                <a:solidFill>
                  <a:srgbClr val="2185C5"/>
                </a:solidFill>
              </a:defRPr>
            </a:lvl9pPr>
          </a:lstStyle>
          <a:p>
            <a:endParaRPr/>
          </a:p>
        </p:txBody>
      </p:sp>
      <p:pic>
        <p:nvPicPr>
          <p:cNvPr id="24" name="Google Shape;24;p6" descr="CCAP"/>
          <p:cNvPicPr preferRelativeResize="0"/>
          <p:nvPr/>
        </p:nvPicPr>
        <p:blipFill rotWithShape="1">
          <a:blip r:embed="rId2">
            <a:alphaModFix/>
          </a:blip>
          <a:srcRect/>
          <a:stretch/>
        </p:blipFill>
        <p:spPr>
          <a:xfrm>
            <a:off x="5400700" y="5748728"/>
            <a:ext cx="3441988" cy="8684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7"/>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2" name="Google Shape;102;p17"/>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3" name="Google Shape;103;p17"/>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4" name="Google Shape;104;p17"/>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7"/>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106" name="Google Shape;106;p17"/>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dirty="0"/>
          </a:p>
        </p:txBody>
      </p:sp>
      <p:sp>
        <p:nvSpPr>
          <p:cNvPr id="107" name="Google Shape;107;p17"/>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8"/>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1" name="Google Shape;111;p18"/>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2" name="Google Shape;112;p18"/>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3" name="Google Shape;113;p18"/>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9"/>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7" name="Google Shape;117;p19"/>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8" name="Google Shape;118;p19"/>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19"/>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0" name="Google Shape;120;p1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121" name="Google Shape;121;p19"/>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dirty="0"/>
          </a:p>
        </p:txBody>
      </p:sp>
      <p:sp>
        <p:nvSpPr>
          <p:cNvPr id="122" name="Google Shape;122;p19"/>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8000" b="0" i="0" u="none" strike="noStrike" cap="none">
                <a:solidFill>
                  <a:srgbClr val="C8D2BC"/>
                </a:solidFill>
                <a:latin typeface="Arial"/>
                <a:ea typeface="Arial"/>
                <a:cs typeface="Arial"/>
                <a:sym typeface="Arial"/>
              </a:rPr>
              <a:t>”</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0"/>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6" name="Google Shape;126;p20"/>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7" name="Google Shape;127;p20"/>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8" name="Google Shape;128;p20"/>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9" name="Google Shape;129;p20"/>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body" idx="1"/>
          </p:nvPr>
        </p:nvSpPr>
        <p:spPr>
          <a:xfrm rot="5400000">
            <a:off x="1843070" y="927120"/>
            <a:ext cx="3880773" cy="634771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3" name="Google Shape;133;p21"/>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4" name="Google Shape;134;p21"/>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5" name="Google Shape;135;p2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rot="5400000">
            <a:off x="3840993" y="2745919"/>
            <a:ext cx="5251451" cy="97881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2"/>
          <p:cNvSpPr txBox="1">
            <a:spLocks noGrp="1"/>
          </p:cNvSpPr>
          <p:nvPr>
            <p:ph type="body" idx="1"/>
          </p:nvPr>
        </p:nvSpPr>
        <p:spPr>
          <a:xfrm rot="5400000">
            <a:off x="581386" y="637812"/>
            <a:ext cx="5251451" cy="5195026"/>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9" name="Google Shape;139;p22"/>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0" name="Google Shape;140;p22"/>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1" name="Google Shape;141;p2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4" name="Rectangle 23"/>
          <p:cNvSpPr/>
          <p:nvPr userDrawn="1"/>
        </p:nvSpPr>
        <p:spPr>
          <a:xfrm>
            <a:off x="409989" y="0"/>
            <a:ext cx="313083" cy="1868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ctrTitle" hasCustomPrompt="1"/>
          </p:nvPr>
        </p:nvSpPr>
        <p:spPr>
          <a:xfrm>
            <a:off x="458385" y="1868556"/>
            <a:ext cx="7475810" cy="2053098"/>
          </a:xfrm>
        </p:spPr>
        <p:txBody>
          <a:bodyPr anchor="b">
            <a:normAutofit/>
          </a:bodyPr>
          <a:lstStyle>
            <a:lvl1pPr algn="l">
              <a:defRPr sz="3300">
                <a:solidFill>
                  <a:srgbClr val="1F448A"/>
                </a:solidFill>
              </a:defRPr>
            </a:lvl1pPr>
          </a:lstStyle>
          <a:p>
            <a:r>
              <a:rPr lang="en-US" dirty="0"/>
              <a:t>Click to edit Presentation Title</a:t>
            </a:r>
          </a:p>
        </p:txBody>
      </p:sp>
      <p:sp>
        <p:nvSpPr>
          <p:cNvPr id="3" name="Subtitle 2"/>
          <p:cNvSpPr>
            <a:spLocks noGrp="1"/>
          </p:cNvSpPr>
          <p:nvPr>
            <p:ph type="subTitle" idx="1" hasCustomPrompt="1"/>
          </p:nvPr>
        </p:nvSpPr>
        <p:spPr>
          <a:xfrm>
            <a:off x="458385" y="4547593"/>
            <a:ext cx="6698380" cy="548640"/>
          </a:xfrm>
        </p:spPr>
        <p:txBody>
          <a:bodyPr>
            <a:normAutofit/>
          </a:bodyPr>
          <a:lstStyle>
            <a:lvl1pPr marL="0" indent="0" algn="l">
              <a:buNone/>
              <a:defRPr sz="2100" b="0">
                <a:solidFill>
                  <a:srgbClr val="1F448A"/>
                </a:solidFill>
                <a:latin typeface="+mj-lt"/>
                <a:ea typeface="Gadugi"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Presented by</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522" y="662897"/>
            <a:ext cx="4395014" cy="1159443"/>
          </a:xfrm>
          <a:prstGeom prst="rect">
            <a:avLst/>
          </a:prstGeom>
        </p:spPr>
      </p:pic>
      <p:sp>
        <p:nvSpPr>
          <p:cNvPr id="23" name="Text Placeholder 22"/>
          <p:cNvSpPr>
            <a:spLocks noGrp="1"/>
          </p:cNvSpPr>
          <p:nvPr>
            <p:ph type="body" sz="quarter" idx="10" hasCustomPrompt="1"/>
          </p:nvPr>
        </p:nvSpPr>
        <p:spPr>
          <a:xfrm>
            <a:off x="458385" y="5791201"/>
            <a:ext cx="5406772" cy="440861"/>
          </a:xfrm>
        </p:spPr>
        <p:txBody>
          <a:bodyPr>
            <a:normAutofit/>
          </a:bodyPr>
          <a:lstStyle>
            <a:lvl1pPr marL="0" indent="0">
              <a:buNone/>
              <a:defRPr sz="1650" b="0">
                <a:solidFill>
                  <a:srgbClr val="6DCCDE"/>
                </a:solidFill>
                <a:latin typeface="+mj-lt"/>
                <a:ea typeface="Gadugi" panose="020B0502040204020203" pitchFamily="34" charset="0"/>
              </a:defRPr>
            </a:lvl1pPr>
          </a:lstStyle>
          <a:p>
            <a:pPr lvl="0"/>
            <a:r>
              <a:rPr lang="en-US" dirty="0"/>
              <a:t>CLICK TO EDIT DATE</a:t>
            </a:r>
          </a:p>
        </p:txBody>
      </p:sp>
      <p:sp>
        <p:nvSpPr>
          <p:cNvPr id="6" name="Text Placeholder 5"/>
          <p:cNvSpPr>
            <a:spLocks noGrp="1"/>
          </p:cNvSpPr>
          <p:nvPr>
            <p:ph type="body" sz="quarter" idx="11" hasCustomPrompt="1"/>
          </p:nvPr>
        </p:nvSpPr>
        <p:spPr>
          <a:xfrm>
            <a:off x="458385" y="5361648"/>
            <a:ext cx="5406772" cy="429552"/>
          </a:xfrm>
        </p:spPr>
        <p:txBody>
          <a:bodyPr vert="horz" lIns="91440" tIns="45720" rIns="91440" bIns="45720" rtlCol="0">
            <a:normAutofit/>
          </a:bodyPr>
          <a:lstStyle>
            <a:lvl1pPr>
              <a:defRPr lang="en-US" sz="1650" b="0" dirty="0">
                <a:solidFill>
                  <a:srgbClr val="6DCCDE"/>
                </a:solidFill>
              </a:defRPr>
            </a:lvl1pPr>
          </a:lstStyle>
          <a:p>
            <a:pPr lvl="0"/>
            <a:r>
              <a:rPr lang="en-US" dirty="0"/>
              <a:t>CLICK TO EDIT LOCATION</a:t>
            </a:r>
          </a:p>
        </p:txBody>
      </p:sp>
    </p:spTree>
    <p:extLst>
      <p:ext uri="{BB962C8B-B14F-4D97-AF65-F5344CB8AC3E}">
        <p14:creationId xmlns:p14="http://schemas.microsoft.com/office/powerpoint/2010/main" val="2169315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ttorney Bio Layout">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648529" y="1393631"/>
            <a:ext cx="4374140" cy="638275"/>
          </a:xfrm>
        </p:spPr>
        <p:txBody>
          <a:bodyPr>
            <a:noAutofit/>
          </a:bodyPr>
          <a:lstStyle>
            <a:lvl1pPr marL="0" indent="0">
              <a:buNone/>
              <a:defRPr sz="2400" b="1" baseline="0">
                <a:solidFill>
                  <a:srgbClr val="1F448A"/>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Attorney Name</a:t>
            </a:r>
          </a:p>
        </p:txBody>
      </p:sp>
      <p:sp>
        <p:nvSpPr>
          <p:cNvPr id="5" name="Text Placeholder 7"/>
          <p:cNvSpPr>
            <a:spLocks noGrp="1"/>
          </p:cNvSpPr>
          <p:nvPr>
            <p:ph type="body" sz="quarter" idx="11" hasCustomPrompt="1"/>
          </p:nvPr>
        </p:nvSpPr>
        <p:spPr>
          <a:xfrm>
            <a:off x="648529" y="4416312"/>
            <a:ext cx="4374140" cy="1239311"/>
          </a:xfrm>
        </p:spPr>
        <p:txBody>
          <a:bodyPr>
            <a:normAutofit/>
          </a:bodyPr>
          <a:lstStyle>
            <a:lvl1pPr marL="0" indent="0">
              <a:lnSpc>
                <a:spcPct val="100000"/>
              </a:lnSpc>
              <a:spcBef>
                <a:spcPts val="0"/>
              </a:spcBef>
              <a:spcAft>
                <a:spcPts val="0"/>
              </a:spcAft>
              <a:buNone/>
              <a:defRPr sz="1500">
                <a:solidFill>
                  <a:srgbClr val="404040"/>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p>
        </p:txBody>
      </p:sp>
      <p:sp>
        <p:nvSpPr>
          <p:cNvPr id="8" name="Text Placeholder 13"/>
          <p:cNvSpPr>
            <a:spLocks noGrp="1"/>
          </p:cNvSpPr>
          <p:nvPr>
            <p:ph type="body" sz="quarter" idx="14" hasCustomPrompt="1"/>
          </p:nvPr>
        </p:nvSpPr>
        <p:spPr>
          <a:xfrm>
            <a:off x="648529" y="4056225"/>
            <a:ext cx="4374140" cy="360086"/>
          </a:xfrm>
        </p:spPr>
        <p:txBody>
          <a:bodyPr bIns="0" anchor="b" anchorCtr="0">
            <a:normAutofit/>
          </a:bodyPr>
          <a:lstStyle>
            <a:lvl1pPr marL="0" indent="0">
              <a:buNone/>
              <a:defRPr sz="1800" b="0" baseline="0">
                <a:solidFill>
                  <a:srgbClr val="1F448A"/>
                </a:solidFill>
              </a:defRPr>
            </a:lvl1pPr>
          </a:lstStyle>
          <a:p>
            <a:pPr lvl="0"/>
            <a:r>
              <a:rPr lang="en-US" dirty="0"/>
              <a:t>CLICK TO EDIT</a:t>
            </a:r>
          </a:p>
        </p:txBody>
      </p:sp>
      <p:sp>
        <p:nvSpPr>
          <p:cNvPr id="9" name="Picture Placeholder 17"/>
          <p:cNvSpPr>
            <a:spLocks noGrp="1"/>
          </p:cNvSpPr>
          <p:nvPr>
            <p:ph type="pic" sz="quarter" idx="15"/>
          </p:nvPr>
        </p:nvSpPr>
        <p:spPr>
          <a:xfrm>
            <a:off x="5767251" y="923294"/>
            <a:ext cx="2511840" cy="2926020"/>
          </a:xfrm>
        </p:spPr>
        <p:txBody>
          <a:bodyPr/>
          <a:lstStyle/>
          <a:p>
            <a:r>
              <a:rPr lang="en-US"/>
              <a:t>Click icon to add picture</a:t>
            </a:r>
          </a:p>
        </p:txBody>
      </p:sp>
      <p:sp>
        <p:nvSpPr>
          <p:cNvPr id="10" name="Text Placeholder 19"/>
          <p:cNvSpPr>
            <a:spLocks noGrp="1"/>
          </p:cNvSpPr>
          <p:nvPr>
            <p:ph type="body" sz="quarter" idx="16" hasCustomPrompt="1"/>
          </p:nvPr>
        </p:nvSpPr>
        <p:spPr>
          <a:xfrm>
            <a:off x="5767251" y="4416312"/>
            <a:ext cx="2850436" cy="1239837"/>
          </a:xfrm>
        </p:spPr>
        <p:txBody>
          <a:bodyPr vert="horz" lIns="91440" tIns="45720" rIns="91440" bIns="45720" rtlCol="0">
            <a:normAutofit/>
          </a:bodyPr>
          <a:lstStyle>
            <a:lvl1pPr marL="171450" indent="-171450">
              <a:lnSpc>
                <a:spcPct val="100000"/>
              </a:lnSpc>
              <a:spcBef>
                <a:spcPts val="0"/>
              </a:spcBef>
              <a:spcAft>
                <a:spcPts val="0"/>
              </a:spcAft>
              <a:buNone/>
              <a:defRPr lang="en-US" sz="1500" smtClean="0">
                <a:solidFill>
                  <a:srgbClr val="404040"/>
                </a:solidFill>
              </a:defRPr>
            </a:lvl1pPr>
            <a:lvl2pPr>
              <a:defRPr lang="en-US" smtClean="0"/>
            </a:lvl2pPr>
            <a:lvl3pPr>
              <a:defRPr lang="en-US" smtClean="0"/>
            </a:lvl3pPr>
            <a:lvl4pPr>
              <a:defRPr lang="en-US" smtClean="0"/>
            </a:lvl4pPr>
            <a:lvl5pPr>
              <a:defRPr lang="en-US"/>
            </a:lvl5pPr>
          </a:lstStyle>
          <a:p>
            <a:pPr marL="0" lvl="0" indent="0"/>
            <a:r>
              <a:rPr lang="en-US" dirty="0"/>
              <a:t>Click to edit text</a:t>
            </a:r>
          </a:p>
        </p:txBody>
      </p:sp>
      <p:sp>
        <p:nvSpPr>
          <p:cNvPr id="11" name="Text Placeholder 13"/>
          <p:cNvSpPr>
            <a:spLocks noGrp="1"/>
          </p:cNvSpPr>
          <p:nvPr>
            <p:ph type="body" sz="quarter" idx="17" hasCustomPrompt="1"/>
          </p:nvPr>
        </p:nvSpPr>
        <p:spPr>
          <a:xfrm>
            <a:off x="5767251" y="4042233"/>
            <a:ext cx="2850436" cy="374079"/>
          </a:xfrm>
        </p:spPr>
        <p:txBody>
          <a:bodyPr bIns="0" anchor="b" anchorCtr="0">
            <a:normAutofit/>
          </a:bodyPr>
          <a:lstStyle>
            <a:lvl1pPr marL="0" indent="0">
              <a:buNone/>
              <a:defRPr sz="1800" b="0" baseline="0">
                <a:solidFill>
                  <a:srgbClr val="1F448A"/>
                </a:solidFill>
              </a:defRPr>
            </a:lvl1pPr>
          </a:lstStyle>
          <a:p>
            <a:pPr lvl="0"/>
            <a:r>
              <a:rPr lang="en-US" dirty="0"/>
              <a:t>CLICK TO EDIT</a:t>
            </a:r>
          </a:p>
        </p:txBody>
      </p:sp>
      <p:sp>
        <p:nvSpPr>
          <p:cNvPr id="13" name="Slide Number Placeholder 5"/>
          <p:cNvSpPr>
            <a:spLocks noGrp="1"/>
          </p:cNvSpPr>
          <p:nvPr>
            <p:ph type="sldNum" sz="quarter" idx="4"/>
          </p:nvPr>
        </p:nvSpPr>
        <p:spPr>
          <a:xfrm>
            <a:off x="8617687" y="6346653"/>
            <a:ext cx="383722" cy="365125"/>
          </a:xfrm>
          <a:prstGeom prst="rect">
            <a:avLst/>
          </a:prstGeom>
        </p:spPr>
        <p:txBody>
          <a:bodyPr/>
          <a:lstStyle>
            <a:lvl1pPr algn="r">
              <a:defRPr sz="1200">
                <a:solidFill>
                  <a:srgbClr val="1F448A"/>
                </a:solidFill>
                <a:latin typeface="+mj-lt"/>
              </a:defRPr>
            </a:lvl1pPr>
          </a:lstStyle>
          <a:p>
            <a:fld id="{4500CA50-DFF2-4B51-82DD-96628A93A367}" type="slidenum">
              <a:rPr lang="en-US" smtClean="0"/>
              <a:pPr/>
              <a:t>‹#›</a:t>
            </a:fld>
            <a:endParaRPr lang="en-US" dirty="0"/>
          </a:p>
        </p:txBody>
      </p:sp>
      <p:sp>
        <p:nvSpPr>
          <p:cNvPr id="14" name="Title 1"/>
          <p:cNvSpPr>
            <a:spLocks noGrp="1"/>
          </p:cNvSpPr>
          <p:nvPr>
            <p:ph type="title" hasCustomPrompt="1"/>
          </p:nvPr>
        </p:nvSpPr>
        <p:spPr>
          <a:xfrm>
            <a:off x="648529" y="1"/>
            <a:ext cx="4374140" cy="1255739"/>
          </a:xfrm>
        </p:spPr>
        <p:txBody>
          <a:bodyPr>
            <a:normAutofit/>
          </a:bodyPr>
          <a:lstStyle>
            <a:lvl1pPr>
              <a:defRPr sz="2400" baseline="0"/>
            </a:lvl1pPr>
          </a:lstStyle>
          <a:p>
            <a:r>
              <a:rPr lang="en-US" dirty="0"/>
              <a:t>Click to edit Header</a:t>
            </a:r>
          </a:p>
        </p:txBody>
      </p:sp>
      <p:sp>
        <p:nvSpPr>
          <p:cNvPr id="16" name="Text Placeholder 13"/>
          <p:cNvSpPr>
            <a:spLocks noGrp="1"/>
          </p:cNvSpPr>
          <p:nvPr>
            <p:ph type="body" sz="quarter" idx="18" hasCustomPrompt="1"/>
          </p:nvPr>
        </p:nvSpPr>
        <p:spPr>
          <a:xfrm>
            <a:off x="648529" y="2386304"/>
            <a:ext cx="4374140" cy="360086"/>
          </a:xfrm>
        </p:spPr>
        <p:txBody>
          <a:bodyPr bIns="0" anchor="b" anchorCtr="0">
            <a:normAutofit/>
          </a:bodyPr>
          <a:lstStyle>
            <a:lvl1pPr marL="0" indent="0">
              <a:buNone/>
              <a:defRPr sz="1800" b="0" baseline="0">
                <a:solidFill>
                  <a:srgbClr val="1F448A"/>
                </a:solidFill>
              </a:defRPr>
            </a:lvl1pPr>
          </a:lstStyle>
          <a:p>
            <a:pPr lvl="0"/>
            <a:r>
              <a:rPr lang="en-US" dirty="0"/>
              <a:t>CLICK TO EDIT</a:t>
            </a:r>
          </a:p>
        </p:txBody>
      </p:sp>
      <p:sp>
        <p:nvSpPr>
          <p:cNvPr id="17" name="Text Placeholder 7"/>
          <p:cNvSpPr>
            <a:spLocks noGrp="1"/>
          </p:cNvSpPr>
          <p:nvPr>
            <p:ph type="body" sz="quarter" idx="19" hasCustomPrompt="1"/>
          </p:nvPr>
        </p:nvSpPr>
        <p:spPr>
          <a:xfrm>
            <a:off x="648529" y="2746391"/>
            <a:ext cx="4374140" cy="1239311"/>
          </a:xfrm>
        </p:spPr>
        <p:txBody>
          <a:bodyPr>
            <a:normAutofit/>
          </a:bodyPr>
          <a:lstStyle>
            <a:lvl1pPr marL="0" indent="0">
              <a:lnSpc>
                <a:spcPct val="100000"/>
              </a:lnSpc>
              <a:spcBef>
                <a:spcPts val="0"/>
              </a:spcBef>
              <a:spcAft>
                <a:spcPts val="0"/>
              </a:spcAft>
              <a:buNone/>
              <a:defRPr sz="1500">
                <a:solidFill>
                  <a:srgbClr val="404040"/>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text</a:t>
            </a:r>
          </a:p>
        </p:txBody>
      </p:sp>
    </p:spTree>
    <p:extLst>
      <p:ext uri="{BB962C8B-B14F-4D97-AF65-F5344CB8AC3E}">
        <p14:creationId xmlns:p14="http://schemas.microsoft.com/office/powerpoint/2010/main" val="3838911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48530" y="1422426"/>
            <a:ext cx="3756147" cy="660898"/>
          </a:xfrm>
        </p:spPr>
        <p:txBody>
          <a:bodyPr anchor="b">
            <a:noAutofit/>
          </a:bodyPr>
          <a:lstStyle>
            <a:lvl1pPr marL="0" indent="0" algn="l">
              <a:lnSpc>
                <a:spcPct val="100000"/>
              </a:lnSpc>
              <a:spcBef>
                <a:spcPts val="0"/>
              </a:spcBef>
              <a:spcAft>
                <a:spcPts val="0"/>
              </a:spcAft>
              <a:buNone/>
              <a:defRPr sz="1800" b="1">
                <a:solidFill>
                  <a:srgbClr val="1F448A"/>
                </a:solidFill>
                <a:latin typeface="Palatino Linotype" panose="020405020505050303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4" name="Content Placeholder 3"/>
          <p:cNvSpPr>
            <a:spLocks noGrp="1"/>
          </p:cNvSpPr>
          <p:nvPr>
            <p:ph sz="half" idx="2" hasCustomPrompt="1"/>
          </p:nvPr>
        </p:nvSpPr>
        <p:spPr>
          <a:xfrm>
            <a:off x="648529" y="2250011"/>
            <a:ext cx="3756147" cy="3767636"/>
          </a:xfrm>
        </p:spPr>
        <p:txBody>
          <a:bodyPr/>
          <a:lstStyle>
            <a:lvl1pPr>
              <a:defRPr>
                <a:solidFill>
                  <a:srgbClr val="404040"/>
                </a:solidFill>
              </a:defRPr>
            </a:lvl1pPr>
            <a:lvl2pPr marL="600075" indent="-257175">
              <a:buFont typeface="Wingdings" panose="05000000000000000000" pitchFamily="2" charset="2"/>
              <a:buChar char="§"/>
              <a:defRPr>
                <a:solidFill>
                  <a:srgbClr val="404040"/>
                </a:solidFill>
              </a:defRPr>
            </a:lvl2pPr>
            <a:lvl3pPr marL="942975" indent="-257175">
              <a:buFont typeface="Wingdings" panose="05000000000000000000" pitchFamily="2" charset="2"/>
              <a:buChar char="§"/>
              <a:defRPr>
                <a:solidFill>
                  <a:srgbClr val="404040"/>
                </a:solidFill>
              </a:defRPr>
            </a:lvl3pPr>
            <a:lvl4pPr marL="1243013" indent="-214313">
              <a:buFont typeface="Wingdings" panose="05000000000000000000" pitchFamily="2" charset="2"/>
              <a:buChar char="§"/>
              <a:defRPr>
                <a:solidFill>
                  <a:srgbClr val="404040"/>
                </a:solidFill>
              </a:defRPr>
            </a:lvl4pPr>
            <a:lvl5pPr marL="1585913" indent="-214313">
              <a:buFont typeface="Wingdings" panose="05000000000000000000" pitchFamily="2" charset="2"/>
              <a:buChar char="§"/>
              <a:defRPr>
                <a:solidFill>
                  <a:srgbClr val="40404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59204" y="1422426"/>
            <a:ext cx="3756146" cy="660899"/>
          </a:xfrm>
        </p:spPr>
        <p:txBody>
          <a:bodyPr anchor="b">
            <a:noAutofit/>
          </a:bodyPr>
          <a:lstStyle>
            <a:lvl1pPr marL="0" indent="0" algn="l">
              <a:lnSpc>
                <a:spcPct val="100000"/>
              </a:lnSpc>
              <a:spcBef>
                <a:spcPts val="0"/>
              </a:spcBef>
              <a:spcAft>
                <a:spcPts val="0"/>
              </a:spcAft>
              <a:buNone/>
              <a:defRPr sz="1800" b="1">
                <a:solidFill>
                  <a:srgbClr val="1F448A"/>
                </a:solidFill>
                <a:latin typeface="Palatino Linotype" panose="02040502050505030304"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6" name="Content Placeholder 5"/>
          <p:cNvSpPr>
            <a:spLocks noGrp="1"/>
          </p:cNvSpPr>
          <p:nvPr>
            <p:ph sz="quarter" idx="4" hasCustomPrompt="1"/>
          </p:nvPr>
        </p:nvSpPr>
        <p:spPr>
          <a:xfrm>
            <a:off x="4759204" y="2250010"/>
            <a:ext cx="3756146" cy="3783010"/>
          </a:xfrm>
        </p:spPr>
        <p:txBody>
          <a:bodyPr/>
          <a:lstStyle>
            <a:lvl1pPr>
              <a:defRPr>
                <a:solidFill>
                  <a:srgbClr val="404040"/>
                </a:solidFill>
              </a:defRPr>
            </a:lvl1pPr>
            <a:lvl2pPr marL="600075" indent="-257175">
              <a:buFont typeface="Wingdings" panose="05000000000000000000" pitchFamily="2" charset="2"/>
              <a:buChar char="§"/>
              <a:defRPr>
                <a:solidFill>
                  <a:srgbClr val="404040"/>
                </a:solidFill>
              </a:defRPr>
            </a:lvl2pPr>
            <a:lvl3pPr marL="942975" indent="-257175">
              <a:buFont typeface="Wingdings" panose="05000000000000000000" pitchFamily="2" charset="2"/>
              <a:buChar char="§"/>
              <a:defRPr>
                <a:solidFill>
                  <a:srgbClr val="404040"/>
                </a:solidFill>
              </a:defRPr>
            </a:lvl3pPr>
            <a:lvl4pPr marL="1243013" indent="-214313">
              <a:buFont typeface="Wingdings" panose="05000000000000000000" pitchFamily="2" charset="2"/>
              <a:buChar char="§"/>
              <a:defRPr>
                <a:solidFill>
                  <a:srgbClr val="404040"/>
                </a:solidFill>
              </a:defRPr>
            </a:lvl4pPr>
            <a:lvl5pPr marL="1585913" indent="-214313">
              <a:buFont typeface="Wingdings" panose="05000000000000000000" pitchFamily="2" charset="2"/>
              <a:buChar char="§"/>
              <a:defRPr>
                <a:solidFill>
                  <a:srgbClr val="40404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648529" y="1"/>
            <a:ext cx="7866821" cy="1255739"/>
          </a:xfrm>
        </p:spPr>
        <p:txBody>
          <a:bodyPr>
            <a:normAutofit/>
          </a:bodyPr>
          <a:lstStyle>
            <a:lvl1pPr>
              <a:defRPr sz="2400"/>
            </a:lvl1pPr>
          </a:lstStyle>
          <a:p>
            <a:r>
              <a:rPr lang="en-US" dirty="0"/>
              <a:t>Click to edit Header</a:t>
            </a:r>
          </a:p>
        </p:txBody>
      </p:sp>
      <p:sp>
        <p:nvSpPr>
          <p:cNvPr id="10" name="Slide Number Placeholder 5"/>
          <p:cNvSpPr>
            <a:spLocks noGrp="1"/>
          </p:cNvSpPr>
          <p:nvPr>
            <p:ph type="sldNum" sz="quarter" idx="10"/>
          </p:nvPr>
        </p:nvSpPr>
        <p:spPr>
          <a:xfrm>
            <a:off x="8617687" y="6346653"/>
            <a:ext cx="383722" cy="365125"/>
          </a:xfrm>
          <a:prstGeom prst="rect">
            <a:avLst/>
          </a:prstGeom>
        </p:spPr>
        <p:txBody>
          <a:bodyPr/>
          <a:lstStyle>
            <a:lvl1pPr algn="r">
              <a:defRPr sz="1200">
                <a:solidFill>
                  <a:srgbClr val="1F448A"/>
                </a:solidFill>
                <a:latin typeface="+mj-lt"/>
              </a:defRPr>
            </a:lvl1pPr>
          </a:lstStyle>
          <a:p>
            <a:fld id="{4500CA50-DFF2-4B51-82DD-96628A93A367}" type="slidenum">
              <a:rPr lang="en-US" smtClean="0"/>
              <a:pPr/>
              <a:t>‹#›</a:t>
            </a:fld>
            <a:endParaRPr lang="en-US" dirty="0"/>
          </a:p>
        </p:txBody>
      </p:sp>
    </p:spTree>
    <p:extLst>
      <p:ext uri="{BB962C8B-B14F-4D97-AF65-F5344CB8AC3E}">
        <p14:creationId xmlns:p14="http://schemas.microsoft.com/office/powerpoint/2010/main" val="2315639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lvl1pPr>
          </a:lstStyle>
          <a:p>
            <a:r>
              <a:rPr lang="en-US" dirty="0"/>
              <a:t>Click to edit Header</a:t>
            </a:r>
          </a:p>
        </p:txBody>
      </p:sp>
      <p:sp>
        <p:nvSpPr>
          <p:cNvPr id="8" name="Content Placeholder 2"/>
          <p:cNvSpPr>
            <a:spLocks noGrp="1"/>
          </p:cNvSpPr>
          <p:nvPr>
            <p:ph idx="13" hasCustomPrompt="1"/>
          </p:nvPr>
        </p:nvSpPr>
        <p:spPr>
          <a:xfrm>
            <a:off x="648529" y="1505008"/>
            <a:ext cx="3756146" cy="4416400"/>
          </a:xfrm>
        </p:spPr>
        <p:txBody>
          <a:bodyPr/>
          <a:lstStyle>
            <a:lvl1pPr>
              <a:defRPr>
                <a:solidFill>
                  <a:srgbClr val="404040"/>
                </a:solidFill>
              </a:defRPr>
            </a:lvl1pPr>
            <a:lvl2pPr marL="600075" indent="-257175">
              <a:buFont typeface="Wingdings" panose="05000000000000000000" pitchFamily="2" charset="2"/>
              <a:buChar char="§"/>
              <a:defRPr>
                <a:solidFill>
                  <a:srgbClr val="404040"/>
                </a:solidFill>
              </a:defRPr>
            </a:lvl2pPr>
            <a:lvl3pPr marL="942975" indent="-257175">
              <a:buFont typeface="Wingdings" panose="05000000000000000000" pitchFamily="2" charset="2"/>
              <a:buChar char="§"/>
              <a:defRPr>
                <a:solidFill>
                  <a:srgbClr val="404040"/>
                </a:solidFill>
              </a:defRPr>
            </a:lvl3pPr>
            <a:lvl4pPr marL="1243013" indent="-214313">
              <a:buFont typeface="Wingdings" panose="05000000000000000000" pitchFamily="2" charset="2"/>
              <a:buChar char="§"/>
              <a:defRPr>
                <a:solidFill>
                  <a:srgbClr val="404040"/>
                </a:solidFill>
              </a:defRPr>
            </a:lvl4pPr>
            <a:lvl5pPr marL="1585913" indent="-214313">
              <a:buFont typeface="Wingdings" panose="05000000000000000000" pitchFamily="2" charset="2"/>
              <a:buChar char="§"/>
              <a:defRPr>
                <a:solidFill>
                  <a:srgbClr val="40404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4" hasCustomPrompt="1"/>
          </p:nvPr>
        </p:nvSpPr>
        <p:spPr>
          <a:xfrm>
            <a:off x="4759204" y="1505008"/>
            <a:ext cx="3756146" cy="4416400"/>
          </a:xfrm>
        </p:spPr>
        <p:txBody>
          <a:bodyPr/>
          <a:lstStyle>
            <a:lvl1pPr>
              <a:defRPr>
                <a:solidFill>
                  <a:srgbClr val="404040"/>
                </a:solidFill>
              </a:defRPr>
            </a:lvl1pPr>
            <a:lvl2pPr marL="600075" indent="-257175">
              <a:buFont typeface="Wingdings" panose="05000000000000000000" pitchFamily="2" charset="2"/>
              <a:buChar char="§"/>
              <a:defRPr>
                <a:solidFill>
                  <a:srgbClr val="404040"/>
                </a:solidFill>
              </a:defRPr>
            </a:lvl2pPr>
            <a:lvl3pPr marL="942975" indent="-257175">
              <a:buFont typeface="Wingdings" panose="05000000000000000000" pitchFamily="2" charset="2"/>
              <a:buChar char="§"/>
              <a:defRPr>
                <a:solidFill>
                  <a:srgbClr val="404040"/>
                </a:solidFill>
              </a:defRPr>
            </a:lvl3pPr>
            <a:lvl4pPr marL="1243013" indent="-214313">
              <a:buFont typeface="Wingdings" panose="05000000000000000000" pitchFamily="2" charset="2"/>
              <a:buChar char="§"/>
              <a:defRPr>
                <a:solidFill>
                  <a:srgbClr val="404040"/>
                </a:solidFill>
              </a:defRPr>
            </a:lvl4pPr>
            <a:lvl5pPr marL="1585913" indent="-214313">
              <a:buFont typeface="Wingdings" panose="05000000000000000000" pitchFamily="2" charset="2"/>
              <a:buChar char="§"/>
              <a:defRPr>
                <a:solidFill>
                  <a:srgbClr val="40404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617687" y="6346653"/>
            <a:ext cx="383722" cy="365125"/>
          </a:xfrm>
          <a:prstGeom prst="rect">
            <a:avLst/>
          </a:prstGeom>
        </p:spPr>
        <p:txBody>
          <a:bodyPr/>
          <a:lstStyle>
            <a:lvl1pPr algn="r">
              <a:defRPr sz="1200">
                <a:solidFill>
                  <a:srgbClr val="1F448A"/>
                </a:solidFill>
                <a:latin typeface="+mj-lt"/>
              </a:defRPr>
            </a:lvl1pPr>
          </a:lstStyle>
          <a:p>
            <a:fld id="{4500CA50-DFF2-4B51-82DD-96628A93A367}" type="slidenum">
              <a:rPr lang="en-US" smtClean="0"/>
              <a:pPr/>
              <a:t>‹#›</a:t>
            </a:fld>
            <a:endParaRPr lang="en-US" dirty="0"/>
          </a:p>
        </p:txBody>
      </p:sp>
    </p:spTree>
    <p:extLst>
      <p:ext uri="{BB962C8B-B14F-4D97-AF65-F5344CB8AC3E}">
        <p14:creationId xmlns:p14="http://schemas.microsoft.com/office/powerpoint/2010/main" val="173571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609599" y="2160590"/>
            <a:ext cx="634771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5" name="Google Shape;45;p8"/>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8"/>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8"/>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lnSpc>
                <a:spcPct val="100000"/>
              </a:lnSpc>
              <a:defRPr>
                <a:solidFill>
                  <a:srgbClr val="404040"/>
                </a:solidFill>
              </a:defRPr>
            </a:lvl1pPr>
            <a:lvl2pPr marL="600075" indent="-257175">
              <a:lnSpc>
                <a:spcPct val="100000"/>
              </a:lnSpc>
              <a:buFont typeface="Wingdings" panose="05000000000000000000" pitchFamily="2" charset="2"/>
              <a:buChar char="§"/>
              <a:defRPr>
                <a:solidFill>
                  <a:srgbClr val="404040"/>
                </a:solidFill>
              </a:defRPr>
            </a:lvl2pPr>
            <a:lvl3pPr marL="942975" indent="-257175">
              <a:lnSpc>
                <a:spcPct val="100000"/>
              </a:lnSpc>
              <a:buFont typeface="Wingdings" panose="05000000000000000000" pitchFamily="2" charset="2"/>
              <a:buChar char="§"/>
              <a:defRPr>
                <a:solidFill>
                  <a:srgbClr val="404040"/>
                </a:solidFill>
              </a:defRPr>
            </a:lvl3pPr>
            <a:lvl4pPr marL="1243013" indent="-214313">
              <a:lnSpc>
                <a:spcPct val="100000"/>
              </a:lnSpc>
              <a:buFont typeface="Wingdings" panose="05000000000000000000" pitchFamily="2" charset="2"/>
              <a:buChar char="§"/>
              <a:defRPr>
                <a:solidFill>
                  <a:srgbClr val="404040"/>
                </a:solidFill>
              </a:defRPr>
            </a:lvl4pPr>
            <a:lvl5pPr marL="1585913" indent="-214313">
              <a:lnSpc>
                <a:spcPct val="100000"/>
              </a:lnSpc>
              <a:buFont typeface="Wingdings" panose="05000000000000000000" pitchFamily="2" charset="2"/>
              <a:buChar char="§"/>
              <a:defRPr>
                <a:solidFill>
                  <a:srgbClr val="40404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48529" y="1"/>
            <a:ext cx="7866821" cy="1255739"/>
          </a:xfrm>
        </p:spPr>
        <p:txBody>
          <a:bodyPr>
            <a:normAutofit/>
          </a:bodyPr>
          <a:lstStyle>
            <a:lvl1pPr>
              <a:defRPr sz="2400"/>
            </a:lvl1pPr>
          </a:lstStyle>
          <a:p>
            <a:r>
              <a:rPr lang="en-US" dirty="0"/>
              <a:t>Click to edit Header</a:t>
            </a:r>
          </a:p>
        </p:txBody>
      </p:sp>
      <p:sp>
        <p:nvSpPr>
          <p:cNvPr id="8" name="Slide Number Placeholder 5"/>
          <p:cNvSpPr>
            <a:spLocks noGrp="1"/>
          </p:cNvSpPr>
          <p:nvPr>
            <p:ph type="sldNum" sz="quarter" idx="4"/>
          </p:nvPr>
        </p:nvSpPr>
        <p:spPr>
          <a:xfrm>
            <a:off x="8617687" y="6346653"/>
            <a:ext cx="383722" cy="365125"/>
          </a:xfrm>
          <a:prstGeom prst="rect">
            <a:avLst/>
          </a:prstGeom>
        </p:spPr>
        <p:txBody>
          <a:bodyPr/>
          <a:lstStyle>
            <a:lvl1pPr algn="r">
              <a:defRPr sz="1200">
                <a:solidFill>
                  <a:srgbClr val="1F448A"/>
                </a:solidFill>
                <a:latin typeface="+mj-lt"/>
              </a:defRPr>
            </a:lvl1pPr>
          </a:lstStyle>
          <a:p>
            <a:fld id="{4500CA50-DFF2-4B51-82DD-96628A93A367}" type="slidenum">
              <a:rPr lang="en-US" smtClean="0"/>
              <a:pPr/>
              <a:t>‹#›</a:t>
            </a:fld>
            <a:endParaRPr lang="en-US" dirty="0"/>
          </a:p>
        </p:txBody>
      </p:sp>
    </p:spTree>
    <p:extLst>
      <p:ext uri="{BB962C8B-B14F-4D97-AF65-F5344CB8AC3E}">
        <p14:creationId xmlns:p14="http://schemas.microsoft.com/office/powerpoint/2010/main" val="368321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1" name="Google Shape;51;p9"/>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9"/>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4" name="Google Shape;64;p11"/>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11"/>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6" name="Google Shape;66;p11"/>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7" name="Google Shape;67;p11"/>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1"/>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1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2"/>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1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3"/>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3"/>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4"/>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2" name="Google Shape;82;p14"/>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83" name="Google Shape;83;p14"/>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14"/>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4"/>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5"/>
          <p:cNvSpPr>
            <a:spLocks noGrp="1"/>
          </p:cNvSpPr>
          <p:nvPr>
            <p:ph type="pic" idx="2"/>
          </p:nvPr>
        </p:nvSpPr>
        <p:spPr>
          <a:xfrm>
            <a:off x="609599" y="609600"/>
            <a:ext cx="6347714"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dirty="0"/>
          </a:p>
        </p:txBody>
      </p:sp>
      <p:sp>
        <p:nvSpPr>
          <p:cNvPr id="89" name="Google Shape;89;p15"/>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15"/>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15"/>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2" name="Google Shape;92;p1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6"/>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6" name="Google Shape;96;p16"/>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7" name="Google Shape;97;p16"/>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8" name="Google Shape;98;p1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5"/>
          <p:cNvGrpSpPr/>
          <p:nvPr/>
        </p:nvGrpSpPr>
        <p:grpSpPr>
          <a:xfrm>
            <a:off x="-8467" y="-8468"/>
            <a:ext cx="9169805" cy="6874935"/>
            <a:chOff x="-8467" y="-8468"/>
            <a:chExt cx="9169805" cy="6874935"/>
          </a:xfrm>
        </p:grpSpPr>
        <p:sp>
          <p:nvSpPr>
            <p:cNvPr id="7" name="Google Shape;7;p5"/>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8" name="Google Shape;8;p5"/>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9" name="Google Shape;9;p5"/>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10" name="Google Shape;10;p5"/>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5"/>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5"/>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5"/>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DD7E0E">
                <a:alpha val="69803"/>
              </a:srgbClr>
            </a:solidFill>
            <a:ln>
              <a:noFill/>
            </a:ln>
          </p:spPr>
        </p:sp>
        <p:sp>
          <p:nvSpPr>
            <p:cNvPr id="14" name="Google Shape;14;p5"/>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C8D2BC">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5"/>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5"/>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 name="Google Shape;17;p5"/>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5"/>
          <p:cNvSpPr txBox="1">
            <a:spLocks noGrp="1"/>
          </p:cNvSpPr>
          <p:nvPr>
            <p:ph type="body" idx="1"/>
          </p:nvPr>
        </p:nvSpPr>
        <p:spPr>
          <a:xfrm>
            <a:off x="609599" y="2160590"/>
            <a:ext cx="6347714"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5"/>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0" name="Google Shape;20;p5"/>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21" name="Google Shape;21;p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85" r:id="rId16"/>
    <p:sldLayoutId id="2147483686" r:id="rId17"/>
    <p:sldLayoutId id="2147483687" r:id="rId18"/>
    <p:sldLayoutId id="2147483688" r:id="rId19"/>
    <p:sldLayoutId id="2147483689" r:id="rId2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761097" y="92514"/>
            <a:ext cx="5072933" cy="1462055"/>
          </a:xfrm>
          <a:prstGeom prst="rect">
            <a:avLst/>
          </a:prstGeom>
          <a:noFill/>
          <a:ln>
            <a:noFill/>
          </a:ln>
        </p:spPr>
        <p:txBody>
          <a:bodyPr spcFirstLastPara="1" wrap="square" lIns="91425" tIns="91425" rIns="91425" bIns="91425" anchor="t" anchorCtr="0">
            <a:noAutofit/>
          </a:bodyPr>
          <a:lstStyle/>
          <a:p>
            <a:pPr lvl="0" algn="ctr"/>
            <a:r>
              <a:rPr lang="en-US" sz="3600" b="1" dirty="0">
                <a:latin typeface="Calibri" panose="020F0502020204030204" pitchFamily="34" charset="0"/>
                <a:cs typeface="Calibri" panose="020F0502020204030204" pitchFamily="34" charset="0"/>
              </a:rPr>
              <a:t>California Charter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Authorizing Professionals</a:t>
            </a:r>
            <a:endParaRPr sz="3600" b="1" dirty="0">
              <a:latin typeface="Calibri" panose="020F0502020204030204" pitchFamily="34" charset="0"/>
              <a:cs typeface="Calibri" panose="020F0502020204030204" pitchFamily="34" charset="0"/>
            </a:endParaRPr>
          </a:p>
        </p:txBody>
      </p:sp>
      <p:sp>
        <p:nvSpPr>
          <p:cNvPr id="2" name="TextBox 1"/>
          <p:cNvSpPr txBox="1"/>
          <p:nvPr/>
        </p:nvSpPr>
        <p:spPr>
          <a:xfrm>
            <a:off x="251460" y="1404980"/>
            <a:ext cx="6092209" cy="2246769"/>
          </a:xfrm>
          <a:prstGeom prst="rect">
            <a:avLst/>
          </a:prstGeom>
          <a:noFill/>
        </p:spPr>
        <p:txBody>
          <a:bodyPr wrap="square" rtlCol="0">
            <a:spAutoFit/>
          </a:bodyPr>
          <a:lstStyle/>
          <a:p>
            <a:pPr algn="ctr"/>
            <a:endParaRPr lang="en-US" sz="2000" b="1" dirty="0">
              <a:latin typeface="Calibri" panose="020F0502020204030204" pitchFamily="34" charset="0"/>
              <a:cs typeface="Calibri" panose="020F0502020204030204" pitchFamily="34" charset="0"/>
            </a:endParaRPr>
          </a:p>
          <a:p>
            <a:pPr algn="ctr"/>
            <a:r>
              <a:rPr lang="en-US" sz="3200" b="1" i="1" dirty="0">
                <a:solidFill>
                  <a:srgbClr val="002060"/>
                </a:solidFill>
                <a:latin typeface="Calibri" panose="020F0502020204030204" pitchFamily="34" charset="0"/>
                <a:cs typeface="Calibri" panose="020F0502020204030204" pitchFamily="34" charset="0"/>
              </a:rPr>
              <a:t>Webinar: Key Authorizer Updates</a:t>
            </a:r>
            <a:endParaRPr lang="en-US" sz="3200" b="1" dirty="0">
              <a:solidFill>
                <a:srgbClr val="002060"/>
              </a:solidFill>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(COVID-19 Update #6)</a:t>
            </a:r>
          </a:p>
          <a:p>
            <a:pPr algn="ctr"/>
            <a:r>
              <a:rPr lang="en-US" sz="2400" b="1" dirty="0">
                <a:latin typeface="Calibri" panose="020F0502020204030204" pitchFamily="34" charset="0"/>
                <a:cs typeface="Calibri" panose="020F0502020204030204" pitchFamily="34" charset="0"/>
              </a:rPr>
              <a:t>September 16, 2020</a:t>
            </a:r>
          </a:p>
          <a:p>
            <a:pPr algn="ctr"/>
            <a:endParaRPr lang="en-US" sz="2000" b="1" dirty="0">
              <a:latin typeface="Calibri" panose="020F0502020204030204" pitchFamily="34" charset="0"/>
              <a:cs typeface="Calibri" panose="020F0502020204030204" pitchFamily="34" charset="0"/>
            </a:endParaRPr>
          </a:p>
          <a:p>
            <a:pPr algn="ctr"/>
            <a:r>
              <a:rPr lang="en-US" sz="2000" b="1" dirty="0">
                <a:latin typeface="Calibri" panose="020F0502020204030204" pitchFamily="34" charset="0"/>
                <a:cs typeface="Calibri" panose="020F0502020204030204" pitchFamily="34" charset="0"/>
              </a:rPr>
              <a:t> </a:t>
            </a:r>
          </a:p>
        </p:txBody>
      </p:sp>
      <p:pic>
        <p:nvPicPr>
          <p:cNvPr id="7" name="Picture 6"/>
          <p:cNvPicPr>
            <a:picLocks noChangeAspect="1"/>
          </p:cNvPicPr>
          <p:nvPr/>
        </p:nvPicPr>
        <p:blipFill>
          <a:blip r:embed="rId3"/>
          <a:stretch>
            <a:fillRect/>
          </a:stretch>
        </p:blipFill>
        <p:spPr>
          <a:xfrm>
            <a:off x="405826" y="3077651"/>
            <a:ext cx="6407992" cy="2606067"/>
          </a:xfrm>
          <a:prstGeom prst="rect">
            <a:avLst/>
          </a:prstGeom>
        </p:spPr>
      </p:pic>
      <p:sp>
        <p:nvSpPr>
          <p:cNvPr id="3" name="TextBox 2">
            <a:extLst>
              <a:ext uri="{FF2B5EF4-FFF2-40B4-BE49-F238E27FC236}">
                <a16:creationId xmlns:a16="http://schemas.microsoft.com/office/drawing/2014/main" id="{AFCBD203-99EE-4798-9F2D-9AFF00FC6AA8}"/>
              </a:ext>
            </a:extLst>
          </p:cNvPr>
          <p:cNvSpPr txBox="1"/>
          <p:nvPr/>
        </p:nvSpPr>
        <p:spPr>
          <a:xfrm>
            <a:off x="6660680" y="6550223"/>
            <a:ext cx="2193357" cy="307777"/>
          </a:xfrm>
          <a:prstGeom prst="rect">
            <a:avLst/>
          </a:prstGeom>
          <a:solidFill>
            <a:schemeClr val="bg1"/>
          </a:solidFill>
        </p:spPr>
        <p:txBody>
          <a:bodyPr wrap="square" rtlCol="0">
            <a:spAutoFit/>
          </a:bodyPr>
          <a:lstStyle/>
          <a:p>
            <a:r>
              <a:rPr lang="en-US" dirty="0"/>
              <a:t>www.calauthorizers.org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5082" y="578777"/>
            <a:ext cx="6347713" cy="664396"/>
          </a:xfrm>
        </p:spPr>
        <p:txBody>
          <a:bodyPr>
            <a:noAutofit/>
          </a:bodyPr>
          <a:lstStyle/>
          <a:p>
            <a:r>
              <a:rPr lang="en-US" sz="3600" b="1" dirty="0">
                <a:solidFill>
                  <a:schemeClr val="tx1"/>
                </a:solidFill>
                <a:latin typeface="Calibri" panose="020F0502020204030204" pitchFamily="34" charset="0"/>
                <a:cs typeface="Calibri" panose="020F0502020204030204" pitchFamily="34" charset="0"/>
              </a:rPr>
              <a:t>Petitions for Charter Renewal</a:t>
            </a:r>
          </a:p>
        </p:txBody>
      </p:sp>
      <p:sp>
        <p:nvSpPr>
          <p:cNvPr id="7" name="Content Placeholder 6"/>
          <p:cNvSpPr>
            <a:spLocks noGrp="1"/>
          </p:cNvSpPr>
          <p:nvPr>
            <p:ph idx="13"/>
          </p:nvPr>
        </p:nvSpPr>
        <p:spPr>
          <a:xfrm>
            <a:off x="609599" y="1393831"/>
            <a:ext cx="3854459" cy="4979873"/>
          </a:xfrm>
        </p:spPr>
        <p:txBody>
          <a:bodyPr>
            <a:normAutofit/>
          </a:bodyPr>
          <a:lstStyle/>
          <a:p>
            <a:pPr>
              <a:spcAft>
                <a:spcPts val="900"/>
              </a:spcAft>
              <a:buClr>
                <a:schemeClr val="tx1"/>
              </a:buClr>
            </a:pPr>
            <a:r>
              <a:rPr lang="en-US" altLang="en-US" sz="2400" b="1" dirty="0">
                <a:solidFill>
                  <a:srgbClr val="1F448A"/>
                </a:solidFill>
                <a:latin typeface="Calibri" panose="020F0502020204030204" pitchFamily="34" charset="0"/>
                <a:cs typeface="Calibri" panose="020F0502020204030204" pitchFamily="34" charset="0"/>
              </a:rPr>
              <a:t>RENEWAL CRITERIA</a:t>
            </a:r>
          </a:p>
          <a:p>
            <a:pPr marL="742950" lvl="2">
              <a:spcAft>
                <a:spcPts val="900"/>
              </a:spcAft>
              <a:buClr>
                <a:schemeClr val="tx1"/>
              </a:buClr>
              <a:buSzPct val="100000"/>
            </a:pPr>
            <a:r>
              <a:rPr lang="en-US" sz="2400" dirty="0">
                <a:solidFill>
                  <a:schemeClr val="tx1"/>
                </a:solidFill>
                <a:latin typeface="Calibri" panose="020F0502020204030204" pitchFamily="34" charset="0"/>
                <a:cs typeface="Calibri" panose="020F0502020204030204" pitchFamily="34" charset="0"/>
              </a:rPr>
              <a:t>CDE will assign charter school performance categories</a:t>
            </a:r>
          </a:p>
          <a:p>
            <a:pPr marL="742950" lvl="2">
              <a:spcAft>
                <a:spcPts val="900"/>
              </a:spcAft>
              <a:buClr>
                <a:schemeClr val="tx1"/>
              </a:buClr>
              <a:buSzPct val="100000"/>
            </a:pPr>
            <a:r>
              <a:rPr lang="en-US" sz="2400" dirty="0">
                <a:solidFill>
                  <a:schemeClr val="tx1"/>
                </a:solidFill>
                <a:latin typeface="Calibri" panose="020F0502020204030204" pitchFamily="34" charset="0"/>
                <a:cs typeface="Calibri" panose="020F0502020204030204" pitchFamily="34" charset="0"/>
              </a:rPr>
              <a:t>Standard for renewal will depend on the category</a:t>
            </a:r>
          </a:p>
          <a:p>
            <a:pPr marL="742950" lvl="2">
              <a:spcAft>
                <a:spcPts val="900"/>
              </a:spcAft>
              <a:buClr>
                <a:schemeClr val="tx1"/>
              </a:buClr>
              <a:buSzPct val="100000"/>
            </a:pPr>
            <a:r>
              <a:rPr lang="en-US" sz="2400" dirty="0">
                <a:solidFill>
                  <a:schemeClr val="tx1"/>
                </a:solidFill>
                <a:latin typeface="Calibri" panose="020F0502020204030204" pitchFamily="34" charset="0"/>
                <a:cs typeface="Calibri" panose="020F0502020204030204" pitchFamily="34" charset="0"/>
              </a:rPr>
              <a:t>Regardless of category, 2 bases for denial (Ed. Code, § 47607(e))</a:t>
            </a:r>
          </a:p>
          <a:p>
            <a:pPr marL="257175" indent="-257175">
              <a:buFont typeface="Wingdings" panose="05000000000000000000" pitchFamily="2" charset="2"/>
              <a:buChar char="§"/>
            </a:pPr>
            <a:endParaRPr lang="fr-FR" dirty="0"/>
          </a:p>
          <a:p>
            <a:endParaRPr lang="en-US" dirty="0"/>
          </a:p>
        </p:txBody>
      </p:sp>
      <p:sp>
        <p:nvSpPr>
          <p:cNvPr id="8" name="Content Placeholder 7"/>
          <p:cNvSpPr>
            <a:spLocks noGrp="1"/>
          </p:cNvSpPr>
          <p:nvPr>
            <p:ph idx="14"/>
          </p:nvPr>
        </p:nvSpPr>
        <p:spPr>
          <a:xfrm>
            <a:off x="4407613" y="1390421"/>
            <a:ext cx="3061699" cy="4979872"/>
          </a:xfrm>
        </p:spPr>
        <p:txBody>
          <a:bodyPr>
            <a:normAutofit/>
          </a:bodyPr>
          <a:lstStyle/>
          <a:p>
            <a:pPr>
              <a:spcAft>
                <a:spcPts val="900"/>
              </a:spcAft>
              <a:buClr>
                <a:schemeClr val="tx1"/>
              </a:buClr>
            </a:pPr>
            <a:r>
              <a:rPr lang="en-US" altLang="en-US" sz="2400" b="1" dirty="0">
                <a:solidFill>
                  <a:srgbClr val="1F448A"/>
                </a:solidFill>
                <a:latin typeface="Calibri" panose="020F0502020204030204" pitchFamily="34" charset="0"/>
                <a:cs typeface="Calibri" panose="020F0502020204030204" pitchFamily="34" charset="0"/>
              </a:rPr>
              <a:t>APPEALS</a:t>
            </a:r>
          </a:p>
          <a:p>
            <a:pPr marL="742950" lvl="2">
              <a:spcAft>
                <a:spcPts val="900"/>
              </a:spcAft>
              <a:buClr>
                <a:schemeClr val="tx1"/>
              </a:buClr>
              <a:buSzPct val="100000"/>
            </a:pPr>
            <a:r>
              <a:rPr lang="en-US" sz="2400" dirty="0">
                <a:solidFill>
                  <a:schemeClr val="tx1"/>
                </a:solidFill>
                <a:latin typeface="Calibri" panose="020F0502020204030204" pitchFamily="34" charset="0"/>
                <a:cs typeface="Calibri" panose="020F0502020204030204" pitchFamily="34" charset="0"/>
              </a:rPr>
              <a:t>New standard of review for denial of a charter renewal (“Abuse of Discretion”)</a:t>
            </a:r>
          </a:p>
          <a:p>
            <a:pPr marL="742950" lvl="2">
              <a:spcAft>
                <a:spcPts val="900"/>
              </a:spcAft>
              <a:buClr>
                <a:schemeClr val="tx1"/>
              </a:buClr>
              <a:buSzPct val="100000"/>
            </a:pPr>
            <a:r>
              <a:rPr lang="en-US" sz="2400" dirty="0">
                <a:solidFill>
                  <a:schemeClr val="tx1"/>
                </a:solidFill>
                <a:latin typeface="Calibri" panose="020F0502020204030204" pitchFamily="34" charset="0"/>
                <a:cs typeface="Calibri" panose="020F0502020204030204" pitchFamily="34" charset="0"/>
              </a:rPr>
              <a:t>Considerations for handling denials</a:t>
            </a:r>
          </a:p>
          <a:p>
            <a:endParaRPr lang="en-US" dirty="0"/>
          </a:p>
        </p:txBody>
      </p:sp>
    </p:spTree>
    <p:extLst>
      <p:ext uri="{BB962C8B-B14F-4D97-AF65-F5344CB8AC3E}">
        <p14:creationId xmlns:p14="http://schemas.microsoft.com/office/powerpoint/2010/main" val="2764072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38256" y="600397"/>
            <a:ext cx="6440640" cy="694147"/>
          </a:xfrm>
        </p:spPr>
        <p:txBody>
          <a:bodyPr>
            <a:normAutofit/>
          </a:bodyPr>
          <a:lstStyle/>
          <a:p>
            <a:r>
              <a:rPr lang="en-US" sz="3600" b="1" dirty="0">
                <a:solidFill>
                  <a:schemeClr val="tx1"/>
                </a:solidFill>
                <a:latin typeface="Calibri" panose="020F0502020204030204" pitchFamily="34" charset="0"/>
                <a:cs typeface="Calibri" panose="020F0502020204030204" pitchFamily="34" charset="0"/>
              </a:rPr>
              <a:t>New Authorizer Responsibilities </a:t>
            </a:r>
          </a:p>
        </p:txBody>
      </p:sp>
      <p:sp>
        <p:nvSpPr>
          <p:cNvPr id="12" name="Content Placeholder 11"/>
          <p:cNvSpPr>
            <a:spLocks noGrp="1"/>
          </p:cNvSpPr>
          <p:nvPr>
            <p:ph idx="1"/>
          </p:nvPr>
        </p:nvSpPr>
        <p:spPr>
          <a:xfrm>
            <a:off x="2254234" y="1294544"/>
            <a:ext cx="5266449" cy="5417234"/>
          </a:xfrm>
        </p:spPr>
        <p:txBody>
          <a:bodyPr>
            <a:normAutofit fontScale="70000" lnSpcReduction="20000"/>
          </a:bodyPr>
          <a:lstStyle/>
          <a:p>
            <a:pPr marL="0" lvl="1" indent="0">
              <a:buClr>
                <a:schemeClr val="bg1"/>
              </a:buClr>
              <a:buNone/>
            </a:pPr>
            <a:r>
              <a:rPr lang="en-US" sz="3400" dirty="0">
                <a:solidFill>
                  <a:schemeClr val="tx1"/>
                </a:solidFill>
                <a:latin typeface="Calibri" panose="020F0502020204030204" pitchFamily="34" charset="0"/>
                <a:cs typeface="Calibri" panose="020F0502020204030204" pitchFamily="34" charset="0"/>
              </a:rPr>
              <a:t>Monitor Teacher Assignments (Ed. Code, § 44258.9)</a:t>
            </a:r>
          </a:p>
          <a:p>
            <a:pPr marL="257175" lvl="1">
              <a:buClrTx/>
              <a:buSzPct val="100000"/>
            </a:pPr>
            <a:r>
              <a:rPr lang="en-US" sz="3400" dirty="0">
                <a:solidFill>
                  <a:schemeClr val="tx1"/>
                </a:solidFill>
                <a:latin typeface="Calibri" panose="020F0502020204030204" pitchFamily="34" charset="0"/>
                <a:cs typeface="Calibri" panose="020F0502020204030204" pitchFamily="34" charset="0"/>
              </a:rPr>
              <a:t>A charter authorizer is now a “monitoring authority” per AB 1219</a:t>
            </a:r>
          </a:p>
          <a:p>
            <a:pPr marL="257175" lvl="1">
              <a:buClrTx/>
              <a:buSzPct val="100000"/>
            </a:pPr>
            <a:r>
              <a:rPr lang="en-US" sz="3400" dirty="0">
                <a:solidFill>
                  <a:schemeClr val="tx1"/>
                </a:solidFill>
                <a:latin typeface="Calibri" panose="020F0502020204030204" pitchFamily="34" charset="0"/>
                <a:cs typeface="Calibri" panose="020F0502020204030204" pitchFamily="34" charset="0"/>
              </a:rPr>
              <a:t>Ensure assignments match teaching credentials</a:t>
            </a:r>
          </a:p>
          <a:p>
            <a:pPr marL="257175" lvl="1">
              <a:buClrTx/>
              <a:buSzPct val="100000"/>
            </a:pPr>
            <a:r>
              <a:rPr lang="en-US" sz="3400" dirty="0">
                <a:solidFill>
                  <a:schemeClr val="tx1"/>
                </a:solidFill>
                <a:latin typeface="Calibri" panose="020F0502020204030204" pitchFamily="34" charset="0"/>
                <a:cs typeface="Calibri" panose="020F0502020204030204" pitchFamily="34" charset="0"/>
              </a:rPr>
              <a:t>Identify and correct any </a:t>
            </a:r>
            <a:r>
              <a:rPr lang="en-US" sz="3400" dirty="0" err="1">
                <a:solidFill>
                  <a:schemeClr val="tx1"/>
                </a:solidFill>
                <a:latin typeface="Calibri" panose="020F0502020204030204" pitchFamily="34" charset="0"/>
                <a:cs typeface="Calibri" panose="020F0502020204030204" pitchFamily="34" charset="0"/>
              </a:rPr>
              <a:t>mis</a:t>
            </a:r>
            <a:r>
              <a:rPr lang="en-US" sz="3400" dirty="0">
                <a:solidFill>
                  <a:schemeClr val="tx1"/>
                </a:solidFill>
                <a:latin typeface="Calibri" panose="020F0502020204030204" pitchFamily="34" charset="0"/>
                <a:cs typeface="Calibri" panose="020F0502020204030204" pitchFamily="34" charset="0"/>
              </a:rPr>
              <a:t>-assignments</a:t>
            </a:r>
          </a:p>
          <a:p>
            <a:pPr marL="0" lvl="1" indent="0">
              <a:buNone/>
            </a:pPr>
            <a:r>
              <a:rPr lang="en-US" dirty="0">
                <a:solidFill>
                  <a:schemeClr val="tx1"/>
                </a:solidFill>
              </a:rPr>
              <a:t> 	</a:t>
            </a:r>
          </a:p>
          <a:p>
            <a:pPr marL="0" lvl="1" indent="0">
              <a:buClr>
                <a:schemeClr val="bg1"/>
              </a:buClr>
              <a:buNone/>
            </a:pPr>
            <a:r>
              <a:rPr lang="en-US" sz="3100" dirty="0">
                <a:solidFill>
                  <a:schemeClr val="tx1"/>
                </a:solidFill>
                <a:latin typeface="Calibri" panose="020F0502020204030204" pitchFamily="34" charset="0"/>
                <a:cs typeface="Calibri" panose="020F0502020204030204" pitchFamily="34" charset="0"/>
              </a:rPr>
              <a:t>Financial Aid Applications for College (Ed. Code, § 51225.8)</a:t>
            </a:r>
          </a:p>
          <a:p>
            <a:pPr marL="457200" lvl="1" indent="-457200">
              <a:buClr>
                <a:schemeClr val="tx1"/>
              </a:buClr>
              <a:buSzPct val="100000"/>
            </a:pPr>
            <a:r>
              <a:rPr lang="en-US" sz="3100" dirty="0">
                <a:solidFill>
                  <a:schemeClr val="tx1"/>
                </a:solidFill>
                <a:latin typeface="Calibri" panose="020F0502020204030204" pitchFamily="34" charset="0"/>
                <a:cs typeface="Calibri" panose="020F0502020204030204" pitchFamily="34" charset="0"/>
              </a:rPr>
              <a:t>Provide info to each student, at least once before grade 12</a:t>
            </a:r>
          </a:p>
          <a:p>
            <a:pPr marL="457200" lvl="1" indent="-457200">
              <a:buClr>
                <a:schemeClr val="tx1"/>
              </a:buClr>
              <a:buSzPct val="100000"/>
            </a:pPr>
            <a:r>
              <a:rPr lang="en-US" sz="3100" dirty="0">
                <a:solidFill>
                  <a:schemeClr val="tx1"/>
                </a:solidFill>
                <a:latin typeface="Calibri" panose="020F0502020204030204" pitchFamily="34" charset="0"/>
                <a:cs typeface="Calibri" panose="020F0502020204030204" pitchFamily="34" charset="0"/>
              </a:rPr>
              <a:t>Inform how to complete and submit FAFSA / Dream Act applications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0857" r="27407"/>
          <a:stretch/>
        </p:blipFill>
        <p:spPr>
          <a:xfrm>
            <a:off x="0" y="1874331"/>
            <a:ext cx="2177550" cy="2807378"/>
          </a:xfrm>
          <a:prstGeom prst="rect">
            <a:avLst/>
          </a:prstGeom>
        </p:spPr>
      </p:pic>
    </p:spTree>
    <p:extLst>
      <p:ext uri="{BB962C8B-B14F-4D97-AF65-F5344CB8AC3E}">
        <p14:creationId xmlns:p14="http://schemas.microsoft.com/office/powerpoint/2010/main" val="30061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29185" y="5795252"/>
            <a:ext cx="3214815" cy="1062748"/>
          </a:xfrm>
          <a:prstGeom prst="rect">
            <a:avLst/>
          </a:prstGeom>
        </p:spPr>
      </p:pic>
      <p:sp>
        <p:nvSpPr>
          <p:cNvPr id="3" name="TextBox 2">
            <a:extLst>
              <a:ext uri="{FF2B5EF4-FFF2-40B4-BE49-F238E27FC236}">
                <a16:creationId xmlns:a16="http://schemas.microsoft.com/office/drawing/2014/main" id="{3E94147D-01E0-42EF-A936-88783A54812B}"/>
              </a:ext>
            </a:extLst>
          </p:cNvPr>
          <p:cNvSpPr txBox="1"/>
          <p:nvPr/>
        </p:nvSpPr>
        <p:spPr>
          <a:xfrm>
            <a:off x="883578" y="2301412"/>
            <a:ext cx="6287784" cy="707886"/>
          </a:xfrm>
          <a:prstGeom prst="rect">
            <a:avLst/>
          </a:prstGeom>
          <a:noFill/>
        </p:spPr>
        <p:txBody>
          <a:bodyPr wrap="square" rtlCol="0">
            <a:spAutoFit/>
          </a:bodyPr>
          <a:lstStyle/>
          <a:p>
            <a:pPr>
              <a:spcBef>
                <a:spcPts val="1000"/>
              </a:spcBef>
              <a:buClr>
                <a:schemeClr val="accent1"/>
              </a:buClr>
              <a:buSzPts val="1440"/>
            </a:pPr>
            <a:r>
              <a:rPr lang="en-US" sz="4000" b="1" dirty="0">
                <a:solidFill>
                  <a:srgbClr val="1F448A"/>
                </a:solidFill>
                <a:latin typeface="Calibri" panose="020F0502020204030204" pitchFamily="34" charset="0"/>
                <a:cs typeface="Calibri" panose="020F0502020204030204" pitchFamily="34" charset="0"/>
                <a:sym typeface="Trebuchet MS"/>
              </a:rPr>
              <a:t>CLARIFYING QUESTIONS</a:t>
            </a:r>
          </a:p>
        </p:txBody>
      </p:sp>
    </p:spTree>
    <p:extLst>
      <p:ext uri="{BB962C8B-B14F-4D97-AF65-F5344CB8AC3E}">
        <p14:creationId xmlns:p14="http://schemas.microsoft.com/office/powerpoint/2010/main" val="86666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54508"/>
            <a:ext cx="8126858" cy="5143500"/>
          </a:xfrm>
          <a:prstGeom prst="rect">
            <a:avLst/>
          </a:prstGeom>
        </p:spPr>
      </p:pic>
      <p:sp>
        <p:nvSpPr>
          <p:cNvPr id="4" name="Rectangle 3"/>
          <p:cNvSpPr/>
          <p:nvPr/>
        </p:nvSpPr>
        <p:spPr>
          <a:xfrm>
            <a:off x="1" y="857250"/>
            <a:ext cx="445898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5740" rIns="205740" anchor="ctr"/>
          <a:lstStyle/>
          <a:p>
            <a:pPr algn="ctr">
              <a:defRPr/>
            </a:pPr>
            <a:r>
              <a:rPr lang="en-US" sz="1950" i="1" dirty="0">
                <a:solidFill>
                  <a:schemeClr val="tx1"/>
                </a:solidFill>
                <a:latin typeface="+mj-lt"/>
                <a:ea typeface="Gadugi" panose="020B0502040204020203" pitchFamily="34" charset="0"/>
              </a:rPr>
              <a:t>For more information, questions and                    comments about the presentation,                                please feel free to contact:</a:t>
            </a:r>
          </a:p>
          <a:p>
            <a:pPr algn="ctr">
              <a:defRPr/>
            </a:pPr>
            <a:endParaRPr lang="en-US" sz="2700" b="1" dirty="0">
              <a:solidFill>
                <a:srgbClr val="1F448A"/>
              </a:solidFill>
              <a:latin typeface="Palatino Linotype" panose="02040502050505030304" pitchFamily="18" charset="0"/>
              <a:ea typeface="Gadugi" panose="020B0502040204020203" pitchFamily="34" charset="0"/>
            </a:endParaRPr>
          </a:p>
          <a:p>
            <a:pPr algn="ctr">
              <a:defRPr/>
            </a:pPr>
            <a:r>
              <a:rPr lang="en-US" sz="3600" b="1" dirty="0">
                <a:solidFill>
                  <a:srgbClr val="1F448A"/>
                </a:solidFill>
                <a:latin typeface="Palatino Linotype" panose="02040502050505030304" pitchFamily="18" charset="0"/>
                <a:ea typeface="Gadugi" panose="020B0502040204020203" pitchFamily="34" charset="0"/>
              </a:rPr>
              <a:t>Edward J. Sklar</a:t>
            </a:r>
          </a:p>
          <a:p>
            <a:pPr algn="ctr">
              <a:defRPr/>
            </a:pPr>
            <a:r>
              <a:rPr lang="en-US" sz="2100" i="1" dirty="0">
                <a:solidFill>
                  <a:srgbClr val="1F448A"/>
                </a:solidFill>
                <a:latin typeface="+mj-lt"/>
              </a:rPr>
              <a:t>Partner</a:t>
            </a:r>
          </a:p>
          <a:p>
            <a:pPr algn="ctr">
              <a:defRPr/>
            </a:pPr>
            <a:endParaRPr lang="en-US" sz="1800" i="1" dirty="0">
              <a:solidFill>
                <a:srgbClr val="1F448A"/>
              </a:solidFill>
              <a:latin typeface="Gadugi" panose="020B0502040204020203" pitchFamily="34" charset="0"/>
              <a:ea typeface="Gadugi" panose="020B0502040204020203" pitchFamily="34" charset="0"/>
            </a:endParaRPr>
          </a:p>
          <a:p>
            <a:pPr algn="ctr">
              <a:defRPr/>
            </a:pPr>
            <a:r>
              <a:rPr lang="en-US" sz="2400" b="1" dirty="0">
                <a:solidFill>
                  <a:srgbClr val="1F448A"/>
                </a:solidFill>
                <a:latin typeface="Palatino Linotype" panose="02040502050505030304" pitchFamily="18" charset="0"/>
                <a:ea typeface="Gadugi" panose="020B0502040204020203" pitchFamily="34" charset="0"/>
              </a:rPr>
              <a:t>Tel: 925.953.1620</a:t>
            </a:r>
          </a:p>
          <a:p>
            <a:pPr algn="ctr">
              <a:defRPr/>
            </a:pPr>
            <a:endParaRPr lang="en-US" sz="825" b="1" dirty="0">
              <a:solidFill>
                <a:srgbClr val="1F448A"/>
              </a:solidFill>
              <a:latin typeface="Palatino Linotype" panose="02040502050505030304" pitchFamily="18" charset="0"/>
              <a:ea typeface="Gadugi" panose="020B0502040204020203" pitchFamily="34" charset="0"/>
            </a:endParaRPr>
          </a:p>
          <a:p>
            <a:pPr algn="ctr">
              <a:defRPr/>
            </a:pPr>
            <a:r>
              <a:rPr lang="en-US" sz="2400" b="1" u="sng" dirty="0">
                <a:solidFill>
                  <a:srgbClr val="1F448A"/>
                </a:solidFill>
                <a:latin typeface="Palatino Linotype" panose="02040502050505030304" pitchFamily="18" charset="0"/>
                <a:ea typeface="Gadugi" panose="020B0502040204020203" pitchFamily="34" charset="0"/>
              </a:rPr>
              <a:t>esklar@lozanosmith.com</a:t>
            </a:r>
          </a:p>
          <a:p>
            <a:pPr algn="ctr">
              <a:defRPr/>
            </a:pPr>
            <a:endParaRPr lang="en-US" sz="2700" b="1" u="sng" dirty="0">
              <a:solidFill>
                <a:srgbClr val="1F448A"/>
              </a:solidFill>
              <a:latin typeface="Palatino Linotype" panose="02040502050505030304" pitchFamily="18" charset="0"/>
              <a:ea typeface="Gadugi" panose="020B0502040204020203" pitchFamily="34" charset="0"/>
            </a:endParaRPr>
          </a:p>
          <a:p>
            <a:pPr algn="ctr">
              <a:defRPr/>
            </a:pPr>
            <a:r>
              <a:rPr lang="en-US" sz="1950" b="1" i="1" dirty="0">
                <a:solidFill>
                  <a:schemeClr val="tx1"/>
                </a:solidFill>
                <a:latin typeface="Calibri Light" panose="020F0302020204030204"/>
              </a:rPr>
              <a:t>Or any of the attorneys                                                          in one of our 8 offices.</a:t>
            </a:r>
            <a:endParaRPr lang="en-US" sz="2100" b="1" u="sng" dirty="0">
              <a:solidFill>
                <a:schemeClr val="tx1"/>
              </a:solidFill>
              <a:latin typeface="Palatino Linotype" panose="02040502050505030304" pitchFamily="18" charset="0"/>
              <a:ea typeface="Gadugi" panose="020B0502040204020203" pitchFamily="34" charset="0"/>
            </a:endParaRPr>
          </a:p>
        </p:txBody>
      </p:sp>
    </p:spTree>
    <p:extLst>
      <p:ext uri="{BB962C8B-B14F-4D97-AF65-F5344CB8AC3E}">
        <p14:creationId xmlns:p14="http://schemas.microsoft.com/office/powerpoint/2010/main" val="226740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4" name="Google Shape;204;g82aac8634d_0_676"/>
          <p:cNvPicPr preferRelativeResize="0"/>
          <p:nvPr/>
        </p:nvPicPr>
        <p:blipFill>
          <a:blip r:embed="rId3">
            <a:alphaModFix/>
          </a:blip>
          <a:stretch>
            <a:fillRect/>
          </a:stretch>
        </p:blipFill>
        <p:spPr>
          <a:xfrm>
            <a:off x="2533822" y="1600200"/>
            <a:ext cx="2499252" cy="3238042"/>
          </a:xfrm>
          <a:prstGeom prst="rect">
            <a:avLst/>
          </a:prstGeom>
          <a:noFill/>
          <a:ln>
            <a:noFill/>
          </a:ln>
        </p:spPr>
      </p:pic>
      <p:pic>
        <p:nvPicPr>
          <p:cNvPr id="14" name="Picture 2">
            <a:extLst>
              <a:ext uri="{FF2B5EF4-FFF2-40B4-BE49-F238E27FC236}">
                <a16:creationId xmlns:a16="http://schemas.microsoft.com/office/drawing/2014/main" id="{93E02B48-3334-43A6-B19B-32D8EE419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37" y="5834145"/>
            <a:ext cx="3072699" cy="10156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33822" y="4996118"/>
            <a:ext cx="2889537" cy="1015663"/>
          </a:xfrm>
          <a:prstGeom prst="rect">
            <a:avLst/>
          </a:prstGeom>
          <a:noFill/>
        </p:spPr>
        <p:txBody>
          <a:bodyPr wrap="square" rtlCol="0">
            <a:spAutoFit/>
          </a:bodyPr>
          <a:lstStyle/>
          <a:p>
            <a:r>
              <a:rPr lang="en-US" sz="2000" b="1">
                <a:solidFill>
                  <a:schemeClr val="tx1"/>
                </a:solidFill>
                <a:latin typeface="Calibri" panose="020F0502020204030204" pitchFamily="34" charset="0"/>
                <a:cs typeface="Calibri" panose="020F0502020204030204" pitchFamily="34" charset="0"/>
              </a:rPr>
              <a:t>Debi Deal</a:t>
            </a:r>
          </a:p>
          <a:p>
            <a:r>
              <a:rPr lang="en-US" sz="2000" b="1">
                <a:solidFill>
                  <a:schemeClr val="tx1"/>
                </a:solidFill>
                <a:latin typeface="Calibri" panose="020F0502020204030204" pitchFamily="34" charset="0"/>
                <a:cs typeface="Calibri" panose="020F0502020204030204" pitchFamily="34" charset="0"/>
              </a:rPr>
              <a:t>CCAP Board Member/</a:t>
            </a:r>
          </a:p>
          <a:p>
            <a:r>
              <a:rPr lang="en-US" sz="2000" b="1">
                <a:solidFill>
                  <a:schemeClr val="tx1"/>
                </a:solidFill>
                <a:latin typeface="Calibri" panose="020F0502020204030204" pitchFamily="34" charset="0"/>
                <a:cs typeface="Calibri" panose="020F0502020204030204" pitchFamily="34" charset="0"/>
              </a:rPr>
              <a:t>Fiscal Consultant</a:t>
            </a:r>
            <a:endParaRPr lang="en-US" sz="2000" b="1" dirty="0">
              <a:solidFill>
                <a:schemeClr val="tx1"/>
              </a:solidFill>
              <a:latin typeface="Calibri" panose="020F0502020204030204" pitchFamily="34" charset="0"/>
              <a:cs typeface="Calibri" panose="020F0502020204030204" pitchFamily="34" charset="0"/>
            </a:endParaRPr>
          </a:p>
        </p:txBody>
      </p:sp>
      <p:sp>
        <p:nvSpPr>
          <p:cNvPr id="5" name="Google Shape;269;g82aac8634d_0_508"/>
          <p:cNvSpPr txBox="1">
            <a:spLocks noGrp="1"/>
          </p:cNvSpPr>
          <p:nvPr>
            <p:ph type="title"/>
          </p:nvPr>
        </p:nvSpPr>
        <p:spPr>
          <a:xfrm>
            <a:off x="609598" y="662940"/>
            <a:ext cx="6347700" cy="937260"/>
          </a:xfrm>
          <a:prstGeom prst="rect">
            <a:avLst/>
          </a:prstGeom>
        </p:spPr>
        <p:txBody>
          <a:bodyPr spcFirstLastPara="1" wrap="square" lIns="91425" tIns="45700" rIns="91425" bIns="45700" anchor="t" anchorCtr="0">
            <a:noAutofit/>
          </a:bodyPr>
          <a:lstStyle/>
          <a:p>
            <a:pPr marL="0" lvl="0" indent="0">
              <a:lnSpc>
                <a:spcPct val="140000"/>
              </a:lnSpc>
              <a:buClr>
                <a:srgbClr val="000000"/>
              </a:buClr>
              <a:buFont typeface="Arial"/>
              <a:buNone/>
            </a:pPr>
            <a:r>
              <a:rPr lang="en" sz="4000" b="1" dirty="0">
                <a:solidFill>
                  <a:srgbClr val="1F448A"/>
                </a:solidFill>
                <a:latin typeface="Calibri" panose="020F0502020204030204" pitchFamily="34" charset="0"/>
                <a:cs typeface="Calibri" panose="020F0502020204030204" pitchFamily="34" charset="0"/>
                <a:sym typeface="Arial"/>
              </a:rPr>
              <a:t>Fiscal planning and oversight</a:t>
            </a:r>
            <a:endParaRPr sz="4000" b="1" dirty="0">
              <a:solidFill>
                <a:srgbClr val="1F448A"/>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23047682"/>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2C73902-5FA7-483F-8D6B-F5D9A10D5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417" y="5930104"/>
            <a:ext cx="3041583" cy="90377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8">
            <a:extLst>
              <a:ext uri="{FF2B5EF4-FFF2-40B4-BE49-F238E27FC236}">
                <a16:creationId xmlns:a16="http://schemas.microsoft.com/office/drawing/2014/main" id="{76322FD4-5D49-46EB-B345-B53A5D2D795F}"/>
              </a:ext>
            </a:extLst>
          </p:cNvPr>
          <p:cNvSpPr txBox="1">
            <a:spLocks/>
          </p:cNvSpPr>
          <p:nvPr/>
        </p:nvSpPr>
        <p:spPr>
          <a:xfrm>
            <a:off x="263657" y="24118"/>
            <a:ext cx="7110347" cy="159361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lgn="ctr"/>
            <a:r>
              <a:rPr lang="en-US" sz="3200" b="1" dirty="0">
                <a:solidFill>
                  <a:schemeClr val="tx1"/>
                </a:solidFill>
                <a:latin typeface="Calibri" panose="020F0502020204030204" pitchFamily="34" charset="0"/>
                <a:cs typeface="Calibri" panose="020F0502020204030204" pitchFamily="34" charset="0"/>
              </a:rPr>
              <a:t>Instructional Minutes</a:t>
            </a:r>
            <a:br>
              <a:rPr lang="en-US" sz="3200" b="1" dirty="0">
                <a:solidFill>
                  <a:schemeClr val="tx1"/>
                </a:solidFill>
                <a:latin typeface="Calibri" panose="020F0502020204030204" pitchFamily="34" charset="0"/>
                <a:cs typeface="Calibri" panose="020F0502020204030204" pitchFamily="34" charset="0"/>
              </a:rPr>
            </a:br>
            <a:r>
              <a:rPr lang="en-US" sz="3200" b="1" dirty="0">
                <a:solidFill>
                  <a:schemeClr val="tx1"/>
                </a:solidFill>
                <a:latin typeface="Calibri" panose="020F0502020204030204" pitchFamily="34" charset="0"/>
                <a:cs typeface="Calibri" panose="020F0502020204030204" pitchFamily="34" charset="0"/>
              </a:rPr>
              <a:t> can include </a:t>
            </a:r>
            <a:r>
              <a:rPr lang="en-US" sz="3200" b="1" u="sng" dirty="0">
                <a:solidFill>
                  <a:schemeClr val="tx1"/>
                </a:solidFill>
                <a:latin typeface="Calibri" panose="020F0502020204030204" pitchFamily="34" charset="0"/>
                <a:cs typeface="Calibri" panose="020F0502020204030204" pitchFamily="34" charset="0"/>
              </a:rPr>
              <a:t>both </a:t>
            </a:r>
            <a:br>
              <a:rPr lang="en-US" sz="3200" b="1" dirty="0">
                <a:solidFill>
                  <a:schemeClr val="tx1"/>
                </a:solidFill>
                <a:latin typeface="Calibri" panose="020F0502020204030204" pitchFamily="34" charset="0"/>
                <a:cs typeface="Calibri" panose="020F0502020204030204" pitchFamily="34" charset="0"/>
              </a:rPr>
            </a:br>
            <a:r>
              <a:rPr lang="en-US" sz="3200" b="1" dirty="0">
                <a:solidFill>
                  <a:schemeClr val="tx1"/>
                </a:solidFill>
                <a:latin typeface="Calibri" panose="020F0502020204030204" pitchFamily="34" charset="0"/>
                <a:cs typeface="Calibri" panose="020F0502020204030204" pitchFamily="34" charset="0"/>
              </a:rPr>
              <a:t>Synchronous and Asynchronous learning</a:t>
            </a:r>
          </a:p>
        </p:txBody>
      </p:sp>
      <p:sp>
        <p:nvSpPr>
          <p:cNvPr id="12" name="Text Placeholder 1">
            <a:extLst>
              <a:ext uri="{FF2B5EF4-FFF2-40B4-BE49-F238E27FC236}">
                <a16:creationId xmlns:a16="http://schemas.microsoft.com/office/drawing/2014/main" id="{C3ED01DF-A047-47AE-A184-DA105571E7C0}"/>
              </a:ext>
            </a:extLst>
          </p:cNvPr>
          <p:cNvSpPr>
            <a:spLocks noGrp="1"/>
          </p:cNvSpPr>
          <p:nvPr>
            <p:ph type="body" idx="1"/>
          </p:nvPr>
        </p:nvSpPr>
        <p:spPr>
          <a:xfrm>
            <a:off x="0" y="2007723"/>
            <a:ext cx="3593500" cy="796252"/>
          </a:xfrm>
        </p:spPr>
        <p:txBody>
          <a:bodyPr>
            <a:noAutofit/>
          </a:bodyPr>
          <a:lstStyle/>
          <a:p>
            <a:pPr marL="137160" indent="0" algn="ctr">
              <a:buNone/>
            </a:pPr>
            <a:r>
              <a:rPr lang="en-US" sz="3600" b="1" dirty="0">
                <a:solidFill>
                  <a:srgbClr val="1F448A"/>
                </a:solidFill>
                <a:latin typeface="Calibri" panose="020F0502020204030204" pitchFamily="34" charset="0"/>
                <a:cs typeface="Calibri" panose="020F0502020204030204" pitchFamily="34" charset="0"/>
              </a:rPr>
              <a:t>Asynchronous</a:t>
            </a:r>
          </a:p>
        </p:txBody>
      </p:sp>
      <p:sp>
        <p:nvSpPr>
          <p:cNvPr id="13" name="Content Placeholder 2">
            <a:extLst>
              <a:ext uri="{FF2B5EF4-FFF2-40B4-BE49-F238E27FC236}">
                <a16:creationId xmlns:a16="http://schemas.microsoft.com/office/drawing/2014/main" id="{02011568-FB45-460F-8FA3-C1CEC034B440}"/>
              </a:ext>
            </a:extLst>
          </p:cNvPr>
          <p:cNvSpPr txBox="1">
            <a:spLocks/>
          </p:cNvSpPr>
          <p:nvPr/>
        </p:nvSpPr>
        <p:spPr>
          <a:xfrm>
            <a:off x="476055" y="2910545"/>
            <a:ext cx="3117445" cy="255879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Tx/>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Asynchronous minutes can include students working on individual projects or assignments offline</a:t>
            </a:r>
            <a:r>
              <a:rPr lang="en-US" sz="2400" dirty="0">
                <a:solidFill>
                  <a:schemeClr val="tx1"/>
                </a:solidFill>
              </a:rPr>
              <a:t>. </a:t>
            </a:r>
          </a:p>
        </p:txBody>
      </p:sp>
      <p:sp>
        <p:nvSpPr>
          <p:cNvPr id="14" name="Text Placeholder 3">
            <a:extLst>
              <a:ext uri="{FF2B5EF4-FFF2-40B4-BE49-F238E27FC236}">
                <a16:creationId xmlns:a16="http://schemas.microsoft.com/office/drawing/2014/main" id="{CE356F3A-B881-4B18-9228-B8A48795AAD7}"/>
              </a:ext>
            </a:extLst>
          </p:cNvPr>
          <p:cNvSpPr txBox="1">
            <a:spLocks/>
          </p:cNvSpPr>
          <p:nvPr/>
        </p:nvSpPr>
        <p:spPr>
          <a:xfrm>
            <a:off x="3749684" y="2117718"/>
            <a:ext cx="3601635" cy="5762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7160" algn="ctr">
              <a:spcBef>
                <a:spcPts val="1000"/>
              </a:spcBef>
              <a:buClr>
                <a:schemeClr val="accent1"/>
              </a:buClr>
              <a:buSzPts val="1440"/>
            </a:pPr>
            <a:r>
              <a:rPr lang="en-US" sz="3600" b="1" dirty="0">
                <a:solidFill>
                  <a:srgbClr val="1F448A"/>
                </a:solidFill>
                <a:latin typeface="Calibri" panose="020F0502020204030204" pitchFamily="34" charset="0"/>
                <a:cs typeface="Calibri" panose="020F0502020204030204" pitchFamily="34" charset="0"/>
                <a:sym typeface="Trebuchet MS"/>
              </a:rPr>
              <a:t>Synchronous</a:t>
            </a:r>
          </a:p>
        </p:txBody>
      </p:sp>
      <p:sp>
        <p:nvSpPr>
          <p:cNvPr id="16" name="TextBox 15">
            <a:extLst>
              <a:ext uri="{FF2B5EF4-FFF2-40B4-BE49-F238E27FC236}">
                <a16:creationId xmlns:a16="http://schemas.microsoft.com/office/drawing/2014/main" id="{96B61306-4C47-48ED-8EDF-C0A358328376}"/>
              </a:ext>
            </a:extLst>
          </p:cNvPr>
          <p:cNvSpPr txBox="1"/>
          <p:nvPr/>
        </p:nvSpPr>
        <p:spPr>
          <a:xfrm>
            <a:off x="4295913" y="2884624"/>
            <a:ext cx="2966185" cy="2677656"/>
          </a:xfrm>
          <a:prstGeom prst="rect">
            <a:avLst/>
          </a:prstGeom>
          <a:noFill/>
        </p:spPr>
        <p:txBody>
          <a:bodyPr wrap="square">
            <a:spAutoFit/>
          </a:bodyPr>
          <a:lstStyle/>
          <a:p>
            <a:pPr marL="342900" indent="-342900">
              <a:buClrTx/>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Synchronous learning can include Social and Emotional Learning (SEL) activities that will be essential during this time.</a:t>
            </a:r>
          </a:p>
        </p:txBody>
      </p:sp>
    </p:spTree>
    <p:extLst>
      <p:ext uri="{BB962C8B-B14F-4D97-AF65-F5344CB8AC3E}">
        <p14:creationId xmlns:p14="http://schemas.microsoft.com/office/powerpoint/2010/main" val="378309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9">
            <a:extLst>
              <a:ext uri="{FF2B5EF4-FFF2-40B4-BE49-F238E27FC236}">
                <a16:creationId xmlns:a16="http://schemas.microsoft.com/office/drawing/2014/main" id="{2AE13254-43B5-419B-9649-65CB71396E3B}"/>
              </a:ext>
            </a:extLst>
          </p:cNvPr>
          <p:cNvSpPr txBox="1">
            <a:spLocks/>
          </p:cNvSpPr>
          <p:nvPr/>
        </p:nvSpPr>
        <p:spPr bwMode="auto">
          <a:xfrm>
            <a:off x="225093" y="182012"/>
            <a:ext cx="8693814" cy="1739872"/>
          </a:xfrm>
          <a:prstGeom prst="rect">
            <a:avLst/>
          </a:prstGeom>
          <a:solidFill>
            <a:schemeClr val="accent1"/>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eaLnBrk="0" fontAlgn="base" hangingPunct="0">
              <a:spcBef>
                <a:spcPct val="0"/>
              </a:spcBef>
              <a:spcAft>
                <a:spcPct val="0"/>
              </a:spcAft>
            </a:pPr>
            <a:r>
              <a:rPr lang="en-US" sz="3200" dirty="0">
                <a:solidFill>
                  <a:schemeClr val="bg1"/>
                </a:solidFill>
                <a:cs typeface="Arial" charset="0"/>
              </a:rPr>
              <a:t>Ed Code Sections</a:t>
            </a:r>
          </a:p>
          <a:p>
            <a:pPr algn="ctr" eaLnBrk="0" fontAlgn="base" hangingPunct="0">
              <a:spcBef>
                <a:spcPct val="0"/>
              </a:spcBef>
              <a:spcAft>
                <a:spcPct val="0"/>
              </a:spcAft>
            </a:pPr>
            <a:r>
              <a:rPr lang="en-US" sz="3200" dirty="0">
                <a:solidFill>
                  <a:schemeClr val="bg1"/>
                </a:solidFill>
                <a:cs typeface="Arial" charset="0"/>
              </a:rPr>
              <a:t>43504 (c)(d)(e)(f) </a:t>
            </a:r>
          </a:p>
          <a:p>
            <a:pPr algn="ctr" eaLnBrk="0" fontAlgn="base" hangingPunct="0">
              <a:spcBef>
                <a:spcPct val="0"/>
              </a:spcBef>
              <a:spcAft>
                <a:spcPct val="0"/>
              </a:spcAft>
            </a:pPr>
            <a:r>
              <a:rPr lang="en-US" sz="3200" dirty="0">
                <a:solidFill>
                  <a:schemeClr val="bg1"/>
                </a:solidFill>
                <a:cs typeface="Arial" charset="0"/>
              </a:rPr>
              <a:t>Subject to Fiscal Penalties</a:t>
            </a:r>
          </a:p>
        </p:txBody>
      </p:sp>
      <p:sp>
        <p:nvSpPr>
          <p:cNvPr id="5" name="TextBox 4">
            <a:extLst>
              <a:ext uri="{FF2B5EF4-FFF2-40B4-BE49-F238E27FC236}">
                <a16:creationId xmlns:a16="http://schemas.microsoft.com/office/drawing/2014/main" id="{54968637-9F6F-40D0-B149-FCE0E6C29DC1}"/>
              </a:ext>
            </a:extLst>
          </p:cNvPr>
          <p:cNvSpPr txBox="1"/>
          <p:nvPr/>
        </p:nvSpPr>
        <p:spPr>
          <a:xfrm>
            <a:off x="225093" y="2221124"/>
            <a:ext cx="8322366" cy="2246769"/>
          </a:xfrm>
          <a:prstGeom prst="rect">
            <a:avLst/>
          </a:prstGeom>
          <a:noFill/>
        </p:spPr>
        <p:txBody>
          <a:bodyPr wrap="square">
            <a:spAutoFit/>
          </a:bodyPr>
          <a:lstStyle/>
          <a:p>
            <a:r>
              <a:rPr lang="en-US" sz="2000" b="1" dirty="0">
                <a:latin typeface="Calibri" panose="020F0502020204030204" pitchFamily="34" charset="0"/>
                <a:cs typeface="Calibri" panose="020F0502020204030204" pitchFamily="34" charset="0"/>
              </a:rPr>
              <a:t>EC 43504(c) 		</a:t>
            </a:r>
            <a:r>
              <a:rPr lang="en-US" sz="2000" dirty="0">
                <a:latin typeface="Calibri" panose="020F0502020204030204" pitchFamily="34" charset="0"/>
                <a:cs typeface="Calibri" panose="020F0502020204030204" pitchFamily="34" charset="0"/>
              </a:rPr>
              <a:t>Required number of instructional days</a:t>
            </a:r>
          </a:p>
          <a:p>
            <a:r>
              <a:rPr lang="en-US" sz="2000" b="1" dirty="0">
                <a:latin typeface="Calibri" panose="020F0502020204030204" pitchFamily="34" charset="0"/>
                <a:cs typeface="Calibri" panose="020F0502020204030204" pitchFamily="34" charset="0"/>
              </a:rPr>
              <a:t>EC 43504(d)		</a:t>
            </a:r>
            <a:r>
              <a:rPr lang="en-US" sz="2000" dirty="0">
                <a:latin typeface="Calibri" panose="020F0502020204030204" pitchFamily="34" charset="0"/>
                <a:cs typeface="Calibri" panose="020F0502020204030204" pitchFamily="34" charset="0"/>
              </a:rPr>
              <a:t>Documented daily participation </a:t>
            </a:r>
          </a:p>
          <a:p>
            <a:r>
              <a:rPr lang="en-US" sz="2000" b="1" dirty="0">
                <a:latin typeface="Calibri" panose="020F0502020204030204" pitchFamily="34" charset="0"/>
                <a:cs typeface="Calibri" panose="020F0502020204030204" pitchFamily="34" charset="0"/>
              </a:rPr>
              <a:t>EC 43504(e) 	 	</a:t>
            </a:r>
            <a:r>
              <a:rPr lang="en-US" sz="2000" dirty="0">
                <a:latin typeface="Calibri" panose="020F0502020204030204" pitchFamily="34" charset="0"/>
                <a:cs typeface="Calibri" panose="020F0502020204030204" pitchFamily="34" charset="0"/>
              </a:rPr>
              <a:t>Complete a weekly engagement record for 				each student</a:t>
            </a:r>
          </a:p>
          <a:p>
            <a:r>
              <a:rPr lang="en-US" sz="2000" b="1" dirty="0">
                <a:latin typeface="Calibri" panose="020F0502020204030204" pitchFamily="34" charset="0"/>
                <a:cs typeface="Calibri" panose="020F0502020204030204" pitchFamily="34" charset="0"/>
              </a:rPr>
              <a:t>EC 43504(d)(I)(f) 		</a:t>
            </a:r>
            <a:r>
              <a:rPr lang="en-US" sz="2000" dirty="0">
                <a:latin typeface="Calibri" panose="020F0502020204030204" pitchFamily="34" charset="0"/>
                <a:cs typeface="Calibri" panose="020F0502020204030204" pitchFamily="34" charset="0"/>
              </a:rPr>
              <a:t>Document absences</a:t>
            </a:r>
          </a:p>
          <a:p>
            <a:r>
              <a:rPr lang="en-US" sz="2000" b="1" dirty="0">
                <a:latin typeface="Calibri" panose="020F0502020204030204" pitchFamily="34" charset="0"/>
                <a:cs typeface="Calibri" panose="020F0502020204030204" pitchFamily="34" charset="0"/>
              </a:rPr>
              <a:t>EC 43504(f)(2) 	 	</a:t>
            </a:r>
            <a:r>
              <a:rPr lang="en-US" sz="2000" dirty="0">
                <a:latin typeface="Calibri" panose="020F0502020204030204" pitchFamily="34" charset="0"/>
                <a:cs typeface="Calibri" panose="020F0502020204030204" pitchFamily="34" charset="0"/>
              </a:rPr>
              <a:t>Written procedures for tiered reengagement 			strategies </a:t>
            </a:r>
          </a:p>
        </p:txBody>
      </p:sp>
      <p:sp>
        <p:nvSpPr>
          <p:cNvPr id="7" name="TextBox 6">
            <a:extLst>
              <a:ext uri="{FF2B5EF4-FFF2-40B4-BE49-F238E27FC236}">
                <a16:creationId xmlns:a16="http://schemas.microsoft.com/office/drawing/2014/main" id="{E288EE4C-9716-4C7D-8547-0B5CC4DF4D0B}"/>
              </a:ext>
            </a:extLst>
          </p:cNvPr>
          <p:cNvSpPr txBox="1"/>
          <p:nvPr/>
        </p:nvSpPr>
        <p:spPr>
          <a:xfrm>
            <a:off x="225093" y="4467893"/>
            <a:ext cx="7994233" cy="1569660"/>
          </a:xfrm>
          <a:prstGeom prst="rect">
            <a:avLst/>
          </a:prstGeom>
          <a:noFill/>
        </p:spPr>
        <p:txBody>
          <a:bodyPr wrap="square">
            <a:spAutoFit/>
          </a:bodyPr>
          <a:lstStyle/>
          <a:p>
            <a:pPr>
              <a:spcBef>
                <a:spcPts val="1000"/>
              </a:spcBef>
              <a:buClr>
                <a:schemeClr val="accent1"/>
              </a:buClr>
              <a:buSzPts val="1440"/>
            </a:pPr>
            <a:r>
              <a:rPr lang="en-US" sz="2400" b="1" dirty="0">
                <a:solidFill>
                  <a:srgbClr val="1F448A"/>
                </a:solidFill>
                <a:latin typeface="Calibri" panose="020F0502020204030204" pitchFamily="34" charset="0"/>
                <a:cs typeface="Calibri" panose="020F0502020204030204" pitchFamily="34" charset="0"/>
              </a:rPr>
              <a:t>EC 43504(f)(2) Clarification:  Students missing 3 days in a week, or 60% of the week, require that staff make contact. These are 3 full-day absences and do not need to be 3 consecutive days.</a:t>
            </a:r>
          </a:p>
        </p:txBody>
      </p:sp>
      <p:sp>
        <p:nvSpPr>
          <p:cNvPr id="9" name="TextBox 8">
            <a:extLst>
              <a:ext uri="{FF2B5EF4-FFF2-40B4-BE49-F238E27FC236}">
                <a16:creationId xmlns:a16="http://schemas.microsoft.com/office/drawing/2014/main" id="{106CB9C9-AF99-405C-8F95-A437034466CB}"/>
              </a:ext>
            </a:extLst>
          </p:cNvPr>
          <p:cNvSpPr txBox="1"/>
          <p:nvPr/>
        </p:nvSpPr>
        <p:spPr>
          <a:xfrm>
            <a:off x="6660680" y="6550223"/>
            <a:ext cx="2193357" cy="307777"/>
          </a:xfrm>
          <a:prstGeom prst="rect">
            <a:avLst/>
          </a:prstGeom>
          <a:solidFill>
            <a:schemeClr val="bg1"/>
          </a:solidFill>
        </p:spPr>
        <p:txBody>
          <a:bodyPr wrap="square" rtlCol="0">
            <a:spAutoFit/>
          </a:bodyPr>
          <a:lstStyle/>
          <a:p>
            <a:r>
              <a:rPr lang="en-US" dirty="0"/>
              <a:t>www.calauthorizers.org</a:t>
            </a:r>
          </a:p>
        </p:txBody>
      </p:sp>
    </p:spTree>
    <p:extLst>
      <p:ext uri="{BB962C8B-B14F-4D97-AF65-F5344CB8AC3E}">
        <p14:creationId xmlns:p14="http://schemas.microsoft.com/office/powerpoint/2010/main" val="372574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30FE-8D35-4ED1-A774-FF5F846FA994}"/>
              </a:ext>
            </a:extLst>
          </p:cNvPr>
          <p:cNvSpPr>
            <a:spLocks noGrp="1"/>
          </p:cNvSpPr>
          <p:nvPr>
            <p:ph type="title"/>
          </p:nvPr>
        </p:nvSpPr>
        <p:spPr>
          <a:xfrm>
            <a:off x="260276" y="1170905"/>
            <a:ext cx="7391402" cy="2925029"/>
          </a:xfrm>
        </p:spPr>
        <p:txBody>
          <a:bodyPr>
            <a:noAutofit/>
          </a:bodyPr>
          <a:lstStyle/>
          <a:p>
            <a:pPr algn="ctr"/>
            <a:r>
              <a:rPr lang="en-US" sz="5400" b="1" dirty="0">
                <a:solidFill>
                  <a:srgbClr val="1F448A"/>
                </a:solidFill>
                <a:latin typeface="Calibri" panose="020F0502020204030204" pitchFamily="34" charset="0"/>
                <a:cs typeface="Calibri" panose="020F0502020204030204" pitchFamily="34" charset="0"/>
              </a:rPr>
              <a:t>Attendance </a:t>
            </a:r>
            <a:br>
              <a:rPr lang="en-US" sz="5400" b="1" dirty="0">
                <a:solidFill>
                  <a:srgbClr val="1F448A"/>
                </a:solidFill>
                <a:latin typeface="Calibri" panose="020F0502020204030204" pitchFamily="34" charset="0"/>
                <a:cs typeface="Calibri" panose="020F0502020204030204" pitchFamily="34" charset="0"/>
              </a:rPr>
            </a:br>
            <a:r>
              <a:rPr lang="en-US" sz="5400" b="1" dirty="0">
                <a:solidFill>
                  <a:srgbClr val="1F448A"/>
                </a:solidFill>
                <a:latin typeface="Calibri" panose="020F0502020204030204" pitchFamily="34" charset="0"/>
                <a:cs typeface="Calibri" panose="020F0502020204030204" pitchFamily="34" charset="0"/>
              </a:rPr>
              <a:t>&amp; </a:t>
            </a:r>
            <a:br>
              <a:rPr lang="en-US" sz="5400" b="1" dirty="0">
                <a:solidFill>
                  <a:srgbClr val="1F448A"/>
                </a:solidFill>
                <a:latin typeface="Calibri" panose="020F0502020204030204" pitchFamily="34" charset="0"/>
                <a:cs typeface="Calibri" panose="020F0502020204030204" pitchFamily="34" charset="0"/>
              </a:rPr>
            </a:br>
            <a:r>
              <a:rPr lang="en-US" sz="5400" b="1" dirty="0">
                <a:solidFill>
                  <a:srgbClr val="1F448A"/>
                </a:solidFill>
                <a:latin typeface="Calibri" panose="020F0502020204030204" pitchFamily="34" charset="0"/>
                <a:cs typeface="Calibri" panose="020F0502020204030204" pitchFamily="34" charset="0"/>
              </a:rPr>
              <a:t>Student Engagement</a:t>
            </a:r>
          </a:p>
        </p:txBody>
      </p:sp>
      <p:sp>
        <p:nvSpPr>
          <p:cNvPr id="6" name="Slide Number Placeholder 5">
            <a:extLst>
              <a:ext uri="{FF2B5EF4-FFF2-40B4-BE49-F238E27FC236}">
                <a16:creationId xmlns:a16="http://schemas.microsoft.com/office/drawing/2014/main" id="{9F365AB8-945E-477B-BAE7-5BC6D07CDAB8}"/>
              </a:ext>
            </a:extLst>
          </p:cNvPr>
          <p:cNvSpPr>
            <a:spLocks noGrp="1"/>
          </p:cNvSpPr>
          <p:nvPr>
            <p:ph type="sldNum" sz="quarter" idx="4"/>
          </p:nvPr>
        </p:nvSpPr>
        <p:spPr>
          <a:xfrm>
            <a:off x="8091422" y="6392557"/>
            <a:ext cx="770468" cy="365125"/>
          </a:xfrm>
          <a:prstGeom prst="rect">
            <a:avLst/>
          </a:prstGeom>
        </p:spPr>
        <p:txBody>
          <a:bodyPr vert="horz" lIns="91440" tIns="45720" rIns="91440" bIns="45720" rtlCol="0" anchor="b"/>
          <a:lstStyle>
            <a:defPPr>
              <a:defRPr lang="en-US"/>
            </a:defPPr>
            <a:lvl1pPr marL="0" algn="r" defTabSz="457200" rtl="0" eaLnBrk="1" latinLnBrk="0" hangingPunct="1">
              <a:defRPr sz="900" kern="1200">
                <a:solidFill>
                  <a:srgbClr val="68C0D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17</a:t>
            </a:fld>
            <a:endParaRPr lang="en-US" dirty="0"/>
          </a:p>
        </p:txBody>
      </p:sp>
      <p:pic>
        <p:nvPicPr>
          <p:cNvPr id="12" name="Picture 2">
            <a:extLst>
              <a:ext uri="{FF2B5EF4-FFF2-40B4-BE49-F238E27FC236}">
                <a16:creationId xmlns:a16="http://schemas.microsoft.com/office/drawing/2014/main" id="{A91251F3-90FF-44B6-B474-036C559E9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288" y="5800024"/>
            <a:ext cx="3200712" cy="105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48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9">
            <a:extLst>
              <a:ext uri="{FF2B5EF4-FFF2-40B4-BE49-F238E27FC236}">
                <a16:creationId xmlns:a16="http://schemas.microsoft.com/office/drawing/2014/main" id="{C01EB479-DAD8-484C-A80F-8FC410118137}"/>
              </a:ext>
            </a:extLst>
          </p:cNvPr>
          <p:cNvGraphicFramePr>
            <a:graphicFrameLocks/>
          </p:cNvGraphicFramePr>
          <p:nvPr>
            <p:extLst>
              <p:ext uri="{D42A27DB-BD31-4B8C-83A1-F6EECF244321}">
                <p14:modId xmlns:p14="http://schemas.microsoft.com/office/powerpoint/2010/main" val="2709683686"/>
              </p:ext>
            </p:extLst>
          </p:nvPr>
        </p:nvGraphicFramePr>
        <p:xfrm>
          <a:off x="285716" y="436114"/>
          <a:ext cx="8572568" cy="5425440"/>
        </p:xfrm>
        <a:graphic>
          <a:graphicData uri="http://schemas.openxmlformats.org/drawingml/2006/table">
            <a:tbl>
              <a:tblPr firstRow="1" bandRow="1">
                <a:tableStyleId>{F5AB1C69-6EDB-4FF4-983F-18BD219EF322}</a:tableStyleId>
              </a:tblPr>
              <a:tblGrid>
                <a:gridCol w="2341764">
                  <a:extLst>
                    <a:ext uri="{9D8B030D-6E8A-4147-A177-3AD203B41FA5}">
                      <a16:colId xmlns:a16="http://schemas.microsoft.com/office/drawing/2014/main" val="4041469640"/>
                    </a:ext>
                  </a:extLst>
                </a:gridCol>
                <a:gridCol w="6230804">
                  <a:extLst>
                    <a:ext uri="{9D8B030D-6E8A-4147-A177-3AD203B41FA5}">
                      <a16:colId xmlns:a16="http://schemas.microsoft.com/office/drawing/2014/main" val="527315481"/>
                    </a:ext>
                  </a:extLst>
                </a:gridCol>
              </a:tblGrid>
              <a:tr h="26049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5636898"/>
                  </a:ext>
                </a:extLst>
              </a:tr>
              <a:tr h="547042">
                <a:tc>
                  <a:txBody>
                    <a:bodyPr/>
                    <a:lstStyle/>
                    <a:p>
                      <a:r>
                        <a:rPr lang="en-US" sz="1800" dirty="0">
                          <a:latin typeface="Calibri" panose="020F0502020204030204" pitchFamily="34" charset="0"/>
                          <a:cs typeface="Calibri" panose="020F0502020204030204" pitchFamily="34" charset="0"/>
                        </a:rPr>
                        <a:t>ADA</a:t>
                      </a:r>
                    </a:p>
                  </a:txBody>
                  <a:tcPr/>
                </a:tc>
                <a:tc>
                  <a:txBody>
                    <a:bodyPr/>
                    <a:lstStyle/>
                    <a:p>
                      <a:r>
                        <a:rPr lang="en-US" sz="1800" dirty="0">
                          <a:latin typeface="Calibri" panose="020F0502020204030204" pitchFamily="34" charset="0"/>
                          <a:cs typeface="Calibri" panose="020F0502020204030204" pitchFamily="34" charset="0"/>
                        </a:rPr>
                        <a:t>Held </a:t>
                      </a:r>
                      <a:r>
                        <a:rPr lang="en-US" sz="1800" dirty="0">
                          <a:solidFill>
                            <a:srgbClr val="FF0000"/>
                          </a:solidFill>
                          <a:latin typeface="Calibri" panose="020F0502020204030204" pitchFamily="34" charset="0"/>
                          <a:cs typeface="Calibri" panose="020F0502020204030204" pitchFamily="34" charset="0"/>
                        </a:rPr>
                        <a:t>at the 2019-20 funding level for 2020-21 which becomes the ADA for 2021-22.</a:t>
                      </a:r>
                    </a:p>
                  </a:txBody>
                  <a:tcPr/>
                </a:tc>
                <a:extLst>
                  <a:ext uri="{0D108BD9-81ED-4DB2-BD59-A6C34878D82A}">
                    <a16:rowId xmlns:a16="http://schemas.microsoft.com/office/drawing/2014/main" val="1623178687"/>
                  </a:ext>
                </a:extLst>
              </a:tr>
              <a:tr h="547042">
                <a:tc>
                  <a:txBody>
                    <a:bodyPr/>
                    <a:lstStyle/>
                    <a:p>
                      <a:r>
                        <a:rPr lang="en-US" sz="1800" dirty="0">
                          <a:latin typeface="Calibri" panose="020F0502020204030204" pitchFamily="34" charset="0"/>
                          <a:cs typeface="Calibri" panose="020F0502020204030204" pitchFamily="34" charset="0"/>
                        </a:rPr>
                        <a:t>Unduplicated Pupil Counts - UPP</a:t>
                      </a:r>
                    </a:p>
                  </a:txBody>
                  <a:tcPr/>
                </a:tc>
                <a:tc>
                  <a:txBody>
                    <a:bodyPr/>
                    <a:lstStyle/>
                    <a:p>
                      <a:r>
                        <a:rPr lang="en-US" sz="1800" dirty="0">
                          <a:solidFill>
                            <a:srgbClr val="FF0000"/>
                          </a:solidFill>
                          <a:latin typeface="Calibri" panose="020F0502020204030204" pitchFamily="34" charset="0"/>
                          <a:cs typeface="Calibri" panose="020F0502020204030204" pitchFamily="34" charset="0"/>
                        </a:rPr>
                        <a:t>Based on current year – October 7</a:t>
                      </a:r>
                      <a:r>
                        <a:rPr lang="en-US" sz="1800" baseline="30000" dirty="0">
                          <a:solidFill>
                            <a:srgbClr val="FF0000"/>
                          </a:solidFill>
                          <a:latin typeface="Calibri" panose="020F0502020204030204" pitchFamily="34" charset="0"/>
                          <a:cs typeface="Calibri" panose="020F0502020204030204" pitchFamily="34" charset="0"/>
                        </a:rPr>
                        <a:t>th</a:t>
                      </a:r>
                      <a:r>
                        <a:rPr lang="en-US" sz="1800" dirty="0">
                          <a:solidFill>
                            <a:srgbClr val="FF0000"/>
                          </a:solidFill>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686891889"/>
                  </a:ext>
                </a:extLst>
              </a:tr>
              <a:tr h="312595">
                <a:tc>
                  <a:txBody>
                    <a:bodyPr/>
                    <a:lstStyle/>
                    <a:p>
                      <a:r>
                        <a:rPr lang="en-US" sz="1800" dirty="0">
                          <a:latin typeface="Calibri" panose="020F0502020204030204" pitchFamily="34" charset="0"/>
                          <a:cs typeface="Calibri" panose="020F0502020204030204" pitchFamily="34" charset="0"/>
                        </a:rPr>
                        <a:t>Class Size Penalties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Calibri" panose="020F0502020204030204" pitchFamily="34" charset="0"/>
                          <a:cs typeface="Calibri" panose="020F0502020204030204" pitchFamily="34" charset="0"/>
                        </a:rPr>
                        <a:t>Based on current year.</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46567784"/>
                  </a:ext>
                </a:extLst>
              </a:tr>
              <a:tr h="547042">
                <a:tc>
                  <a:txBody>
                    <a:bodyPr/>
                    <a:lstStyle/>
                    <a:p>
                      <a:r>
                        <a:rPr lang="en-US" sz="1800" dirty="0">
                          <a:latin typeface="Calibri" panose="020F0502020204030204" pitchFamily="34" charset="0"/>
                          <a:cs typeface="Calibri" panose="020F0502020204030204" pitchFamily="34" charset="0"/>
                        </a:rPr>
                        <a:t>Local Income – Property Taxes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Calibri" panose="020F0502020204030204" pitchFamily="34" charset="0"/>
                          <a:cs typeface="Calibri" panose="020F0502020204030204" pitchFamily="34" charset="0"/>
                        </a:rPr>
                        <a:t>Based on current year.</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10284886"/>
                  </a:ext>
                </a:extLst>
              </a:tr>
              <a:tr h="547042">
                <a:tc>
                  <a:txBody>
                    <a:bodyPr/>
                    <a:lstStyle/>
                    <a:p>
                      <a:r>
                        <a:rPr lang="en-US" sz="1800" dirty="0">
                          <a:latin typeface="Calibri" panose="020F0502020204030204" pitchFamily="34" charset="0"/>
                          <a:cs typeface="Calibri" panose="020F0502020204030204" pitchFamily="34" charset="0"/>
                        </a:rPr>
                        <a:t>Deferrals</a:t>
                      </a:r>
                    </a:p>
                  </a:txBody>
                  <a:tcPr/>
                </a:tc>
                <a:tc>
                  <a:txBody>
                    <a:bodyPr/>
                    <a:lstStyle/>
                    <a:p>
                      <a:r>
                        <a:rPr lang="en-US" sz="1800" dirty="0">
                          <a:latin typeface="Calibri" panose="020F0502020204030204" pitchFamily="34" charset="0"/>
                          <a:cs typeface="Calibri" panose="020F0502020204030204" pitchFamily="34" charset="0"/>
                        </a:rPr>
                        <a:t>Yes, deferrals will be applied </a:t>
                      </a:r>
                      <a:r>
                        <a:rPr lang="en-US" sz="1800" dirty="0">
                          <a:solidFill>
                            <a:srgbClr val="FF0000"/>
                          </a:solidFill>
                          <a:latin typeface="Calibri" panose="020F0502020204030204" pitchFamily="34" charset="0"/>
                          <a:cs typeface="Calibri" panose="020F0502020204030204" pitchFamily="34" charset="0"/>
                        </a:rPr>
                        <a:t>but the EPA portion is NOT subject to deferral.</a:t>
                      </a:r>
                    </a:p>
                  </a:txBody>
                  <a:tcPr/>
                </a:tc>
                <a:extLst>
                  <a:ext uri="{0D108BD9-81ED-4DB2-BD59-A6C34878D82A}">
                    <a16:rowId xmlns:a16="http://schemas.microsoft.com/office/drawing/2014/main" val="3795874347"/>
                  </a:ext>
                </a:extLst>
              </a:tr>
              <a:tr h="781489">
                <a:tc>
                  <a:txBody>
                    <a:bodyPr/>
                    <a:lstStyle/>
                    <a:p>
                      <a:r>
                        <a:rPr lang="en-US" sz="1800" dirty="0">
                          <a:latin typeface="Calibri" panose="020F0502020204030204" pitchFamily="34" charset="0"/>
                          <a:cs typeface="Calibri" panose="020F0502020204030204" pitchFamily="34" charset="0"/>
                        </a:rPr>
                        <a:t>Instructional Day Requirements</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EC 43502(c) - 180 days for districts, 175 for charters – </a:t>
                      </a:r>
                      <a:r>
                        <a:rPr lang="en-US" sz="1800" dirty="0">
                          <a:solidFill>
                            <a:srgbClr val="FF0000"/>
                          </a:solidFill>
                          <a:latin typeface="Calibri" panose="020F0502020204030204" pitchFamily="34" charset="0"/>
                          <a:cs typeface="Calibri" panose="020F0502020204030204" pitchFamily="34" charset="0"/>
                        </a:rPr>
                        <a:t>requirements start on September 1, 2020 through June 30, 2021.</a:t>
                      </a:r>
                    </a:p>
                  </a:txBody>
                  <a:tcPr/>
                </a:tc>
                <a:extLst>
                  <a:ext uri="{0D108BD9-81ED-4DB2-BD59-A6C34878D82A}">
                    <a16:rowId xmlns:a16="http://schemas.microsoft.com/office/drawing/2014/main" val="3473244619"/>
                  </a:ext>
                </a:extLst>
              </a:tr>
              <a:tr h="636214">
                <a:tc>
                  <a:txBody>
                    <a:bodyPr/>
                    <a:lstStyle/>
                    <a:p>
                      <a:r>
                        <a:rPr lang="en-US" sz="1800" dirty="0">
                          <a:latin typeface="Calibri" panose="020F0502020204030204" pitchFamily="34" charset="0"/>
                          <a:cs typeface="Calibri" panose="020F0502020204030204" pitchFamily="34" charset="0"/>
                        </a:rPr>
                        <a:t>A “Day of Instruction” counts through…..</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In-person instruction; distance learning; or a combination of both.</a:t>
                      </a:r>
                    </a:p>
                  </a:txBody>
                  <a:tcPr/>
                </a:tc>
                <a:extLst>
                  <a:ext uri="{0D108BD9-81ED-4DB2-BD59-A6C34878D82A}">
                    <a16:rowId xmlns:a16="http://schemas.microsoft.com/office/drawing/2014/main" val="826757577"/>
                  </a:ext>
                </a:extLst>
              </a:tr>
              <a:tr h="547042">
                <a:tc>
                  <a:txBody>
                    <a:bodyPr/>
                    <a:lstStyle/>
                    <a:p>
                      <a:r>
                        <a:rPr lang="en-US" sz="1800" dirty="0">
                          <a:latin typeface="Calibri" panose="020F0502020204030204" pitchFamily="34" charset="0"/>
                          <a:cs typeface="Calibri" panose="020F0502020204030204" pitchFamily="34" charset="0"/>
                        </a:rPr>
                        <a:t>Weekend Make Ups</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Yes, to make-up or enhance instruction but </a:t>
                      </a:r>
                      <a:r>
                        <a:rPr lang="en-US" sz="1800" dirty="0">
                          <a:solidFill>
                            <a:srgbClr val="FF0000"/>
                          </a:solidFill>
                          <a:latin typeface="Calibri" panose="020F0502020204030204" pitchFamily="34" charset="0"/>
                          <a:cs typeface="Calibri" panose="020F0502020204030204" pitchFamily="34" charset="0"/>
                        </a:rPr>
                        <a:t>not</a:t>
                      </a:r>
                      <a:r>
                        <a:rPr lang="en-US" sz="1800" dirty="0">
                          <a:solidFill>
                            <a:schemeClr val="tx1"/>
                          </a:solidFill>
                          <a:latin typeface="Calibri" panose="020F0502020204030204" pitchFamily="34" charset="0"/>
                          <a:cs typeface="Calibri" panose="020F0502020204030204" pitchFamily="34" charset="0"/>
                        </a:rPr>
                        <a:t> for the purpose of chronic absenteeism.</a:t>
                      </a:r>
                    </a:p>
                  </a:txBody>
                  <a:tcPr/>
                </a:tc>
                <a:extLst>
                  <a:ext uri="{0D108BD9-81ED-4DB2-BD59-A6C34878D82A}">
                    <a16:rowId xmlns:a16="http://schemas.microsoft.com/office/drawing/2014/main" val="3849301405"/>
                  </a:ext>
                </a:extLst>
              </a:tr>
            </a:tbl>
          </a:graphicData>
        </a:graphic>
      </p:graphicFrame>
      <p:sp>
        <p:nvSpPr>
          <p:cNvPr id="6" name="Title 5">
            <a:extLst>
              <a:ext uri="{FF2B5EF4-FFF2-40B4-BE49-F238E27FC236}">
                <a16:creationId xmlns:a16="http://schemas.microsoft.com/office/drawing/2014/main" id="{16E45A39-E218-4399-B5D5-CABE06EB077B}"/>
              </a:ext>
            </a:extLst>
          </p:cNvPr>
          <p:cNvSpPr txBox="1">
            <a:spLocks/>
          </p:cNvSpPr>
          <p:nvPr/>
        </p:nvSpPr>
        <p:spPr>
          <a:xfrm>
            <a:off x="3238640" y="41824"/>
            <a:ext cx="3730051" cy="493866"/>
          </a:xfrm>
          <a:prstGeom prst="rect">
            <a:avLst/>
          </a:prstGeom>
          <a:noFill/>
          <a:ln>
            <a:noFill/>
          </a:ln>
        </p:spPr>
        <p:txBody>
          <a:bodyPr spcFirstLastPara="1" wrap="square" lIns="91425" tIns="91425" rIns="91425" bIns="91425" anchor="t" anchorCtr="0">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ts val="4800"/>
              <a:buFont typeface="Trebuchet MS"/>
              <a:buNone/>
              <a:defRPr sz="4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2pPr>
            <a:lvl3pPr marR="0" lvl="2"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3pPr>
            <a:lvl4pPr marR="0" lvl="3"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4pPr>
            <a:lvl5pPr marR="0" lvl="4"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5pPr>
            <a:lvl6pPr marR="0" lvl="5"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6pPr>
            <a:lvl7pPr marR="0" lvl="6"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7pPr>
            <a:lvl8pPr marR="0" lvl="7"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8pPr>
            <a:lvl9pPr marR="0" lvl="8"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9pPr>
          </a:lstStyle>
          <a:p>
            <a:r>
              <a:rPr lang="en-US" dirty="0"/>
              <a:t>     </a:t>
            </a:r>
            <a:r>
              <a:rPr lang="en-US" b="1" dirty="0">
                <a:solidFill>
                  <a:schemeClr val="tx1"/>
                </a:solidFill>
                <a:latin typeface="Calibri" panose="020F0502020204030204" pitchFamily="34" charset="0"/>
                <a:cs typeface="Calibri" panose="020F0502020204030204" pitchFamily="34" charset="0"/>
              </a:rPr>
              <a:t>to Know for 2020-21</a:t>
            </a:r>
          </a:p>
        </p:txBody>
      </p:sp>
      <p:pic>
        <p:nvPicPr>
          <p:cNvPr id="8" name="Picture 7">
            <a:extLst>
              <a:ext uri="{FF2B5EF4-FFF2-40B4-BE49-F238E27FC236}">
                <a16:creationId xmlns:a16="http://schemas.microsoft.com/office/drawing/2014/main" id="{AE76167B-E1B8-4376-87B5-3D2E1E5B4618}"/>
              </a:ext>
            </a:extLst>
          </p:cNvPr>
          <p:cNvPicPr>
            <a:picLocks noChangeAspect="1"/>
          </p:cNvPicPr>
          <p:nvPr/>
        </p:nvPicPr>
        <p:blipFill>
          <a:blip r:embed="rId2"/>
          <a:stretch>
            <a:fillRect/>
          </a:stretch>
        </p:blipFill>
        <p:spPr>
          <a:xfrm>
            <a:off x="2712646" y="-135139"/>
            <a:ext cx="1051987" cy="847792"/>
          </a:xfrm>
          <a:prstGeom prst="rect">
            <a:avLst/>
          </a:prstGeom>
        </p:spPr>
      </p:pic>
      <p:sp>
        <p:nvSpPr>
          <p:cNvPr id="10" name="TextBox 9">
            <a:extLst>
              <a:ext uri="{FF2B5EF4-FFF2-40B4-BE49-F238E27FC236}">
                <a16:creationId xmlns:a16="http://schemas.microsoft.com/office/drawing/2014/main" id="{535B2006-08D0-4E92-86BF-78D5E22F4288}"/>
              </a:ext>
            </a:extLst>
          </p:cNvPr>
          <p:cNvSpPr txBox="1"/>
          <p:nvPr/>
        </p:nvSpPr>
        <p:spPr>
          <a:xfrm>
            <a:off x="6660680" y="6550223"/>
            <a:ext cx="2193357" cy="307777"/>
          </a:xfrm>
          <a:prstGeom prst="rect">
            <a:avLst/>
          </a:prstGeom>
          <a:solidFill>
            <a:schemeClr val="bg1"/>
          </a:solidFill>
        </p:spPr>
        <p:txBody>
          <a:bodyPr wrap="square" rtlCol="0">
            <a:spAutoFit/>
          </a:bodyPr>
          <a:lstStyle/>
          <a:p>
            <a:r>
              <a:rPr lang="en-US" dirty="0"/>
              <a:t>www.calauthorizers.org</a:t>
            </a:r>
          </a:p>
        </p:txBody>
      </p:sp>
    </p:spTree>
    <p:extLst>
      <p:ext uri="{BB962C8B-B14F-4D97-AF65-F5344CB8AC3E}">
        <p14:creationId xmlns:p14="http://schemas.microsoft.com/office/powerpoint/2010/main" val="5191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630D455A-AB93-4F80-980F-F3A000C1374B}"/>
              </a:ext>
            </a:extLst>
          </p:cNvPr>
          <p:cNvSpPr txBox="1">
            <a:spLocks/>
          </p:cNvSpPr>
          <p:nvPr/>
        </p:nvSpPr>
        <p:spPr>
          <a:xfrm>
            <a:off x="2086145" y="186945"/>
            <a:ext cx="4971710" cy="493866"/>
          </a:xfrm>
          <a:prstGeom prst="rect">
            <a:avLst/>
          </a:prstGeom>
          <a:noFill/>
          <a:ln>
            <a:noFill/>
          </a:ln>
        </p:spPr>
        <p:txBody>
          <a:bodyPr spcFirstLastPara="1" wrap="square" lIns="91425" tIns="91425" rIns="91425" bIns="91425" anchor="t" anchorCtr="0">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ts val="4800"/>
              <a:buFont typeface="Trebuchet MS"/>
              <a:buNone/>
              <a:defRPr sz="4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2pPr>
            <a:lvl3pPr marR="0" lvl="2"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3pPr>
            <a:lvl4pPr marR="0" lvl="3"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4pPr>
            <a:lvl5pPr marR="0" lvl="4"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5pPr>
            <a:lvl6pPr marR="0" lvl="5"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6pPr>
            <a:lvl7pPr marR="0" lvl="6"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7pPr>
            <a:lvl8pPr marR="0" lvl="7"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8pPr>
            <a:lvl9pPr marR="0" lvl="8"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9pPr>
          </a:lstStyle>
          <a:p>
            <a:r>
              <a:rPr lang="en-US" dirty="0"/>
              <a:t>to Know About Instructional Minutes</a:t>
            </a:r>
          </a:p>
        </p:txBody>
      </p:sp>
      <p:pic>
        <p:nvPicPr>
          <p:cNvPr id="5" name="Picture 4">
            <a:extLst>
              <a:ext uri="{FF2B5EF4-FFF2-40B4-BE49-F238E27FC236}">
                <a16:creationId xmlns:a16="http://schemas.microsoft.com/office/drawing/2014/main" id="{35553199-2B7E-42CE-9A82-E519700F33F0}"/>
              </a:ext>
            </a:extLst>
          </p:cNvPr>
          <p:cNvPicPr>
            <a:picLocks noChangeAspect="1"/>
          </p:cNvPicPr>
          <p:nvPr/>
        </p:nvPicPr>
        <p:blipFill>
          <a:blip r:embed="rId2"/>
          <a:stretch>
            <a:fillRect/>
          </a:stretch>
        </p:blipFill>
        <p:spPr>
          <a:xfrm>
            <a:off x="837785" y="0"/>
            <a:ext cx="1315828" cy="1012781"/>
          </a:xfrm>
          <a:prstGeom prst="rect">
            <a:avLst/>
          </a:prstGeom>
        </p:spPr>
      </p:pic>
      <p:graphicFrame>
        <p:nvGraphicFramePr>
          <p:cNvPr id="6" name="Table 9">
            <a:extLst>
              <a:ext uri="{FF2B5EF4-FFF2-40B4-BE49-F238E27FC236}">
                <a16:creationId xmlns:a16="http://schemas.microsoft.com/office/drawing/2014/main" id="{7B585BE4-6D11-4827-AAE4-1E568BB6264B}"/>
              </a:ext>
            </a:extLst>
          </p:cNvPr>
          <p:cNvGraphicFramePr>
            <a:graphicFrameLocks/>
          </p:cNvGraphicFramePr>
          <p:nvPr>
            <p:extLst>
              <p:ext uri="{D42A27DB-BD31-4B8C-83A1-F6EECF244321}">
                <p14:modId xmlns:p14="http://schemas.microsoft.com/office/powerpoint/2010/main" val="4268072473"/>
              </p:ext>
            </p:extLst>
          </p:nvPr>
        </p:nvGraphicFramePr>
        <p:xfrm>
          <a:off x="286716" y="1266477"/>
          <a:ext cx="7953158" cy="4291841"/>
        </p:xfrm>
        <a:graphic>
          <a:graphicData uri="http://schemas.openxmlformats.org/drawingml/2006/table">
            <a:tbl>
              <a:tblPr firstRow="1" bandRow="1">
                <a:tableStyleId>{F5AB1C69-6EDB-4FF4-983F-18BD219EF322}</a:tableStyleId>
              </a:tblPr>
              <a:tblGrid>
                <a:gridCol w="2172560">
                  <a:extLst>
                    <a:ext uri="{9D8B030D-6E8A-4147-A177-3AD203B41FA5}">
                      <a16:colId xmlns:a16="http://schemas.microsoft.com/office/drawing/2014/main" val="4041469640"/>
                    </a:ext>
                  </a:extLst>
                </a:gridCol>
                <a:gridCol w="5780598">
                  <a:extLst>
                    <a:ext uri="{9D8B030D-6E8A-4147-A177-3AD203B41FA5}">
                      <a16:colId xmlns:a16="http://schemas.microsoft.com/office/drawing/2014/main" val="527315481"/>
                    </a:ext>
                  </a:extLst>
                </a:gridCol>
              </a:tblGrid>
              <a:tr h="380322">
                <a:tc>
                  <a:txBody>
                    <a:bodyPr/>
                    <a:lstStyle/>
                    <a:p>
                      <a:endParaRPr lang="en-US"/>
                    </a:p>
                  </a:txBody>
                  <a:tcPr/>
                </a:tc>
                <a:tc>
                  <a:txBody>
                    <a:bodyPr/>
                    <a:lstStyle/>
                    <a:p>
                      <a:endParaRPr lang="en-US" dirty="0"/>
                    </a:p>
                  </a:txBody>
                  <a:tcPr/>
                </a:tc>
                <a:extLst>
                  <a:ext uri="{0D108BD9-81ED-4DB2-BD59-A6C34878D82A}">
                    <a16:rowId xmlns:a16="http://schemas.microsoft.com/office/drawing/2014/main" val="85636898"/>
                  </a:ext>
                </a:extLst>
              </a:tr>
              <a:tr h="462726">
                <a:tc gridSpan="2">
                  <a:txBody>
                    <a:bodyPr/>
                    <a:lstStyle/>
                    <a:p>
                      <a:pPr algn="ctr"/>
                      <a:r>
                        <a:rPr lang="en-US" sz="1800" b="1" dirty="0"/>
                        <a:t>Instructional Minutes </a:t>
                      </a:r>
                      <a:r>
                        <a:rPr lang="en-US" sz="1800" dirty="0">
                          <a:solidFill>
                            <a:srgbClr val="FF0000"/>
                          </a:solidFill>
                        </a:rPr>
                        <a:t>2020-21 ONLY EC 43504(c)</a:t>
                      </a:r>
                    </a:p>
                  </a:txBody>
                  <a:tcPr/>
                </a:tc>
                <a:tc hMerge="1">
                  <a:txBody>
                    <a:bodyPr/>
                    <a:lstStyle/>
                    <a:p>
                      <a:endParaRPr lang="en-US" dirty="0">
                        <a:solidFill>
                          <a:srgbClr val="FF0000"/>
                        </a:solidFill>
                      </a:endParaRPr>
                    </a:p>
                  </a:txBody>
                  <a:tcPr/>
                </a:tc>
                <a:extLst>
                  <a:ext uri="{0D108BD9-81ED-4DB2-BD59-A6C34878D82A}">
                    <a16:rowId xmlns:a16="http://schemas.microsoft.com/office/drawing/2014/main" val="1623178687"/>
                  </a:ext>
                </a:extLst>
              </a:tr>
              <a:tr h="462726">
                <a:tc>
                  <a:txBody>
                    <a:bodyPr/>
                    <a:lstStyle/>
                    <a:p>
                      <a:pPr algn="ctr"/>
                      <a:r>
                        <a:rPr lang="en-US" sz="1600" b="1" dirty="0"/>
                        <a:t>TK/K</a:t>
                      </a:r>
                    </a:p>
                  </a:txBody>
                  <a:tcPr/>
                </a:tc>
                <a:tc>
                  <a:txBody>
                    <a:bodyPr/>
                    <a:lstStyle/>
                    <a:p>
                      <a:pPr algn="ctr"/>
                      <a:r>
                        <a:rPr lang="en-US" sz="1800" b="1" i="0" u="none" strike="noStrike" cap="none" dirty="0">
                          <a:solidFill>
                            <a:srgbClr val="1F448A"/>
                          </a:solidFill>
                          <a:latin typeface="Calibri" panose="020F0502020204030204" pitchFamily="34" charset="0"/>
                          <a:cs typeface="Calibri" panose="020F0502020204030204" pitchFamily="34" charset="0"/>
                          <a:sym typeface="Trebuchet MS"/>
                        </a:rPr>
                        <a:t>180 instructional minutes</a:t>
                      </a:r>
                    </a:p>
                  </a:txBody>
                  <a:tcPr/>
                </a:tc>
                <a:extLst>
                  <a:ext uri="{0D108BD9-81ED-4DB2-BD59-A6C34878D82A}">
                    <a16:rowId xmlns:a16="http://schemas.microsoft.com/office/drawing/2014/main" val="2686891889"/>
                  </a:ext>
                </a:extLst>
              </a:tr>
              <a:tr h="380322">
                <a:tc>
                  <a:txBody>
                    <a:bodyPr/>
                    <a:lstStyle/>
                    <a:p>
                      <a:pPr algn="ctr"/>
                      <a:r>
                        <a:rPr lang="en-US" sz="1600" b="1" dirty="0"/>
                        <a:t>1-3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cap="none" dirty="0">
                          <a:solidFill>
                            <a:srgbClr val="1F448A"/>
                          </a:solidFill>
                          <a:latin typeface="Calibri" panose="020F0502020204030204" pitchFamily="34" charset="0"/>
                          <a:cs typeface="Calibri" panose="020F0502020204030204" pitchFamily="34" charset="0"/>
                          <a:sym typeface="Trebuchet MS"/>
                        </a:rPr>
                        <a:t>230 instructional minutes</a:t>
                      </a:r>
                    </a:p>
                  </a:txBody>
                  <a:tcPr/>
                </a:tc>
                <a:extLst>
                  <a:ext uri="{0D108BD9-81ED-4DB2-BD59-A6C34878D82A}">
                    <a16:rowId xmlns:a16="http://schemas.microsoft.com/office/drawing/2014/main" val="1746567784"/>
                  </a:ext>
                </a:extLst>
              </a:tr>
              <a:tr h="462726">
                <a:tc>
                  <a:txBody>
                    <a:bodyPr/>
                    <a:lstStyle/>
                    <a:p>
                      <a:pPr algn="ctr"/>
                      <a:r>
                        <a:rPr lang="en-US" sz="1600" b="1" dirty="0"/>
                        <a:t>4-12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cap="none" dirty="0">
                          <a:solidFill>
                            <a:srgbClr val="1F448A"/>
                          </a:solidFill>
                          <a:latin typeface="Calibri" panose="020F0502020204030204" pitchFamily="34" charset="0"/>
                          <a:cs typeface="Calibri" panose="020F0502020204030204" pitchFamily="34" charset="0"/>
                          <a:sym typeface="Trebuchet MS"/>
                        </a:rPr>
                        <a:t>240 instructional minutes</a:t>
                      </a:r>
                    </a:p>
                  </a:txBody>
                  <a:tcPr/>
                </a:tc>
                <a:extLst>
                  <a:ext uri="{0D108BD9-81ED-4DB2-BD59-A6C34878D82A}">
                    <a16:rowId xmlns:a16="http://schemas.microsoft.com/office/drawing/2014/main" val="1410284886"/>
                  </a:ext>
                </a:extLst>
              </a:tr>
              <a:tr h="462726">
                <a:tc>
                  <a:txBody>
                    <a:bodyPr/>
                    <a:lstStyle/>
                    <a:p>
                      <a:pPr algn="ctr"/>
                      <a:r>
                        <a:rPr lang="en-US" sz="1600" b="1" dirty="0"/>
                        <a:t>11-12 CSU</a:t>
                      </a:r>
                    </a:p>
                  </a:txBody>
                  <a:tcPr/>
                </a:tc>
                <a:tc>
                  <a:txBody>
                    <a:bodyPr/>
                    <a:lstStyle/>
                    <a:p>
                      <a:pPr algn="ctr"/>
                      <a:r>
                        <a:rPr lang="en-US" sz="1800" b="1" i="0" u="none" strike="noStrike" cap="none" dirty="0">
                          <a:solidFill>
                            <a:srgbClr val="1F448A"/>
                          </a:solidFill>
                          <a:latin typeface="Calibri" panose="020F0502020204030204" pitchFamily="34" charset="0"/>
                          <a:cs typeface="Calibri" panose="020F0502020204030204" pitchFamily="34" charset="0"/>
                          <a:sym typeface="Trebuchet MS"/>
                        </a:rPr>
                        <a:t>180 instructional minutes</a:t>
                      </a:r>
                    </a:p>
                  </a:txBody>
                  <a:tcPr/>
                </a:tc>
                <a:extLst>
                  <a:ext uri="{0D108BD9-81ED-4DB2-BD59-A6C34878D82A}">
                    <a16:rowId xmlns:a16="http://schemas.microsoft.com/office/drawing/2014/main" val="3795874347"/>
                  </a:ext>
                </a:extLst>
              </a:tr>
              <a:tr h="845529">
                <a:tc>
                  <a:txBody>
                    <a:bodyPr/>
                    <a:lstStyle/>
                    <a:p>
                      <a:pPr algn="ctr"/>
                      <a:r>
                        <a:rPr lang="en-US" sz="1600" b="1" dirty="0"/>
                        <a:t>Part-time enrolled in Community College</a:t>
                      </a:r>
                    </a:p>
                  </a:txBody>
                  <a:tcPr/>
                </a:tc>
                <a:tc>
                  <a:txBody>
                    <a:bodyPr/>
                    <a:lstStyle/>
                    <a:p>
                      <a:pPr algn="ctr"/>
                      <a:r>
                        <a:rPr lang="en-US" sz="1800" b="1" i="0" u="none" strike="noStrike" cap="none" dirty="0">
                          <a:solidFill>
                            <a:srgbClr val="1F448A"/>
                          </a:solidFill>
                          <a:latin typeface="Calibri" panose="020F0502020204030204" pitchFamily="34" charset="0"/>
                          <a:cs typeface="Calibri" panose="020F0502020204030204" pitchFamily="34" charset="0"/>
                          <a:sym typeface="Trebuchet MS"/>
                        </a:rPr>
                        <a:t>180 instructional minutes</a:t>
                      </a:r>
                    </a:p>
                  </a:txBody>
                  <a:tcPr/>
                </a:tc>
                <a:extLst>
                  <a:ext uri="{0D108BD9-81ED-4DB2-BD59-A6C34878D82A}">
                    <a16:rowId xmlns:a16="http://schemas.microsoft.com/office/drawing/2014/main" val="3473244619"/>
                  </a:ext>
                </a:extLst>
              </a:tr>
              <a:tr h="834764">
                <a:tc>
                  <a:txBody>
                    <a:bodyPr/>
                    <a:lstStyle/>
                    <a:p>
                      <a:pPr algn="ctr"/>
                      <a:r>
                        <a:rPr lang="en-US" sz="1600" b="1" dirty="0"/>
                        <a:t>Continuation HS</a:t>
                      </a:r>
                    </a:p>
                  </a:txBody>
                  <a:tcPr/>
                </a:tc>
                <a:tc>
                  <a:txBody>
                    <a:bodyPr/>
                    <a:lstStyle/>
                    <a:p>
                      <a:pPr algn="ctr"/>
                      <a:r>
                        <a:rPr lang="en-US" sz="1800" b="1" i="0" u="none" strike="noStrike" cap="none" dirty="0">
                          <a:solidFill>
                            <a:srgbClr val="1F448A"/>
                          </a:solidFill>
                          <a:latin typeface="Calibri" panose="020F0502020204030204" pitchFamily="34" charset="0"/>
                          <a:cs typeface="Calibri" panose="020F0502020204030204" pitchFamily="34" charset="0"/>
                          <a:sym typeface="Trebuchet MS"/>
                        </a:rPr>
                        <a:t>180 instructional minutes</a:t>
                      </a:r>
                    </a:p>
                  </a:txBody>
                  <a:tcPr/>
                </a:tc>
                <a:extLst>
                  <a:ext uri="{0D108BD9-81ED-4DB2-BD59-A6C34878D82A}">
                    <a16:rowId xmlns:a16="http://schemas.microsoft.com/office/drawing/2014/main" val="826757577"/>
                  </a:ext>
                </a:extLst>
              </a:tr>
            </a:tbl>
          </a:graphicData>
        </a:graphic>
      </p:graphicFrame>
      <p:sp>
        <p:nvSpPr>
          <p:cNvPr id="8" name="TextBox 7">
            <a:extLst>
              <a:ext uri="{FF2B5EF4-FFF2-40B4-BE49-F238E27FC236}">
                <a16:creationId xmlns:a16="http://schemas.microsoft.com/office/drawing/2014/main" id="{26728A2D-9880-4BDF-BF84-F63CA02A561A}"/>
              </a:ext>
            </a:extLst>
          </p:cNvPr>
          <p:cNvSpPr txBox="1"/>
          <p:nvPr/>
        </p:nvSpPr>
        <p:spPr>
          <a:xfrm>
            <a:off x="6660680" y="6550223"/>
            <a:ext cx="2193357" cy="307777"/>
          </a:xfrm>
          <a:prstGeom prst="rect">
            <a:avLst/>
          </a:prstGeom>
          <a:solidFill>
            <a:schemeClr val="bg1"/>
          </a:solidFill>
        </p:spPr>
        <p:txBody>
          <a:bodyPr wrap="square" rtlCol="0">
            <a:spAutoFit/>
          </a:bodyPr>
          <a:lstStyle/>
          <a:p>
            <a:r>
              <a:rPr lang="en-US" dirty="0"/>
              <a:t>www.calauthorizers.org</a:t>
            </a:r>
          </a:p>
        </p:txBody>
      </p:sp>
    </p:spTree>
    <p:extLst>
      <p:ext uri="{BB962C8B-B14F-4D97-AF65-F5344CB8AC3E}">
        <p14:creationId xmlns:p14="http://schemas.microsoft.com/office/powerpoint/2010/main" val="4056003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A88B-E281-45DB-ABAF-05592FA552A6}"/>
              </a:ext>
            </a:extLst>
          </p:cNvPr>
          <p:cNvSpPr>
            <a:spLocks noGrp="1"/>
          </p:cNvSpPr>
          <p:nvPr>
            <p:ph type="ctrTitle"/>
          </p:nvPr>
        </p:nvSpPr>
        <p:spPr/>
        <p:txBody>
          <a:bodyPr/>
          <a:lstStyle/>
          <a:p>
            <a:endParaRPr lang="en-US"/>
          </a:p>
        </p:txBody>
      </p:sp>
      <p:pic>
        <p:nvPicPr>
          <p:cNvPr id="4" name="Google Shape;188;g82aac8634d_0_459">
            <a:extLst>
              <a:ext uri="{FF2B5EF4-FFF2-40B4-BE49-F238E27FC236}">
                <a16:creationId xmlns:a16="http://schemas.microsoft.com/office/drawing/2014/main" id="{E55B1742-BD99-4B83-9825-39F524432B50}"/>
              </a:ext>
            </a:extLst>
          </p:cNvPr>
          <p:cNvPicPr preferRelativeResize="0"/>
          <p:nvPr/>
        </p:nvPicPr>
        <p:blipFill>
          <a:blip r:embed="rId2">
            <a:alphaModFix/>
          </a:blip>
          <a:stretch>
            <a:fillRect/>
          </a:stretch>
        </p:blipFill>
        <p:spPr>
          <a:xfrm>
            <a:off x="441504" y="908730"/>
            <a:ext cx="7882400" cy="4787444"/>
          </a:xfrm>
          <a:prstGeom prst="rect">
            <a:avLst/>
          </a:prstGeom>
          <a:noFill/>
          <a:ln>
            <a:noFill/>
          </a:ln>
        </p:spPr>
      </p:pic>
      <p:sp>
        <p:nvSpPr>
          <p:cNvPr id="5" name="Google Shape;187;g82aac8634d_0_459">
            <a:extLst>
              <a:ext uri="{FF2B5EF4-FFF2-40B4-BE49-F238E27FC236}">
                <a16:creationId xmlns:a16="http://schemas.microsoft.com/office/drawing/2014/main" id="{B2F03C3A-740A-4532-8EDA-14D745DF123B}"/>
              </a:ext>
            </a:extLst>
          </p:cNvPr>
          <p:cNvSpPr txBox="1">
            <a:spLocks/>
          </p:cNvSpPr>
          <p:nvPr/>
        </p:nvSpPr>
        <p:spPr>
          <a:xfrm>
            <a:off x="258624" y="173624"/>
            <a:ext cx="7882400" cy="7351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ts val="4800"/>
              <a:buFont typeface="Trebuchet MS"/>
              <a:buNone/>
              <a:defRPr sz="4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2pPr>
            <a:lvl3pPr marR="0" lvl="2"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3pPr>
            <a:lvl4pPr marR="0" lvl="3"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4pPr>
            <a:lvl5pPr marR="0" lvl="4"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5pPr>
            <a:lvl6pPr marR="0" lvl="5"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6pPr>
            <a:lvl7pPr marR="0" lvl="6"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7pPr>
            <a:lvl8pPr marR="0" lvl="7"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8pPr>
            <a:lvl9pPr marR="0" lvl="8"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9pPr>
          </a:lstStyle>
          <a:p>
            <a:pPr algn="ctr">
              <a:spcAft>
                <a:spcPts val="1000"/>
              </a:spcAft>
            </a:pPr>
            <a:r>
              <a:rPr lang="en-US" b="1">
                <a:solidFill>
                  <a:schemeClr val="tx1"/>
                </a:solidFill>
                <a:latin typeface="Calibri" panose="020F0502020204030204" pitchFamily="34" charset="0"/>
                <a:cs typeface="Calibri" panose="020F0502020204030204" pitchFamily="34" charset="0"/>
              </a:rPr>
              <a:t>Zoom Functionality</a:t>
            </a:r>
            <a:endParaRPr lang="en-US" b="1"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4BF00FD-95B8-43E7-A557-AD592AFEA3E3}"/>
              </a:ext>
            </a:extLst>
          </p:cNvPr>
          <p:cNvSpPr txBox="1"/>
          <p:nvPr/>
        </p:nvSpPr>
        <p:spPr>
          <a:xfrm>
            <a:off x="6429800" y="2601653"/>
            <a:ext cx="1363928" cy="400110"/>
          </a:xfrm>
          <a:prstGeom prst="rect">
            <a:avLst/>
          </a:prstGeom>
          <a:noFill/>
        </p:spPr>
        <p:txBody>
          <a:bodyPr wrap="square" rtlCol="0">
            <a:spAutoFit/>
          </a:bodyPr>
          <a:lstStyle/>
          <a:p>
            <a:r>
              <a:rPr lang="en-US" sz="2000" dirty="0">
                <a:highlight>
                  <a:srgbClr val="FFFF00"/>
                </a:highlight>
              </a:rPr>
              <a:t>CCAP</a:t>
            </a:r>
          </a:p>
        </p:txBody>
      </p:sp>
      <p:sp>
        <p:nvSpPr>
          <p:cNvPr id="9" name="TextBox 8">
            <a:extLst>
              <a:ext uri="{FF2B5EF4-FFF2-40B4-BE49-F238E27FC236}">
                <a16:creationId xmlns:a16="http://schemas.microsoft.com/office/drawing/2014/main" id="{BADC4DCA-58E4-47C5-BF46-08115E6D353E}"/>
              </a:ext>
            </a:extLst>
          </p:cNvPr>
          <p:cNvSpPr txBox="1"/>
          <p:nvPr/>
        </p:nvSpPr>
        <p:spPr>
          <a:xfrm>
            <a:off x="6660680" y="6550223"/>
            <a:ext cx="2193357" cy="307777"/>
          </a:xfrm>
          <a:prstGeom prst="rect">
            <a:avLst/>
          </a:prstGeom>
          <a:solidFill>
            <a:schemeClr val="bg1"/>
          </a:solidFill>
        </p:spPr>
        <p:txBody>
          <a:bodyPr wrap="square" rtlCol="0">
            <a:spAutoFit/>
          </a:bodyPr>
          <a:lstStyle/>
          <a:p>
            <a:r>
              <a:rPr lang="en-US" dirty="0"/>
              <a:t>www.calauthorizers.org</a:t>
            </a:r>
          </a:p>
        </p:txBody>
      </p:sp>
    </p:spTree>
    <p:extLst>
      <p:ext uri="{BB962C8B-B14F-4D97-AF65-F5344CB8AC3E}">
        <p14:creationId xmlns:p14="http://schemas.microsoft.com/office/powerpoint/2010/main" val="3484263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910B8AB-A236-42A1-A721-C2DCA27EA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164" y="6001945"/>
            <a:ext cx="2589836" cy="8560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9">
            <a:extLst>
              <a:ext uri="{FF2B5EF4-FFF2-40B4-BE49-F238E27FC236}">
                <a16:creationId xmlns:a16="http://schemas.microsoft.com/office/drawing/2014/main" id="{398741C7-6211-45D8-A8DA-C4BF3E349BA3}"/>
              </a:ext>
            </a:extLst>
          </p:cNvPr>
          <p:cNvGraphicFramePr>
            <a:graphicFrameLocks/>
          </p:cNvGraphicFramePr>
          <p:nvPr>
            <p:extLst>
              <p:ext uri="{D42A27DB-BD31-4B8C-83A1-F6EECF244321}">
                <p14:modId xmlns:p14="http://schemas.microsoft.com/office/powerpoint/2010/main" val="2263367659"/>
              </p:ext>
            </p:extLst>
          </p:nvPr>
        </p:nvGraphicFramePr>
        <p:xfrm>
          <a:off x="210025" y="853988"/>
          <a:ext cx="7862226" cy="5157795"/>
        </p:xfrm>
        <a:graphic>
          <a:graphicData uri="http://schemas.openxmlformats.org/drawingml/2006/table">
            <a:tbl>
              <a:tblPr firstRow="1" bandRow="1">
                <a:tableStyleId>{F5AB1C69-6EDB-4FF4-983F-18BD219EF322}</a:tableStyleId>
              </a:tblPr>
              <a:tblGrid>
                <a:gridCol w="2147720">
                  <a:extLst>
                    <a:ext uri="{9D8B030D-6E8A-4147-A177-3AD203B41FA5}">
                      <a16:colId xmlns:a16="http://schemas.microsoft.com/office/drawing/2014/main" val="4041469640"/>
                    </a:ext>
                  </a:extLst>
                </a:gridCol>
                <a:gridCol w="5714506">
                  <a:extLst>
                    <a:ext uri="{9D8B030D-6E8A-4147-A177-3AD203B41FA5}">
                      <a16:colId xmlns:a16="http://schemas.microsoft.com/office/drawing/2014/main" val="527315481"/>
                    </a:ext>
                  </a:extLst>
                </a:gridCol>
              </a:tblGrid>
              <a:tr h="33276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5636898"/>
                  </a:ext>
                </a:extLst>
              </a:tr>
              <a:tr h="831902">
                <a:tc>
                  <a:txBody>
                    <a:bodyPr/>
                    <a:lstStyle/>
                    <a:p>
                      <a:r>
                        <a:rPr lang="en-US" b="1" dirty="0"/>
                        <a:t>Distance learning instruction time</a:t>
                      </a:r>
                    </a:p>
                  </a:txBody>
                  <a:tcPr/>
                </a:tc>
                <a:tc>
                  <a:txBody>
                    <a:bodyPr/>
                    <a:lstStyle/>
                    <a:p>
                      <a:r>
                        <a:rPr lang="en-US" b="1" dirty="0">
                          <a:solidFill>
                            <a:srgbClr val="FF0000"/>
                          </a:solidFill>
                        </a:rPr>
                        <a:t>Based on the “time value” of synchronous and/or asynchronous instruction and assignments made by a certificated employee.</a:t>
                      </a:r>
                    </a:p>
                  </a:txBody>
                  <a:tcPr/>
                </a:tc>
                <a:extLst>
                  <a:ext uri="{0D108BD9-81ED-4DB2-BD59-A6C34878D82A}">
                    <a16:rowId xmlns:a16="http://schemas.microsoft.com/office/drawing/2014/main" val="1623178687"/>
                  </a:ext>
                </a:extLst>
              </a:tr>
              <a:tr h="582332">
                <a:tc>
                  <a:txBody>
                    <a:bodyPr/>
                    <a:lstStyle/>
                    <a:p>
                      <a:r>
                        <a:rPr lang="en-US" b="1" dirty="0"/>
                        <a:t>NO averaging rules!</a:t>
                      </a:r>
                    </a:p>
                  </a:txBody>
                  <a:tcPr/>
                </a:tc>
                <a:tc>
                  <a:txBody>
                    <a:bodyPr/>
                    <a:lstStyle/>
                    <a:p>
                      <a:r>
                        <a:rPr lang="en-US" b="1" dirty="0">
                          <a:solidFill>
                            <a:srgbClr val="FF0000"/>
                          </a:solidFill>
                        </a:rPr>
                        <a:t>In FY 2020-21, there is no option for averaging instructional minutes across days.</a:t>
                      </a:r>
                    </a:p>
                  </a:txBody>
                  <a:tcPr/>
                </a:tc>
                <a:extLst>
                  <a:ext uri="{0D108BD9-81ED-4DB2-BD59-A6C34878D82A}">
                    <a16:rowId xmlns:a16="http://schemas.microsoft.com/office/drawing/2014/main" val="2686891889"/>
                  </a:ext>
                </a:extLst>
              </a:tr>
              <a:tr h="831902">
                <a:tc>
                  <a:txBody>
                    <a:bodyPr/>
                    <a:lstStyle/>
                    <a:p>
                      <a:r>
                        <a:rPr lang="en-US" b="1" dirty="0"/>
                        <a:t>Fiscal Penalties – Instructional Day Requirements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0000"/>
                          </a:solidFill>
                        </a:rPr>
                        <a:t>YES,</a:t>
                      </a:r>
                      <a:r>
                        <a:rPr lang="en-US" b="1" dirty="0"/>
                        <a:t> EC 43504(</a:t>
                      </a:r>
                      <a:r>
                        <a:rPr lang="en-US" b="1" dirty="0" err="1"/>
                        <a:t>i</a:t>
                      </a:r>
                      <a:r>
                        <a:rPr lang="en-US" b="1" dirty="0"/>
                        <a:t>)(1) – Ouch! (see next slide for EC references.)</a:t>
                      </a:r>
                    </a:p>
                  </a:txBody>
                  <a:tcPr/>
                </a:tc>
                <a:extLst>
                  <a:ext uri="{0D108BD9-81ED-4DB2-BD59-A6C34878D82A}">
                    <a16:rowId xmlns:a16="http://schemas.microsoft.com/office/drawing/2014/main" val="1746567784"/>
                  </a:ext>
                </a:extLst>
              </a:tr>
              <a:tr h="582332">
                <a:tc>
                  <a:txBody>
                    <a:bodyPr/>
                    <a:lstStyle/>
                    <a:p>
                      <a:r>
                        <a:rPr lang="en-US" b="1" dirty="0"/>
                        <a:t>Annual Instruction Minutes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0000"/>
                          </a:solidFill>
                        </a:rPr>
                        <a:t>No, </a:t>
                      </a:r>
                      <a:r>
                        <a:rPr lang="en-US" b="1" dirty="0"/>
                        <a:t>EC 43502(d)(1) </a:t>
                      </a:r>
                      <a:r>
                        <a:rPr lang="en-US" b="1" dirty="0">
                          <a:solidFill>
                            <a:srgbClr val="FF0000"/>
                          </a:solidFill>
                        </a:rPr>
                        <a:t>but must meet the Instruction Day Requirements.</a:t>
                      </a:r>
                    </a:p>
                  </a:txBody>
                  <a:tcPr/>
                </a:tc>
                <a:extLst>
                  <a:ext uri="{0D108BD9-81ED-4DB2-BD59-A6C34878D82A}">
                    <a16:rowId xmlns:a16="http://schemas.microsoft.com/office/drawing/2014/main" val="1410284886"/>
                  </a:ext>
                </a:extLst>
              </a:tr>
              <a:tr h="582332">
                <a:tc>
                  <a:txBody>
                    <a:bodyPr/>
                    <a:lstStyle/>
                    <a:p>
                      <a:r>
                        <a:rPr lang="en-US" b="1" dirty="0"/>
                        <a:t>ADA Reporting</a:t>
                      </a:r>
                    </a:p>
                  </a:txBody>
                  <a:tcPr/>
                </a:tc>
                <a:tc>
                  <a:txBody>
                    <a:bodyPr/>
                    <a:lstStyle/>
                    <a:p>
                      <a:r>
                        <a:rPr lang="en-US" b="1" dirty="0">
                          <a:solidFill>
                            <a:srgbClr val="FF0000"/>
                          </a:solidFill>
                        </a:rPr>
                        <a:t>No requirement to collect or report ADA for apportionment for FY 2020-21.</a:t>
                      </a:r>
                    </a:p>
                  </a:txBody>
                  <a:tcPr/>
                </a:tc>
                <a:extLst>
                  <a:ext uri="{0D108BD9-81ED-4DB2-BD59-A6C34878D82A}">
                    <a16:rowId xmlns:a16="http://schemas.microsoft.com/office/drawing/2014/main" val="3795874347"/>
                  </a:ext>
                </a:extLst>
              </a:tr>
              <a:tr h="582332">
                <a:tc>
                  <a:txBody>
                    <a:bodyPr/>
                    <a:lstStyle/>
                    <a:p>
                      <a:r>
                        <a:rPr lang="en-US" b="1" dirty="0"/>
                        <a:t>Required to Take Attendance?</a:t>
                      </a:r>
                    </a:p>
                  </a:txBody>
                  <a:tcPr/>
                </a:tc>
                <a:tc>
                  <a:txBody>
                    <a:bodyPr/>
                    <a:lstStyle/>
                    <a:p>
                      <a:r>
                        <a:rPr lang="en-US" b="1" dirty="0">
                          <a:solidFill>
                            <a:srgbClr val="FF0000"/>
                          </a:solidFill>
                        </a:rPr>
                        <a:t>Yes, to meet the compulsory education requirements for chronic absence reporting. </a:t>
                      </a:r>
                    </a:p>
                  </a:txBody>
                  <a:tcPr/>
                </a:tc>
                <a:extLst>
                  <a:ext uri="{0D108BD9-81ED-4DB2-BD59-A6C34878D82A}">
                    <a16:rowId xmlns:a16="http://schemas.microsoft.com/office/drawing/2014/main" val="3473244619"/>
                  </a:ext>
                </a:extLst>
              </a:tr>
              <a:tr h="831902">
                <a:tc>
                  <a:txBody>
                    <a:bodyPr/>
                    <a:lstStyle/>
                    <a:p>
                      <a:r>
                        <a:rPr lang="en-US" b="1" dirty="0"/>
                        <a:t>Extended Year – SPED</a:t>
                      </a:r>
                    </a:p>
                  </a:txBody>
                  <a:tcPr/>
                </a:tc>
                <a:tc>
                  <a:txBody>
                    <a:bodyPr/>
                    <a:lstStyle/>
                    <a:p>
                      <a:r>
                        <a:rPr lang="en-US" b="1" dirty="0">
                          <a:solidFill>
                            <a:schemeClr val="tx1"/>
                          </a:solidFill>
                        </a:rPr>
                        <a:t>If BEFORE June 30, 2021 – can claim ADA – must meet all requirements of SB98.</a:t>
                      </a:r>
                    </a:p>
                    <a:p>
                      <a:r>
                        <a:rPr lang="en-US" b="1" dirty="0">
                          <a:solidFill>
                            <a:schemeClr val="tx1"/>
                          </a:solidFill>
                        </a:rPr>
                        <a:t>If AFTER June 30, 2021 – funding is based on 2019-20 ADA.</a:t>
                      </a:r>
                    </a:p>
                  </a:txBody>
                  <a:tcPr/>
                </a:tc>
                <a:extLst>
                  <a:ext uri="{0D108BD9-81ED-4DB2-BD59-A6C34878D82A}">
                    <a16:rowId xmlns:a16="http://schemas.microsoft.com/office/drawing/2014/main" val="826757577"/>
                  </a:ext>
                </a:extLst>
              </a:tr>
            </a:tbl>
          </a:graphicData>
        </a:graphic>
      </p:graphicFrame>
      <p:sp>
        <p:nvSpPr>
          <p:cNvPr id="8" name="Title 5">
            <a:extLst>
              <a:ext uri="{FF2B5EF4-FFF2-40B4-BE49-F238E27FC236}">
                <a16:creationId xmlns:a16="http://schemas.microsoft.com/office/drawing/2014/main" id="{B5BE39AA-B6B6-4886-9BF1-D08D94DF3E30}"/>
              </a:ext>
            </a:extLst>
          </p:cNvPr>
          <p:cNvSpPr>
            <a:spLocks noGrp="1"/>
          </p:cNvSpPr>
          <p:nvPr>
            <p:ph type="title"/>
          </p:nvPr>
        </p:nvSpPr>
        <p:spPr>
          <a:xfrm>
            <a:off x="1588168" y="100318"/>
            <a:ext cx="6160169" cy="493866"/>
          </a:xfrm>
        </p:spPr>
        <p:txBody>
          <a:bodyPr>
            <a:normAutofit fontScale="90000"/>
          </a:bodyPr>
          <a:lstStyle/>
          <a:p>
            <a:r>
              <a:rPr lang="en-US" b="1" dirty="0">
                <a:solidFill>
                  <a:schemeClr val="tx1"/>
                </a:solidFill>
                <a:latin typeface="Calibri" panose="020F0502020204030204" pitchFamily="34" charset="0"/>
                <a:cs typeface="Calibri" panose="020F0502020204030204" pitchFamily="34" charset="0"/>
              </a:rPr>
              <a:t>More Facts to Know for 2020-21</a:t>
            </a:r>
          </a:p>
        </p:txBody>
      </p:sp>
      <p:sp>
        <p:nvSpPr>
          <p:cNvPr id="10" name="Arrow: Right 9">
            <a:extLst>
              <a:ext uri="{FF2B5EF4-FFF2-40B4-BE49-F238E27FC236}">
                <a16:creationId xmlns:a16="http://schemas.microsoft.com/office/drawing/2014/main" id="{DB539711-345D-4A44-82A7-D490799A19AE}"/>
              </a:ext>
            </a:extLst>
          </p:cNvPr>
          <p:cNvSpPr/>
          <p:nvPr/>
        </p:nvSpPr>
        <p:spPr>
          <a:xfrm>
            <a:off x="502001" y="1850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967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FC00B9D-6FFE-4E17-88EF-D41212800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736" y="5699762"/>
            <a:ext cx="3579264" cy="11831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9">
            <a:extLst>
              <a:ext uri="{FF2B5EF4-FFF2-40B4-BE49-F238E27FC236}">
                <a16:creationId xmlns:a16="http://schemas.microsoft.com/office/drawing/2014/main" id="{561B598F-9E26-4008-80FB-36A519A679CF}"/>
              </a:ext>
            </a:extLst>
          </p:cNvPr>
          <p:cNvGraphicFramePr>
            <a:graphicFrameLocks/>
          </p:cNvGraphicFramePr>
          <p:nvPr>
            <p:extLst>
              <p:ext uri="{D42A27DB-BD31-4B8C-83A1-F6EECF244321}">
                <p14:modId xmlns:p14="http://schemas.microsoft.com/office/powerpoint/2010/main" val="2280872807"/>
              </p:ext>
            </p:extLst>
          </p:nvPr>
        </p:nvGraphicFramePr>
        <p:xfrm>
          <a:off x="600366" y="595226"/>
          <a:ext cx="7612301" cy="5115961"/>
        </p:xfrm>
        <a:graphic>
          <a:graphicData uri="http://schemas.openxmlformats.org/drawingml/2006/table">
            <a:tbl>
              <a:tblPr firstRow="1" bandRow="1">
                <a:tableStyleId>{F5AB1C69-6EDB-4FF4-983F-18BD219EF322}</a:tableStyleId>
              </a:tblPr>
              <a:tblGrid>
                <a:gridCol w="2079448">
                  <a:extLst>
                    <a:ext uri="{9D8B030D-6E8A-4147-A177-3AD203B41FA5}">
                      <a16:colId xmlns:a16="http://schemas.microsoft.com/office/drawing/2014/main" val="4041469640"/>
                    </a:ext>
                  </a:extLst>
                </a:gridCol>
                <a:gridCol w="5532853">
                  <a:extLst>
                    <a:ext uri="{9D8B030D-6E8A-4147-A177-3AD203B41FA5}">
                      <a16:colId xmlns:a16="http://schemas.microsoft.com/office/drawing/2014/main" val="527315481"/>
                    </a:ext>
                  </a:extLst>
                </a:gridCol>
              </a:tblGrid>
              <a:tr h="2954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5636898"/>
                  </a:ext>
                </a:extLst>
              </a:tr>
              <a:tr h="517104">
                <a:tc>
                  <a:txBody>
                    <a:bodyPr/>
                    <a:lstStyle/>
                    <a:p>
                      <a:r>
                        <a:rPr lang="en-US" b="1" dirty="0"/>
                        <a:t>J-13A Material Decrease</a:t>
                      </a:r>
                    </a:p>
                  </a:txBody>
                  <a:tcPr/>
                </a:tc>
                <a:tc>
                  <a:txBody>
                    <a:bodyPr/>
                    <a:lstStyle/>
                    <a:p>
                      <a:r>
                        <a:rPr lang="en-US" b="1" dirty="0">
                          <a:solidFill>
                            <a:srgbClr val="FF0000"/>
                          </a:solidFill>
                        </a:rPr>
                        <a:t>Not this year…..</a:t>
                      </a:r>
                    </a:p>
                  </a:txBody>
                  <a:tcPr/>
                </a:tc>
                <a:extLst>
                  <a:ext uri="{0D108BD9-81ED-4DB2-BD59-A6C34878D82A}">
                    <a16:rowId xmlns:a16="http://schemas.microsoft.com/office/drawing/2014/main" val="1623178687"/>
                  </a:ext>
                </a:extLst>
              </a:tr>
              <a:tr h="517104">
                <a:tc>
                  <a:txBody>
                    <a:bodyPr/>
                    <a:lstStyle/>
                    <a:p>
                      <a:r>
                        <a:rPr lang="en-US" b="1" dirty="0"/>
                        <a:t>J-13A Closure</a:t>
                      </a:r>
                    </a:p>
                  </a:txBody>
                  <a:tcPr/>
                </a:tc>
                <a:tc>
                  <a:txBody>
                    <a:bodyPr/>
                    <a:lstStyle/>
                    <a:p>
                      <a:r>
                        <a:rPr lang="en-US" b="1" dirty="0">
                          <a:solidFill>
                            <a:srgbClr val="FF0000"/>
                          </a:solidFill>
                        </a:rPr>
                        <a:t>Yes, for a qualifying emergency to avoid instructional time penalty.</a:t>
                      </a:r>
                    </a:p>
                  </a:txBody>
                  <a:tcPr/>
                </a:tc>
                <a:extLst>
                  <a:ext uri="{0D108BD9-81ED-4DB2-BD59-A6C34878D82A}">
                    <a16:rowId xmlns:a16="http://schemas.microsoft.com/office/drawing/2014/main" val="2686891889"/>
                  </a:ext>
                </a:extLst>
              </a:tr>
              <a:tr h="1181952">
                <a:tc>
                  <a:txBody>
                    <a:bodyPr/>
                    <a:lstStyle/>
                    <a:p>
                      <a:r>
                        <a:rPr lang="en-US" b="1" dirty="0"/>
                        <a:t>J-13A Instructional Minutes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Not this year….. The annual “minute” requirement is waived for FY 2020-21.  To met the annual instructional day requirement, the LEA must offer the minimum instructional day. If an emergency occurs that reduces the instructional day, the LEA needs to file a J-13A Closure form.</a:t>
                      </a:r>
                    </a:p>
                  </a:txBody>
                  <a:tcPr/>
                </a:tc>
                <a:extLst>
                  <a:ext uri="{0D108BD9-81ED-4DB2-BD59-A6C34878D82A}">
                    <a16:rowId xmlns:a16="http://schemas.microsoft.com/office/drawing/2014/main" val="1746567784"/>
                  </a:ext>
                </a:extLst>
              </a:tr>
              <a:tr h="1625186">
                <a:tc>
                  <a:txBody>
                    <a:bodyPr/>
                    <a:lstStyle/>
                    <a:p>
                      <a:r>
                        <a:rPr lang="en-US" b="1" dirty="0"/>
                        <a:t>Independent Study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0000"/>
                          </a:solidFill>
                        </a:rPr>
                        <a:t>Must follow all distance learning requirements:  Offer the required number of instructional days; document daily participation for each student, for each day; complete a weekly engagement record and include assignments; and develop reengagement strategies/written procedures for absences for more than 3 schooldays or 60% of the instructional days in a school week.</a:t>
                      </a:r>
                    </a:p>
                  </a:txBody>
                  <a:tcPr/>
                </a:tc>
                <a:extLst>
                  <a:ext uri="{0D108BD9-81ED-4DB2-BD59-A6C34878D82A}">
                    <a16:rowId xmlns:a16="http://schemas.microsoft.com/office/drawing/2014/main" val="1410284886"/>
                  </a:ext>
                </a:extLst>
              </a:tr>
              <a:tr h="967703">
                <a:tc>
                  <a:txBody>
                    <a:bodyPr/>
                    <a:lstStyle/>
                    <a:p>
                      <a:r>
                        <a:rPr lang="en-US" b="1" dirty="0"/>
                        <a:t>PE</a:t>
                      </a:r>
                    </a:p>
                  </a:txBody>
                  <a:tcPr/>
                </a:tc>
                <a:tc>
                  <a:txBody>
                    <a:bodyPr/>
                    <a:lstStyle/>
                    <a:p>
                      <a:r>
                        <a:rPr lang="en-US" b="1" dirty="0">
                          <a:solidFill>
                            <a:srgbClr val="FF0000"/>
                          </a:solidFill>
                        </a:rPr>
                        <a:t>Requirements are the same but minimum minutes are suspended. </a:t>
                      </a:r>
                      <a:endParaRPr lang="en-US" b="1" dirty="0">
                        <a:solidFill>
                          <a:schemeClr val="tx1"/>
                        </a:solidFill>
                      </a:endParaRPr>
                    </a:p>
                  </a:txBody>
                  <a:tcPr/>
                </a:tc>
                <a:extLst>
                  <a:ext uri="{0D108BD9-81ED-4DB2-BD59-A6C34878D82A}">
                    <a16:rowId xmlns:a16="http://schemas.microsoft.com/office/drawing/2014/main" val="3795874347"/>
                  </a:ext>
                </a:extLst>
              </a:tr>
            </a:tbl>
          </a:graphicData>
        </a:graphic>
      </p:graphicFrame>
      <p:sp>
        <p:nvSpPr>
          <p:cNvPr id="8" name="Title 5">
            <a:extLst>
              <a:ext uri="{FF2B5EF4-FFF2-40B4-BE49-F238E27FC236}">
                <a16:creationId xmlns:a16="http://schemas.microsoft.com/office/drawing/2014/main" id="{ADD760EE-4665-407D-ADB2-57C1BCE5C4A8}"/>
              </a:ext>
            </a:extLst>
          </p:cNvPr>
          <p:cNvSpPr>
            <a:spLocks noGrp="1"/>
          </p:cNvSpPr>
          <p:nvPr>
            <p:ph type="title"/>
          </p:nvPr>
        </p:nvSpPr>
        <p:spPr>
          <a:xfrm>
            <a:off x="1478584" y="86352"/>
            <a:ext cx="5855867" cy="493866"/>
          </a:xfrm>
        </p:spPr>
        <p:txBody>
          <a:bodyPr>
            <a:normAutofit fontScale="90000"/>
          </a:bodyPr>
          <a:lstStyle/>
          <a:p>
            <a:r>
              <a:rPr lang="en-US" sz="3600" b="1" dirty="0">
                <a:solidFill>
                  <a:schemeClr val="tx1"/>
                </a:solidFill>
                <a:latin typeface="Calibri" panose="020F0502020204030204" pitchFamily="34" charset="0"/>
                <a:cs typeface="Calibri" panose="020F0502020204030204" pitchFamily="34" charset="0"/>
              </a:rPr>
              <a:t>More Facts to Know for 2020-21</a:t>
            </a:r>
          </a:p>
        </p:txBody>
      </p:sp>
      <p:sp>
        <p:nvSpPr>
          <p:cNvPr id="10" name="Arrow: Right 9">
            <a:extLst>
              <a:ext uri="{FF2B5EF4-FFF2-40B4-BE49-F238E27FC236}">
                <a16:creationId xmlns:a16="http://schemas.microsoft.com/office/drawing/2014/main" id="{B8570FF4-7F9A-410A-B8CF-4DF30EC3F766}"/>
              </a:ext>
            </a:extLst>
          </p:cNvPr>
          <p:cNvSpPr/>
          <p:nvPr/>
        </p:nvSpPr>
        <p:spPr>
          <a:xfrm>
            <a:off x="500176" y="979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932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A9AAEE3-862D-4733-ADE7-DB9F52462E8F}"/>
              </a:ext>
            </a:extLst>
          </p:cNvPr>
          <p:cNvSpPr txBox="1">
            <a:spLocks/>
          </p:cNvSpPr>
          <p:nvPr/>
        </p:nvSpPr>
        <p:spPr>
          <a:xfrm>
            <a:off x="534908" y="878653"/>
            <a:ext cx="6685750" cy="74236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spcBef>
                <a:spcPts val="1000"/>
              </a:spcBef>
              <a:buSzPts val="1440"/>
              <a:buFont typeface="Arial"/>
            </a:pPr>
            <a:r>
              <a:rPr lang="en-US" sz="4000" b="1" dirty="0">
                <a:solidFill>
                  <a:schemeClr val="tx1"/>
                </a:solidFill>
                <a:latin typeface="Calibri" panose="020F0502020204030204" pitchFamily="34" charset="0"/>
                <a:cs typeface="Calibri" panose="020F0502020204030204" pitchFamily="34" charset="0"/>
                <a:sym typeface="Arial"/>
              </a:rPr>
              <a:t>Engagement Record Keeping</a:t>
            </a:r>
          </a:p>
        </p:txBody>
      </p:sp>
      <p:sp>
        <p:nvSpPr>
          <p:cNvPr id="6" name="Content Placeholder 1">
            <a:extLst>
              <a:ext uri="{FF2B5EF4-FFF2-40B4-BE49-F238E27FC236}">
                <a16:creationId xmlns:a16="http://schemas.microsoft.com/office/drawing/2014/main" id="{F30B6C35-91F6-4A62-8A9A-1184D9CA3B05}"/>
              </a:ext>
            </a:extLst>
          </p:cNvPr>
          <p:cNvSpPr txBox="1">
            <a:spLocks/>
          </p:cNvSpPr>
          <p:nvPr/>
        </p:nvSpPr>
        <p:spPr>
          <a:xfrm>
            <a:off x="1177159" y="1906895"/>
            <a:ext cx="6176543" cy="304421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0" indent="0">
              <a:buFont typeface="Noto Sans Symbols"/>
              <a:buNone/>
            </a:pPr>
            <a:r>
              <a:rPr lang="en-US" sz="3600" b="1" dirty="0">
                <a:solidFill>
                  <a:srgbClr val="1F448A"/>
                </a:solidFill>
                <a:latin typeface="Calibri" panose="020F0502020204030204" pitchFamily="34" charset="0"/>
                <a:cs typeface="Calibri" panose="020F0502020204030204" pitchFamily="34" charset="0"/>
              </a:rPr>
              <a:t>Required to maintain</a:t>
            </a:r>
            <a:r>
              <a:rPr lang="en-US" sz="3600" b="1" dirty="0">
                <a:solidFill>
                  <a:srgbClr val="0070C0"/>
                </a:solidFill>
                <a:latin typeface="Calibri" panose="020F0502020204030204" pitchFamily="34" charset="0"/>
                <a:cs typeface="Calibri" panose="020F0502020204030204" pitchFamily="34" charset="0"/>
              </a:rPr>
              <a:t> </a:t>
            </a:r>
            <a:r>
              <a:rPr lang="en-US" sz="3600" b="1" dirty="0">
                <a:solidFill>
                  <a:srgbClr val="FF0000"/>
                </a:solidFill>
                <a:latin typeface="Calibri" panose="020F0502020204030204" pitchFamily="34" charset="0"/>
                <a:cs typeface="Calibri" panose="020F0502020204030204" pitchFamily="34" charset="0"/>
              </a:rPr>
              <a:t>DAILY participation</a:t>
            </a:r>
            <a:r>
              <a:rPr lang="en-US" sz="3600" b="1" dirty="0">
                <a:latin typeface="Calibri" panose="020F0502020204030204" pitchFamily="34" charset="0"/>
                <a:cs typeface="Calibri" panose="020F0502020204030204" pitchFamily="34" charset="0"/>
              </a:rPr>
              <a:t> </a:t>
            </a:r>
            <a:r>
              <a:rPr lang="en-US" sz="3600" b="1" dirty="0">
                <a:solidFill>
                  <a:srgbClr val="1F448A"/>
                </a:solidFill>
                <a:latin typeface="Calibri" panose="020F0502020204030204" pitchFamily="34" charset="0"/>
                <a:cs typeface="Calibri" panose="020F0502020204030204" pitchFamily="34" charset="0"/>
              </a:rPr>
              <a:t>and</a:t>
            </a:r>
            <a:r>
              <a:rPr lang="en-US" sz="3600" b="1" dirty="0">
                <a:latin typeface="Calibri" panose="020F0502020204030204" pitchFamily="34" charset="0"/>
                <a:cs typeface="Calibri" panose="020F0502020204030204" pitchFamily="34" charset="0"/>
              </a:rPr>
              <a:t> </a:t>
            </a:r>
            <a:r>
              <a:rPr lang="en-US" sz="3600" b="1" dirty="0">
                <a:solidFill>
                  <a:srgbClr val="FF0000"/>
                </a:solidFill>
                <a:latin typeface="Calibri" panose="020F0502020204030204" pitchFamily="34" charset="0"/>
                <a:cs typeface="Calibri" panose="020F0502020204030204" pitchFamily="34" charset="0"/>
              </a:rPr>
              <a:t>WEEKLY engagement </a:t>
            </a:r>
            <a:r>
              <a:rPr lang="en-US" sz="3600" b="1" dirty="0">
                <a:solidFill>
                  <a:srgbClr val="1F448A"/>
                </a:solidFill>
                <a:latin typeface="Calibri" panose="020F0502020204030204" pitchFamily="34" charset="0"/>
                <a:cs typeface="Calibri" panose="020F0502020204030204" pitchFamily="34" charset="0"/>
              </a:rPr>
              <a:t>records for each student for distance learning</a:t>
            </a:r>
          </a:p>
          <a:p>
            <a:pPr>
              <a:buFont typeface="Wingdings" panose="05000000000000000000" pitchFamily="2" charset="2"/>
              <a:buChar char="Ø"/>
            </a:pPr>
            <a:endParaRPr lang="en-US" dirty="0"/>
          </a:p>
        </p:txBody>
      </p:sp>
      <p:pic>
        <p:nvPicPr>
          <p:cNvPr id="8" name="Picture 2">
            <a:extLst>
              <a:ext uri="{FF2B5EF4-FFF2-40B4-BE49-F238E27FC236}">
                <a16:creationId xmlns:a16="http://schemas.microsoft.com/office/drawing/2014/main" id="{FAD21E84-C1B2-40CD-BAAF-AE5020FE0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932" y="5771149"/>
            <a:ext cx="3288068" cy="108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308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215FFF6-E433-4F62-A7BB-6FFA019FE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89" y="5616341"/>
            <a:ext cx="3756411" cy="12416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2EA077-0299-4FD9-BBD5-ADC0848A7CF9}"/>
              </a:ext>
            </a:extLst>
          </p:cNvPr>
          <p:cNvSpPr txBox="1"/>
          <p:nvPr/>
        </p:nvSpPr>
        <p:spPr>
          <a:xfrm>
            <a:off x="567890" y="1497250"/>
            <a:ext cx="7055317" cy="3903504"/>
          </a:xfrm>
          <a:prstGeom prst="rect">
            <a:avLst/>
          </a:prstGeom>
          <a:noFill/>
        </p:spPr>
        <p:txBody>
          <a:bodyPr wrap="square">
            <a:spAutoFit/>
          </a:bodyPr>
          <a:lstStyle/>
          <a:p>
            <a:pPr>
              <a:lnSpc>
                <a:spcPct val="150000"/>
              </a:lnSpc>
              <a:buFont typeface="Wingdings" panose="05000000000000000000" pitchFamily="2" charset="2"/>
              <a:buChar char="Ø"/>
            </a:pPr>
            <a:r>
              <a:rPr lang="en-US" sz="2800" b="1" dirty="0">
                <a:solidFill>
                  <a:srgbClr val="1F448A"/>
                </a:solidFill>
                <a:latin typeface="Calibri" panose="020F0502020204030204" pitchFamily="34" charset="0"/>
                <a:cs typeface="Calibri" panose="020F0502020204030204" pitchFamily="34" charset="0"/>
                <a:sym typeface="Trebuchet MS"/>
              </a:rPr>
              <a:t>Evidence of participation in online activities</a:t>
            </a:r>
          </a:p>
          <a:p>
            <a:pPr>
              <a:lnSpc>
                <a:spcPct val="150000"/>
              </a:lnSpc>
              <a:buFont typeface="Wingdings" panose="05000000000000000000" pitchFamily="2" charset="2"/>
              <a:buChar char="Ø"/>
            </a:pPr>
            <a:r>
              <a:rPr lang="en-US" sz="2800" b="1" dirty="0">
                <a:solidFill>
                  <a:srgbClr val="1F448A"/>
                </a:solidFill>
                <a:latin typeface="Calibri" panose="020F0502020204030204" pitchFamily="34" charset="0"/>
                <a:cs typeface="Calibri" panose="020F0502020204030204" pitchFamily="34" charset="0"/>
                <a:sym typeface="Trebuchet MS"/>
              </a:rPr>
              <a:t>Completion of assignments.</a:t>
            </a:r>
          </a:p>
          <a:p>
            <a:pPr>
              <a:lnSpc>
                <a:spcPct val="150000"/>
              </a:lnSpc>
              <a:buFont typeface="Wingdings" panose="05000000000000000000" pitchFamily="2" charset="2"/>
              <a:buChar char="Ø"/>
            </a:pPr>
            <a:r>
              <a:rPr lang="en-US" sz="2800" b="1" dirty="0">
                <a:solidFill>
                  <a:srgbClr val="1F448A"/>
                </a:solidFill>
                <a:latin typeface="Calibri" panose="020F0502020204030204" pitchFamily="34" charset="0"/>
                <a:cs typeface="Calibri" panose="020F0502020204030204" pitchFamily="34" charset="0"/>
                <a:sym typeface="Trebuchet MS"/>
              </a:rPr>
              <a:t>Completion of assessments.</a:t>
            </a:r>
          </a:p>
          <a:p>
            <a:pPr>
              <a:lnSpc>
                <a:spcPct val="150000"/>
              </a:lnSpc>
              <a:buFont typeface="Wingdings" panose="05000000000000000000" pitchFamily="2" charset="2"/>
              <a:buChar char="Ø"/>
            </a:pPr>
            <a:r>
              <a:rPr lang="en-US" sz="2800" b="1" dirty="0">
                <a:solidFill>
                  <a:srgbClr val="1F448A"/>
                </a:solidFill>
                <a:latin typeface="Calibri" panose="020F0502020204030204" pitchFamily="34" charset="0"/>
                <a:cs typeface="Calibri" panose="020F0502020204030204" pitchFamily="34" charset="0"/>
                <a:sym typeface="Trebuchet MS"/>
              </a:rPr>
              <a:t>Contact between employees and students or parents/guardians.</a:t>
            </a:r>
          </a:p>
          <a:p>
            <a:pPr>
              <a:lnSpc>
                <a:spcPct val="150000"/>
              </a:lnSpc>
              <a:buFont typeface="Wingdings" panose="05000000000000000000" pitchFamily="2" charset="2"/>
              <a:buChar char="Ø"/>
            </a:pPr>
            <a:r>
              <a:rPr lang="en-US" sz="2800" b="1" dirty="0">
                <a:solidFill>
                  <a:srgbClr val="1F448A"/>
                </a:solidFill>
                <a:latin typeface="Calibri" panose="020F0502020204030204" pitchFamily="34" charset="0"/>
                <a:cs typeface="Calibri" panose="020F0502020204030204" pitchFamily="34" charset="0"/>
                <a:sym typeface="Trebuchet MS"/>
              </a:rPr>
              <a:t>By other means as determined by the LEA.</a:t>
            </a:r>
          </a:p>
        </p:txBody>
      </p:sp>
      <p:sp>
        <p:nvSpPr>
          <p:cNvPr id="9" name="Title 5">
            <a:extLst>
              <a:ext uri="{FF2B5EF4-FFF2-40B4-BE49-F238E27FC236}">
                <a16:creationId xmlns:a16="http://schemas.microsoft.com/office/drawing/2014/main" id="{7213EA6D-A5FC-49F3-917E-CAF890A11D8F}"/>
              </a:ext>
            </a:extLst>
          </p:cNvPr>
          <p:cNvSpPr>
            <a:spLocks noGrp="1"/>
          </p:cNvSpPr>
          <p:nvPr>
            <p:ph type="title"/>
          </p:nvPr>
        </p:nvSpPr>
        <p:spPr>
          <a:xfrm>
            <a:off x="346022" y="627497"/>
            <a:ext cx="6841505" cy="761959"/>
          </a:xfrm>
        </p:spPr>
        <p:txBody>
          <a:bodyPr>
            <a:noAutofit/>
          </a:bodyPr>
          <a:lstStyle/>
          <a:p>
            <a:pPr>
              <a:lnSpc>
                <a:spcPct val="150000"/>
              </a:lnSpc>
              <a:buClr>
                <a:srgbClr val="000000"/>
              </a:buClr>
            </a:pPr>
            <a:r>
              <a:rPr lang="en-US" sz="4000" b="1" dirty="0">
                <a:solidFill>
                  <a:schemeClr val="tx1"/>
                </a:solidFill>
                <a:latin typeface="Calibri" panose="020F0502020204030204" pitchFamily="34" charset="0"/>
                <a:cs typeface="Calibri" panose="020F0502020204030204" pitchFamily="34" charset="0"/>
                <a:sym typeface="Arial"/>
              </a:rPr>
              <a:t>Daily Participation Verification</a:t>
            </a:r>
          </a:p>
        </p:txBody>
      </p:sp>
    </p:spTree>
    <p:extLst>
      <p:ext uri="{BB962C8B-B14F-4D97-AF65-F5344CB8AC3E}">
        <p14:creationId xmlns:p14="http://schemas.microsoft.com/office/powerpoint/2010/main" val="469060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0247667E-1BB8-48AB-95B6-78B3EBD445DE}"/>
              </a:ext>
            </a:extLst>
          </p:cNvPr>
          <p:cNvSpPr txBox="1">
            <a:spLocks/>
          </p:cNvSpPr>
          <p:nvPr/>
        </p:nvSpPr>
        <p:spPr>
          <a:xfrm>
            <a:off x="500514" y="338940"/>
            <a:ext cx="6331367" cy="11508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ts val="4800"/>
              <a:buFont typeface="Trebuchet MS"/>
              <a:buNone/>
              <a:defRPr sz="4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2pPr>
            <a:lvl3pPr marR="0" lvl="2"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3pPr>
            <a:lvl4pPr marR="0" lvl="3"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4pPr>
            <a:lvl5pPr marR="0" lvl="4"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5pPr>
            <a:lvl6pPr marR="0" lvl="5"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6pPr>
            <a:lvl7pPr marR="0" lvl="6"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7pPr>
            <a:lvl8pPr marR="0" lvl="7"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8pPr>
            <a:lvl9pPr marR="0" lvl="8"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9pPr>
          </a:lstStyle>
          <a:p>
            <a:pPr algn="ctr">
              <a:lnSpc>
                <a:spcPct val="150000"/>
              </a:lnSpc>
              <a:buClr>
                <a:srgbClr val="000000"/>
              </a:buClr>
              <a:buSzPts val="1800"/>
            </a:pPr>
            <a:r>
              <a:rPr lang="en-US" sz="4000" b="1" dirty="0">
                <a:solidFill>
                  <a:schemeClr val="tx1"/>
                </a:solidFill>
                <a:latin typeface="Calibri" panose="020F0502020204030204" pitchFamily="34" charset="0"/>
                <a:cs typeface="Calibri" panose="020F0502020204030204" pitchFamily="34" charset="0"/>
              </a:rPr>
              <a:t>Absences</a:t>
            </a:r>
          </a:p>
        </p:txBody>
      </p:sp>
      <p:sp>
        <p:nvSpPr>
          <p:cNvPr id="4" name="Content Placeholder 1">
            <a:extLst>
              <a:ext uri="{FF2B5EF4-FFF2-40B4-BE49-F238E27FC236}">
                <a16:creationId xmlns:a16="http://schemas.microsoft.com/office/drawing/2014/main" id="{39DF4129-E5DC-4FE0-981A-68B849A89A6F}"/>
              </a:ext>
            </a:extLst>
          </p:cNvPr>
          <p:cNvSpPr txBox="1">
            <a:spLocks/>
          </p:cNvSpPr>
          <p:nvPr/>
        </p:nvSpPr>
        <p:spPr>
          <a:xfrm>
            <a:off x="1123084" y="1673050"/>
            <a:ext cx="6158092" cy="436510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rgbClr val="1F448A"/>
                </a:solidFill>
                <a:latin typeface="Calibri" panose="020F0502020204030204" pitchFamily="34" charset="0"/>
                <a:cs typeface="Calibri" panose="020F0502020204030204" pitchFamily="34" charset="0"/>
              </a:rPr>
              <a:t>If a student does not participate in distance learning for </a:t>
            </a:r>
            <a:r>
              <a:rPr lang="en-US" sz="2800" dirty="0">
                <a:solidFill>
                  <a:srgbClr val="FF0000"/>
                </a:solidFill>
                <a:latin typeface="Calibri" panose="020F0502020204030204" pitchFamily="34" charset="0"/>
                <a:cs typeface="Calibri" panose="020F0502020204030204" pitchFamily="34" charset="0"/>
              </a:rPr>
              <a:t>AT LEAST PART OF AN INSTRUCTIONAL DAY</a:t>
            </a:r>
            <a:r>
              <a:rPr lang="en-US" sz="2800" dirty="0">
                <a:latin typeface="Calibri" panose="020F0502020204030204" pitchFamily="34" charset="0"/>
                <a:cs typeface="Calibri" panose="020F0502020204030204" pitchFamily="34" charset="0"/>
              </a:rPr>
              <a:t>, </a:t>
            </a:r>
            <a:r>
              <a:rPr lang="en-US" sz="2800" b="1" dirty="0">
                <a:solidFill>
                  <a:srgbClr val="1F448A"/>
                </a:solidFill>
                <a:latin typeface="Calibri" panose="020F0502020204030204" pitchFamily="34" charset="0"/>
                <a:cs typeface="Calibri" panose="020F0502020204030204" pitchFamily="34" charset="0"/>
              </a:rPr>
              <a:t>the student is considered absent for that day.</a:t>
            </a:r>
          </a:p>
          <a:p>
            <a:r>
              <a:rPr lang="en-US" sz="2800" dirty="0">
                <a:latin typeface="Calibri" panose="020F0502020204030204" pitchFamily="34" charset="0"/>
                <a:cs typeface="Calibri" panose="020F0502020204030204" pitchFamily="34" charset="0"/>
              </a:rPr>
              <a:t> </a:t>
            </a:r>
          </a:p>
          <a:p>
            <a:r>
              <a:rPr lang="en-US" sz="2800" b="1" dirty="0">
                <a:solidFill>
                  <a:srgbClr val="1F448A"/>
                </a:solidFill>
                <a:latin typeface="Calibri" panose="020F0502020204030204" pitchFamily="34" charset="0"/>
                <a:cs typeface="Calibri" panose="020F0502020204030204" pitchFamily="34" charset="0"/>
              </a:rPr>
              <a:t>Attendance should be either </a:t>
            </a:r>
            <a:r>
              <a:rPr lang="en-US" sz="2800" dirty="0">
                <a:solidFill>
                  <a:srgbClr val="FF0000"/>
                </a:solidFill>
                <a:latin typeface="Calibri" panose="020F0502020204030204" pitchFamily="34" charset="0"/>
                <a:cs typeface="Calibri" panose="020F0502020204030204" pitchFamily="34" charset="0"/>
              </a:rPr>
              <a:t>excused or unexcused </a:t>
            </a:r>
            <a:r>
              <a:rPr lang="en-US" sz="2800" b="1" dirty="0">
                <a:solidFill>
                  <a:srgbClr val="1F448A"/>
                </a:solidFill>
                <a:latin typeface="Calibri" panose="020F0502020204030204" pitchFamily="34" charset="0"/>
                <a:cs typeface="Calibri" panose="020F0502020204030204" pitchFamily="34" charset="0"/>
                <a:sym typeface="Trebuchet MS"/>
              </a:rPr>
              <a:t>for compulsory education purposes.</a:t>
            </a:r>
          </a:p>
          <a:p>
            <a:pPr>
              <a:buFont typeface="Wingdings" panose="05000000000000000000" pitchFamily="2" charset="2"/>
              <a:buChar char="Ø"/>
            </a:pPr>
            <a:endParaRPr lang="en-US" dirty="0"/>
          </a:p>
        </p:txBody>
      </p:sp>
      <p:sp>
        <p:nvSpPr>
          <p:cNvPr id="6" name="TextBox 5">
            <a:extLst>
              <a:ext uri="{FF2B5EF4-FFF2-40B4-BE49-F238E27FC236}">
                <a16:creationId xmlns:a16="http://schemas.microsoft.com/office/drawing/2014/main" id="{526FD7D3-0175-4BB3-9C8D-71F72E47B1D1}"/>
              </a:ext>
            </a:extLst>
          </p:cNvPr>
          <p:cNvSpPr txBox="1"/>
          <p:nvPr/>
        </p:nvSpPr>
        <p:spPr>
          <a:xfrm>
            <a:off x="6660680" y="6550223"/>
            <a:ext cx="2193357" cy="307777"/>
          </a:xfrm>
          <a:prstGeom prst="rect">
            <a:avLst/>
          </a:prstGeom>
          <a:solidFill>
            <a:schemeClr val="bg1"/>
          </a:solidFill>
        </p:spPr>
        <p:txBody>
          <a:bodyPr wrap="square" rtlCol="0">
            <a:spAutoFit/>
          </a:bodyPr>
          <a:lstStyle/>
          <a:p>
            <a:r>
              <a:rPr lang="en-US" dirty="0"/>
              <a:t>www.calauthorizers.org</a:t>
            </a:r>
          </a:p>
        </p:txBody>
      </p:sp>
    </p:spTree>
    <p:extLst>
      <p:ext uri="{BB962C8B-B14F-4D97-AF65-F5344CB8AC3E}">
        <p14:creationId xmlns:p14="http://schemas.microsoft.com/office/powerpoint/2010/main" val="390118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79A9394C-7F28-4CB8-8E2D-1437565E9ACD}"/>
              </a:ext>
            </a:extLst>
          </p:cNvPr>
          <p:cNvSpPr txBox="1">
            <a:spLocks/>
          </p:cNvSpPr>
          <p:nvPr/>
        </p:nvSpPr>
        <p:spPr>
          <a:xfrm>
            <a:off x="118370" y="120445"/>
            <a:ext cx="6812630" cy="131988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ts val="4800"/>
              <a:buFont typeface="Trebuchet MS"/>
              <a:buNone/>
              <a:defRPr sz="4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2pPr>
            <a:lvl3pPr marR="0" lvl="2"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3pPr>
            <a:lvl4pPr marR="0" lvl="3"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4pPr>
            <a:lvl5pPr marR="0" lvl="4"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5pPr>
            <a:lvl6pPr marR="0" lvl="5"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6pPr>
            <a:lvl7pPr marR="0" lvl="6"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7pPr>
            <a:lvl8pPr marR="0" lvl="7"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8pPr>
            <a:lvl9pPr marR="0" lvl="8"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9pPr>
          </a:lstStyle>
          <a:p>
            <a:pPr algn="ctr">
              <a:lnSpc>
                <a:spcPct val="150000"/>
              </a:lnSpc>
              <a:buClr>
                <a:srgbClr val="000000"/>
              </a:buClr>
              <a:buSzPts val="1800"/>
            </a:pPr>
            <a:r>
              <a:rPr lang="en-US" sz="4400" b="1" dirty="0">
                <a:solidFill>
                  <a:schemeClr val="tx1"/>
                </a:solidFill>
                <a:latin typeface="Calibri" panose="020F0502020204030204" pitchFamily="34" charset="0"/>
                <a:cs typeface="Calibri" panose="020F0502020204030204" pitchFamily="34" charset="0"/>
              </a:rPr>
              <a:t>Weekly Engagement Record</a:t>
            </a:r>
          </a:p>
        </p:txBody>
      </p:sp>
      <p:sp>
        <p:nvSpPr>
          <p:cNvPr id="4" name="Content Placeholder 1">
            <a:extLst>
              <a:ext uri="{FF2B5EF4-FFF2-40B4-BE49-F238E27FC236}">
                <a16:creationId xmlns:a16="http://schemas.microsoft.com/office/drawing/2014/main" id="{D730FA9C-44BE-44F0-ABD5-6F003E9C81E8}"/>
              </a:ext>
            </a:extLst>
          </p:cNvPr>
          <p:cNvSpPr txBox="1">
            <a:spLocks/>
          </p:cNvSpPr>
          <p:nvPr/>
        </p:nvSpPr>
        <p:spPr>
          <a:xfrm>
            <a:off x="200560" y="1270131"/>
            <a:ext cx="7207104" cy="4941044"/>
          </a:xfrm>
          <a:prstGeom prst="rect">
            <a:avLst/>
          </a:prstGeom>
        </p:spPr>
        <p:txBody>
          <a:bodyPr>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60000"/>
              </a:lnSpc>
              <a:buSzPts val="1800"/>
            </a:pPr>
            <a:r>
              <a:rPr lang="en-US" sz="4500" b="1" dirty="0">
                <a:solidFill>
                  <a:srgbClr val="1F448A"/>
                </a:solidFill>
                <a:latin typeface="Calibri" panose="020F0502020204030204" pitchFamily="34" charset="0"/>
                <a:cs typeface="Calibri" panose="020F0502020204030204" pitchFamily="34" charset="0"/>
                <a:sym typeface="Trebuchet MS"/>
              </a:rPr>
              <a:t>The Weekly Engagement Record documents the type of learning: Synchronous or Asynchronous for each day or partial day.</a:t>
            </a:r>
          </a:p>
          <a:p>
            <a:pPr>
              <a:lnSpc>
                <a:spcPct val="160000"/>
              </a:lnSpc>
              <a:buSzPts val="1800"/>
            </a:pPr>
            <a:endParaRPr lang="en-US" sz="3200" b="1" dirty="0">
              <a:solidFill>
                <a:srgbClr val="1F448A"/>
              </a:solidFill>
              <a:latin typeface="Calibri" panose="020F0502020204030204" pitchFamily="34" charset="0"/>
              <a:cs typeface="Calibri" panose="020F0502020204030204" pitchFamily="34" charset="0"/>
              <a:sym typeface="Trebuchet MS"/>
            </a:endParaRPr>
          </a:p>
          <a:p>
            <a:pPr>
              <a:lnSpc>
                <a:spcPct val="160000"/>
              </a:lnSpc>
              <a:buSzPts val="1800"/>
            </a:pPr>
            <a:r>
              <a:rPr lang="en-US" sz="4500" b="1" dirty="0">
                <a:solidFill>
                  <a:srgbClr val="1F448A"/>
                </a:solidFill>
                <a:latin typeface="Calibri" panose="020F0502020204030204" pitchFamily="34" charset="0"/>
                <a:cs typeface="Calibri" panose="020F0502020204030204" pitchFamily="34" charset="0"/>
                <a:sym typeface="Trebuchet MS"/>
              </a:rPr>
              <a:t>The Weekly Engagement Record is not the same as the Daily Participation record; however, the Daily participation record can be combined to meet both requirements.</a:t>
            </a:r>
          </a:p>
          <a:p>
            <a:pPr>
              <a:buFont typeface="Wingdings" panose="05000000000000000000" pitchFamily="2" charset="2"/>
              <a:buChar char="Ø"/>
            </a:pPr>
            <a:endParaRPr lang="en-US" dirty="0"/>
          </a:p>
        </p:txBody>
      </p:sp>
      <p:sp>
        <p:nvSpPr>
          <p:cNvPr id="6" name="TextBox 5">
            <a:extLst>
              <a:ext uri="{FF2B5EF4-FFF2-40B4-BE49-F238E27FC236}">
                <a16:creationId xmlns:a16="http://schemas.microsoft.com/office/drawing/2014/main" id="{11F4868A-008E-4393-BC75-80A6F445C009}"/>
              </a:ext>
            </a:extLst>
          </p:cNvPr>
          <p:cNvSpPr txBox="1"/>
          <p:nvPr/>
        </p:nvSpPr>
        <p:spPr>
          <a:xfrm>
            <a:off x="6660680" y="6550223"/>
            <a:ext cx="2193357" cy="307777"/>
          </a:xfrm>
          <a:prstGeom prst="rect">
            <a:avLst/>
          </a:prstGeom>
          <a:solidFill>
            <a:schemeClr val="bg1"/>
          </a:solidFill>
        </p:spPr>
        <p:txBody>
          <a:bodyPr wrap="square" rtlCol="0">
            <a:spAutoFit/>
          </a:bodyPr>
          <a:lstStyle/>
          <a:p>
            <a:r>
              <a:rPr lang="en-US" dirty="0"/>
              <a:t>www.calauthorizers.org</a:t>
            </a:r>
          </a:p>
        </p:txBody>
      </p:sp>
    </p:spTree>
    <p:extLst>
      <p:ext uri="{BB962C8B-B14F-4D97-AF65-F5344CB8AC3E}">
        <p14:creationId xmlns:p14="http://schemas.microsoft.com/office/powerpoint/2010/main" val="1745145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73027" y="5677514"/>
            <a:ext cx="3570973" cy="1180486"/>
          </a:xfrm>
          <a:prstGeom prst="rect">
            <a:avLst/>
          </a:prstGeom>
        </p:spPr>
      </p:pic>
      <p:sp>
        <p:nvSpPr>
          <p:cNvPr id="3" name="TextBox 2">
            <a:extLst>
              <a:ext uri="{FF2B5EF4-FFF2-40B4-BE49-F238E27FC236}">
                <a16:creationId xmlns:a16="http://schemas.microsoft.com/office/drawing/2014/main" id="{3E94147D-01E0-42EF-A936-88783A54812B}"/>
              </a:ext>
            </a:extLst>
          </p:cNvPr>
          <p:cNvSpPr txBox="1"/>
          <p:nvPr/>
        </p:nvSpPr>
        <p:spPr>
          <a:xfrm>
            <a:off x="1232899" y="2188396"/>
            <a:ext cx="6287784" cy="1003031"/>
          </a:xfrm>
          <a:prstGeom prst="rect">
            <a:avLst/>
          </a:prstGeom>
          <a:noFill/>
        </p:spPr>
        <p:txBody>
          <a:bodyPr wrap="square" rtlCol="0">
            <a:spAutoFit/>
          </a:bodyPr>
          <a:lstStyle/>
          <a:p>
            <a:pPr algn="ctr">
              <a:lnSpc>
                <a:spcPct val="150000"/>
              </a:lnSpc>
              <a:buSzPts val="1800"/>
            </a:pPr>
            <a:r>
              <a:rPr lang="en-US" sz="4400" b="1" dirty="0">
                <a:solidFill>
                  <a:srgbClr val="1F448A"/>
                </a:solidFill>
                <a:latin typeface="Calibri" panose="020F0502020204030204" pitchFamily="34" charset="0"/>
                <a:cs typeface="Calibri" panose="020F0502020204030204" pitchFamily="34" charset="0"/>
                <a:sym typeface="Trebuchet MS"/>
              </a:rPr>
              <a:t>CLARIFYING QUESTIONS</a:t>
            </a:r>
          </a:p>
        </p:txBody>
      </p:sp>
    </p:spTree>
    <p:extLst>
      <p:ext uri="{BB962C8B-B14F-4D97-AF65-F5344CB8AC3E}">
        <p14:creationId xmlns:p14="http://schemas.microsoft.com/office/powerpoint/2010/main" val="561459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14" name="Picture 2">
            <a:extLst>
              <a:ext uri="{FF2B5EF4-FFF2-40B4-BE49-F238E27FC236}">
                <a16:creationId xmlns:a16="http://schemas.microsoft.com/office/drawing/2014/main" id="{93E02B48-3334-43A6-B19B-32D8EE419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130" y="5702771"/>
            <a:ext cx="3528593" cy="11663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36512" y="4594860"/>
            <a:ext cx="4241291" cy="1015663"/>
          </a:xfrm>
          <a:prstGeom prst="rect">
            <a:avLst/>
          </a:prstGeom>
          <a:noFill/>
        </p:spPr>
        <p:txBody>
          <a:bodyPr wrap="square" rtlCol="0">
            <a:spAutoFit/>
          </a:bodyPr>
          <a:lstStyle/>
          <a:p>
            <a:r>
              <a:rPr lang="en-US" sz="2000" b="1" dirty="0">
                <a:solidFill>
                  <a:schemeClr val="tx1"/>
                </a:solidFill>
                <a:latin typeface="Calibri" panose="020F0502020204030204" pitchFamily="34" charset="0"/>
                <a:cs typeface="Calibri" panose="020F0502020204030204" pitchFamily="34" charset="0"/>
              </a:rPr>
              <a:t>Dr. Corey Loomis, </a:t>
            </a:r>
          </a:p>
          <a:p>
            <a:r>
              <a:rPr lang="en-US" sz="2000" b="1" dirty="0">
                <a:solidFill>
                  <a:schemeClr val="tx1"/>
                </a:solidFill>
                <a:latin typeface="Calibri" panose="020F0502020204030204" pitchFamily="34" charset="0"/>
                <a:cs typeface="Calibri" panose="020F0502020204030204" pitchFamily="34" charset="0"/>
              </a:rPr>
              <a:t>RCOE Charter Schools Unit Director</a:t>
            </a:r>
          </a:p>
          <a:p>
            <a:r>
              <a:rPr lang="en-US" sz="2000" b="1" dirty="0">
                <a:solidFill>
                  <a:schemeClr val="tx1"/>
                </a:solidFill>
                <a:latin typeface="Calibri" panose="020F0502020204030204" pitchFamily="34" charset="0"/>
                <a:cs typeface="Calibri" panose="020F0502020204030204" pitchFamily="34" charset="0"/>
              </a:rPr>
              <a:t>Vice President, CCAP</a:t>
            </a:r>
          </a:p>
        </p:txBody>
      </p:sp>
      <p:sp>
        <p:nvSpPr>
          <p:cNvPr id="5" name="Google Shape;269;g82aac8634d_0_508"/>
          <p:cNvSpPr txBox="1">
            <a:spLocks noGrp="1"/>
          </p:cNvSpPr>
          <p:nvPr>
            <p:ph type="title"/>
          </p:nvPr>
        </p:nvSpPr>
        <p:spPr>
          <a:xfrm>
            <a:off x="609598" y="662940"/>
            <a:ext cx="6347700" cy="93726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sz="4000" b="1" dirty="0">
                <a:solidFill>
                  <a:schemeClr val="tx1"/>
                </a:solidFill>
                <a:latin typeface="Calibri" panose="020F0502020204030204" pitchFamily="34" charset="0"/>
                <a:cs typeface="Calibri" panose="020F0502020204030204" pitchFamily="34" charset="0"/>
              </a:rPr>
              <a:t>Planning for Success  </a:t>
            </a:r>
            <a:endParaRPr sz="4000" b="1" dirty="0">
              <a:solidFill>
                <a:schemeClr val="tx1"/>
              </a:solidFill>
              <a:latin typeface="Calibri" panose="020F0502020204030204" pitchFamily="34" charset="0"/>
              <a:cs typeface="Calibri" panose="020F0502020204030204" pitchFamily="34" charset="0"/>
            </a:endParaRPr>
          </a:p>
        </p:txBody>
      </p:sp>
      <p:pic>
        <p:nvPicPr>
          <p:cNvPr id="6" name="Google Shape;205;g82aac8634d_0_676"/>
          <p:cNvPicPr preferRelativeResize="0"/>
          <p:nvPr/>
        </p:nvPicPr>
        <p:blipFill>
          <a:blip r:embed="rId4">
            <a:alphaModFix/>
          </a:blip>
          <a:stretch>
            <a:fillRect/>
          </a:stretch>
        </p:blipFill>
        <p:spPr>
          <a:xfrm>
            <a:off x="2331838" y="1805940"/>
            <a:ext cx="2903220" cy="2788920"/>
          </a:xfrm>
          <a:prstGeom prst="rect">
            <a:avLst/>
          </a:prstGeom>
          <a:noFill/>
          <a:ln>
            <a:noFill/>
          </a:ln>
        </p:spPr>
      </p:pic>
    </p:spTree>
    <p:extLst>
      <p:ext uri="{BB962C8B-B14F-4D97-AF65-F5344CB8AC3E}">
        <p14:creationId xmlns:p14="http://schemas.microsoft.com/office/powerpoint/2010/main" val="3809425083"/>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73027" y="5677514"/>
            <a:ext cx="3570973" cy="1180486"/>
          </a:xfrm>
          <a:prstGeom prst="rect">
            <a:avLst/>
          </a:prstGeom>
        </p:spPr>
      </p:pic>
      <p:sp>
        <p:nvSpPr>
          <p:cNvPr id="3" name="TextBox 2">
            <a:extLst>
              <a:ext uri="{FF2B5EF4-FFF2-40B4-BE49-F238E27FC236}">
                <a16:creationId xmlns:a16="http://schemas.microsoft.com/office/drawing/2014/main" id="{3E94147D-01E0-42EF-A936-88783A54812B}"/>
              </a:ext>
            </a:extLst>
          </p:cNvPr>
          <p:cNvSpPr txBox="1"/>
          <p:nvPr/>
        </p:nvSpPr>
        <p:spPr>
          <a:xfrm>
            <a:off x="883578" y="2301412"/>
            <a:ext cx="6287784" cy="769441"/>
          </a:xfrm>
          <a:prstGeom prst="rect">
            <a:avLst/>
          </a:prstGeom>
          <a:noFill/>
        </p:spPr>
        <p:txBody>
          <a:bodyPr wrap="square" rtlCol="0">
            <a:spAutoFit/>
          </a:bodyPr>
          <a:lstStyle/>
          <a:p>
            <a:r>
              <a:rPr lang="en-US" sz="4400" b="1" dirty="0">
                <a:solidFill>
                  <a:srgbClr val="1F448A"/>
                </a:solidFill>
                <a:latin typeface="Calibri" panose="020F0502020204030204" pitchFamily="34" charset="0"/>
                <a:cs typeface="Calibri" panose="020F0502020204030204" pitchFamily="34" charset="0"/>
              </a:rPr>
              <a:t>CLARIFYING QUESTIONS</a:t>
            </a:r>
          </a:p>
        </p:txBody>
      </p:sp>
    </p:spTree>
    <p:extLst>
      <p:ext uri="{BB962C8B-B14F-4D97-AF65-F5344CB8AC3E}">
        <p14:creationId xmlns:p14="http://schemas.microsoft.com/office/powerpoint/2010/main" val="1749614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33302" y="5796613"/>
            <a:ext cx="3210698" cy="1061387"/>
          </a:xfrm>
          <a:prstGeom prst="rect">
            <a:avLst/>
          </a:prstGeom>
        </p:spPr>
      </p:pic>
      <p:pic>
        <p:nvPicPr>
          <p:cNvPr id="1026" name="Picture 2">
            <a:extLst>
              <a:ext uri="{FF2B5EF4-FFF2-40B4-BE49-F238E27FC236}">
                <a16:creationId xmlns:a16="http://schemas.microsoft.com/office/drawing/2014/main" id="{202ADAE1-68D5-44BF-8FCE-414BC41B12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88;g82ba1969eb_0_615">
            <a:extLst>
              <a:ext uri="{FF2B5EF4-FFF2-40B4-BE49-F238E27FC236}">
                <a16:creationId xmlns:a16="http://schemas.microsoft.com/office/drawing/2014/main" id="{F32C34EE-C513-0249-A2AE-D6577C482D1C}"/>
              </a:ext>
            </a:extLst>
          </p:cNvPr>
          <p:cNvSpPr txBox="1">
            <a:spLocks noGrp="1"/>
          </p:cNvSpPr>
          <p:nvPr>
            <p:ph type="title"/>
          </p:nvPr>
        </p:nvSpPr>
        <p:spPr>
          <a:xfrm>
            <a:off x="595084" y="362857"/>
            <a:ext cx="6347713" cy="1320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4000" b="1" dirty="0">
                <a:solidFill>
                  <a:schemeClr val="tx1">
                    <a:lumMod val="85000"/>
                    <a:lumOff val="15000"/>
                  </a:schemeClr>
                </a:solidFill>
                <a:latin typeface="Calibri" panose="020F0502020204030204" pitchFamily="34" charset="0"/>
                <a:cs typeface="Calibri" panose="020F0502020204030204" pitchFamily="34" charset="0"/>
              </a:rPr>
              <a:t>Discussion</a:t>
            </a:r>
            <a:endParaRPr sz="4000" b="1" dirty="0">
              <a:solidFill>
                <a:schemeClr val="tx1">
                  <a:lumMod val="85000"/>
                  <a:lumOff val="15000"/>
                </a:schemeClr>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
          <p:cNvSpPr txBox="1">
            <a:spLocks noGrp="1"/>
          </p:cNvSpPr>
          <p:nvPr>
            <p:ph type="title"/>
          </p:nvPr>
        </p:nvSpPr>
        <p:spPr>
          <a:xfrm>
            <a:off x="685013" y="274320"/>
            <a:ext cx="5253450" cy="72621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5400"/>
              <a:buFont typeface="Trebuchet MS"/>
              <a:buNone/>
            </a:pPr>
            <a:r>
              <a:rPr lang="en-US" b="1" dirty="0">
                <a:solidFill>
                  <a:schemeClr val="tx1"/>
                </a:solidFill>
                <a:latin typeface="Calibri" panose="020F0502020204030204" pitchFamily="34" charset="0"/>
                <a:cs typeface="Calibri" panose="020F0502020204030204" pitchFamily="34" charset="0"/>
              </a:rPr>
              <a:t>About CCAP</a:t>
            </a:r>
            <a:endParaRPr b="1" dirty="0">
              <a:solidFill>
                <a:schemeClr val="tx1"/>
              </a:solidFill>
              <a:latin typeface="Calibri" panose="020F0502020204030204" pitchFamily="34" charset="0"/>
              <a:cs typeface="Calibri" panose="020F0502020204030204" pitchFamily="34" charset="0"/>
            </a:endParaRPr>
          </a:p>
        </p:txBody>
      </p:sp>
      <p:sp>
        <p:nvSpPr>
          <p:cNvPr id="157" name="Google Shape;157;p2"/>
          <p:cNvSpPr txBox="1">
            <a:spLocks noGrp="1"/>
          </p:cNvSpPr>
          <p:nvPr>
            <p:ph type="sldNum" idx="12"/>
          </p:nvPr>
        </p:nvSpPr>
        <p:spPr>
          <a:xfrm>
            <a:off x="6444676" y="6041363"/>
            <a:ext cx="512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
        <p:nvSpPr>
          <p:cNvPr id="158" name="Google Shape;158;p2"/>
          <p:cNvSpPr txBox="1">
            <a:spLocks noGrp="1"/>
          </p:cNvSpPr>
          <p:nvPr>
            <p:ph type="body" idx="1"/>
          </p:nvPr>
        </p:nvSpPr>
        <p:spPr>
          <a:xfrm>
            <a:off x="545198" y="1314790"/>
            <a:ext cx="6847382" cy="4258695"/>
          </a:xfrm>
          <a:prstGeom prst="rect">
            <a:avLst/>
          </a:prstGeom>
        </p:spPr>
        <p:txBody>
          <a:bodyPr spcFirstLastPara="1" wrap="square" lIns="91425" tIns="45700" rIns="91425" bIns="45700" anchor="t" anchorCtr="0">
            <a:noAutofit/>
          </a:bodyPr>
          <a:lstStyle/>
          <a:p>
            <a:pPr marL="342900" indent="-342900">
              <a:buClrTx/>
              <a:buSzPct val="100000"/>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Founded by a group of </a:t>
            </a:r>
            <a:r>
              <a:rPr lang="en-US" sz="2400" b="1" dirty="0">
                <a:solidFill>
                  <a:schemeClr val="accent1">
                    <a:lumMod val="75000"/>
                  </a:schemeClr>
                </a:solidFill>
                <a:latin typeface="Calibri" panose="020F0502020204030204" pitchFamily="34" charset="0"/>
                <a:cs typeface="Calibri" panose="020F0502020204030204" pitchFamily="34" charset="0"/>
              </a:rPr>
              <a:t>committed authorizers </a:t>
            </a:r>
            <a:r>
              <a:rPr lang="en-US" sz="2400" dirty="0">
                <a:solidFill>
                  <a:schemeClr val="tx1"/>
                </a:solidFill>
                <a:latin typeface="Calibri" panose="020F0502020204030204" pitchFamily="34" charset="0"/>
                <a:cs typeface="Calibri" panose="020F0502020204030204" pitchFamily="34" charset="0"/>
              </a:rPr>
              <a:t>with a mission to </a:t>
            </a:r>
            <a:r>
              <a:rPr lang="en-US" sz="2400" b="1" dirty="0">
                <a:solidFill>
                  <a:schemeClr val="accent1">
                    <a:lumMod val="75000"/>
                  </a:schemeClr>
                </a:solidFill>
                <a:latin typeface="Calibri" panose="020F0502020204030204" pitchFamily="34" charset="0"/>
                <a:cs typeface="Calibri" panose="020F0502020204030204" pitchFamily="34" charset="0"/>
              </a:rPr>
              <a:t>advance quality public education for all students</a:t>
            </a:r>
          </a:p>
          <a:p>
            <a:pPr marL="342900" indent="-342900">
              <a:buClrTx/>
              <a:buSzPct val="100000"/>
              <a:buFont typeface="Wingdings" panose="05000000000000000000" pitchFamily="2" charset="2"/>
              <a:buChar char="Ø"/>
            </a:pPr>
            <a:endParaRPr lang="en-US" sz="2400" b="1" i="1" dirty="0">
              <a:solidFill>
                <a:schemeClr val="tx1"/>
              </a:solidFill>
              <a:latin typeface="Calibri" panose="020F0502020204030204" pitchFamily="34" charset="0"/>
              <a:cs typeface="Calibri" panose="020F0502020204030204" pitchFamily="34" charset="0"/>
            </a:endParaRPr>
          </a:p>
          <a:p>
            <a:pPr marL="342900" indent="-342900">
              <a:buClrTx/>
              <a:buSzPct val="100000"/>
              <a:buFont typeface="Wingdings" panose="05000000000000000000" pitchFamily="2" charset="2"/>
              <a:buChar char="Ø"/>
            </a:pPr>
            <a:r>
              <a:rPr lang="en-US" sz="2400" b="1" dirty="0">
                <a:solidFill>
                  <a:schemeClr val="accent1">
                    <a:lumMod val="75000"/>
                  </a:schemeClr>
                </a:solidFill>
                <a:latin typeface="Calibri" panose="020F0502020204030204" pitchFamily="34" charset="0"/>
                <a:cs typeface="Calibri" panose="020F0502020204030204" pitchFamily="34" charset="0"/>
              </a:rPr>
              <a:t>National Dissemination Grant </a:t>
            </a:r>
            <a:r>
              <a:rPr lang="en-US" sz="2400" dirty="0">
                <a:solidFill>
                  <a:schemeClr val="tx1"/>
                </a:solidFill>
                <a:latin typeface="Calibri" panose="020F0502020204030204" pitchFamily="34" charset="0"/>
                <a:cs typeface="Calibri" panose="020F0502020204030204" pitchFamily="34" charset="0"/>
              </a:rPr>
              <a:t>recipient from the U.S. Department of Education’s Office of Innovation to improve charter school authorizing best practices, partnering with </a:t>
            </a:r>
            <a:r>
              <a:rPr lang="en-US" sz="2400" b="1" dirty="0">
                <a:solidFill>
                  <a:schemeClr val="accent1">
                    <a:lumMod val="75000"/>
                  </a:schemeClr>
                </a:solidFill>
                <a:latin typeface="Calibri" panose="020F0502020204030204" pitchFamily="34" charset="0"/>
                <a:cs typeface="Calibri" panose="020F0502020204030204" pitchFamily="34" charset="0"/>
              </a:rPr>
              <a:t>Colorado and Florida</a:t>
            </a:r>
            <a:r>
              <a:rPr lang="en-US" sz="2400" b="1" dirty="0">
                <a:solidFill>
                  <a:srgbClr val="0000FF"/>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in the </a:t>
            </a:r>
            <a:r>
              <a:rPr lang="en-US" sz="2400" b="1" dirty="0">
                <a:solidFill>
                  <a:schemeClr val="accent1">
                    <a:lumMod val="75000"/>
                  </a:schemeClr>
                </a:solidFill>
                <a:latin typeface="Calibri" panose="020F0502020204030204" pitchFamily="34" charset="0"/>
                <a:cs typeface="Calibri" panose="020F0502020204030204" pitchFamily="34" charset="0"/>
              </a:rPr>
              <a:t>Tri-State Alliance for Improving District-Led Authorizing</a:t>
            </a:r>
          </a:p>
          <a:p>
            <a:pPr marL="0" indent="0">
              <a:buNone/>
            </a:pPr>
            <a:endParaRPr lang="en-US" dirty="0"/>
          </a:p>
          <a:p>
            <a:pPr marL="0" indent="0">
              <a:buNone/>
            </a:pPr>
            <a:endParaRPr lang="en-US" dirty="0"/>
          </a:p>
          <a:p>
            <a:pPr marL="0" lvl="0" indent="0" algn="l" rtl="0">
              <a:spcBef>
                <a:spcPts val="1000"/>
              </a:spcBef>
              <a:spcAft>
                <a:spcPts val="0"/>
              </a:spcAft>
              <a:buNone/>
            </a:pPr>
            <a:endParaRPr dirty="0"/>
          </a:p>
        </p:txBody>
      </p:sp>
      <p:pic>
        <p:nvPicPr>
          <p:cNvPr id="6" name="Picture 2">
            <a:extLst>
              <a:ext uri="{FF2B5EF4-FFF2-40B4-BE49-F238E27FC236}">
                <a16:creationId xmlns:a16="http://schemas.microsoft.com/office/drawing/2014/main" id="{0019096E-A3C4-4000-B17E-8EF976F0E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524" y="5678906"/>
            <a:ext cx="3567134" cy="1179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27545" y="5801454"/>
            <a:ext cx="2916455" cy="1056545"/>
          </a:xfrm>
          <a:prstGeom prst="rect">
            <a:avLst/>
          </a:prstGeom>
        </p:spPr>
      </p:pic>
      <p:sp>
        <p:nvSpPr>
          <p:cNvPr id="2" name="TextBox 1">
            <a:extLst>
              <a:ext uri="{FF2B5EF4-FFF2-40B4-BE49-F238E27FC236}">
                <a16:creationId xmlns:a16="http://schemas.microsoft.com/office/drawing/2014/main" id="{057BEE21-66B5-FA45-B4BE-BC0F9EFC887D}"/>
              </a:ext>
            </a:extLst>
          </p:cNvPr>
          <p:cNvSpPr txBox="1"/>
          <p:nvPr/>
        </p:nvSpPr>
        <p:spPr>
          <a:xfrm>
            <a:off x="882869" y="239241"/>
            <a:ext cx="5657318" cy="646331"/>
          </a:xfrm>
          <a:prstGeom prst="rect">
            <a:avLst/>
          </a:prstGeom>
          <a:noFill/>
        </p:spPr>
        <p:txBody>
          <a:bodyPr wrap="none" rtlCol="0">
            <a:spAutoFit/>
          </a:bodyPr>
          <a:lstStyle/>
          <a:p>
            <a:r>
              <a:rPr lang="en-US" sz="3600" b="1" dirty="0">
                <a:latin typeface="Calibri" panose="020F0502020204030204" pitchFamily="34" charset="0"/>
                <a:cs typeface="Calibri" panose="020F0502020204030204" pitchFamily="34" charset="0"/>
              </a:rPr>
              <a:t>Another webinar tomorrow!</a:t>
            </a:r>
          </a:p>
        </p:txBody>
      </p:sp>
      <p:sp>
        <p:nvSpPr>
          <p:cNvPr id="3" name="TextBox 2">
            <a:extLst>
              <a:ext uri="{FF2B5EF4-FFF2-40B4-BE49-F238E27FC236}">
                <a16:creationId xmlns:a16="http://schemas.microsoft.com/office/drawing/2014/main" id="{6BD2AEB6-2BB0-B34C-BB2E-5A2D97BE778B}"/>
              </a:ext>
            </a:extLst>
          </p:cNvPr>
          <p:cNvSpPr txBox="1"/>
          <p:nvPr/>
        </p:nvSpPr>
        <p:spPr>
          <a:xfrm>
            <a:off x="888671" y="885572"/>
            <a:ext cx="6552950" cy="6001643"/>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Tri-State Alliance:</a:t>
            </a:r>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Oversight of Remote Instruction During COVID</a:t>
            </a:r>
          </a:p>
          <a:p>
            <a:pPr algn="ctr"/>
            <a:r>
              <a:rPr lang="en-US" sz="2400" dirty="0">
                <a:latin typeface="Calibri" panose="020F0502020204030204" pitchFamily="34" charset="0"/>
                <a:cs typeface="Calibri" panose="020F0502020204030204" pitchFamily="34" charset="0"/>
              </a:rPr>
              <a:t>11:00 a.m. PDT</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Strategies for understanding charter school distance learning programs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State policy and procedural changes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Ways authorizers are adapting</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Presenters from three states &amp; the John Engler Center in Michigan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Includes Corey Loomis, Delia Castillo</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Register from the CCAP e-alert, or email :</a:t>
            </a:r>
          </a:p>
          <a:p>
            <a:r>
              <a:rPr lang="en-US" sz="2400" b="1" dirty="0" err="1">
                <a:solidFill>
                  <a:srgbClr val="0000FF"/>
                </a:solidFill>
                <a:latin typeface="Calibri" panose="020F0502020204030204" pitchFamily="34" charset="0"/>
                <a:cs typeface="Calibri" panose="020F0502020204030204" pitchFamily="34" charset="0"/>
              </a:rPr>
              <a:t>info@calauthorizers.org</a:t>
            </a:r>
            <a:endParaRPr lang="en-US" sz="2400" b="1" dirty="0">
              <a:solidFill>
                <a:srgbClr val="0000FF"/>
              </a:solidFill>
              <a:latin typeface="Calibri" panose="020F0502020204030204" pitchFamily="34" charset="0"/>
              <a:cs typeface="Calibri" panose="020F0502020204030204" pitchFamily="34" charset="0"/>
            </a:endParaRPr>
          </a:p>
          <a:p>
            <a:endParaRPr lang="en-US" sz="2400" dirty="0"/>
          </a:p>
        </p:txBody>
      </p:sp>
    </p:spTree>
    <p:extLst>
      <p:ext uri="{BB962C8B-B14F-4D97-AF65-F5344CB8AC3E}">
        <p14:creationId xmlns:p14="http://schemas.microsoft.com/office/powerpoint/2010/main" val="2172355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E3D26C-ACD6-4F92-A52A-8B8E1FCA273C}"/>
              </a:ext>
            </a:extLst>
          </p:cNvPr>
          <p:cNvPicPr>
            <a:picLocks noChangeAspect="1"/>
          </p:cNvPicPr>
          <p:nvPr/>
        </p:nvPicPr>
        <p:blipFill>
          <a:blip r:embed="rId2"/>
          <a:stretch>
            <a:fillRect/>
          </a:stretch>
        </p:blipFill>
        <p:spPr>
          <a:xfrm>
            <a:off x="347662" y="1356190"/>
            <a:ext cx="7558385" cy="3923518"/>
          </a:xfrm>
          <a:prstGeom prst="rect">
            <a:avLst/>
          </a:prstGeom>
        </p:spPr>
      </p:pic>
      <p:sp>
        <p:nvSpPr>
          <p:cNvPr id="5" name="Google Shape;388;g82ba1969eb_0_615">
            <a:extLst>
              <a:ext uri="{FF2B5EF4-FFF2-40B4-BE49-F238E27FC236}">
                <a16:creationId xmlns:a16="http://schemas.microsoft.com/office/drawing/2014/main" id="{16EB2B97-CA53-41FC-A9F0-5C95156BC03E}"/>
              </a:ext>
            </a:extLst>
          </p:cNvPr>
          <p:cNvSpPr txBox="1">
            <a:spLocks/>
          </p:cNvSpPr>
          <p:nvPr/>
        </p:nvSpPr>
        <p:spPr>
          <a:xfrm>
            <a:off x="347662" y="344369"/>
            <a:ext cx="7558385" cy="7532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185C5"/>
              </a:buClr>
              <a:buSzPts val="4800"/>
              <a:buFont typeface="Trebuchet MS"/>
              <a:buNone/>
              <a:defRPr sz="4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2pPr>
            <a:lvl3pPr marR="0" lvl="2"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3pPr>
            <a:lvl4pPr marR="0" lvl="3"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4pPr>
            <a:lvl5pPr marR="0" lvl="4"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5pPr>
            <a:lvl6pPr marR="0" lvl="5"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6pPr>
            <a:lvl7pPr marR="0" lvl="6"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7pPr>
            <a:lvl8pPr marR="0" lvl="7"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8pPr>
            <a:lvl9pPr marR="0" lvl="8" algn="l" rtl="0">
              <a:lnSpc>
                <a:spcPct val="100000"/>
              </a:lnSpc>
              <a:spcBef>
                <a:spcPts val="0"/>
              </a:spcBef>
              <a:spcAft>
                <a:spcPts val="0"/>
              </a:spcAft>
              <a:buClr>
                <a:srgbClr val="2185C5"/>
              </a:buClr>
              <a:buSzPts val="4800"/>
              <a:buFont typeface="Arial"/>
              <a:buNone/>
              <a:defRPr sz="4800" b="0" i="0" u="none" strike="noStrike" cap="none">
                <a:solidFill>
                  <a:srgbClr val="2185C5"/>
                </a:solidFill>
                <a:latin typeface="Arial"/>
                <a:ea typeface="Arial"/>
                <a:cs typeface="Arial"/>
                <a:sym typeface="Arial"/>
              </a:defRPr>
            </a:lvl9pPr>
          </a:lstStyle>
          <a:p>
            <a:pPr algn="ctr"/>
            <a:r>
              <a:rPr lang="en-US" sz="4000" b="1">
                <a:solidFill>
                  <a:schemeClr val="tx1">
                    <a:lumMod val="85000"/>
                    <a:lumOff val="15000"/>
                  </a:schemeClr>
                </a:solidFill>
                <a:latin typeface="Calibri" panose="020F0502020204030204" pitchFamily="34" charset="0"/>
                <a:cs typeface="Calibri" panose="020F0502020204030204" pitchFamily="34" charset="0"/>
              </a:rPr>
              <a:t>Thank you!</a:t>
            </a:r>
            <a:endParaRPr lang="en-US" sz="40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CBF1F62-6132-4B6C-9DC3-BD25CE3FE3FA}"/>
              </a:ext>
            </a:extLst>
          </p:cNvPr>
          <p:cNvSpPr txBox="1"/>
          <p:nvPr/>
        </p:nvSpPr>
        <p:spPr>
          <a:xfrm>
            <a:off x="6660680" y="6550223"/>
            <a:ext cx="2193357" cy="307777"/>
          </a:xfrm>
          <a:prstGeom prst="rect">
            <a:avLst/>
          </a:prstGeom>
          <a:solidFill>
            <a:schemeClr val="bg1"/>
          </a:solidFill>
        </p:spPr>
        <p:txBody>
          <a:bodyPr wrap="square" rtlCol="0">
            <a:spAutoFit/>
          </a:bodyPr>
          <a:lstStyle/>
          <a:p>
            <a:r>
              <a:rPr lang="en-US" dirty="0"/>
              <a:t>www.calauthorizers.org</a:t>
            </a:r>
          </a:p>
        </p:txBody>
      </p:sp>
    </p:spTree>
    <p:extLst>
      <p:ext uri="{BB962C8B-B14F-4D97-AF65-F5344CB8AC3E}">
        <p14:creationId xmlns:p14="http://schemas.microsoft.com/office/powerpoint/2010/main" val="421288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7C08F-9A1C-4BB7-A223-9DAB16B81A88}"/>
              </a:ext>
            </a:extLst>
          </p:cNvPr>
          <p:cNvSpPr>
            <a:spLocks noGrp="1"/>
          </p:cNvSpPr>
          <p:nvPr>
            <p:ph type="body" idx="1"/>
          </p:nvPr>
        </p:nvSpPr>
        <p:spPr>
          <a:xfrm>
            <a:off x="877009" y="1598835"/>
            <a:ext cx="6347714" cy="4211745"/>
          </a:xfrm>
        </p:spPr>
        <p:txBody>
          <a:bodyPr>
            <a:normAutofit/>
          </a:bodyPr>
          <a:lstStyle/>
          <a:p>
            <a:pPr>
              <a:buClrTx/>
              <a:buSzPct val="100000"/>
            </a:pPr>
            <a:r>
              <a:rPr lang="en-US" sz="2400" dirty="0">
                <a:solidFill>
                  <a:schemeClr val="tx1"/>
                </a:solidFill>
                <a:latin typeface="Calibri" panose="020F0502020204030204" pitchFamily="34" charset="0"/>
                <a:cs typeface="Calibri" panose="020F0502020204030204" pitchFamily="34" charset="0"/>
              </a:rPr>
              <a:t>Tom Hutton, new CCAP Executive Dir.</a:t>
            </a:r>
          </a:p>
          <a:p>
            <a:pPr>
              <a:buClrTx/>
              <a:buSzPct val="100000"/>
            </a:pPr>
            <a:r>
              <a:rPr lang="en-US" sz="2400" dirty="0">
                <a:solidFill>
                  <a:schemeClr val="tx1"/>
                </a:solidFill>
                <a:latin typeface="Calibri" panose="020F0502020204030204" pitchFamily="34" charset="0"/>
                <a:cs typeface="Calibri" panose="020F0502020204030204" pitchFamily="34" charset="0"/>
              </a:rPr>
              <a:t>CCAP toolkits in progress:</a:t>
            </a:r>
          </a:p>
          <a:p>
            <a:pPr lvl="1">
              <a:buClrTx/>
              <a:buSzPct val="100000"/>
            </a:pPr>
            <a:r>
              <a:rPr lang="en-US" sz="2400" dirty="0">
                <a:solidFill>
                  <a:schemeClr val="tx1"/>
                </a:solidFill>
                <a:latin typeface="Calibri" panose="020F0502020204030204" pitchFamily="34" charset="0"/>
                <a:cs typeface="Calibri" panose="020F0502020204030204" pitchFamily="34" charset="0"/>
              </a:rPr>
              <a:t>Petition toolkit</a:t>
            </a:r>
          </a:p>
          <a:p>
            <a:pPr lvl="1">
              <a:buClrTx/>
              <a:buSzPct val="100000"/>
            </a:pPr>
            <a:r>
              <a:rPr lang="en-US" sz="2400" dirty="0">
                <a:solidFill>
                  <a:schemeClr val="tx1"/>
                </a:solidFill>
                <a:latin typeface="Calibri" panose="020F0502020204030204" pitchFamily="34" charset="0"/>
                <a:cs typeface="Calibri" panose="020F0502020204030204" pitchFamily="34" charset="0"/>
              </a:rPr>
              <a:t>English Learner toolkit</a:t>
            </a:r>
          </a:p>
          <a:p>
            <a:pPr>
              <a:buClrTx/>
              <a:buSzPct val="100000"/>
            </a:pPr>
            <a:r>
              <a:rPr lang="en-US" sz="2400" dirty="0">
                <a:solidFill>
                  <a:schemeClr val="tx1"/>
                </a:solidFill>
                <a:latin typeface="Calibri" panose="020F0502020204030204" pitchFamily="34" charset="0"/>
                <a:cs typeface="Calibri" panose="020F0502020204030204" pitchFamily="34" charset="0"/>
              </a:rPr>
              <a:t>CDE CSP waiver request submitted Sept. 8</a:t>
            </a:r>
          </a:p>
          <a:p>
            <a:pPr>
              <a:buClrTx/>
              <a:buSzPct val="100000"/>
            </a:pPr>
            <a:r>
              <a:rPr lang="en-US" sz="2400" dirty="0">
                <a:solidFill>
                  <a:schemeClr val="tx1"/>
                </a:solidFill>
                <a:latin typeface="Calibri" panose="020F0502020204030204" pitchFamily="34" charset="0"/>
                <a:cs typeface="Calibri" panose="020F0502020204030204" pitchFamily="34" charset="0"/>
              </a:rPr>
              <a:t>SB 820 – Educ. budget cleanup trailer bill awaiting signature</a:t>
            </a:r>
          </a:p>
          <a:p>
            <a:pPr>
              <a:buClrTx/>
              <a:buSzPct val="100000"/>
            </a:pPr>
            <a:r>
              <a:rPr lang="en-US" sz="2400" dirty="0">
                <a:solidFill>
                  <a:schemeClr val="tx1"/>
                </a:solidFill>
                <a:latin typeface="Calibri" panose="020F0502020204030204" pitchFamily="34" charset="0"/>
                <a:cs typeface="Calibri" panose="020F0502020204030204" pitchFamily="34" charset="0"/>
              </a:rPr>
              <a:t>NACSA statement on testing released today</a:t>
            </a:r>
          </a:p>
          <a:p>
            <a:pPr lvl="1"/>
            <a:endParaRPr lang="en-US" sz="2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DF299C1-546C-4123-BE6B-84DFE440E4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dirty="0"/>
          </a:p>
        </p:txBody>
      </p:sp>
      <p:pic>
        <p:nvPicPr>
          <p:cNvPr id="5" name="Picture 2">
            <a:extLst>
              <a:ext uri="{FF2B5EF4-FFF2-40B4-BE49-F238E27FC236}">
                <a16:creationId xmlns:a16="http://schemas.microsoft.com/office/drawing/2014/main" id="{7A137921-B3E8-4C8E-B23C-3717307E0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070" y="5650030"/>
            <a:ext cx="3060176" cy="120797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51;p1">
            <a:extLst>
              <a:ext uri="{FF2B5EF4-FFF2-40B4-BE49-F238E27FC236}">
                <a16:creationId xmlns:a16="http://schemas.microsoft.com/office/drawing/2014/main" id="{AF0307B2-662F-4D02-8911-ED709639B9DF}"/>
              </a:ext>
            </a:extLst>
          </p:cNvPr>
          <p:cNvSpPr txBox="1">
            <a:spLocks noGrp="1"/>
          </p:cNvSpPr>
          <p:nvPr>
            <p:ph type="title"/>
          </p:nvPr>
        </p:nvSpPr>
        <p:spPr>
          <a:xfrm>
            <a:off x="96263" y="451512"/>
            <a:ext cx="6348413" cy="997706"/>
          </a:xfrm>
          <a:prstGeom prst="rect">
            <a:avLst/>
          </a:prstGeom>
          <a:noFill/>
          <a:ln>
            <a:noFill/>
          </a:ln>
        </p:spPr>
        <p:txBody>
          <a:bodyPr spcFirstLastPara="1" wrap="square" lIns="91425" tIns="91425" rIns="91425" bIns="91425" anchor="t" anchorCtr="0">
            <a:noAutofit/>
          </a:bodyPr>
          <a:lstStyle/>
          <a:p>
            <a:pPr lvl="0" algn="ctr"/>
            <a:r>
              <a:rPr lang="en-US" sz="3600" b="1" dirty="0">
                <a:solidFill>
                  <a:schemeClr val="tx1"/>
                </a:solidFill>
                <a:latin typeface="Calibri" panose="020F0502020204030204" pitchFamily="34" charset="0"/>
                <a:cs typeface="Calibri" panose="020F0502020204030204" pitchFamily="34" charset="0"/>
              </a:rPr>
              <a:t>A few quick updates</a:t>
            </a:r>
            <a:endParaRPr sz="3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144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82aac8634d_0_676"/>
          <p:cNvSpPr txBox="1">
            <a:spLocks noGrp="1"/>
          </p:cNvSpPr>
          <p:nvPr>
            <p:ph type="title"/>
          </p:nvPr>
        </p:nvSpPr>
        <p:spPr>
          <a:xfrm>
            <a:off x="387085" y="696593"/>
            <a:ext cx="7328101" cy="1320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 b="1" dirty="0">
                <a:solidFill>
                  <a:schemeClr val="tx1"/>
                </a:solidFill>
                <a:latin typeface="Calibri" panose="020F0502020204030204" pitchFamily="34" charset="0"/>
                <a:cs typeface="Calibri" panose="020F0502020204030204" pitchFamily="34" charset="0"/>
              </a:rPr>
              <a:t>Speakers</a:t>
            </a:r>
            <a:endParaRPr b="1" dirty="0">
              <a:solidFill>
                <a:schemeClr val="tx1"/>
              </a:solidFill>
              <a:latin typeface="Calibri" panose="020F0502020204030204" pitchFamily="34" charset="0"/>
              <a:cs typeface="Calibri" panose="020F0502020204030204" pitchFamily="34" charset="0"/>
            </a:endParaRPr>
          </a:p>
        </p:txBody>
      </p:sp>
      <p:pic>
        <p:nvPicPr>
          <p:cNvPr id="204" name="Google Shape;204;g82aac8634d_0_676"/>
          <p:cNvPicPr preferRelativeResize="0"/>
          <p:nvPr/>
        </p:nvPicPr>
        <p:blipFill>
          <a:blip r:embed="rId3">
            <a:alphaModFix/>
          </a:blip>
          <a:stretch>
            <a:fillRect/>
          </a:stretch>
        </p:blipFill>
        <p:spPr>
          <a:xfrm>
            <a:off x="2871516" y="1592148"/>
            <a:ext cx="1713807" cy="1998379"/>
          </a:xfrm>
          <a:prstGeom prst="rect">
            <a:avLst/>
          </a:prstGeom>
          <a:noFill/>
          <a:ln>
            <a:noFill/>
          </a:ln>
        </p:spPr>
      </p:pic>
      <p:pic>
        <p:nvPicPr>
          <p:cNvPr id="14" name="Picture 2">
            <a:extLst>
              <a:ext uri="{FF2B5EF4-FFF2-40B4-BE49-F238E27FC236}">
                <a16:creationId xmlns:a16="http://schemas.microsoft.com/office/drawing/2014/main" id="{93E02B48-3334-43A6-B19B-32D8EE419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518" y="5732648"/>
            <a:ext cx="3404546" cy="1125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76926" y="3921744"/>
            <a:ext cx="1985099" cy="923330"/>
          </a:xfrm>
          <a:prstGeom prst="rect">
            <a:avLst/>
          </a:prstGeom>
          <a:noFill/>
        </p:spPr>
        <p:txBody>
          <a:bodyPr wrap="square" rtlCol="0">
            <a:spAutoFit/>
          </a:bodyPr>
          <a:lstStyle/>
          <a:p>
            <a:r>
              <a:rPr lang="en-US" sz="1800" b="1" dirty="0">
                <a:solidFill>
                  <a:schemeClr val="tx1"/>
                </a:solidFill>
                <a:latin typeface="Calibri" panose="020F0502020204030204" pitchFamily="34" charset="0"/>
                <a:cs typeface="Calibri" panose="020F0502020204030204" pitchFamily="34" charset="0"/>
              </a:rPr>
              <a:t>Debi Deal, </a:t>
            </a:r>
          </a:p>
          <a:p>
            <a:r>
              <a:rPr lang="en-US" sz="1800" b="1" dirty="0">
                <a:solidFill>
                  <a:schemeClr val="tx1"/>
                </a:solidFill>
                <a:latin typeface="Calibri" panose="020F0502020204030204" pitchFamily="34" charset="0"/>
                <a:cs typeface="Calibri" panose="020F0502020204030204" pitchFamily="34" charset="0"/>
              </a:rPr>
              <a:t>Fiscal Consultant</a:t>
            </a:r>
          </a:p>
          <a:p>
            <a:r>
              <a:rPr lang="en-US" sz="1800" b="1" dirty="0">
                <a:solidFill>
                  <a:schemeClr val="tx1"/>
                </a:solidFill>
                <a:latin typeface="Calibri" panose="020F0502020204030204" pitchFamily="34" charset="0"/>
                <a:cs typeface="Calibri" panose="020F0502020204030204" pitchFamily="34" charset="0"/>
              </a:rPr>
              <a:t>CCAP Secretary</a:t>
            </a:r>
          </a:p>
        </p:txBody>
      </p:sp>
      <p:sp>
        <p:nvSpPr>
          <p:cNvPr id="10" name="TextBox 9"/>
          <p:cNvSpPr txBox="1"/>
          <p:nvPr/>
        </p:nvSpPr>
        <p:spPr>
          <a:xfrm>
            <a:off x="446070" y="3927634"/>
            <a:ext cx="1985098" cy="1200329"/>
          </a:xfrm>
          <a:prstGeom prst="rect">
            <a:avLst/>
          </a:prstGeom>
          <a:noFill/>
        </p:spPr>
        <p:txBody>
          <a:bodyPr wrap="square" rtlCol="0">
            <a:spAutoFit/>
          </a:bodyPr>
          <a:lstStyle/>
          <a:p>
            <a:r>
              <a:rPr lang="en-US" sz="1800" b="1" dirty="0">
                <a:solidFill>
                  <a:schemeClr val="tx1"/>
                </a:solidFill>
                <a:latin typeface="Calibri" panose="020F0502020204030204" pitchFamily="34" charset="0"/>
                <a:cs typeface="Calibri" panose="020F0502020204030204" pitchFamily="34" charset="0"/>
              </a:rPr>
              <a:t>Edward J. </a:t>
            </a:r>
            <a:r>
              <a:rPr lang="en-US" sz="1800" b="1" dirty="0" err="1">
                <a:solidFill>
                  <a:schemeClr val="tx1"/>
                </a:solidFill>
                <a:latin typeface="Calibri" panose="020F0502020204030204" pitchFamily="34" charset="0"/>
                <a:cs typeface="Calibri" panose="020F0502020204030204" pitchFamily="34" charset="0"/>
              </a:rPr>
              <a:t>Sklar</a:t>
            </a:r>
            <a:r>
              <a:rPr lang="en-US" sz="1800" b="1" dirty="0">
                <a:solidFill>
                  <a:schemeClr val="tx1"/>
                </a:solidFill>
                <a:latin typeface="Calibri" panose="020F0502020204030204" pitchFamily="34" charset="0"/>
                <a:cs typeface="Calibri" panose="020F0502020204030204" pitchFamily="34" charset="0"/>
              </a:rPr>
              <a:t>, </a:t>
            </a:r>
          </a:p>
          <a:p>
            <a:r>
              <a:rPr lang="en-US" sz="1800" b="1" dirty="0">
                <a:solidFill>
                  <a:schemeClr val="tx1"/>
                </a:solidFill>
                <a:latin typeface="Calibri" panose="020F0502020204030204" pitchFamily="34" charset="0"/>
                <a:cs typeface="Calibri" panose="020F0502020204030204" pitchFamily="34" charset="0"/>
              </a:rPr>
              <a:t>Legal Counsel</a:t>
            </a:r>
          </a:p>
          <a:p>
            <a:r>
              <a:rPr lang="en-US" sz="1800" b="1" dirty="0">
                <a:solidFill>
                  <a:schemeClr val="tx1"/>
                </a:solidFill>
                <a:latin typeface="Calibri" panose="020F0502020204030204" pitchFamily="34" charset="0"/>
                <a:cs typeface="Calibri" panose="020F0502020204030204" pitchFamily="34" charset="0"/>
              </a:rPr>
              <a:t>Lozano Smith,</a:t>
            </a:r>
          </a:p>
          <a:p>
            <a:r>
              <a:rPr lang="en-US" sz="1800" b="1" dirty="0">
                <a:solidFill>
                  <a:schemeClr val="tx1"/>
                </a:solidFill>
                <a:latin typeface="Calibri" panose="020F0502020204030204" pitchFamily="34" charset="0"/>
                <a:cs typeface="Calibri" panose="020F0502020204030204" pitchFamily="34" charset="0"/>
              </a:rPr>
              <a:t>Attorneys at Law</a:t>
            </a:r>
          </a:p>
        </p:txBody>
      </p:sp>
      <p:pic>
        <p:nvPicPr>
          <p:cNvPr id="15" name="Google Shape;205;g82aac8634d_0_676"/>
          <p:cNvPicPr preferRelativeResize="0"/>
          <p:nvPr/>
        </p:nvPicPr>
        <p:blipFill>
          <a:blip r:embed="rId5">
            <a:alphaModFix/>
          </a:blip>
          <a:stretch>
            <a:fillRect/>
          </a:stretch>
        </p:blipFill>
        <p:spPr>
          <a:xfrm>
            <a:off x="4928076" y="1592148"/>
            <a:ext cx="2021391" cy="1998379"/>
          </a:xfrm>
          <a:prstGeom prst="rect">
            <a:avLst/>
          </a:prstGeom>
          <a:noFill/>
          <a:ln>
            <a:noFill/>
          </a:ln>
        </p:spPr>
      </p:pic>
      <p:sp>
        <p:nvSpPr>
          <p:cNvPr id="17" name="TextBox 16"/>
          <p:cNvSpPr txBox="1"/>
          <p:nvPr/>
        </p:nvSpPr>
        <p:spPr>
          <a:xfrm>
            <a:off x="4843994" y="3921744"/>
            <a:ext cx="3259481" cy="1200329"/>
          </a:xfrm>
          <a:prstGeom prst="rect">
            <a:avLst/>
          </a:prstGeom>
          <a:noFill/>
        </p:spPr>
        <p:txBody>
          <a:bodyPr wrap="square" rtlCol="0">
            <a:spAutoFit/>
          </a:bodyPr>
          <a:lstStyle/>
          <a:p>
            <a:r>
              <a:rPr lang="en-US" sz="1800" b="1" dirty="0">
                <a:solidFill>
                  <a:schemeClr val="tx1"/>
                </a:solidFill>
                <a:latin typeface="Calibri" panose="020F0502020204030204" pitchFamily="34" charset="0"/>
                <a:cs typeface="Calibri" panose="020F0502020204030204" pitchFamily="34" charset="0"/>
              </a:rPr>
              <a:t>Dr. Corey Loomis, </a:t>
            </a:r>
          </a:p>
          <a:p>
            <a:r>
              <a:rPr lang="en-US" sz="1800" b="1" dirty="0">
                <a:solidFill>
                  <a:schemeClr val="tx1"/>
                </a:solidFill>
                <a:latin typeface="Calibri" panose="020F0502020204030204" pitchFamily="34" charset="0"/>
                <a:cs typeface="Calibri" panose="020F0502020204030204" pitchFamily="34" charset="0"/>
              </a:rPr>
              <a:t>Charter Schools Unit Director</a:t>
            </a:r>
          </a:p>
          <a:p>
            <a:r>
              <a:rPr lang="en-US" sz="1800" b="1" dirty="0">
                <a:solidFill>
                  <a:schemeClr val="tx1"/>
                </a:solidFill>
                <a:latin typeface="Calibri" panose="020F0502020204030204" pitchFamily="34" charset="0"/>
                <a:cs typeface="Calibri" panose="020F0502020204030204" pitchFamily="34" charset="0"/>
              </a:rPr>
              <a:t>Riverside County Office of Educ.</a:t>
            </a:r>
          </a:p>
          <a:p>
            <a:r>
              <a:rPr lang="en-US" sz="1800" b="1" dirty="0">
                <a:solidFill>
                  <a:schemeClr val="tx1"/>
                </a:solidFill>
                <a:latin typeface="Calibri" panose="020F0502020204030204" pitchFamily="34" charset="0"/>
                <a:cs typeface="Calibri" panose="020F0502020204030204" pitchFamily="34" charset="0"/>
              </a:rPr>
              <a:t>CCAP Vice President</a:t>
            </a:r>
          </a:p>
        </p:txBody>
      </p:sp>
      <p:pic>
        <p:nvPicPr>
          <p:cNvPr id="18" name="Picture Placeholder 11">
            <a:extLst>
              <a:ext uri="{FF2B5EF4-FFF2-40B4-BE49-F238E27FC236}">
                <a16:creationId xmlns:a16="http://schemas.microsoft.com/office/drawing/2014/main" id="{536993A9-EB3F-48BA-ABEA-38C6CC5A86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50" b="21666"/>
          <a:stretch/>
        </p:blipFill>
        <p:spPr>
          <a:xfrm>
            <a:off x="540660" y="1592148"/>
            <a:ext cx="1985098" cy="1998378"/>
          </a:xfrm>
          <a:prstGeom prst="rect">
            <a:avLst/>
          </a:prstGeom>
        </p:spPr>
      </p:pic>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8385" y="2258667"/>
            <a:ext cx="7475810" cy="1170333"/>
          </a:xfrm>
        </p:spPr>
        <p:txBody>
          <a:bodyPr>
            <a:normAutofit/>
          </a:bodyPr>
          <a:lstStyle/>
          <a:p>
            <a:r>
              <a:rPr lang="en-US" sz="4400" b="1" dirty="0">
                <a:latin typeface="Calibri" panose="020F0502020204030204" pitchFamily="34" charset="0"/>
                <a:cs typeface="Calibri" panose="020F0502020204030204" pitchFamily="34" charset="0"/>
              </a:rPr>
              <a:t>In Case You Forgot…</a:t>
            </a:r>
          </a:p>
        </p:txBody>
      </p:sp>
      <p:sp>
        <p:nvSpPr>
          <p:cNvPr id="2" name="Text Placeholder 1"/>
          <p:cNvSpPr>
            <a:spLocks noGrp="1"/>
          </p:cNvSpPr>
          <p:nvPr>
            <p:ph type="body" sz="quarter" idx="11"/>
          </p:nvPr>
        </p:nvSpPr>
        <p:spPr>
          <a:xfrm>
            <a:off x="571401" y="4918094"/>
            <a:ext cx="5406772" cy="429552"/>
          </a:xfrm>
        </p:spPr>
        <p:txBody>
          <a:bodyPr>
            <a:normAutofit fontScale="92500" lnSpcReduction="10000"/>
          </a:bodyPr>
          <a:lstStyle/>
          <a:p>
            <a:pPr>
              <a:buClrTx/>
            </a:pPr>
            <a:r>
              <a:rPr lang="en-US" b="0" dirty="0">
                <a:solidFill>
                  <a:srgbClr val="0000CC"/>
                </a:solidFill>
              </a:rPr>
              <a:t>California Charter Authorizing Professionals</a:t>
            </a:r>
            <a:r>
              <a:rPr lang="en-US" b="0" dirty="0"/>
              <a:t>	</a:t>
            </a:r>
          </a:p>
        </p:txBody>
      </p:sp>
      <p:sp>
        <p:nvSpPr>
          <p:cNvPr id="6" name="Subtitle 5"/>
          <p:cNvSpPr>
            <a:spLocks noGrp="1"/>
          </p:cNvSpPr>
          <p:nvPr>
            <p:ph type="subTitle" idx="1"/>
          </p:nvPr>
        </p:nvSpPr>
        <p:spPr>
          <a:xfrm>
            <a:off x="571401" y="3925900"/>
            <a:ext cx="6698380" cy="548640"/>
          </a:xfrm>
        </p:spPr>
        <p:txBody>
          <a:bodyPr>
            <a:noAutofit/>
          </a:bodyPr>
          <a:lstStyle/>
          <a:p>
            <a:r>
              <a:rPr lang="en-US" sz="2800" b="1" dirty="0">
                <a:latin typeface="Calibri" panose="020F0502020204030204" pitchFamily="34" charset="0"/>
                <a:cs typeface="Calibri" panose="020F0502020204030204" pitchFamily="34" charset="0"/>
              </a:rPr>
              <a:t>Presented by: Edward J. Sklar</a:t>
            </a:r>
          </a:p>
        </p:txBody>
      </p:sp>
      <p:sp>
        <p:nvSpPr>
          <p:cNvPr id="7" name="Text Placeholder 6"/>
          <p:cNvSpPr>
            <a:spLocks noGrp="1"/>
          </p:cNvSpPr>
          <p:nvPr>
            <p:ph type="body" sz="quarter" idx="10"/>
          </p:nvPr>
        </p:nvSpPr>
        <p:spPr>
          <a:xfrm>
            <a:off x="787158" y="5570769"/>
            <a:ext cx="5406772" cy="440861"/>
          </a:xfrm>
        </p:spPr>
        <p:txBody>
          <a:bodyPr>
            <a:normAutofit fontScale="92500" lnSpcReduction="10000"/>
          </a:bodyPr>
          <a:lstStyle/>
          <a:p>
            <a:r>
              <a:rPr lang="en-US" dirty="0">
                <a:solidFill>
                  <a:srgbClr val="0000CC"/>
                </a:solidFill>
              </a:rPr>
              <a:t>September 16, 2020</a:t>
            </a:r>
            <a:endParaRPr lang="en-US" b="0" dirty="0">
              <a:solidFill>
                <a:srgbClr val="0000CC"/>
              </a:solidFill>
            </a:endParaRPr>
          </a:p>
        </p:txBody>
      </p:sp>
    </p:spTree>
    <p:extLst>
      <p:ext uri="{BB962C8B-B14F-4D97-AF65-F5344CB8AC3E}">
        <p14:creationId xmlns:p14="http://schemas.microsoft.com/office/powerpoint/2010/main" val="49015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871902" y="1263947"/>
            <a:ext cx="2639201" cy="638275"/>
          </a:xfrm>
        </p:spPr>
        <p:txBody>
          <a:bodyPr/>
          <a:lstStyle/>
          <a:p>
            <a:r>
              <a:rPr lang="en-US" dirty="0"/>
              <a:t>Edward J. Sklar</a:t>
            </a:r>
          </a:p>
          <a:p>
            <a:endParaRPr lang="en-US" dirty="0"/>
          </a:p>
        </p:txBody>
      </p:sp>
      <p:sp>
        <p:nvSpPr>
          <p:cNvPr id="17" name="Text Placeholder 16"/>
          <p:cNvSpPr>
            <a:spLocks noGrp="1"/>
          </p:cNvSpPr>
          <p:nvPr>
            <p:ph type="body" sz="quarter" idx="16"/>
          </p:nvPr>
        </p:nvSpPr>
        <p:spPr>
          <a:xfrm>
            <a:off x="4404845" y="2464871"/>
            <a:ext cx="2850436" cy="683167"/>
          </a:xfrm>
        </p:spPr>
        <p:txBody>
          <a:bodyPr/>
          <a:lstStyle/>
          <a:p>
            <a:r>
              <a:rPr lang="en-US" dirty="0">
                <a:solidFill>
                  <a:schemeClr val="tx1"/>
                </a:solidFill>
              </a:rPr>
              <a:t>esklar@lozanosmith.com</a:t>
            </a:r>
          </a:p>
          <a:p>
            <a:r>
              <a:rPr lang="en-US" dirty="0">
                <a:solidFill>
                  <a:schemeClr val="tx1"/>
                </a:solidFill>
              </a:rPr>
              <a:t>925.953.1620</a:t>
            </a:r>
          </a:p>
        </p:txBody>
      </p:sp>
      <p:sp>
        <p:nvSpPr>
          <p:cNvPr id="12" name="Title 11"/>
          <p:cNvSpPr>
            <a:spLocks noGrp="1"/>
          </p:cNvSpPr>
          <p:nvPr>
            <p:ph type="title"/>
          </p:nvPr>
        </p:nvSpPr>
        <p:spPr>
          <a:xfrm>
            <a:off x="453320" y="567167"/>
            <a:ext cx="2164041" cy="638276"/>
          </a:xfrm>
        </p:spPr>
        <p:txBody>
          <a:bodyPr>
            <a:normAutofit/>
          </a:bodyPr>
          <a:lstStyle/>
          <a:p>
            <a:r>
              <a:rPr lang="en-US" sz="2800" b="1" dirty="0">
                <a:solidFill>
                  <a:schemeClr val="tx1"/>
                </a:solidFill>
              </a:rPr>
              <a:t>Presenter</a:t>
            </a:r>
          </a:p>
        </p:txBody>
      </p:sp>
      <p:sp>
        <p:nvSpPr>
          <p:cNvPr id="19" name="Text Placeholder 18"/>
          <p:cNvSpPr>
            <a:spLocks noGrp="1"/>
          </p:cNvSpPr>
          <p:nvPr>
            <p:ph type="body" sz="quarter" idx="18"/>
          </p:nvPr>
        </p:nvSpPr>
        <p:spPr>
          <a:xfrm>
            <a:off x="964368" y="1902222"/>
            <a:ext cx="2454267" cy="454339"/>
          </a:xfrm>
        </p:spPr>
        <p:txBody>
          <a:bodyPr>
            <a:normAutofit/>
          </a:bodyPr>
          <a:lstStyle/>
          <a:p>
            <a:r>
              <a:rPr lang="en-US" dirty="0"/>
              <a:t>AT LOZANO SMITH</a:t>
            </a:r>
          </a:p>
        </p:txBody>
      </p:sp>
      <p:sp>
        <p:nvSpPr>
          <p:cNvPr id="20" name="Text Placeholder 19"/>
          <p:cNvSpPr>
            <a:spLocks noGrp="1"/>
          </p:cNvSpPr>
          <p:nvPr>
            <p:ph type="body" sz="quarter" idx="19"/>
          </p:nvPr>
        </p:nvSpPr>
        <p:spPr>
          <a:xfrm>
            <a:off x="360852" y="3426673"/>
            <a:ext cx="7242400" cy="3184099"/>
          </a:xfrm>
        </p:spPr>
        <p:txBody>
          <a:bodyPr>
            <a:normAutofit/>
          </a:bodyPr>
          <a:lstStyle/>
          <a:p>
            <a:r>
              <a:rPr lang="en-US" sz="2200" dirty="0">
                <a:solidFill>
                  <a:schemeClr val="tx1"/>
                </a:solidFill>
                <a:latin typeface="Calibri" panose="020F0502020204030204" pitchFamily="34" charset="0"/>
                <a:cs typeface="Calibri" panose="020F0502020204030204" pitchFamily="34" charset="0"/>
              </a:rPr>
              <a:t>Edward J. Sklar is the Managing Partner of Lozano Smith's Walnut Creek office. Mr. Sklar advises school districts on managing California's charter school landscape, serving as co-chair of the firm's Charter School Practice Group. He is an authority on all aspects of a public school district's obligations to comply with California's Charter Schools Act, including charter oversight, facilities, petition review and revocation. Mr. Sklar also provides guidance to school districts that want to establish their own "dependent" charter schools.</a:t>
            </a:r>
          </a:p>
          <a:p>
            <a:endParaRPr lang="en-US" altLang="en-US" dirty="0"/>
          </a:p>
          <a:p>
            <a:endParaRPr lang="en-US" dirty="0"/>
          </a:p>
        </p:txBody>
      </p:sp>
      <p:sp>
        <p:nvSpPr>
          <p:cNvPr id="2" name="Slide Number Placeholder 1"/>
          <p:cNvSpPr>
            <a:spLocks noGrp="1"/>
          </p:cNvSpPr>
          <p:nvPr>
            <p:ph type="sldNum" sz="quarter" idx="4"/>
          </p:nvPr>
        </p:nvSpPr>
        <p:spPr/>
        <p:txBody>
          <a:bodyPr/>
          <a:lstStyle/>
          <a:p>
            <a:fld id="{4500CA50-DFF2-4B51-82DD-96628A93A367}" type="slidenum">
              <a:rPr lang="en-US" smtClean="0"/>
              <a:pPr/>
              <a:t>7</a:t>
            </a:fld>
            <a:endParaRPr lang="en-US" dirty="0"/>
          </a:p>
        </p:txBody>
      </p:sp>
      <p:pic>
        <p:nvPicPr>
          <p:cNvPr id="21" name="Picture Placeholder 11"/>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t="650" b="21666"/>
          <a:stretch/>
        </p:blipFill>
        <p:spPr>
          <a:xfrm>
            <a:off x="4404845" y="247228"/>
            <a:ext cx="2164041" cy="2117182"/>
          </a:xfrm>
          <a:prstGeom prst="rect">
            <a:avLst/>
          </a:prstGeom>
        </p:spPr>
      </p:pic>
    </p:spTree>
    <p:extLst>
      <p:ext uri="{BB962C8B-B14F-4D97-AF65-F5344CB8AC3E}">
        <p14:creationId xmlns:p14="http://schemas.microsoft.com/office/powerpoint/2010/main" val="261835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430463" y="898347"/>
            <a:ext cx="3272857" cy="545306"/>
          </a:xfrm>
        </p:spPr>
        <p:txBody>
          <a:bodyPr>
            <a:noAutofit/>
          </a:bodyPr>
          <a:lstStyle/>
          <a:p>
            <a:pPr algn="ctr"/>
            <a:r>
              <a:rPr lang="en-US" b="1" dirty="0">
                <a:solidFill>
                  <a:schemeClr val="tx1"/>
                </a:solidFill>
              </a:rPr>
              <a:t>Topics</a:t>
            </a:r>
          </a:p>
        </p:txBody>
      </p:sp>
      <p:sp>
        <p:nvSpPr>
          <p:cNvPr id="6" name="Content Placeholder 5"/>
          <p:cNvSpPr>
            <a:spLocks noGrp="1"/>
          </p:cNvSpPr>
          <p:nvPr>
            <p:ph idx="4294967295"/>
          </p:nvPr>
        </p:nvSpPr>
        <p:spPr>
          <a:xfrm>
            <a:off x="4252236" y="1541319"/>
            <a:ext cx="3629309" cy="4646266"/>
          </a:xfrm>
        </p:spPr>
        <p:txBody>
          <a:bodyPr>
            <a:noAutofit/>
          </a:bodyPr>
          <a:lstStyle/>
          <a:p>
            <a:pPr>
              <a:spcAft>
                <a:spcPts val="1350"/>
              </a:spcAft>
              <a:buClr>
                <a:schemeClr val="tx1"/>
              </a:buClr>
            </a:pPr>
            <a:r>
              <a:rPr lang="en-US" sz="2400" dirty="0">
                <a:solidFill>
                  <a:schemeClr val="tx1"/>
                </a:solidFill>
                <a:latin typeface="Calibri" panose="020F0502020204030204" pitchFamily="34" charset="0"/>
                <a:cs typeface="Calibri" panose="020F0502020204030204" pitchFamily="34" charset="0"/>
              </a:rPr>
              <a:t>Credentialing &amp; Clearance</a:t>
            </a:r>
          </a:p>
          <a:p>
            <a:pPr>
              <a:spcAft>
                <a:spcPts val="1350"/>
              </a:spcAft>
              <a:buClr>
                <a:schemeClr val="tx1"/>
              </a:buClr>
            </a:pPr>
            <a:r>
              <a:rPr lang="en-US" sz="2400" dirty="0">
                <a:solidFill>
                  <a:schemeClr val="tx1"/>
                </a:solidFill>
                <a:latin typeface="Calibri" panose="020F0502020204030204" pitchFamily="34" charset="0"/>
                <a:cs typeface="Calibri" panose="020F0502020204030204" pitchFamily="34" charset="0"/>
              </a:rPr>
              <a:t>Charter Renewal &amp; Denial</a:t>
            </a:r>
          </a:p>
          <a:p>
            <a:pPr>
              <a:spcAft>
                <a:spcPts val="1350"/>
              </a:spcAft>
              <a:buClr>
                <a:schemeClr val="tx1"/>
              </a:buClr>
            </a:pPr>
            <a:r>
              <a:rPr lang="en-US" sz="2400" dirty="0">
                <a:solidFill>
                  <a:schemeClr val="tx1"/>
                </a:solidFill>
                <a:latin typeface="Calibri" panose="020F0502020204030204" pitchFamily="34" charset="0"/>
                <a:cs typeface="Calibri" panose="020F0502020204030204" pitchFamily="34" charset="0"/>
              </a:rPr>
              <a:t>Changes to Appeal Process</a:t>
            </a:r>
          </a:p>
          <a:p>
            <a:pPr>
              <a:spcAft>
                <a:spcPts val="1350"/>
              </a:spcAft>
              <a:buClr>
                <a:schemeClr val="tx1"/>
              </a:buClr>
            </a:pPr>
            <a:r>
              <a:rPr lang="en-US" sz="2400" dirty="0">
                <a:solidFill>
                  <a:schemeClr val="tx1"/>
                </a:solidFill>
                <a:latin typeface="Calibri" panose="020F0502020204030204" pitchFamily="34" charset="0"/>
                <a:cs typeface="Calibri" panose="020F0502020204030204" pitchFamily="34" charset="0"/>
              </a:rPr>
              <a:t>New Responsibilities for Authorizers</a:t>
            </a:r>
          </a:p>
        </p:txBody>
      </p:sp>
      <p:cxnSp>
        <p:nvCxnSpPr>
          <p:cNvPr id="14" name="Straight Connector 13"/>
          <p:cNvCxnSpPr/>
          <p:nvPr/>
        </p:nvCxnSpPr>
        <p:spPr>
          <a:xfrm flipV="1">
            <a:off x="3975019" y="1528887"/>
            <a:ext cx="3728301" cy="707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017" b="25912"/>
          <a:stretch/>
        </p:blipFill>
        <p:spPr>
          <a:xfrm rot="16200000">
            <a:off x="-462895" y="1565547"/>
            <a:ext cx="1233053" cy="228850"/>
          </a:xfrm>
          <a:prstGeom prst="rect">
            <a:avLst/>
          </a:prstGeom>
        </p:spPr>
      </p:pic>
      <p:sp>
        <p:nvSpPr>
          <p:cNvPr id="7" name="Slide Number Placeholder 6"/>
          <p:cNvSpPr>
            <a:spLocks noGrp="1"/>
          </p:cNvSpPr>
          <p:nvPr>
            <p:ph type="sldNum" sz="quarter" idx="4"/>
          </p:nvPr>
        </p:nvSpPr>
        <p:spPr>
          <a:xfrm>
            <a:off x="11490249" y="6346652"/>
            <a:ext cx="511629" cy="365125"/>
          </a:xfrm>
          <a:prstGeom prst="rect">
            <a:avLst/>
          </a:prstGeom>
        </p:spPr>
        <p:txBody>
          <a:bodyPr/>
          <a:lstStyle>
            <a:defPPr>
              <a:defRPr lang="en-US"/>
            </a:defPPr>
            <a:lvl1pPr marL="0" algn="r" defTabSz="914400" rtl="0" eaLnBrk="1" latinLnBrk="0" hangingPunct="1">
              <a:defRPr sz="1600" kern="1200">
                <a:solidFill>
                  <a:srgbClr val="1F448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00CA50-DFF2-4B51-82DD-96628A93A367}" type="slidenum">
              <a:rPr lang="en-US" smtClean="0"/>
              <a:pPr/>
              <a:t>8</a:t>
            </a:fld>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7659" r="22214"/>
          <a:stretch/>
        </p:blipFill>
        <p:spPr>
          <a:xfrm>
            <a:off x="334300" y="898347"/>
            <a:ext cx="4063042" cy="4507118"/>
          </a:xfrm>
          <a:prstGeom prst="rect">
            <a:avLst/>
          </a:prstGeom>
        </p:spPr>
      </p:pic>
    </p:spTree>
    <p:extLst>
      <p:ext uri="{BB962C8B-B14F-4D97-AF65-F5344CB8AC3E}">
        <p14:creationId xmlns:p14="http://schemas.microsoft.com/office/powerpoint/2010/main" val="1415237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5785" y="1551105"/>
            <a:ext cx="5690759" cy="620688"/>
          </a:xfrm>
        </p:spPr>
        <p:txBody>
          <a:bodyPr/>
          <a:lstStyle/>
          <a:p>
            <a:r>
              <a:rPr lang="en-US" sz="2800" dirty="0">
                <a:latin typeface="Calibri" panose="020F0502020204030204" pitchFamily="34" charset="0"/>
                <a:cs typeface="Calibri" panose="020F0502020204030204" pitchFamily="34" charset="0"/>
              </a:rPr>
              <a:t>CREDENTIALING &amp; CLEARANCE</a:t>
            </a:r>
          </a:p>
        </p:txBody>
      </p:sp>
      <p:sp>
        <p:nvSpPr>
          <p:cNvPr id="3" name="Content Placeholder 2"/>
          <p:cNvSpPr>
            <a:spLocks noGrp="1"/>
          </p:cNvSpPr>
          <p:nvPr>
            <p:ph sz="half" idx="2"/>
          </p:nvPr>
        </p:nvSpPr>
        <p:spPr>
          <a:xfrm>
            <a:off x="319803" y="2346454"/>
            <a:ext cx="4252197" cy="4365324"/>
          </a:xfrm>
        </p:spPr>
        <p:txBody>
          <a:bodyPr>
            <a:normAutofit/>
          </a:bodyPr>
          <a:lstStyle/>
          <a:p>
            <a:pPr marL="342900" indent="-342900">
              <a:spcAft>
                <a:spcPts val="1350"/>
              </a:spcAft>
              <a:buClr>
                <a:schemeClr val="tx1"/>
              </a:buClr>
              <a:buSzPct val="100000"/>
              <a:buFont typeface="Wingdings" panose="05000000000000000000" pitchFamily="2" charset="2"/>
              <a:buChar char="§"/>
            </a:pPr>
            <a:r>
              <a:rPr lang="en-US" altLang="en-US" sz="2400" dirty="0">
                <a:solidFill>
                  <a:schemeClr val="tx1"/>
                </a:solidFill>
                <a:latin typeface="Calibri" panose="020F0502020204030204" pitchFamily="34" charset="0"/>
                <a:cs typeface="Calibri" panose="020F0502020204030204" pitchFamily="34" charset="0"/>
              </a:rPr>
              <a:t>Charter school teacher credentials &amp; clearance certificate </a:t>
            </a:r>
            <a:r>
              <a:rPr lang="en-US" sz="2400" dirty="0">
                <a:solidFill>
                  <a:schemeClr val="tx1"/>
                </a:solidFill>
                <a:latin typeface="Calibri" panose="020F0502020204030204" pitchFamily="34" charset="0"/>
                <a:cs typeface="Calibri" panose="020F0502020204030204" pitchFamily="34" charset="0"/>
              </a:rPr>
              <a:t>(Ed. Code, § 47605(l))</a:t>
            </a:r>
            <a:endParaRPr lang="en-US" altLang="en-US" sz="2400" dirty="0">
              <a:solidFill>
                <a:schemeClr val="tx1"/>
              </a:solidFill>
              <a:latin typeface="Calibri" panose="020F0502020204030204" pitchFamily="34" charset="0"/>
              <a:cs typeface="Calibri" panose="020F0502020204030204" pitchFamily="34" charset="0"/>
            </a:endParaRPr>
          </a:p>
          <a:p>
            <a:pPr marL="342900" indent="-342900">
              <a:spcAft>
                <a:spcPts val="1350"/>
              </a:spcAft>
              <a:buClr>
                <a:schemeClr val="tx1"/>
              </a:buClr>
              <a:buSzPct val="100000"/>
              <a:buFont typeface="Wingdings" panose="05000000000000000000" pitchFamily="2" charset="2"/>
              <a:buChar char="§"/>
            </a:pPr>
            <a:r>
              <a:rPr lang="en-US" sz="2400" dirty="0">
                <a:solidFill>
                  <a:schemeClr val="tx1"/>
                </a:solidFill>
                <a:latin typeface="Calibri" panose="020F0502020204030204" pitchFamily="34" charset="0"/>
                <a:cs typeface="Calibri" panose="020F0502020204030204" pitchFamily="34" charset="0"/>
              </a:rPr>
              <a:t>Grace period for 2019-20 employees</a:t>
            </a:r>
          </a:p>
          <a:p>
            <a:pPr marL="342900" indent="-342900">
              <a:spcAft>
                <a:spcPts val="1350"/>
              </a:spcAft>
              <a:buClr>
                <a:schemeClr val="tx1"/>
              </a:buClr>
              <a:buSzPct val="100000"/>
              <a:buFont typeface="Wingdings" panose="05000000000000000000" pitchFamily="2" charset="2"/>
              <a:buChar char="§"/>
            </a:pPr>
            <a:r>
              <a:rPr lang="en-US" altLang="en-US" sz="2400" dirty="0">
                <a:solidFill>
                  <a:schemeClr val="tx1"/>
                </a:solidFill>
                <a:latin typeface="Calibri" panose="020F0502020204030204" pitchFamily="34" charset="0"/>
                <a:cs typeface="Calibri" panose="020F0502020204030204" pitchFamily="34" charset="0"/>
              </a:rPr>
              <a:t>Assignment flexibility</a:t>
            </a:r>
          </a:p>
          <a:p>
            <a:pPr marL="257175" indent="-257175">
              <a:buFont typeface="Wingdings" panose="05000000000000000000" pitchFamily="2" charset="2"/>
              <a:buChar char="§"/>
            </a:pPr>
            <a:endParaRPr lang="fr-FR" dirty="0"/>
          </a:p>
          <a:p>
            <a:endParaRPr lang="en-US" dirty="0"/>
          </a:p>
        </p:txBody>
      </p:sp>
      <p:sp>
        <p:nvSpPr>
          <p:cNvPr id="7" name="Title 6"/>
          <p:cNvSpPr>
            <a:spLocks noGrp="1"/>
          </p:cNvSpPr>
          <p:nvPr>
            <p:ph type="title"/>
          </p:nvPr>
        </p:nvSpPr>
        <p:spPr>
          <a:xfrm>
            <a:off x="0" y="755755"/>
            <a:ext cx="8455631" cy="620689"/>
          </a:xfrm>
        </p:spPr>
        <p:txBody>
          <a:bodyPr>
            <a:noAutofit/>
          </a:bodyPr>
          <a:lstStyle/>
          <a:p>
            <a:r>
              <a:rPr lang="en-US" sz="3400" b="1" dirty="0">
                <a:solidFill>
                  <a:schemeClr val="tx1"/>
                </a:solidFill>
                <a:latin typeface="Calibri" panose="020F0502020204030204" pitchFamily="34" charset="0"/>
                <a:cs typeface="Calibri" panose="020F0502020204030204" pitchFamily="34" charset="0"/>
              </a:rPr>
              <a:t>Recent Law Changes Affecting Authorizers </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822" r="29074"/>
          <a:stretch/>
        </p:blipFill>
        <p:spPr>
          <a:xfrm>
            <a:off x="4876030" y="2171793"/>
            <a:ext cx="3437627" cy="3012239"/>
          </a:xfrm>
          <a:prstGeom prst="rect">
            <a:avLst/>
          </a:prstGeom>
        </p:spPr>
      </p:pic>
    </p:spTree>
    <p:extLst>
      <p:ext uri="{BB962C8B-B14F-4D97-AF65-F5344CB8AC3E}">
        <p14:creationId xmlns:p14="http://schemas.microsoft.com/office/powerpoint/2010/main" val="3833679493"/>
      </p:ext>
    </p:extLst>
  </p:cSld>
  <p:clrMapOvr>
    <a:masterClrMapping/>
  </p:clrMapOvr>
</p:sld>
</file>

<file path=ppt/theme/theme1.xml><?xml version="1.0" encoding="utf-8"?>
<a:theme xmlns:a="http://schemas.openxmlformats.org/drawingml/2006/main" name="Facet">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6516</TotalTime>
  <Words>1901</Words>
  <Application>Microsoft Office PowerPoint</Application>
  <PresentationFormat>On-screen Show (4:3)</PresentationFormat>
  <Paragraphs>228</Paragraphs>
  <Slides>31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Calibri Light</vt:lpstr>
      <vt:lpstr>Gadugi</vt:lpstr>
      <vt:lpstr>Noto Sans Symbols</vt:lpstr>
      <vt:lpstr>Palatino Linotype</vt:lpstr>
      <vt:lpstr>Trebuchet MS</vt:lpstr>
      <vt:lpstr>Wingdings</vt:lpstr>
      <vt:lpstr>Facet</vt:lpstr>
      <vt:lpstr>California Charter  Authorizing Professionals</vt:lpstr>
      <vt:lpstr>PowerPoint Presentation</vt:lpstr>
      <vt:lpstr>About CCAP</vt:lpstr>
      <vt:lpstr>A few quick updates</vt:lpstr>
      <vt:lpstr>Speakers</vt:lpstr>
      <vt:lpstr>In Case You Forgot…</vt:lpstr>
      <vt:lpstr>Presenter</vt:lpstr>
      <vt:lpstr>Topics</vt:lpstr>
      <vt:lpstr>Recent Law Changes Affecting Authorizers </vt:lpstr>
      <vt:lpstr>Petitions for Charter Renewal</vt:lpstr>
      <vt:lpstr>New Authorizer Responsibilities </vt:lpstr>
      <vt:lpstr>PowerPoint Presentation</vt:lpstr>
      <vt:lpstr>PowerPoint Presentation</vt:lpstr>
      <vt:lpstr>Fiscal planning and oversight</vt:lpstr>
      <vt:lpstr>PowerPoint Presentation</vt:lpstr>
      <vt:lpstr>PowerPoint Presentation</vt:lpstr>
      <vt:lpstr>Attendance  &amp;  Student Engagement</vt:lpstr>
      <vt:lpstr>PowerPoint Presentation</vt:lpstr>
      <vt:lpstr>PowerPoint Presentation</vt:lpstr>
      <vt:lpstr>More Facts to Know for 2020-21</vt:lpstr>
      <vt:lpstr>More Facts to Know for 2020-21</vt:lpstr>
      <vt:lpstr>PowerPoint Presentation</vt:lpstr>
      <vt:lpstr>Daily Participation Verification</vt:lpstr>
      <vt:lpstr>PowerPoint Presentation</vt:lpstr>
      <vt:lpstr>PowerPoint Presentation</vt:lpstr>
      <vt:lpstr>PowerPoint Presentation</vt:lpstr>
      <vt:lpstr>Planning for Success  </vt:lpstr>
      <vt:lpstr>PowerPoint Presentation</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 Title</dc:title>
  <dc:creator>Dinnen, Janet</dc:creator>
  <cp:lastModifiedBy>Kimberly Waite-Cooper</cp:lastModifiedBy>
  <cp:revision>223</cp:revision>
  <cp:lastPrinted>2020-04-01T14:44:10Z</cp:lastPrinted>
  <dcterms:created xsi:type="dcterms:W3CDTF">2018-10-09T01:49:40Z</dcterms:created>
  <dcterms:modified xsi:type="dcterms:W3CDTF">2020-09-16T18:13:16Z</dcterms:modified>
</cp:coreProperties>
</file>