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3"/>
  </p:notesMasterIdLst>
  <p:handoutMasterIdLst>
    <p:handoutMasterId r:id="rId24"/>
  </p:handoutMasterIdLst>
  <p:sldIdLst>
    <p:sldId id="628" r:id="rId5"/>
    <p:sldId id="822" r:id="rId6"/>
    <p:sldId id="257" r:id="rId7"/>
    <p:sldId id="293" r:id="rId8"/>
    <p:sldId id="814" r:id="rId9"/>
    <p:sldId id="811" r:id="rId10"/>
    <p:sldId id="812" r:id="rId11"/>
    <p:sldId id="815" r:id="rId12"/>
    <p:sldId id="821" r:id="rId13"/>
    <p:sldId id="816" r:id="rId14"/>
    <p:sldId id="813" r:id="rId15"/>
    <p:sldId id="817" r:id="rId16"/>
    <p:sldId id="629" r:id="rId17"/>
    <p:sldId id="818" r:id="rId18"/>
    <p:sldId id="819" r:id="rId19"/>
    <p:sldId id="820" r:id="rId20"/>
    <p:sldId id="824" r:id="rId21"/>
    <p:sldId id="825" r:id="rId22"/>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I/TWH8V1qrBtS3KiZFRdgWtXB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Waite-Cooper" initials="KW" lastIdx="1" clrIdx="0">
    <p:extLst>
      <p:ext uri="{19B8F6BF-5375-455C-9EA6-DF929625EA0E}">
        <p15:presenceInfo xmlns:p15="http://schemas.microsoft.com/office/powerpoint/2012/main" userId="S::kimberly.waitecooper@calauthorizers.org::b1bf20f8-22e6-4180-8d3a-cc9673fa2a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4B2BA-84BA-4082-81FE-02409922670F}" v="16" dt="2020-09-28T17:25:14.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94715"/>
  </p:normalViewPr>
  <p:slideViewPr>
    <p:cSldViewPr snapToGrid="0">
      <p:cViewPr varScale="1">
        <p:scale>
          <a:sx n="105" d="100"/>
          <a:sy n="105" d="100"/>
        </p:scale>
        <p:origin x="1212"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79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6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64" Type="http://schemas.openxmlformats.org/officeDocument/2006/relationships/presProps" Target="presProps.xml"/><Relationship Id="rId6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na García" userId="622ec20c-f2d1-4930-bdcd-d4fd3026e02c" providerId="ADAL" clId="{9D44B2BA-84BA-4082-81FE-02409922670F}"/>
    <pc:docChg chg="undo addSld delSld modSld">
      <pc:chgData name="Brianna García" userId="622ec20c-f2d1-4930-bdcd-d4fd3026e02c" providerId="ADAL" clId="{9D44B2BA-84BA-4082-81FE-02409922670F}" dt="2020-09-28T17:25:14.456" v="18"/>
      <pc:docMkLst>
        <pc:docMk/>
      </pc:docMkLst>
      <pc:sldChg chg="modTransition">
        <pc:chgData name="Brianna García" userId="622ec20c-f2d1-4930-bdcd-d4fd3026e02c" providerId="ADAL" clId="{9D44B2BA-84BA-4082-81FE-02409922670F}" dt="2020-09-28T17:25:14.456" v="18"/>
        <pc:sldMkLst>
          <pc:docMk/>
          <pc:sldMk cId="0" sldId="257"/>
        </pc:sldMkLst>
      </pc:sldChg>
      <pc:sldChg chg="modTransition">
        <pc:chgData name="Brianna García" userId="622ec20c-f2d1-4930-bdcd-d4fd3026e02c" providerId="ADAL" clId="{9D44B2BA-84BA-4082-81FE-02409922670F}" dt="2020-09-28T17:25:14.456" v="18"/>
        <pc:sldMkLst>
          <pc:docMk/>
          <pc:sldMk cId="0" sldId="293"/>
        </pc:sldMkLst>
      </pc:sldChg>
      <pc:sldChg chg="modTransition">
        <pc:chgData name="Brianna García" userId="622ec20c-f2d1-4930-bdcd-d4fd3026e02c" providerId="ADAL" clId="{9D44B2BA-84BA-4082-81FE-02409922670F}" dt="2020-09-28T17:25:14.456" v="18"/>
        <pc:sldMkLst>
          <pc:docMk/>
          <pc:sldMk cId="1942499595" sldId="628"/>
        </pc:sldMkLst>
      </pc:sldChg>
      <pc:sldChg chg="modTransition">
        <pc:chgData name="Brianna García" userId="622ec20c-f2d1-4930-bdcd-d4fd3026e02c" providerId="ADAL" clId="{9D44B2BA-84BA-4082-81FE-02409922670F}" dt="2020-09-28T17:25:14.456" v="18"/>
        <pc:sldMkLst>
          <pc:docMk/>
          <pc:sldMk cId="328290965" sldId="629"/>
        </pc:sldMkLst>
      </pc:sldChg>
      <pc:sldChg chg="modTransition">
        <pc:chgData name="Brianna García" userId="622ec20c-f2d1-4930-bdcd-d4fd3026e02c" providerId="ADAL" clId="{9D44B2BA-84BA-4082-81FE-02409922670F}" dt="2020-09-28T17:25:14.456" v="18"/>
        <pc:sldMkLst>
          <pc:docMk/>
          <pc:sldMk cId="477005444" sldId="811"/>
        </pc:sldMkLst>
      </pc:sldChg>
      <pc:sldChg chg="modTransition">
        <pc:chgData name="Brianna García" userId="622ec20c-f2d1-4930-bdcd-d4fd3026e02c" providerId="ADAL" clId="{9D44B2BA-84BA-4082-81FE-02409922670F}" dt="2020-09-28T17:25:14.456" v="18"/>
        <pc:sldMkLst>
          <pc:docMk/>
          <pc:sldMk cId="1270106920" sldId="812"/>
        </pc:sldMkLst>
      </pc:sldChg>
      <pc:sldChg chg="modTransition">
        <pc:chgData name="Brianna García" userId="622ec20c-f2d1-4930-bdcd-d4fd3026e02c" providerId="ADAL" clId="{9D44B2BA-84BA-4082-81FE-02409922670F}" dt="2020-09-28T17:25:14.456" v="18"/>
        <pc:sldMkLst>
          <pc:docMk/>
          <pc:sldMk cId="2837577511" sldId="813"/>
        </pc:sldMkLst>
      </pc:sldChg>
      <pc:sldChg chg="modTransition">
        <pc:chgData name="Brianna García" userId="622ec20c-f2d1-4930-bdcd-d4fd3026e02c" providerId="ADAL" clId="{9D44B2BA-84BA-4082-81FE-02409922670F}" dt="2020-09-28T17:25:14.456" v="18"/>
        <pc:sldMkLst>
          <pc:docMk/>
          <pc:sldMk cId="3962562375" sldId="814"/>
        </pc:sldMkLst>
      </pc:sldChg>
      <pc:sldChg chg="modSp modTransition">
        <pc:chgData name="Brianna García" userId="622ec20c-f2d1-4930-bdcd-d4fd3026e02c" providerId="ADAL" clId="{9D44B2BA-84BA-4082-81FE-02409922670F}" dt="2020-09-28T17:25:14.456" v="18"/>
        <pc:sldMkLst>
          <pc:docMk/>
          <pc:sldMk cId="3598394280" sldId="815"/>
        </pc:sldMkLst>
        <pc:spChg chg="mod">
          <ac:chgData name="Brianna García" userId="622ec20c-f2d1-4930-bdcd-d4fd3026e02c" providerId="ADAL" clId="{9D44B2BA-84BA-4082-81FE-02409922670F}" dt="2020-09-28T17:15:09.972" v="0" actId="6549"/>
          <ac:spMkLst>
            <pc:docMk/>
            <pc:sldMk cId="3598394280" sldId="815"/>
            <ac:spMk id="6" creationId="{979AAC02-E802-415A-B8C4-7038DC24E564}"/>
          </ac:spMkLst>
        </pc:spChg>
      </pc:sldChg>
      <pc:sldChg chg="modTransition">
        <pc:chgData name="Brianna García" userId="622ec20c-f2d1-4930-bdcd-d4fd3026e02c" providerId="ADAL" clId="{9D44B2BA-84BA-4082-81FE-02409922670F}" dt="2020-09-28T17:25:14.456" v="18"/>
        <pc:sldMkLst>
          <pc:docMk/>
          <pc:sldMk cId="751810644" sldId="816"/>
        </pc:sldMkLst>
      </pc:sldChg>
      <pc:sldChg chg="modTransition">
        <pc:chgData name="Brianna García" userId="622ec20c-f2d1-4930-bdcd-d4fd3026e02c" providerId="ADAL" clId="{9D44B2BA-84BA-4082-81FE-02409922670F}" dt="2020-09-28T17:25:14.456" v="18"/>
        <pc:sldMkLst>
          <pc:docMk/>
          <pc:sldMk cId="758661393" sldId="817"/>
        </pc:sldMkLst>
      </pc:sldChg>
      <pc:sldChg chg="modTransition">
        <pc:chgData name="Brianna García" userId="622ec20c-f2d1-4930-bdcd-d4fd3026e02c" providerId="ADAL" clId="{9D44B2BA-84BA-4082-81FE-02409922670F}" dt="2020-09-28T17:25:14.456" v="18"/>
        <pc:sldMkLst>
          <pc:docMk/>
          <pc:sldMk cId="4001632287" sldId="818"/>
        </pc:sldMkLst>
      </pc:sldChg>
      <pc:sldChg chg="add del modTransition modAnim">
        <pc:chgData name="Brianna García" userId="622ec20c-f2d1-4930-bdcd-d4fd3026e02c" providerId="ADAL" clId="{9D44B2BA-84BA-4082-81FE-02409922670F}" dt="2020-09-28T17:25:14.456" v="18"/>
        <pc:sldMkLst>
          <pc:docMk/>
          <pc:sldMk cId="486258194" sldId="819"/>
        </pc:sldMkLst>
      </pc:sldChg>
      <pc:sldChg chg="modTransition modAnim">
        <pc:chgData name="Brianna García" userId="622ec20c-f2d1-4930-bdcd-d4fd3026e02c" providerId="ADAL" clId="{9D44B2BA-84BA-4082-81FE-02409922670F}" dt="2020-09-28T17:25:14.456" v="18"/>
        <pc:sldMkLst>
          <pc:docMk/>
          <pc:sldMk cId="923013197" sldId="820"/>
        </pc:sldMkLst>
      </pc:sldChg>
      <pc:sldChg chg="modTransition">
        <pc:chgData name="Brianna García" userId="622ec20c-f2d1-4930-bdcd-d4fd3026e02c" providerId="ADAL" clId="{9D44B2BA-84BA-4082-81FE-02409922670F}" dt="2020-09-28T17:25:14.456" v="18"/>
        <pc:sldMkLst>
          <pc:docMk/>
          <pc:sldMk cId="3542671824" sldId="821"/>
        </pc:sldMkLst>
      </pc:sldChg>
      <pc:sldChg chg="modTransition">
        <pc:chgData name="Brianna García" userId="622ec20c-f2d1-4930-bdcd-d4fd3026e02c" providerId="ADAL" clId="{9D44B2BA-84BA-4082-81FE-02409922670F}" dt="2020-09-28T17:25:14.456" v="18"/>
        <pc:sldMkLst>
          <pc:docMk/>
          <pc:sldMk cId="1370242153" sldId="822"/>
        </pc:sldMkLst>
      </pc:sldChg>
      <pc:sldChg chg="modTransition">
        <pc:chgData name="Brianna García" userId="622ec20c-f2d1-4930-bdcd-d4fd3026e02c" providerId="ADAL" clId="{9D44B2BA-84BA-4082-81FE-02409922670F}" dt="2020-09-28T17:25:14.456" v="18"/>
        <pc:sldMkLst>
          <pc:docMk/>
          <pc:sldMk cId="3756571972" sldId="824"/>
        </pc:sldMkLst>
      </pc:sldChg>
      <pc:sldChg chg="modTransition">
        <pc:chgData name="Brianna García" userId="622ec20c-f2d1-4930-bdcd-d4fd3026e02c" providerId="ADAL" clId="{9D44B2BA-84BA-4082-81FE-02409922670F}" dt="2020-09-28T17:25:14.456" v="18"/>
        <pc:sldMkLst>
          <pc:docMk/>
          <pc:sldMk cId="487922215" sldId="825"/>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B9EE-46AE-9888-0D482684F21F}"/>
              </c:ext>
            </c:extLst>
          </c:dPt>
          <c:dPt>
            <c:idx val="1"/>
            <c:bubble3D val="0"/>
            <c:spPr>
              <a:solidFill>
                <a:schemeClr val="accent6"/>
              </a:solidFill>
              <a:ln w="19050">
                <a:noFill/>
              </a:ln>
              <a:effectLst/>
            </c:spPr>
            <c:extLst>
              <c:ext xmlns:c16="http://schemas.microsoft.com/office/drawing/2014/chart" uri="{C3380CC4-5D6E-409C-BE32-E72D297353CC}">
                <c16:uniqueId val="{00000003-B9EE-46AE-9888-0D482684F21F}"/>
              </c:ext>
            </c:extLst>
          </c:dPt>
          <c:dPt>
            <c:idx val="2"/>
            <c:bubble3D val="0"/>
            <c:spPr>
              <a:solidFill>
                <a:schemeClr val="accent1"/>
              </a:solidFill>
              <a:ln w="19050">
                <a:noFill/>
              </a:ln>
              <a:effectLst/>
            </c:spPr>
            <c:extLst>
              <c:ext xmlns:c16="http://schemas.microsoft.com/office/drawing/2014/chart" uri="{C3380CC4-5D6E-409C-BE32-E72D297353CC}">
                <c16:uniqueId val="{00000005-B9EE-46AE-9888-0D482684F21F}"/>
              </c:ext>
            </c:extLst>
          </c:dPt>
          <c:cat>
            <c:strRef>
              <c:f>Sheet1!$A$2:$A$4</c:f>
              <c:strCache>
                <c:ptCount val="2"/>
                <c:pt idx="0">
                  <c:v>1st Qtr</c:v>
                </c:pt>
                <c:pt idx="1">
                  <c:v>2nd Qtr</c:v>
                </c:pt>
              </c:strCache>
            </c:strRef>
          </c:cat>
          <c:val>
            <c:numRef>
              <c:f>Sheet1!$B$2:$B$4</c:f>
              <c:numCache>
                <c:formatCode>General</c:formatCode>
                <c:ptCount val="3"/>
                <c:pt idx="0">
                  <c:v>40</c:v>
                </c:pt>
                <c:pt idx="1">
                  <c:v>40</c:v>
                </c:pt>
                <c:pt idx="2">
                  <c:v>20</c:v>
                </c:pt>
              </c:numCache>
            </c:numRef>
          </c:val>
          <c:extLst>
            <c:ext xmlns:c16="http://schemas.microsoft.com/office/drawing/2014/chart" uri="{C3380CC4-5D6E-409C-BE32-E72D297353CC}">
              <c16:uniqueId val="{00000006-B9EE-46AE-9888-0D482684F21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419415-C282-48E3-8DD0-3111DDD18A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B35D5BA-CACE-4153-BF3F-2011B8B2358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50C51B1-8D39-4BC3-899A-D5B6CF73075C}" type="datetimeFigureOut">
              <a:rPr lang="en-US" smtClean="0"/>
              <a:t>9/28/2020</a:t>
            </a:fld>
            <a:endParaRPr lang="en-US" dirty="0"/>
          </a:p>
        </p:txBody>
      </p:sp>
      <p:sp>
        <p:nvSpPr>
          <p:cNvPr id="4" name="Footer Placeholder 3">
            <a:extLst>
              <a:ext uri="{FF2B5EF4-FFF2-40B4-BE49-F238E27FC236}">
                <a16:creationId xmlns:a16="http://schemas.microsoft.com/office/drawing/2014/main" id="{AEBDC824-B090-49CF-B760-2E315C53A73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B8F4DB3-76BF-4238-AA31-6D0D1581BF8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332573B-6C03-40C7-9B04-58D8985D3365}" type="slidenum">
              <a:rPr lang="en-US" smtClean="0"/>
              <a:t>‹#›</a:t>
            </a:fld>
            <a:endParaRPr lang="en-US" dirty="0"/>
          </a:p>
        </p:txBody>
      </p:sp>
    </p:spTree>
    <p:extLst>
      <p:ext uri="{BB962C8B-B14F-4D97-AF65-F5344CB8AC3E}">
        <p14:creationId xmlns:p14="http://schemas.microsoft.com/office/powerpoint/2010/main" val="3257287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015677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Victor </a:t>
            </a:r>
            <a:endParaRPr dirty="0"/>
          </a:p>
        </p:txBody>
      </p:sp>
      <p:sp>
        <p:nvSpPr>
          <p:cNvPr id="154" name="Google Shape;15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2aac8634d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2aac8634d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Corey- intros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2"/>
        <p:cNvGrpSpPr/>
        <p:nvPr/>
      </p:nvGrpSpPr>
      <p:grpSpPr>
        <a:xfrm>
          <a:off x="0" y="0"/>
          <a:ext cx="0" cy="0"/>
          <a:chOff x="0" y="0"/>
          <a:chExt cx="0" cy="0"/>
        </a:xfrm>
      </p:grpSpPr>
      <p:sp>
        <p:nvSpPr>
          <p:cNvPr id="23" name="Google Shape;23;p6"/>
          <p:cNvSpPr txBox="1">
            <a:spLocks noGrp="1"/>
          </p:cNvSpPr>
          <p:nvPr>
            <p:ph type="ctrTitle"/>
          </p:nvPr>
        </p:nvSpPr>
        <p:spPr>
          <a:xfrm>
            <a:off x="961900" y="1524446"/>
            <a:ext cx="6955600" cy="15465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2185C5"/>
              </a:buClr>
              <a:buSzPts val="4800"/>
              <a:buFont typeface="Trebuchet MS"/>
              <a:buNone/>
              <a:defRPr sz="4800">
                <a:solidFill>
                  <a:schemeClr val="dk1"/>
                </a:solidFill>
                <a:latin typeface="Trebuchet MS"/>
                <a:ea typeface="Trebuchet MS"/>
                <a:cs typeface="Trebuchet MS"/>
                <a:sym typeface="Trebuchet MS"/>
              </a:defRPr>
            </a:lvl1pPr>
            <a:lvl2pPr lvl="1" algn="l">
              <a:spcBef>
                <a:spcPts val="0"/>
              </a:spcBef>
              <a:spcAft>
                <a:spcPts val="0"/>
              </a:spcAft>
              <a:buClr>
                <a:srgbClr val="2185C5"/>
              </a:buClr>
              <a:buSzPts val="4800"/>
              <a:buNone/>
              <a:defRPr sz="4800">
                <a:solidFill>
                  <a:srgbClr val="2185C5"/>
                </a:solidFill>
              </a:defRPr>
            </a:lvl2pPr>
            <a:lvl3pPr lvl="2" algn="l">
              <a:spcBef>
                <a:spcPts val="0"/>
              </a:spcBef>
              <a:spcAft>
                <a:spcPts val="0"/>
              </a:spcAft>
              <a:buClr>
                <a:srgbClr val="2185C5"/>
              </a:buClr>
              <a:buSzPts val="4800"/>
              <a:buNone/>
              <a:defRPr sz="4800">
                <a:solidFill>
                  <a:srgbClr val="2185C5"/>
                </a:solidFill>
              </a:defRPr>
            </a:lvl3pPr>
            <a:lvl4pPr lvl="3" algn="l">
              <a:spcBef>
                <a:spcPts val="0"/>
              </a:spcBef>
              <a:spcAft>
                <a:spcPts val="0"/>
              </a:spcAft>
              <a:buClr>
                <a:srgbClr val="2185C5"/>
              </a:buClr>
              <a:buSzPts val="4800"/>
              <a:buNone/>
              <a:defRPr sz="4800">
                <a:solidFill>
                  <a:srgbClr val="2185C5"/>
                </a:solidFill>
              </a:defRPr>
            </a:lvl4pPr>
            <a:lvl5pPr lvl="4" algn="l">
              <a:spcBef>
                <a:spcPts val="0"/>
              </a:spcBef>
              <a:spcAft>
                <a:spcPts val="0"/>
              </a:spcAft>
              <a:buClr>
                <a:srgbClr val="2185C5"/>
              </a:buClr>
              <a:buSzPts val="4800"/>
              <a:buNone/>
              <a:defRPr sz="4800">
                <a:solidFill>
                  <a:srgbClr val="2185C5"/>
                </a:solidFill>
              </a:defRPr>
            </a:lvl5pPr>
            <a:lvl6pPr lvl="5" algn="l">
              <a:spcBef>
                <a:spcPts val="0"/>
              </a:spcBef>
              <a:spcAft>
                <a:spcPts val="0"/>
              </a:spcAft>
              <a:buClr>
                <a:srgbClr val="2185C5"/>
              </a:buClr>
              <a:buSzPts val="4800"/>
              <a:buNone/>
              <a:defRPr sz="4800">
                <a:solidFill>
                  <a:srgbClr val="2185C5"/>
                </a:solidFill>
              </a:defRPr>
            </a:lvl6pPr>
            <a:lvl7pPr lvl="6" algn="l">
              <a:spcBef>
                <a:spcPts val="0"/>
              </a:spcBef>
              <a:spcAft>
                <a:spcPts val="0"/>
              </a:spcAft>
              <a:buClr>
                <a:srgbClr val="2185C5"/>
              </a:buClr>
              <a:buSzPts val="4800"/>
              <a:buNone/>
              <a:defRPr sz="4800">
                <a:solidFill>
                  <a:srgbClr val="2185C5"/>
                </a:solidFill>
              </a:defRPr>
            </a:lvl7pPr>
            <a:lvl8pPr lvl="7" algn="l">
              <a:spcBef>
                <a:spcPts val="0"/>
              </a:spcBef>
              <a:spcAft>
                <a:spcPts val="0"/>
              </a:spcAft>
              <a:buClr>
                <a:srgbClr val="2185C5"/>
              </a:buClr>
              <a:buSzPts val="4800"/>
              <a:buNone/>
              <a:defRPr sz="4800">
                <a:solidFill>
                  <a:srgbClr val="2185C5"/>
                </a:solidFill>
              </a:defRPr>
            </a:lvl8pPr>
            <a:lvl9pPr lvl="8" algn="l">
              <a:spcBef>
                <a:spcPts val="0"/>
              </a:spcBef>
              <a:spcAft>
                <a:spcPts val="0"/>
              </a:spcAft>
              <a:buClr>
                <a:srgbClr val="2185C5"/>
              </a:buClr>
              <a:buSzPts val="4800"/>
              <a:buNone/>
              <a:defRPr sz="4800">
                <a:solidFill>
                  <a:srgbClr val="2185C5"/>
                </a:solidFill>
              </a:defRPr>
            </a:lvl9pPr>
          </a:lstStyle>
          <a:p>
            <a:endParaRPr/>
          </a:p>
        </p:txBody>
      </p:sp>
      <p:pic>
        <p:nvPicPr>
          <p:cNvPr id="4" name="Picture 2">
            <a:extLst>
              <a:ext uri="{FF2B5EF4-FFF2-40B4-BE49-F238E27FC236}">
                <a16:creationId xmlns:a16="http://schemas.microsoft.com/office/drawing/2014/main" id="{A66B9602-9328-4E0A-9C24-E2A83E3EDA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4866" y="5678906"/>
            <a:ext cx="3567134" cy="117909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B0EA762A-38CA-4929-BCC0-B09B7772B749}"/>
              </a:ext>
            </a:extLst>
          </p:cNvPr>
          <p:cNvSpPr txBox="1">
            <a:spLocks/>
          </p:cNvSpPr>
          <p:nvPr userDrawn="1"/>
        </p:nvSpPr>
        <p:spPr>
          <a:xfrm>
            <a:off x="3894781" y="6551445"/>
            <a:ext cx="4114800" cy="220171"/>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tx1"/>
                </a:solidFill>
                <a:effectLst/>
                <a:latin typeface="Arial Narrow" panose="020B0506020202030204" pitchFamily="34" charset="0"/>
              </a:rPr>
              <a:t>© 2020 School Services of California Inc.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1033181" y="609600"/>
            <a:ext cx="809624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9"/>
          <p:cNvSpPr txBox="1">
            <a:spLocks noGrp="1"/>
          </p:cNvSpPr>
          <p:nvPr>
            <p:ph type="body" idx="1"/>
          </p:nvPr>
        </p:nvSpPr>
        <p:spPr>
          <a:xfrm>
            <a:off x="812796" y="4013200"/>
            <a:ext cx="8463621"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7" name="Google Shape;117;p19"/>
          <p:cNvSpPr txBox="1">
            <a:spLocks noGrp="1"/>
          </p:cNvSpPr>
          <p:nvPr>
            <p:ph type="body" idx="2"/>
          </p:nvPr>
        </p:nvSpPr>
        <p:spPr>
          <a:xfrm>
            <a:off x="812799"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8" name="Google Shape;118;p19"/>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19"/>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0" name="Google Shape;120;p19"/>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
        <p:nvSpPr>
          <p:cNvPr id="121" name="Google Shape;121;p19"/>
          <p:cNvSpPr txBox="1"/>
          <p:nvPr/>
        </p:nvSpPr>
        <p:spPr>
          <a:xfrm>
            <a:off x="643617" y="790378"/>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
        <p:nvSpPr>
          <p:cNvPr id="122" name="Google Shape;122;p19"/>
          <p:cNvSpPr txBox="1"/>
          <p:nvPr/>
        </p:nvSpPr>
        <p:spPr>
          <a:xfrm>
            <a:off x="8996934"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821133" y="609600"/>
            <a:ext cx="8455287"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0"/>
          <p:cNvSpPr txBox="1">
            <a:spLocks noGrp="1"/>
          </p:cNvSpPr>
          <p:nvPr>
            <p:ph type="body" idx="1"/>
          </p:nvPr>
        </p:nvSpPr>
        <p:spPr>
          <a:xfrm>
            <a:off x="812796" y="4013200"/>
            <a:ext cx="8463621"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6" name="Google Shape;126;p20"/>
          <p:cNvSpPr txBox="1">
            <a:spLocks noGrp="1"/>
          </p:cNvSpPr>
          <p:nvPr>
            <p:ph type="body" idx="2"/>
          </p:nvPr>
        </p:nvSpPr>
        <p:spPr>
          <a:xfrm>
            <a:off x="812799"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7" name="Google Shape;127;p20"/>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8" name="Google Shape;128;p20"/>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9" name="Google Shape;129;p20"/>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812801" y="609600"/>
            <a:ext cx="8463617"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body" idx="1"/>
          </p:nvPr>
        </p:nvSpPr>
        <p:spPr>
          <a:xfrm rot="5400000">
            <a:off x="3104224" y="-130833"/>
            <a:ext cx="3880773" cy="846361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3" name="Google Shape;133;p21"/>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4" name="Google Shape;134;p21"/>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5" name="Google Shape;135;p21"/>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rot="5400000">
            <a:off x="5996568" y="2582785"/>
            <a:ext cx="5251451" cy="130508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2"/>
          <p:cNvSpPr txBox="1">
            <a:spLocks noGrp="1"/>
          </p:cNvSpPr>
          <p:nvPr>
            <p:ph type="body" idx="1"/>
          </p:nvPr>
        </p:nvSpPr>
        <p:spPr>
          <a:xfrm rot="5400000">
            <a:off x="1650425" y="-228026"/>
            <a:ext cx="5251451" cy="69267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9" name="Google Shape;139;p22"/>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0" name="Google Shape;140;p22"/>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1" name="Google Shape;141;p22"/>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812801" y="609601"/>
            <a:ext cx="8463617" cy="74918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8"/>
          <p:cNvSpPr txBox="1">
            <a:spLocks noGrp="1"/>
          </p:cNvSpPr>
          <p:nvPr>
            <p:ph type="body" idx="1"/>
          </p:nvPr>
        </p:nvSpPr>
        <p:spPr>
          <a:xfrm>
            <a:off x="812800" y="1598064"/>
            <a:ext cx="8463619" cy="444329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dirty="0"/>
          </a:p>
        </p:txBody>
      </p:sp>
      <p:sp>
        <p:nvSpPr>
          <p:cNvPr id="45" name="Google Shape;45;p8"/>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8"/>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8"/>
          <p:cNvSpPr txBox="1">
            <a:spLocks noGrp="1"/>
          </p:cNvSpPr>
          <p:nvPr>
            <p:ph type="sldNum" idx="12"/>
          </p:nvPr>
        </p:nvSpPr>
        <p:spPr>
          <a:xfrm>
            <a:off x="129281" y="6406491"/>
            <a:ext cx="68351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a:solidFill>
                  <a:schemeClr val="bg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pic>
        <p:nvPicPr>
          <p:cNvPr id="7" name="Picture 2">
            <a:extLst>
              <a:ext uri="{FF2B5EF4-FFF2-40B4-BE49-F238E27FC236}">
                <a16:creationId xmlns:a16="http://schemas.microsoft.com/office/drawing/2014/main" id="{45AB9E0B-DD02-403C-88B0-58DF9BA0BA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4866" y="5678906"/>
            <a:ext cx="3567134" cy="1179094"/>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D6AA12BC-C95B-4999-BE0C-2EB1EAC720E7}"/>
              </a:ext>
            </a:extLst>
          </p:cNvPr>
          <p:cNvSpPr txBox="1">
            <a:spLocks/>
          </p:cNvSpPr>
          <p:nvPr userDrawn="1"/>
        </p:nvSpPr>
        <p:spPr>
          <a:xfrm>
            <a:off x="3894781" y="6551445"/>
            <a:ext cx="4114800" cy="220171"/>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tx1"/>
                </a:solidFill>
                <a:effectLst/>
                <a:latin typeface="Arial Narrow" panose="020B0506020202030204" pitchFamily="34" charset="0"/>
              </a:rPr>
              <a:t>© 2020 School Services of California Inc.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12801" y="609600"/>
            <a:ext cx="8463617" cy="745599"/>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1"/>
          <p:cNvSpPr txBox="1">
            <a:spLocks noGrp="1"/>
          </p:cNvSpPr>
          <p:nvPr>
            <p:ph type="body" idx="1"/>
          </p:nvPr>
        </p:nvSpPr>
        <p:spPr>
          <a:xfrm>
            <a:off x="803842" y="1643335"/>
            <a:ext cx="412089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dirty="0"/>
          </a:p>
        </p:txBody>
      </p:sp>
      <p:sp>
        <p:nvSpPr>
          <p:cNvPr id="64" name="Google Shape;64;p11"/>
          <p:cNvSpPr txBox="1">
            <a:spLocks noGrp="1"/>
          </p:cNvSpPr>
          <p:nvPr>
            <p:ph type="body" idx="2"/>
          </p:nvPr>
        </p:nvSpPr>
        <p:spPr>
          <a:xfrm>
            <a:off x="812799" y="2333003"/>
            <a:ext cx="4120896" cy="3708364"/>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5" name="Google Shape;65;p11"/>
          <p:cNvSpPr txBox="1">
            <a:spLocks noGrp="1"/>
          </p:cNvSpPr>
          <p:nvPr>
            <p:ph type="body" idx="3"/>
          </p:nvPr>
        </p:nvSpPr>
        <p:spPr>
          <a:xfrm>
            <a:off x="5146563" y="1643335"/>
            <a:ext cx="412089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6" name="Google Shape;66;p11"/>
          <p:cNvSpPr txBox="1">
            <a:spLocks noGrp="1"/>
          </p:cNvSpPr>
          <p:nvPr>
            <p:ph type="body" idx="4"/>
          </p:nvPr>
        </p:nvSpPr>
        <p:spPr>
          <a:xfrm>
            <a:off x="5155520" y="2333003"/>
            <a:ext cx="4120896" cy="3708364"/>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7" name="Google Shape;67;p11"/>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1"/>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10" name="Picture 2">
            <a:extLst>
              <a:ext uri="{FF2B5EF4-FFF2-40B4-BE49-F238E27FC236}">
                <a16:creationId xmlns:a16="http://schemas.microsoft.com/office/drawing/2014/main" id="{D709C514-B27F-4730-86E1-85F6E26E59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4866" y="5668055"/>
            <a:ext cx="3567134" cy="1179094"/>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47;p8">
            <a:extLst>
              <a:ext uri="{FF2B5EF4-FFF2-40B4-BE49-F238E27FC236}">
                <a16:creationId xmlns:a16="http://schemas.microsoft.com/office/drawing/2014/main" id="{555093CA-83B4-4B0B-ABEB-F5BEF9B4404A}"/>
              </a:ext>
            </a:extLst>
          </p:cNvPr>
          <p:cNvSpPr txBox="1">
            <a:spLocks/>
          </p:cNvSpPr>
          <p:nvPr userDrawn="1"/>
        </p:nvSpPr>
        <p:spPr>
          <a:xfrm>
            <a:off x="129281" y="6406491"/>
            <a:ext cx="6835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900" b="1" i="0" u="none" strike="noStrike" cap="none">
                <a:solidFill>
                  <a:schemeClr val="bg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z="1200" smtClean="0"/>
              <a:pPr/>
              <a:t>‹#›</a:t>
            </a:fld>
            <a:endParaRPr lang="en" sz="1200" dirty="0"/>
          </a:p>
        </p:txBody>
      </p:sp>
      <p:sp>
        <p:nvSpPr>
          <p:cNvPr id="12" name="Footer Placeholder 4">
            <a:extLst>
              <a:ext uri="{FF2B5EF4-FFF2-40B4-BE49-F238E27FC236}">
                <a16:creationId xmlns:a16="http://schemas.microsoft.com/office/drawing/2014/main" id="{01490EB0-F950-4ECC-9170-63E5B1D23A2D}"/>
              </a:ext>
            </a:extLst>
          </p:cNvPr>
          <p:cNvSpPr txBox="1">
            <a:spLocks/>
          </p:cNvSpPr>
          <p:nvPr userDrawn="1"/>
        </p:nvSpPr>
        <p:spPr>
          <a:xfrm>
            <a:off x="3894781" y="6551445"/>
            <a:ext cx="4114800" cy="220171"/>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tx1"/>
                </a:solidFill>
                <a:effectLst/>
                <a:latin typeface="Arial Narrow" panose="020B0506020202030204" pitchFamily="34" charset="0"/>
              </a:rPr>
              <a:t>© 2020 School Services of California Inc.</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812800" y="609600"/>
            <a:ext cx="8463619" cy="7491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2"/>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2"/>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 name="Google Shape;47;p8">
            <a:extLst>
              <a:ext uri="{FF2B5EF4-FFF2-40B4-BE49-F238E27FC236}">
                <a16:creationId xmlns:a16="http://schemas.microsoft.com/office/drawing/2014/main" id="{68846789-431E-4DA9-8EEF-9A9C5FF62C47}"/>
              </a:ext>
            </a:extLst>
          </p:cNvPr>
          <p:cNvSpPr txBox="1">
            <a:spLocks/>
          </p:cNvSpPr>
          <p:nvPr userDrawn="1"/>
        </p:nvSpPr>
        <p:spPr>
          <a:xfrm>
            <a:off x="129281" y="6406491"/>
            <a:ext cx="6835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900" b="1" i="0" u="none" strike="noStrike" cap="none">
                <a:solidFill>
                  <a:schemeClr val="bg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z="1200" smtClean="0"/>
              <a:pPr/>
              <a:t>‹#›</a:t>
            </a:fld>
            <a:endParaRPr lang="en" sz="1200" dirty="0"/>
          </a:p>
        </p:txBody>
      </p:sp>
      <p:sp>
        <p:nvSpPr>
          <p:cNvPr id="7" name="Footer Placeholder 4">
            <a:extLst>
              <a:ext uri="{FF2B5EF4-FFF2-40B4-BE49-F238E27FC236}">
                <a16:creationId xmlns:a16="http://schemas.microsoft.com/office/drawing/2014/main" id="{3D5D340D-8E70-4B51-A745-63AF11E4BC8A}"/>
              </a:ext>
            </a:extLst>
          </p:cNvPr>
          <p:cNvSpPr txBox="1">
            <a:spLocks/>
          </p:cNvSpPr>
          <p:nvPr userDrawn="1"/>
        </p:nvSpPr>
        <p:spPr>
          <a:xfrm>
            <a:off x="3894781" y="6551445"/>
            <a:ext cx="4114800" cy="220171"/>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tx1"/>
                </a:solidFill>
                <a:effectLst/>
                <a:latin typeface="Arial Narrow" panose="020B0506020202030204" pitchFamily="34" charset="0"/>
              </a:rPr>
              <a:t>© 2020 School Services of California Inc.</a:t>
            </a:r>
          </a:p>
        </p:txBody>
      </p:sp>
      <p:pic>
        <p:nvPicPr>
          <p:cNvPr id="8" name="Picture 2">
            <a:extLst>
              <a:ext uri="{FF2B5EF4-FFF2-40B4-BE49-F238E27FC236}">
                <a16:creationId xmlns:a16="http://schemas.microsoft.com/office/drawing/2014/main" id="{D87B8078-CD5C-4149-8585-0EF964E4D8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4866" y="5678906"/>
            <a:ext cx="3567134" cy="1179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812800" y="1498604"/>
            <a:ext cx="3720243"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body" idx="1"/>
          </p:nvPr>
        </p:nvSpPr>
        <p:spPr>
          <a:xfrm>
            <a:off x="4761702" y="514928"/>
            <a:ext cx="4514716"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2" name="Google Shape;82;p14"/>
          <p:cNvSpPr txBox="1">
            <a:spLocks noGrp="1"/>
          </p:cNvSpPr>
          <p:nvPr>
            <p:ph type="body" idx="2"/>
          </p:nvPr>
        </p:nvSpPr>
        <p:spPr>
          <a:xfrm>
            <a:off x="812800" y="2777069"/>
            <a:ext cx="3720243"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83" name="Google Shape;83;p14"/>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4"/>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14"/>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812800" y="4800600"/>
            <a:ext cx="8463619"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5"/>
          <p:cNvSpPr>
            <a:spLocks noGrp="1"/>
          </p:cNvSpPr>
          <p:nvPr>
            <p:ph type="pic" idx="2"/>
          </p:nvPr>
        </p:nvSpPr>
        <p:spPr>
          <a:xfrm>
            <a:off x="812800" y="609600"/>
            <a:ext cx="8463619"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dirty="0"/>
          </a:p>
        </p:txBody>
      </p:sp>
      <p:sp>
        <p:nvSpPr>
          <p:cNvPr id="89" name="Google Shape;89;p15"/>
          <p:cNvSpPr txBox="1">
            <a:spLocks noGrp="1"/>
          </p:cNvSpPr>
          <p:nvPr>
            <p:ph type="body" idx="1"/>
          </p:nvPr>
        </p:nvSpPr>
        <p:spPr>
          <a:xfrm>
            <a:off x="812800" y="5367338"/>
            <a:ext cx="8463619"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15"/>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15"/>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2" name="Google Shape;92;p15"/>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812801" y="609600"/>
            <a:ext cx="8463619"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body" idx="1"/>
          </p:nvPr>
        </p:nvSpPr>
        <p:spPr>
          <a:xfrm>
            <a:off x="812801" y="4470400"/>
            <a:ext cx="8463619"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6" name="Google Shape;96;p16"/>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6"/>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16"/>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1033181" y="609600"/>
            <a:ext cx="809624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7"/>
          <p:cNvSpPr txBox="1">
            <a:spLocks noGrp="1"/>
          </p:cNvSpPr>
          <p:nvPr>
            <p:ph type="body" idx="1"/>
          </p:nvPr>
        </p:nvSpPr>
        <p:spPr>
          <a:xfrm>
            <a:off x="1468100" y="3632200"/>
            <a:ext cx="7226405"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2" name="Google Shape;102;p17"/>
          <p:cNvSpPr txBox="1">
            <a:spLocks noGrp="1"/>
          </p:cNvSpPr>
          <p:nvPr>
            <p:ph type="body" idx="2"/>
          </p:nvPr>
        </p:nvSpPr>
        <p:spPr>
          <a:xfrm>
            <a:off x="812799" y="4470400"/>
            <a:ext cx="8463620"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3" name="Google Shape;103;p17"/>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17"/>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7"/>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
        <p:nvSpPr>
          <p:cNvPr id="106" name="Google Shape;106;p17"/>
          <p:cNvSpPr txBox="1"/>
          <p:nvPr/>
        </p:nvSpPr>
        <p:spPr>
          <a:xfrm>
            <a:off x="643617" y="790378"/>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
        <p:nvSpPr>
          <p:cNvPr id="107" name="Google Shape;107;p17"/>
          <p:cNvSpPr txBox="1"/>
          <p:nvPr/>
        </p:nvSpPr>
        <p:spPr>
          <a:xfrm>
            <a:off x="8996934"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sz="14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812799" y="1931988"/>
            <a:ext cx="8463620"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8"/>
          <p:cNvSpPr txBox="1">
            <a:spLocks noGrp="1"/>
          </p:cNvSpPr>
          <p:nvPr>
            <p:ph type="body" idx="1"/>
          </p:nvPr>
        </p:nvSpPr>
        <p:spPr>
          <a:xfrm>
            <a:off x="812799" y="4527448"/>
            <a:ext cx="8463620"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1" name="Google Shape;111;p18"/>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2" name="Google Shape;112;p18"/>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3" name="Google Shape;113;p18"/>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5"/>
          <p:cNvGrpSpPr/>
          <p:nvPr/>
        </p:nvGrpSpPr>
        <p:grpSpPr>
          <a:xfrm>
            <a:off x="-11288" y="-8468"/>
            <a:ext cx="12226407" cy="6874935"/>
            <a:chOff x="-8467" y="-8468"/>
            <a:chExt cx="9169805" cy="6874935"/>
          </a:xfrm>
        </p:grpSpPr>
        <p:sp>
          <p:nvSpPr>
            <p:cNvPr id="7" name="Google Shape;7;p5"/>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cxnSp>
          <p:nvCxnSpPr>
            <p:cNvPr id="8" name="Google Shape;8;p5"/>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9" name="Google Shape;9;p5"/>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10" name="Google Shape;10;p5"/>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1" name="Google Shape;11;p5"/>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2" name="Google Shape;12;p5"/>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 name="Google Shape;13;p5"/>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DD7E0E">
                <a:alpha val="69803"/>
              </a:srgbClr>
            </a:solidFill>
            <a:ln>
              <a:noFill/>
            </a:ln>
          </p:spPr>
        </p:sp>
        <p:sp>
          <p:nvSpPr>
            <p:cNvPr id="14" name="Google Shape;14;p5"/>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8D2BC">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 name="Google Shape;15;p5"/>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6" name="Google Shape;16;p5"/>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grpSp>
      <p:sp>
        <p:nvSpPr>
          <p:cNvPr id="17" name="Google Shape;17;p5"/>
          <p:cNvSpPr txBox="1">
            <a:spLocks noGrp="1"/>
          </p:cNvSpPr>
          <p:nvPr>
            <p:ph type="title"/>
          </p:nvPr>
        </p:nvSpPr>
        <p:spPr>
          <a:xfrm>
            <a:off x="812801" y="609600"/>
            <a:ext cx="8463617"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5"/>
          <p:cNvSpPr txBox="1">
            <a:spLocks noGrp="1"/>
          </p:cNvSpPr>
          <p:nvPr>
            <p:ph type="body" idx="1"/>
          </p:nvPr>
        </p:nvSpPr>
        <p:spPr>
          <a:xfrm>
            <a:off x="812800" y="2160590"/>
            <a:ext cx="8463619"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5"/>
          <p:cNvSpPr txBox="1">
            <a:spLocks noGrp="1"/>
          </p:cNvSpPr>
          <p:nvPr>
            <p:ph type="dt" idx="10"/>
          </p:nvPr>
        </p:nvSpPr>
        <p:spPr>
          <a:xfrm>
            <a:off x="7207011" y="6041366"/>
            <a:ext cx="912176"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0" name="Google Shape;20;p5"/>
          <p:cNvSpPr txBox="1">
            <a:spLocks noGrp="1"/>
          </p:cNvSpPr>
          <p:nvPr>
            <p:ph type="ftr" idx="11"/>
          </p:nvPr>
        </p:nvSpPr>
        <p:spPr>
          <a:xfrm>
            <a:off x="812799" y="6041366"/>
            <a:ext cx="616396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1" name="Google Shape;21;p5"/>
          <p:cNvSpPr txBox="1">
            <a:spLocks noGrp="1"/>
          </p:cNvSpPr>
          <p:nvPr>
            <p:ph type="sldNum" idx="12"/>
          </p:nvPr>
        </p:nvSpPr>
        <p:spPr>
          <a:xfrm>
            <a:off x="8592903" y="6041366"/>
            <a:ext cx="6835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briannag@sscal.com"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D52138-6CEA-4C64-B215-E9C3A07E1507}"/>
              </a:ext>
            </a:extLst>
          </p:cNvPr>
          <p:cNvSpPr>
            <a:spLocks noGrp="1"/>
          </p:cNvSpPr>
          <p:nvPr>
            <p:ph type="ctrTitle"/>
          </p:nvPr>
        </p:nvSpPr>
        <p:spPr/>
        <p:txBody>
          <a:bodyPr>
            <a:normAutofit fontScale="90000"/>
          </a:bodyPr>
          <a:lstStyle/>
          <a:p>
            <a:pPr algn="ctr"/>
            <a:r>
              <a:rPr lang="en-US" sz="4000" dirty="0"/>
              <a:t>California Charter Authorizing Professionals</a:t>
            </a:r>
            <a:br>
              <a:rPr lang="en-US" dirty="0"/>
            </a:br>
            <a:br>
              <a:rPr lang="en-US" dirty="0"/>
            </a:br>
            <a:r>
              <a:rPr lang="en-US" sz="4900" b="1" dirty="0">
                <a:solidFill>
                  <a:schemeClr val="accent1"/>
                </a:solidFill>
              </a:rPr>
              <a:t>SB 820 Impacts on Charter Schools</a:t>
            </a:r>
            <a:br>
              <a:rPr lang="en-US" b="1" i="1" dirty="0"/>
            </a:br>
            <a:r>
              <a:rPr lang="en-US" sz="2700" b="1" dirty="0"/>
              <a:t>September 30, 2020</a:t>
            </a:r>
            <a:br>
              <a:rPr lang="en-US" dirty="0"/>
            </a:br>
            <a:endParaRPr lang="en-US" dirty="0"/>
          </a:p>
        </p:txBody>
      </p:sp>
      <p:sp>
        <p:nvSpPr>
          <p:cNvPr id="4" name="Slide Number Placeholder 3">
            <a:extLst>
              <a:ext uri="{FF2B5EF4-FFF2-40B4-BE49-F238E27FC236}">
                <a16:creationId xmlns:a16="http://schemas.microsoft.com/office/drawing/2014/main" id="{0F16F107-C102-4E0D-A8C7-E38FEDA215C1}"/>
              </a:ext>
            </a:extLst>
          </p:cNvPr>
          <p:cNvSpPr>
            <a:spLocks noGrp="1"/>
          </p:cNvSpPr>
          <p:nvPr>
            <p:ph type="sldNum" idx="4294967295"/>
          </p:nvPr>
        </p:nvSpPr>
        <p:spPr>
          <a:xfrm>
            <a:off x="11509375" y="6042025"/>
            <a:ext cx="682625" cy="365125"/>
          </a:xfrm>
        </p:spPr>
        <p:txBody>
          <a:bodyPr/>
          <a:lstStyle/>
          <a:p>
            <a:fld id="{00000000-1234-1234-1234-123412341234}" type="slidenum">
              <a:rPr lang="en" smtClean="0"/>
              <a:pPr/>
              <a:t>1</a:t>
            </a:fld>
            <a:endParaRPr lang="en" dirty="0"/>
          </a:p>
        </p:txBody>
      </p:sp>
    </p:spTree>
    <p:extLst>
      <p:ext uri="{BB962C8B-B14F-4D97-AF65-F5344CB8AC3E}">
        <p14:creationId xmlns:p14="http://schemas.microsoft.com/office/powerpoint/2010/main" val="194249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97FA-BD47-4E34-B576-8C2B266D5C6E}"/>
              </a:ext>
            </a:extLst>
          </p:cNvPr>
          <p:cNvSpPr>
            <a:spLocks noGrp="1"/>
          </p:cNvSpPr>
          <p:nvPr>
            <p:ph type="title"/>
          </p:nvPr>
        </p:nvSpPr>
        <p:spPr/>
        <p:txBody>
          <a:bodyPr/>
          <a:lstStyle/>
          <a:p>
            <a:r>
              <a:rPr lang="en-US" dirty="0"/>
              <a:t>Growth Funding</a:t>
            </a:r>
          </a:p>
        </p:txBody>
      </p:sp>
      <p:sp>
        <p:nvSpPr>
          <p:cNvPr id="3" name="Text Placeholder 2">
            <a:extLst>
              <a:ext uri="{FF2B5EF4-FFF2-40B4-BE49-F238E27FC236}">
                <a16:creationId xmlns:a16="http://schemas.microsoft.com/office/drawing/2014/main" id="{C5738EDF-2541-4988-A668-498D64348386}"/>
              </a:ext>
            </a:extLst>
          </p:cNvPr>
          <p:cNvSpPr>
            <a:spLocks noGrp="1"/>
          </p:cNvSpPr>
          <p:nvPr>
            <p:ph type="body" idx="1"/>
          </p:nvPr>
        </p:nvSpPr>
        <p:spPr>
          <a:xfrm>
            <a:off x="812798" y="1660986"/>
            <a:ext cx="8463619" cy="4443299"/>
          </a:xfrm>
        </p:spPr>
        <p:txBody>
          <a:bodyPr/>
          <a:lstStyle/>
          <a:p>
            <a:r>
              <a:rPr lang="en-US" sz="2400" dirty="0"/>
              <a:t>SB 820 provides growth funding for LEAs</a:t>
            </a:r>
          </a:p>
          <a:p>
            <a:endParaRPr lang="en-US" dirty="0"/>
          </a:p>
        </p:txBody>
      </p:sp>
      <p:sp>
        <p:nvSpPr>
          <p:cNvPr id="4" name="Slide Number Placeholder 3">
            <a:extLst>
              <a:ext uri="{FF2B5EF4-FFF2-40B4-BE49-F238E27FC236}">
                <a16:creationId xmlns:a16="http://schemas.microsoft.com/office/drawing/2014/main" id="{9DB45233-5B60-4C77-AA28-BE39D270CFB8}"/>
              </a:ext>
            </a:extLst>
          </p:cNvPr>
          <p:cNvSpPr>
            <a:spLocks noGrp="1"/>
          </p:cNvSpPr>
          <p:nvPr>
            <p:ph type="sldNum" idx="12"/>
          </p:nvPr>
        </p:nvSpPr>
        <p:spPr/>
        <p:txBody>
          <a:bodyPr/>
          <a:lstStyle/>
          <a:p>
            <a:fld id="{00000000-1234-1234-1234-123412341234}" type="slidenum">
              <a:rPr lang="en" smtClean="0"/>
              <a:pPr/>
              <a:t>10</a:t>
            </a:fld>
            <a:endParaRPr lang="en" dirty="0"/>
          </a:p>
        </p:txBody>
      </p:sp>
      <p:grpSp>
        <p:nvGrpSpPr>
          <p:cNvPr id="11" name="Group 10">
            <a:extLst>
              <a:ext uri="{FF2B5EF4-FFF2-40B4-BE49-F238E27FC236}">
                <a16:creationId xmlns:a16="http://schemas.microsoft.com/office/drawing/2014/main" id="{2B374742-53B9-484D-A1F5-F8FED449FE78}"/>
              </a:ext>
            </a:extLst>
          </p:cNvPr>
          <p:cNvGrpSpPr/>
          <p:nvPr/>
        </p:nvGrpSpPr>
        <p:grpSpPr>
          <a:xfrm>
            <a:off x="5976464" y="2577861"/>
            <a:ext cx="2811564" cy="2811564"/>
            <a:chOff x="6347245" y="2571547"/>
            <a:chExt cx="2811564" cy="2811564"/>
          </a:xfrm>
        </p:grpSpPr>
        <p:sp>
          <p:nvSpPr>
            <p:cNvPr id="6" name="Oval 5">
              <a:extLst>
                <a:ext uri="{FF2B5EF4-FFF2-40B4-BE49-F238E27FC236}">
                  <a16:creationId xmlns:a16="http://schemas.microsoft.com/office/drawing/2014/main" id="{2105FEBC-2B7A-4C8F-A610-B12D6856CD37}"/>
                </a:ext>
              </a:extLst>
            </p:cNvPr>
            <p:cNvSpPr/>
            <p:nvPr/>
          </p:nvSpPr>
          <p:spPr>
            <a:xfrm>
              <a:off x="6347245" y="2571547"/>
              <a:ext cx="2811564" cy="2811564"/>
            </a:xfrm>
            <a:prstGeom prst="ellipse">
              <a:avLst/>
            </a:prstGeom>
            <a:solidFill>
              <a:schemeClr val="accent2"/>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rebuchet MS" panose="020B0603020202020204" pitchFamily="34" charset="0"/>
              </a:endParaRPr>
            </a:p>
          </p:txBody>
        </p:sp>
        <p:sp>
          <p:nvSpPr>
            <p:cNvPr id="7" name="TextBox 6">
              <a:extLst>
                <a:ext uri="{FF2B5EF4-FFF2-40B4-BE49-F238E27FC236}">
                  <a16:creationId xmlns:a16="http://schemas.microsoft.com/office/drawing/2014/main" id="{E3D39929-EB51-445E-89E6-06FEFA82CA49}"/>
                </a:ext>
              </a:extLst>
            </p:cNvPr>
            <p:cNvSpPr txBox="1"/>
            <p:nvPr/>
          </p:nvSpPr>
          <p:spPr>
            <a:xfrm>
              <a:off x="6598979" y="3045880"/>
              <a:ext cx="2308095" cy="1938992"/>
            </a:xfrm>
            <a:prstGeom prst="rect">
              <a:avLst/>
            </a:prstGeom>
            <a:noFill/>
          </p:spPr>
          <p:txBody>
            <a:bodyPr wrap="square" rtlCol="0">
              <a:spAutoFit/>
            </a:bodyPr>
            <a:lstStyle/>
            <a:p>
              <a:pPr algn="ctr"/>
              <a:r>
                <a:rPr lang="en-US" sz="2000" b="1" dirty="0">
                  <a:latin typeface="Trebuchet MS" panose="020B0603020202020204" pitchFamily="34" charset="0"/>
                </a:rPr>
                <a:t>No growth funding is provided for nonclassroom-based charter schools</a:t>
              </a:r>
            </a:p>
          </p:txBody>
        </p:sp>
      </p:grpSp>
      <p:grpSp>
        <p:nvGrpSpPr>
          <p:cNvPr id="12" name="Group 11">
            <a:extLst>
              <a:ext uri="{FF2B5EF4-FFF2-40B4-BE49-F238E27FC236}">
                <a16:creationId xmlns:a16="http://schemas.microsoft.com/office/drawing/2014/main" id="{977B3B14-6514-4B12-9D20-55124CFFADFC}"/>
              </a:ext>
            </a:extLst>
          </p:cNvPr>
          <p:cNvGrpSpPr/>
          <p:nvPr/>
        </p:nvGrpSpPr>
        <p:grpSpPr>
          <a:xfrm>
            <a:off x="1951746" y="2577861"/>
            <a:ext cx="2885772" cy="2862322"/>
            <a:chOff x="1951746" y="2577861"/>
            <a:chExt cx="2885772" cy="2862322"/>
          </a:xfrm>
        </p:grpSpPr>
        <p:sp>
          <p:nvSpPr>
            <p:cNvPr id="10" name="Oval 9">
              <a:extLst>
                <a:ext uri="{FF2B5EF4-FFF2-40B4-BE49-F238E27FC236}">
                  <a16:creationId xmlns:a16="http://schemas.microsoft.com/office/drawing/2014/main" id="{9C90ADDB-5B7E-4656-8B86-EC882E4B397A}"/>
                </a:ext>
              </a:extLst>
            </p:cNvPr>
            <p:cNvSpPr/>
            <p:nvPr/>
          </p:nvSpPr>
          <p:spPr>
            <a:xfrm>
              <a:off x="1988850" y="2615908"/>
              <a:ext cx="2811564" cy="2811564"/>
            </a:xfrm>
            <a:prstGeom prst="ellipse">
              <a:avLst/>
            </a:prstGeom>
            <a:solidFill>
              <a:schemeClr val="accent1">
                <a:lumMod val="75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85EAB62-47E5-4112-AA77-7B06D44DE8E1}"/>
                </a:ext>
              </a:extLst>
            </p:cNvPr>
            <p:cNvSpPr/>
            <p:nvPr/>
          </p:nvSpPr>
          <p:spPr>
            <a:xfrm>
              <a:off x="1951746" y="2577861"/>
              <a:ext cx="2885772" cy="2862322"/>
            </a:xfrm>
            <a:prstGeom prst="rect">
              <a:avLst/>
            </a:prstGeom>
          </p:spPr>
          <p:txBody>
            <a:bodyPr wrap="square">
              <a:spAutoFit/>
            </a:bodyPr>
            <a:lstStyle/>
            <a:p>
              <a:pPr lvl="1" algn="ctr"/>
              <a:r>
                <a:rPr lang="en-US" sz="2000" b="1" dirty="0">
                  <a:latin typeface="Trebuchet MS" panose="020B0603020202020204" pitchFamily="34" charset="0"/>
                </a:rPr>
                <a:t>Though it only does so for LEAs that projected enrollment or ADA growth in their 2019–20 Second Interim report or in their 2020–21 budget that was adopted by June 30, 2020</a:t>
              </a:r>
            </a:p>
          </p:txBody>
        </p:sp>
      </p:grpSp>
    </p:spTree>
    <p:extLst>
      <p:ext uri="{BB962C8B-B14F-4D97-AF65-F5344CB8AC3E}">
        <p14:creationId xmlns:p14="http://schemas.microsoft.com/office/powerpoint/2010/main" val="75181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3F00-2906-4F25-9540-34FDD6AE4DF9}"/>
              </a:ext>
            </a:extLst>
          </p:cNvPr>
          <p:cNvSpPr>
            <a:spLocks noGrp="1"/>
          </p:cNvSpPr>
          <p:nvPr>
            <p:ph type="title"/>
          </p:nvPr>
        </p:nvSpPr>
        <p:spPr/>
        <p:txBody>
          <a:bodyPr/>
          <a:lstStyle/>
          <a:p>
            <a:r>
              <a:rPr lang="en-US" dirty="0"/>
              <a:t>Growth Funding</a:t>
            </a:r>
          </a:p>
        </p:txBody>
      </p:sp>
      <p:sp>
        <p:nvSpPr>
          <p:cNvPr id="4" name="Slide Number Placeholder 3">
            <a:extLst>
              <a:ext uri="{FF2B5EF4-FFF2-40B4-BE49-F238E27FC236}">
                <a16:creationId xmlns:a16="http://schemas.microsoft.com/office/drawing/2014/main" id="{DDFB64DE-C173-4901-8A5B-37465000E09A}"/>
              </a:ext>
            </a:extLst>
          </p:cNvPr>
          <p:cNvSpPr>
            <a:spLocks noGrp="1"/>
          </p:cNvSpPr>
          <p:nvPr>
            <p:ph type="sldNum" idx="12"/>
          </p:nvPr>
        </p:nvSpPr>
        <p:spPr>
          <a:xfrm>
            <a:off x="2369561" y="6529451"/>
            <a:ext cx="683517" cy="365125"/>
          </a:xfrm>
        </p:spPr>
        <p:txBody>
          <a:bodyPr/>
          <a:lstStyle/>
          <a:p>
            <a:fld id="{00000000-1234-1234-1234-123412341234}" type="slidenum">
              <a:rPr lang="en" smtClean="0"/>
              <a:pPr/>
              <a:t>11</a:t>
            </a:fld>
            <a:endParaRPr lang="en" dirty="0"/>
          </a:p>
        </p:txBody>
      </p:sp>
      <p:cxnSp>
        <p:nvCxnSpPr>
          <p:cNvPr id="5" name="Elbow Connector 50">
            <a:extLst>
              <a:ext uri="{FF2B5EF4-FFF2-40B4-BE49-F238E27FC236}">
                <a16:creationId xmlns:a16="http://schemas.microsoft.com/office/drawing/2014/main" id="{16596BE3-943D-4F0A-A678-B7BAD609CDB3}"/>
              </a:ext>
            </a:extLst>
          </p:cNvPr>
          <p:cNvCxnSpPr>
            <a:cxnSpLocks/>
            <a:endCxn id="8" idx="0"/>
          </p:cNvCxnSpPr>
          <p:nvPr/>
        </p:nvCxnSpPr>
        <p:spPr>
          <a:xfrm rot="5400000">
            <a:off x="3327724" y="4203316"/>
            <a:ext cx="668530" cy="49468"/>
          </a:xfrm>
          <a:prstGeom prst="bentConnector3">
            <a:avLst>
              <a:gd name="adj1" fmla="val 50000"/>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Elbow Connector 53">
            <a:extLst>
              <a:ext uri="{FF2B5EF4-FFF2-40B4-BE49-F238E27FC236}">
                <a16:creationId xmlns:a16="http://schemas.microsoft.com/office/drawing/2014/main" id="{E13B5641-87CC-4A5B-AB51-BB0AA2796C43}"/>
              </a:ext>
            </a:extLst>
          </p:cNvPr>
          <p:cNvCxnSpPr>
            <a:cxnSpLocks/>
          </p:cNvCxnSpPr>
          <p:nvPr/>
        </p:nvCxnSpPr>
        <p:spPr>
          <a:xfrm>
            <a:off x="4837138" y="3140325"/>
            <a:ext cx="586498" cy="25404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9B0ED4E0-0F7B-4DD0-9B31-9D91C74601C8}"/>
              </a:ext>
            </a:extLst>
          </p:cNvPr>
          <p:cNvGraphicFramePr/>
          <p:nvPr>
            <p:extLst>
              <p:ext uri="{D42A27DB-BD31-4B8C-83A1-F6EECF244321}">
                <p14:modId xmlns:p14="http://schemas.microsoft.com/office/powerpoint/2010/main" val="3001786247"/>
              </p:ext>
            </p:extLst>
          </p:nvPr>
        </p:nvGraphicFramePr>
        <p:xfrm>
          <a:off x="2539532" y="1358781"/>
          <a:ext cx="2737264" cy="276988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23D85E7D-4986-46F0-A139-0087C7DE768B}"/>
              </a:ext>
            </a:extLst>
          </p:cNvPr>
          <p:cNvSpPr/>
          <p:nvPr/>
        </p:nvSpPr>
        <p:spPr>
          <a:xfrm>
            <a:off x="1312622" y="4562315"/>
            <a:ext cx="4649265" cy="1785104"/>
          </a:xfrm>
          <a:prstGeom prst="rect">
            <a:avLst/>
          </a:prstGeom>
        </p:spPr>
        <p:txBody>
          <a:bodyPr wrap="square">
            <a:spAutoFit/>
          </a:bodyPr>
          <a:lstStyle/>
          <a:p>
            <a:pPr marL="0" lvl="2" algn="ctr"/>
            <a:r>
              <a:rPr lang="en-US" sz="2200" b="1" dirty="0">
                <a:solidFill>
                  <a:schemeClr val="accent6">
                    <a:lumMod val="75000"/>
                  </a:schemeClr>
                </a:solidFill>
                <a:latin typeface="Arial Narrow" panose="020B0606020202030204" pitchFamily="34" charset="0"/>
              </a:rPr>
              <a:t>Actual enrollment growth as of Census Day, October 7, 2020, reduced by the statewide average absence rate for the appropriate grade levels (to arrive at a measure of ADA)</a:t>
            </a:r>
          </a:p>
        </p:txBody>
      </p:sp>
      <p:sp>
        <p:nvSpPr>
          <p:cNvPr id="9" name="Rectangle 8">
            <a:extLst>
              <a:ext uri="{FF2B5EF4-FFF2-40B4-BE49-F238E27FC236}">
                <a16:creationId xmlns:a16="http://schemas.microsoft.com/office/drawing/2014/main" id="{7B17166E-ED15-43CA-80F6-E70B68F7C909}"/>
              </a:ext>
            </a:extLst>
          </p:cNvPr>
          <p:cNvSpPr/>
          <p:nvPr/>
        </p:nvSpPr>
        <p:spPr>
          <a:xfrm>
            <a:off x="5292122" y="1814125"/>
            <a:ext cx="3190062" cy="2462213"/>
          </a:xfrm>
          <a:prstGeom prst="rect">
            <a:avLst/>
          </a:prstGeom>
        </p:spPr>
        <p:txBody>
          <a:bodyPr wrap="square">
            <a:spAutoFit/>
          </a:bodyPr>
          <a:lstStyle/>
          <a:p>
            <a:pPr marL="0" lvl="2" algn="ctr"/>
            <a:r>
              <a:rPr lang="en-US" sz="2200" b="1" dirty="0">
                <a:solidFill>
                  <a:schemeClr val="accent1">
                    <a:lumMod val="75000"/>
                  </a:schemeClr>
                </a:solidFill>
                <a:latin typeface="Arial Narrow" panose="020B0606020202030204" pitchFamily="34" charset="0"/>
              </a:rPr>
              <a:t>ADA growth included in the LEA budget, or the enrollment growth included in the LEA budget reduced by the statewide average absence rate for the appropriate grade levels</a:t>
            </a:r>
          </a:p>
        </p:txBody>
      </p:sp>
      <p:sp>
        <p:nvSpPr>
          <p:cNvPr id="10" name="TextBox 9">
            <a:extLst>
              <a:ext uri="{FF2B5EF4-FFF2-40B4-BE49-F238E27FC236}">
                <a16:creationId xmlns:a16="http://schemas.microsoft.com/office/drawing/2014/main" id="{7A95145E-8C05-42E1-BCC7-EF5E8584CD0C}"/>
              </a:ext>
            </a:extLst>
          </p:cNvPr>
          <p:cNvSpPr txBox="1"/>
          <p:nvPr/>
        </p:nvSpPr>
        <p:spPr>
          <a:xfrm>
            <a:off x="3052409" y="2017996"/>
            <a:ext cx="1704982" cy="1323439"/>
          </a:xfrm>
          <a:prstGeom prst="rect">
            <a:avLst/>
          </a:prstGeom>
          <a:noFill/>
        </p:spPr>
        <p:txBody>
          <a:bodyPr wrap="square" rtlCol="0">
            <a:spAutoFit/>
          </a:bodyPr>
          <a:lstStyle/>
          <a:p>
            <a:pPr algn="ctr"/>
            <a:r>
              <a:rPr lang="en-US" sz="2000" b="1" dirty="0"/>
              <a:t>Funding is provided based on the lesser of:</a:t>
            </a:r>
          </a:p>
        </p:txBody>
      </p:sp>
      <p:sp>
        <p:nvSpPr>
          <p:cNvPr id="12" name="Slide Number Placeholder 3">
            <a:extLst>
              <a:ext uri="{FF2B5EF4-FFF2-40B4-BE49-F238E27FC236}">
                <a16:creationId xmlns:a16="http://schemas.microsoft.com/office/drawing/2014/main" id="{0044CB16-EB03-41A4-9F57-AF0734394E4D}"/>
              </a:ext>
            </a:extLst>
          </p:cNvPr>
          <p:cNvSpPr txBox="1">
            <a:spLocks/>
          </p:cNvSpPr>
          <p:nvPr/>
        </p:nvSpPr>
        <p:spPr>
          <a:xfrm>
            <a:off x="1519169" y="6484064"/>
            <a:ext cx="6835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1" i="0" u="none" strike="noStrike" cap="none">
                <a:solidFill>
                  <a:schemeClr val="bg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11</a:t>
            </a:fld>
            <a:endParaRPr lang="en" dirty="0"/>
          </a:p>
        </p:txBody>
      </p:sp>
    </p:spTree>
    <p:extLst>
      <p:ext uri="{BB962C8B-B14F-4D97-AF65-F5344CB8AC3E}">
        <p14:creationId xmlns:p14="http://schemas.microsoft.com/office/powerpoint/2010/main" val="283757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148D-097C-454B-9A9E-ECF5A70F96DF}"/>
              </a:ext>
            </a:extLst>
          </p:cNvPr>
          <p:cNvSpPr>
            <a:spLocks noGrp="1"/>
          </p:cNvSpPr>
          <p:nvPr>
            <p:ph type="title"/>
          </p:nvPr>
        </p:nvSpPr>
        <p:spPr/>
        <p:txBody>
          <a:bodyPr/>
          <a:lstStyle/>
          <a:p>
            <a:r>
              <a:rPr lang="en-US" dirty="0"/>
              <a:t>Growth Funding—Lottery</a:t>
            </a:r>
          </a:p>
        </p:txBody>
      </p:sp>
      <p:grpSp>
        <p:nvGrpSpPr>
          <p:cNvPr id="5" name="Group 4">
            <a:extLst>
              <a:ext uri="{FF2B5EF4-FFF2-40B4-BE49-F238E27FC236}">
                <a16:creationId xmlns:a16="http://schemas.microsoft.com/office/drawing/2014/main" id="{18E408D6-A76C-4DF3-800F-9580FF42D679}"/>
              </a:ext>
            </a:extLst>
          </p:cNvPr>
          <p:cNvGrpSpPr/>
          <p:nvPr/>
        </p:nvGrpSpPr>
        <p:grpSpPr>
          <a:xfrm>
            <a:off x="2561995" y="1554255"/>
            <a:ext cx="4066325" cy="2268617"/>
            <a:chOff x="5257060" y="2766173"/>
            <a:chExt cx="1687912" cy="634252"/>
          </a:xfrm>
        </p:grpSpPr>
        <p:grpSp>
          <p:nvGrpSpPr>
            <p:cNvPr id="6" name="Group 5">
              <a:extLst>
                <a:ext uri="{FF2B5EF4-FFF2-40B4-BE49-F238E27FC236}">
                  <a16:creationId xmlns:a16="http://schemas.microsoft.com/office/drawing/2014/main" id="{1DDFB1FA-9DB8-4323-A282-27A7A1137003}"/>
                </a:ext>
              </a:extLst>
            </p:cNvPr>
            <p:cNvGrpSpPr/>
            <p:nvPr/>
          </p:nvGrpSpPr>
          <p:grpSpPr>
            <a:xfrm>
              <a:off x="5257060" y="2766173"/>
              <a:ext cx="1687912" cy="634252"/>
              <a:chOff x="5568818" y="4268069"/>
              <a:chExt cx="1054364" cy="1054364"/>
            </a:xfrm>
          </p:grpSpPr>
          <p:sp>
            <p:nvSpPr>
              <p:cNvPr id="8" name="Rectangle 7">
                <a:extLst>
                  <a:ext uri="{FF2B5EF4-FFF2-40B4-BE49-F238E27FC236}">
                    <a16:creationId xmlns:a16="http://schemas.microsoft.com/office/drawing/2014/main" id="{63B0C88C-E0B5-459F-970B-40A5F22F2354}"/>
                  </a:ext>
                </a:extLst>
              </p:cNvPr>
              <p:cNvSpPr/>
              <p:nvPr/>
            </p:nvSpPr>
            <p:spPr>
              <a:xfrm>
                <a:off x="5568818" y="4268069"/>
                <a:ext cx="1054364" cy="10543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a:extLst>
                  <a:ext uri="{FF2B5EF4-FFF2-40B4-BE49-F238E27FC236}">
                    <a16:creationId xmlns:a16="http://schemas.microsoft.com/office/drawing/2014/main" id="{CE179998-8098-4079-B574-777E02DC9B40}"/>
                  </a:ext>
                </a:extLst>
              </p:cNvPr>
              <p:cNvSpPr/>
              <p:nvPr/>
            </p:nvSpPr>
            <p:spPr>
              <a:xfrm>
                <a:off x="5568818" y="5235563"/>
                <a:ext cx="1054364" cy="8687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 name="TextBox 6">
              <a:extLst>
                <a:ext uri="{FF2B5EF4-FFF2-40B4-BE49-F238E27FC236}">
                  <a16:creationId xmlns:a16="http://schemas.microsoft.com/office/drawing/2014/main" id="{31C03C7D-F5B1-4767-B05D-B086759A5339}"/>
                </a:ext>
              </a:extLst>
            </p:cNvPr>
            <p:cNvSpPr txBox="1"/>
            <p:nvPr/>
          </p:nvSpPr>
          <p:spPr>
            <a:xfrm>
              <a:off x="5288753" y="2809568"/>
              <a:ext cx="1624526" cy="499073"/>
            </a:xfrm>
            <a:prstGeom prst="rect">
              <a:avLst/>
            </a:prstGeom>
            <a:noFill/>
          </p:spPr>
          <p:txBody>
            <a:bodyPr wrap="square" rtlCol="0">
              <a:spAutoFit/>
            </a:bodyPr>
            <a:lstStyle/>
            <a:p>
              <a:pPr algn="ctr"/>
              <a:r>
                <a:rPr lang="en-US" sz="2200" b="1" dirty="0">
                  <a:solidFill>
                    <a:schemeClr val="bg1"/>
                  </a:solidFill>
                </a:rPr>
                <a:t>If a charter school has more students enrolled than is sustainable given the fiscal impact of the lack of or limited growth funding</a:t>
              </a:r>
            </a:p>
          </p:txBody>
        </p:sp>
      </p:grpSp>
      <p:cxnSp>
        <p:nvCxnSpPr>
          <p:cNvPr id="10" name="Straight Connector 9">
            <a:extLst>
              <a:ext uri="{FF2B5EF4-FFF2-40B4-BE49-F238E27FC236}">
                <a16:creationId xmlns:a16="http://schemas.microsoft.com/office/drawing/2014/main" id="{854C3A11-A873-414C-AFBC-A55865AFACCC}"/>
              </a:ext>
            </a:extLst>
          </p:cNvPr>
          <p:cNvCxnSpPr>
            <a:cxnSpLocks/>
          </p:cNvCxnSpPr>
          <p:nvPr/>
        </p:nvCxnSpPr>
        <p:spPr>
          <a:xfrm>
            <a:off x="4595157" y="3822872"/>
            <a:ext cx="0" cy="212539"/>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42A618-26F8-4043-A489-974F42E64183}"/>
              </a:ext>
            </a:extLst>
          </p:cNvPr>
          <p:cNvCxnSpPr/>
          <p:nvPr/>
        </p:nvCxnSpPr>
        <p:spPr>
          <a:xfrm>
            <a:off x="3905621" y="3963749"/>
            <a:ext cx="137907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724971-B026-4917-8544-AF51CFB62E03}"/>
              </a:ext>
            </a:extLst>
          </p:cNvPr>
          <p:cNvCxnSpPr>
            <a:cxnSpLocks/>
          </p:cNvCxnSpPr>
          <p:nvPr/>
        </p:nvCxnSpPr>
        <p:spPr>
          <a:xfrm>
            <a:off x="3902974" y="3963749"/>
            <a:ext cx="0" cy="285141"/>
          </a:xfrm>
          <a:prstGeom prst="line">
            <a:avLst/>
          </a:prstGeom>
          <a:l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316F22-8366-442A-9CF9-B39791ADF4AD}"/>
              </a:ext>
            </a:extLst>
          </p:cNvPr>
          <p:cNvCxnSpPr/>
          <p:nvPr/>
        </p:nvCxnSpPr>
        <p:spPr>
          <a:xfrm>
            <a:off x="5282178" y="3963749"/>
            <a:ext cx="0" cy="285141"/>
          </a:xfrm>
          <a:prstGeom prst="line">
            <a:avLst/>
          </a:prstGeom>
          <a:ln>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0CE9B31-6066-41A2-A2E2-60DCB882D24B}"/>
              </a:ext>
            </a:extLst>
          </p:cNvPr>
          <p:cNvGrpSpPr/>
          <p:nvPr/>
        </p:nvGrpSpPr>
        <p:grpSpPr>
          <a:xfrm>
            <a:off x="1153409" y="4301113"/>
            <a:ext cx="3394046" cy="2105378"/>
            <a:chOff x="4816559" y="4814655"/>
            <a:chExt cx="1223174" cy="634252"/>
          </a:xfrm>
        </p:grpSpPr>
        <p:grpSp>
          <p:nvGrpSpPr>
            <p:cNvPr id="15" name="Group 14">
              <a:extLst>
                <a:ext uri="{FF2B5EF4-FFF2-40B4-BE49-F238E27FC236}">
                  <a16:creationId xmlns:a16="http://schemas.microsoft.com/office/drawing/2014/main" id="{00227DA3-F378-4059-92B2-00C26E63038D}"/>
                </a:ext>
              </a:extLst>
            </p:cNvPr>
            <p:cNvGrpSpPr/>
            <p:nvPr/>
          </p:nvGrpSpPr>
          <p:grpSpPr>
            <a:xfrm>
              <a:off x="4816559" y="4814655"/>
              <a:ext cx="1223174" cy="634252"/>
              <a:chOff x="5568818" y="4268069"/>
              <a:chExt cx="1054364" cy="1054364"/>
            </a:xfrm>
          </p:grpSpPr>
          <p:sp>
            <p:nvSpPr>
              <p:cNvPr id="17" name="Rectangle 16">
                <a:extLst>
                  <a:ext uri="{FF2B5EF4-FFF2-40B4-BE49-F238E27FC236}">
                    <a16:creationId xmlns:a16="http://schemas.microsoft.com/office/drawing/2014/main" id="{F46780B3-1BBE-46F8-B141-3311A7F16580}"/>
                  </a:ext>
                </a:extLst>
              </p:cNvPr>
              <p:cNvSpPr/>
              <p:nvPr/>
            </p:nvSpPr>
            <p:spPr>
              <a:xfrm>
                <a:off x="5568818" y="4268069"/>
                <a:ext cx="1054364" cy="1054364"/>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8" name="Rectangle 17">
                <a:extLst>
                  <a:ext uri="{FF2B5EF4-FFF2-40B4-BE49-F238E27FC236}">
                    <a16:creationId xmlns:a16="http://schemas.microsoft.com/office/drawing/2014/main" id="{13B4F7E3-1FC3-43CE-B528-F6F5ABAF49C7}"/>
                  </a:ext>
                </a:extLst>
              </p:cNvPr>
              <p:cNvSpPr/>
              <p:nvPr/>
            </p:nvSpPr>
            <p:spPr>
              <a:xfrm>
                <a:off x="5568818" y="5235563"/>
                <a:ext cx="1054364" cy="868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
          <p:nvSpPr>
            <p:cNvPr id="16" name="TextBox 15">
              <a:extLst>
                <a:ext uri="{FF2B5EF4-FFF2-40B4-BE49-F238E27FC236}">
                  <a16:creationId xmlns:a16="http://schemas.microsoft.com/office/drawing/2014/main" id="{41F8B912-9336-411F-9EEB-A85B33AE358F}"/>
                </a:ext>
              </a:extLst>
            </p:cNvPr>
            <p:cNvSpPr txBox="1"/>
            <p:nvPr/>
          </p:nvSpPr>
          <p:spPr>
            <a:xfrm>
              <a:off x="4856844" y="4843825"/>
              <a:ext cx="1142605" cy="528496"/>
            </a:xfrm>
            <a:prstGeom prst="rect">
              <a:avLst/>
            </a:prstGeom>
            <a:noFill/>
          </p:spPr>
          <p:txBody>
            <a:bodyPr wrap="square" rtlCol="0">
              <a:spAutoFit/>
            </a:bodyPr>
            <a:lstStyle/>
            <a:p>
              <a:pPr marL="0" lvl="1" algn="ctr"/>
              <a:r>
                <a:rPr lang="en-US" sz="1800" b="1" dirty="0">
                  <a:solidFill>
                    <a:schemeClr val="bg1"/>
                  </a:solidFill>
                </a:rPr>
                <a:t>It must conduct a public random drawing in order to determine which students will remain enrolled in the charter school for the </a:t>
              </a:r>
            </a:p>
            <a:p>
              <a:pPr marL="0" lvl="1" algn="ctr"/>
              <a:r>
                <a:rPr lang="en-US" sz="1800" b="1" dirty="0">
                  <a:solidFill>
                    <a:schemeClr val="bg1"/>
                  </a:solidFill>
                </a:rPr>
                <a:t>2020–21 school year</a:t>
              </a:r>
            </a:p>
          </p:txBody>
        </p:sp>
      </p:grpSp>
      <p:grpSp>
        <p:nvGrpSpPr>
          <p:cNvPr id="19" name="Group 18">
            <a:extLst>
              <a:ext uri="{FF2B5EF4-FFF2-40B4-BE49-F238E27FC236}">
                <a16:creationId xmlns:a16="http://schemas.microsoft.com/office/drawing/2014/main" id="{E85B26CA-3284-4B54-ADBA-DE97FEBDCEC1}"/>
              </a:ext>
            </a:extLst>
          </p:cNvPr>
          <p:cNvGrpSpPr/>
          <p:nvPr/>
        </p:nvGrpSpPr>
        <p:grpSpPr>
          <a:xfrm>
            <a:off x="4672486" y="4297530"/>
            <a:ext cx="3394046" cy="2105375"/>
            <a:chOff x="6193116" y="4814655"/>
            <a:chExt cx="1223174" cy="634252"/>
          </a:xfrm>
        </p:grpSpPr>
        <p:grpSp>
          <p:nvGrpSpPr>
            <p:cNvPr id="20" name="Group 19">
              <a:extLst>
                <a:ext uri="{FF2B5EF4-FFF2-40B4-BE49-F238E27FC236}">
                  <a16:creationId xmlns:a16="http://schemas.microsoft.com/office/drawing/2014/main" id="{376A78FB-35F3-4B1F-8040-DDC167804E90}"/>
                </a:ext>
              </a:extLst>
            </p:cNvPr>
            <p:cNvGrpSpPr/>
            <p:nvPr/>
          </p:nvGrpSpPr>
          <p:grpSpPr>
            <a:xfrm>
              <a:off x="6193116" y="4814655"/>
              <a:ext cx="1223174" cy="634252"/>
              <a:chOff x="5568818" y="4268069"/>
              <a:chExt cx="1054364" cy="1054364"/>
            </a:xfrm>
          </p:grpSpPr>
          <p:sp>
            <p:nvSpPr>
              <p:cNvPr id="22" name="Rectangle 21">
                <a:extLst>
                  <a:ext uri="{FF2B5EF4-FFF2-40B4-BE49-F238E27FC236}">
                    <a16:creationId xmlns:a16="http://schemas.microsoft.com/office/drawing/2014/main" id="{97B7A2E2-75F1-49DC-A08A-AB5EE20C36A2}"/>
                  </a:ext>
                </a:extLst>
              </p:cNvPr>
              <p:cNvSpPr/>
              <p:nvPr/>
            </p:nvSpPr>
            <p:spPr>
              <a:xfrm>
                <a:off x="5568818" y="4268069"/>
                <a:ext cx="1054364" cy="1054364"/>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23" name="Rectangle 22">
                <a:extLst>
                  <a:ext uri="{FF2B5EF4-FFF2-40B4-BE49-F238E27FC236}">
                    <a16:creationId xmlns:a16="http://schemas.microsoft.com/office/drawing/2014/main" id="{A21210A6-00F1-4F34-AB49-4CC8BC7BA9A6}"/>
                  </a:ext>
                </a:extLst>
              </p:cNvPr>
              <p:cNvSpPr/>
              <p:nvPr/>
            </p:nvSpPr>
            <p:spPr>
              <a:xfrm>
                <a:off x="5568818" y="5235563"/>
                <a:ext cx="1054364" cy="868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grpSp>
        <p:sp>
          <p:nvSpPr>
            <p:cNvPr id="21" name="TextBox 20">
              <a:extLst>
                <a:ext uri="{FF2B5EF4-FFF2-40B4-BE49-F238E27FC236}">
                  <a16:creationId xmlns:a16="http://schemas.microsoft.com/office/drawing/2014/main" id="{9143DE24-9E84-43CB-96EC-BCE62D3B4EE5}"/>
                </a:ext>
              </a:extLst>
            </p:cNvPr>
            <p:cNvSpPr txBox="1"/>
            <p:nvPr/>
          </p:nvSpPr>
          <p:spPr>
            <a:xfrm>
              <a:off x="6309958" y="4897203"/>
              <a:ext cx="989490" cy="441156"/>
            </a:xfrm>
            <a:prstGeom prst="rect">
              <a:avLst/>
            </a:prstGeom>
            <a:noFill/>
          </p:spPr>
          <p:txBody>
            <a:bodyPr wrap="square" rtlCol="0">
              <a:spAutoFit/>
            </a:bodyPr>
            <a:lstStyle/>
            <a:p>
              <a:pPr algn="ctr"/>
              <a:r>
                <a:rPr lang="en-US" sz="1800" b="1" dirty="0">
                  <a:solidFill>
                    <a:schemeClr val="bg1"/>
                  </a:solidFill>
                </a:rPr>
                <a:t>This applies to new students only—existing students should not be included in the lottery</a:t>
              </a:r>
              <a:endParaRPr lang="id-ID" sz="1800" b="1" dirty="0">
                <a:solidFill>
                  <a:schemeClr val="bg1"/>
                </a:solidFill>
              </a:endParaRPr>
            </a:p>
          </p:txBody>
        </p:sp>
      </p:grpSp>
      <p:sp>
        <p:nvSpPr>
          <p:cNvPr id="32" name="Slide Number Placeholder 3">
            <a:extLst>
              <a:ext uri="{FF2B5EF4-FFF2-40B4-BE49-F238E27FC236}">
                <a16:creationId xmlns:a16="http://schemas.microsoft.com/office/drawing/2014/main" id="{2E3AA25F-D116-4E6E-BC6D-4D20955BEF04}"/>
              </a:ext>
            </a:extLst>
          </p:cNvPr>
          <p:cNvSpPr txBox="1">
            <a:spLocks/>
          </p:cNvSpPr>
          <p:nvPr/>
        </p:nvSpPr>
        <p:spPr>
          <a:xfrm>
            <a:off x="129281" y="6406491"/>
            <a:ext cx="6835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1" i="0" u="none" strike="noStrike" cap="none">
                <a:solidFill>
                  <a:schemeClr val="bg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Font typeface="Arial"/>
              <a:buNone/>
              <a:defRPr sz="900" b="0" i="0" u="none" strike="noStrike" cap="none">
                <a:solidFill>
                  <a:schemeClr val="accent1"/>
                </a:solidFill>
                <a:latin typeface="Trebuchet MS"/>
                <a:ea typeface="Trebuchet MS"/>
                <a:cs typeface="Trebuchet MS"/>
                <a:sym typeface="Trebuchet MS"/>
              </a:defRPr>
            </a:lvl9pPr>
          </a:lstStyle>
          <a:p>
            <a:fld id="{00000000-1234-1234-1234-123412341234}" type="slidenum">
              <a:rPr lang="en" smtClean="0"/>
              <a:pPr/>
              <a:t>12</a:t>
            </a:fld>
            <a:endParaRPr lang="en" dirty="0"/>
          </a:p>
        </p:txBody>
      </p:sp>
    </p:spTree>
    <p:extLst>
      <p:ext uri="{BB962C8B-B14F-4D97-AF65-F5344CB8AC3E}">
        <p14:creationId xmlns:p14="http://schemas.microsoft.com/office/powerpoint/2010/main" val="75866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BA0338-3DD2-47AB-915E-8E4421FBD8F7}"/>
              </a:ext>
            </a:extLst>
          </p:cNvPr>
          <p:cNvSpPr>
            <a:spLocks noGrp="1"/>
          </p:cNvSpPr>
          <p:nvPr>
            <p:ph type="title"/>
          </p:nvPr>
        </p:nvSpPr>
        <p:spPr/>
        <p:txBody>
          <a:bodyPr/>
          <a:lstStyle/>
          <a:p>
            <a:r>
              <a:rPr lang="en-US" dirty="0"/>
              <a:t>Growth Funding</a:t>
            </a:r>
          </a:p>
        </p:txBody>
      </p:sp>
      <p:sp>
        <p:nvSpPr>
          <p:cNvPr id="8" name="Text Placeholder 7">
            <a:extLst>
              <a:ext uri="{FF2B5EF4-FFF2-40B4-BE49-F238E27FC236}">
                <a16:creationId xmlns:a16="http://schemas.microsoft.com/office/drawing/2014/main" id="{ACB386F8-DC8C-4E42-B5BF-92B99D53CFDC}"/>
              </a:ext>
            </a:extLst>
          </p:cNvPr>
          <p:cNvSpPr>
            <a:spLocks noGrp="1"/>
          </p:cNvSpPr>
          <p:nvPr>
            <p:ph type="body" idx="1"/>
          </p:nvPr>
        </p:nvSpPr>
        <p:spPr/>
        <p:txBody>
          <a:bodyPr/>
          <a:lstStyle/>
          <a:p>
            <a:r>
              <a:rPr lang="en-US" sz="2000" dirty="0"/>
              <a:t>If a charter school ceased operation during or after 2019</a:t>
            </a:r>
            <a:r>
              <a:rPr lang="en-US" sz="2000" dirty="0">
                <a:solidFill>
                  <a:schemeClr val="tx1"/>
                </a:solidFill>
              </a:rPr>
              <a:t>–20 school year and is not providing instruction in the </a:t>
            </a:r>
            <a:r>
              <a:rPr lang="en-US" sz="2000" dirty="0"/>
              <a:t>2020</a:t>
            </a:r>
            <a:r>
              <a:rPr lang="en-US" sz="2000" dirty="0">
                <a:solidFill>
                  <a:schemeClr val="tx1"/>
                </a:solidFill>
              </a:rPr>
              <a:t>–21 school year, the sponsoring LEA (as defined in EC § 47635[i]) absorbs the ADA of the former charter school</a:t>
            </a:r>
          </a:p>
          <a:p>
            <a:r>
              <a:rPr lang="en-US" sz="2000" dirty="0">
                <a:solidFill>
                  <a:schemeClr val="tx1"/>
                </a:solidFill>
              </a:rPr>
              <a:t>SB 98 (Chapter 24/2020) included new charter definitions as a result of changes enacted by Assembly Bill (AB) 1507 (Chapter 487/2019)</a:t>
            </a:r>
          </a:p>
          <a:p>
            <a:pPr lvl="1"/>
            <a:r>
              <a:rPr lang="en-US" sz="1800" dirty="0">
                <a:solidFill>
                  <a:schemeClr val="tx1"/>
                </a:solidFill>
              </a:rPr>
              <a:t>SB 820 includes language for how ADA will be allocated for divided charter schools</a:t>
            </a:r>
          </a:p>
          <a:p>
            <a:pPr lvl="2"/>
            <a:r>
              <a:rPr lang="en-US" sz="1600" dirty="0">
                <a:solidFill>
                  <a:schemeClr val="tx1"/>
                </a:solidFill>
              </a:rPr>
              <a:t>Total ADA attributable to the restructured and remaining portions of a divided charter school cannot exceed the total ADA of the original charter school for the 2019–20 fiscal year</a:t>
            </a:r>
          </a:p>
          <a:p>
            <a:pPr lvl="2"/>
            <a:r>
              <a:rPr lang="en-US" sz="1600" dirty="0">
                <a:solidFill>
                  <a:schemeClr val="tx1"/>
                </a:solidFill>
              </a:rPr>
              <a:t>This calculated ADA will be used for any calculation for the affected charter schools that require the use of ADA</a:t>
            </a:r>
            <a:endParaRPr lang="en-US" dirty="0">
              <a:solidFill>
                <a:schemeClr val="tx1"/>
              </a:solidFill>
            </a:endParaRPr>
          </a:p>
        </p:txBody>
      </p:sp>
    </p:spTree>
    <p:extLst>
      <p:ext uri="{BB962C8B-B14F-4D97-AF65-F5344CB8AC3E}">
        <p14:creationId xmlns:p14="http://schemas.microsoft.com/office/powerpoint/2010/main" val="32829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59F4-0987-411D-973D-176671D11941}"/>
              </a:ext>
            </a:extLst>
          </p:cNvPr>
          <p:cNvSpPr>
            <a:spLocks noGrp="1"/>
          </p:cNvSpPr>
          <p:nvPr>
            <p:ph type="title"/>
          </p:nvPr>
        </p:nvSpPr>
        <p:spPr/>
        <p:txBody>
          <a:bodyPr/>
          <a:lstStyle/>
          <a:p>
            <a:r>
              <a:rPr lang="en-US" dirty="0"/>
              <a:t>Certificated Employees</a:t>
            </a:r>
          </a:p>
        </p:txBody>
      </p:sp>
      <p:sp>
        <p:nvSpPr>
          <p:cNvPr id="3" name="Text Placeholder 2">
            <a:extLst>
              <a:ext uri="{FF2B5EF4-FFF2-40B4-BE49-F238E27FC236}">
                <a16:creationId xmlns:a16="http://schemas.microsoft.com/office/drawing/2014/main" id="{D88D37CF-4B4A-4206-B602-A8F0EAA5B6F2}"/>
              </a:ext>
            </a:extLst>
          </p:cNvPr>
          <p:cNvSpPr>
            <a:spLocks noGrp="1"/>
          </p:cNvSpPr>
          <p:nvPr>
            <p:ph type="body" idx="1"/>
          </p:nvPr>
        </p:nvSpPr>
        <p:spPr/>
        <p:txBody>
          <a:bodyPr>
            <a:normAutofit fontScale="92500" lnSpcReduction="20000"/>
          </a:bodyPr>
          <a:lstStyle/>
          <a:p>
            <a:r>
              <a:rPr lang="en-US" sz="2400" dirty="0"/>
              <a:t>AB 1505 (Chapter 486/2019) added a requirement that all teachers employed by charter schools be credentialed by July 1, 2020</a:t>
            </a:r>
          </a:p>
          <a:p>
            <a:pPr lvl="1"/>
            <a:r>
              <a:rPr lang="en-US" sz="2000" dirty="0"/>
              <a:t>However, if they were already employed by a charter school during the </a:t>
            </a:r>
            <a:r>
              <a:rPr lang="en-US" sz="2000" dirty="0">
                <a:solidFill>
                  <a:schemeClr val="tx1"/>
                </a:solidFill>
              </a:rPr>
              <a:t>2019–20 school year, they have until July 1, 2025, to obtain their certification</a:t>
            </a:r>
          </a:p>
          <a:p>
            <a:r>
              <a:rPr lang="en-US" sz="2400" dirty="0">
                <a:solidFill>
                  <a:schemeClr val="tx1"/>
                </a:solidFill>
              </a:rPr>
              <a:t>SB 820 clarifies that as it pertains to distance learning, the flexibility provided to teachers employed by charter schools during the 2019–20 school year applies</a:t>
            </a:r>
          </a:p>
          <a:p>
            <a:pPr lvl="1"/>
            <a:r>
              <a:rPr lang="en-US" sz="2000" dirty="0">
                <a:solidFill>
                  <a:schemeClr val="tx1"/>
                </a:solidFill>
              </a:rPr>
              <a:t>Distance learning requires instruction be provided under the immediate supervision of a certificated employee</a:t>
            </a:r>
          </a:p>
          <a:p>
            <a:pPr lvl="1"/>
            <a:r>
              <a:rPr lang="en-US" sz="2000" dirty="0">
                <a:solidFill>
                  <a:schemeClr val="tx1"/>
                </a:solidFill>
              </a:rPr>
              <a:t>Therefore, teachers employed by a charter school during the 2019–20, while not yet certificated, can provide instruction as part of distance learning</a:t>
            </a:r>
            <a:endParaRPr lang="en-US" sz="2000" dirty="0"/>
          </a:p>
        </p:txBody>
      </p:sp>
      <p:sp>
        <p:nvSpPr>
          <p:cNvPr id="4" name="Slide Number Placeholder 3">
            <a:extLst>
              <a:ext uri="{FF2B5EF4-FFF2-40B4-BE49-F238E27FC236}">
                <a16:creationId xmlns:a16="http://schemas.microsoft.com/office/drawing/2014/main" id="{34376D39-C9D5-455F-9922-34F6ECF495CA}"/>
              </a:ext>
            </a:extLst>
          </p:cNvPr>
          <p:cNvSpPr>
            <a:spLocks noGrp="1"/>
          </p:cNvSpPr>
          <p:nvPr>
            <p:ph type="sldNum" idx="12"/>
          </p:nvPr>
        </p:nvSpPr>
        <p:spPr/>
        <p:txBody>
          <a:bodyPr/>
          <a:lstStyle/>
          <a:p>
            <a:fld id="{00000000-1234-1234-1234-123412341234}" type="slidenum">
              <a:rPr lang="en" smtClean="0"/>
              <a:pPr/>
              <a:t>14</a:t>
            </a:fld>
            <a:endParaRPr lang="en" dirty="0"/>
          </a:p>
        </p:txBody>
      </p:sp>
    </p:spTree>
    <p:extLst>
      <p:ext uri="{BB962C8B-B14F-4D97-AF65-F5344CB8AC3E}">
        <p14:creationId xmlns:p14="http://schemas.microsoft.com/office/powerpoint/2010/main" val="4001632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C071C-A1EA-4479-A62E-209229E6D120}"/>
              </a:ext>
            </a:extLst>
          </p:cNvPr>
          <p:cNvSpPr>
            <a:spLocks noGrp="1"/>
          </p:cNvSpPr>
          <p:nvPr>
            <p:ph type="title"/>
          </p:nvPr>
        </p:nvSpPr>
        <p:spPr/>
        <p:txBody>
          <a:bodyPr/>
          <a:lstStyle/>
          <a:p>
            <a:r>
              <a:rPr lang="en-US" dirty="0"/>
              <a:t>Rescission Notification</a:t>
            </a:r>
          </a:p>
        </p:txBody>
      </p:sp>
      <p:sp>
        <p:nvSpPr>
          <p:cNvPr id="4" name="Slide Number Placeholder 3">
            <a:extLst>
              <a:ext uri="{FF2B5EF4-FFF2-40B4-BE49-F238E27FC236}">
                <a16:creationId xmlns:a16="http://schemas.microsoft.com/office/drawing/2014/main" id="{7F38BF91-993F-44D6-9656-149A19252F0E}"/>
              </a:ext>
            </a:extLst>
          </p:cNvPr>
          <p:cNvSpPr>
            <a:spLocks noGrp="1"/>
          </p:cNvSpPr>
          <p:nvPr>
            <p:ph type="sldNum" idx="12"/>
          </p:nvPr>
        </p:nvSpPr>
        <p:spPr/>
        <p:txBody>
          <a:bodyPr/>
          <a:lstStyle/>
          <a:p>
            <a:fld id="{00000000-1234-1234-1234-123412341234}" type="slidenum">
              <a:rPr lang="en" smtClean="0"/>
              <a:pPr/>
              <a:t>15</a:t>
            </a:fld>
            <a:endParaRPr lang="en" dirty="0"/>
          </a:p>
        </p:txBody>
      </p:sp>
      <p:sp>
        <p:nvSpPr>
          <p:cNvPr id="5" name="Freeform 1">
            <a:extLst>
              <a:ext uri="{FF2B5EF4-FFF2-40B4-BE49-F238E27FC236}">
                <a16:creationId xmlns:a16="http://schemas.microsoft.com/office/drawing/2014/main" id="{AE3476B6-2F65-4756-A794-747BA813CBA9}"/>
              </a:ext>
            </a:extLst>
          </p:cNvPr>
          <p:cNvSpPr>
            <a:spLocks noChangeArrowheads="1"/>
          </p:cNvSpPr>
          <p:nvPr/>
        </p:nvSpPr>
        <p:spPr bwMode="auto">
          <a:xfrm>
            <a:off x="812798" y="1499618"/>
            <a:ext cx="2110829" cy="1077218"/>
          </a:xfrm>
          <a:custGeom>
            <a:avLst/>
            <a:gdLst/>
            <a:ahLst/>
            <a:cxnLst>
              <a:cxn ang="0">
                <a:pos x="2124" y="594"/>
              </a:cxn>
              <a:cxn ang="0">
                <a:pos x="1999" y="438"/>
              </a:cxn>
              <a:cxn ang="0">
                <a:pos x="1999" y="0"/>
              </a:cxn>
              <a:cxn ang="0">
                <a:pos x="0" y="0"/>
              </a:cxn>
              <a:cxn ang="0">
                <a:pos x="0" y="1718"/>
              </a:cxn>
              <a:cxn ang="0">
                <a:pos x="1999" y="1718"/>
              </a:cxn>
              <a:cxn ang="0">
                <a:pos x="1999" y="719"/>
              </a:cxn>
              <a:cxn ang="0">
                <a:pos x="2124" y="594"/>
              </a:cxn>
            </a:cxnLst>
            <a:rect l="0" t="0" r="r" b="b"/>
            <a:pathLst>
              <a:path w="2125" h="1719">
                <a:moveTo>
                  <a:pt x="2124" y="594"/>
                </a:moveTo>
                <a:lnTo>
                  <a:pt x="1999" y="438"/>
                </a:lnTo>
                <a:lnTo>
                  <a:pt x="1999" y="0"/>
                </a:lnTo>
                <a:lnTo>
                  <a:pt x="0" y="0"/>
                </a:lnTo>
                <a:lnTo>
                  <a:pt x="0" y="1718"/>
                </a:lnTo>
                <a:lnTo>
                  <a:pt x="1999" y="1718"/>
                </a:lnTo>
                <a:lnTo>
                  <a:pt x="1999" y="719"/>
                </a:lnTo>
                <a:lnTo>
                  <a:pt x="2124" y="594"/>
                </a:lnTo>
              </a:path>
            </a:pathLst>
          </a:custGeom>
          <a:solidFill>
            <a:schemeClr val="accent2">
              <a:lumMod val="75000"/>
            </a:schemeClr>
          </a:solidFill>
          <a:ln w="9525" cap="flat">
            <a:noFill/>
            <a:bevel/>
            <a:headEnd/>
            <a:tailEnd/>
          </a:ln>
          <a:effectLst/>
        </p:spPr>
        <p:txBody>
          <a:bodyPr wrap="none" anchor="ctr">
            <a:prstTxWarp prst="textNoShape">
              <a:avLst/>
            </a:prstTxWarp>
          </a:bodyPr>
          <a:lstStyle/>
          <a:p>
            <a:endParaRPr lang="en-US" sz="1867" dirty="0"/>
          </a:p>
        </p:txBody>
      </p:sp>
      <p:sp>
        <p:nvSpPr>
          <p:cNvPr id="6" name="Freeform 1">
            <a:extLst>
              <a:ext uri="{FF2B5EF4-FFF2-40B4-BE49-F238E27FC236}">
                <a16:creationId xmlns:a16="http://schemas.microsoft.com/office/drawing/2014/main" id="{F0579A12-26D0-4853-AA51-971DB9BBF382}"/>
              </a:ext>
            </a:extLst>
          </p:cNvPr>
          <p:cNvSpPr>
            <a:spLocks noChangeArrowheads="1"/>
          </p:cNvSpPr>
          <p:nvPr/>
        </p:nvSpPr>
        <p:spPr bwMode="auto">
          <a:xfrm>
            <a:off x="812798" y="2640379"/>
            <a:ext cx="2110829" cy="1077218"/>
          </a:xfrm>
          <a:custGeom>
            <a:avLst/>
            <a:gdLst/>
            <a:ahLst/>
            <a:cxnLst>
              <a:cxn ang="0">
                <a:pos x="2124" y="594"/>
              </a:cxn>
              <a:cxn ang="0">
                <a:pos x="1999" y="438"/>
              </a:cxn>
              <a:cxn ang="0">
                <a:pos x="1999" y="0"/>
              </a:cxn>
              <a:cxn ang="0">
                <a:pos x="0" y="0"/>
              </a:cxn>
              <a:cxn ang="0">
                <a:pos x="0" y="1718"/>
              </a:cxn>
              <a:cxn ang="0">
                <a:pos x="1999" y="1718"/>
              </a:cxn>
              <a:cxn ang="0">
                <a:pos x="1999" y="719"/>
              </a:cxn>
              <a:cxn ang="0">
                <a:pos x="2124" y="594"/>
              </a:cxn>
            </a:cxnLst>
            <a:rect l="0" t="0" r="r" b="b"/>
            <a:pathLst>
              <a:path w="2125" h="1719">
                <a:moveTo>
                  <a:pt x="2124" y="594"/>
                </a:moveTo>
                <a:lnTo>
                  <a:pt x="1999" y="438"/>
                </a:lnTo>
                <a:lnTo>
                  <a:pt x="1999" y="0"/>
                </a:lnTo>
                <a:lnTo>
                  <a:pt x="0" y="0"/>
                </a:lnTo>
                <a:lnTo>
                  <a:pt x="0" y="1718"/>
                </a:lnTo>
                <a:lnTo>
                  <a:pt x="1999" y="1718"/>
                </a:lnTo>
                <a:lnTo>
                  <a:pt x="1999" y="719"/>
                </a:lnTo>
                <a:lnTo>
                  <a:pt x="2124" y="594"/>
                </a:lnTo>
              </a:path>
            </a:pathLst>
          </a:custGeom>
          <a:solidFill>
            <a:schemeClr val="accent6">
              <a:lumMod val="75000"/>
            </a:schemeClr>
          </a:solidFill>
          <a:ln w="9525" cap="flat">
            <a:noFill/>
            <a:bevel/>
            <a:headEnd/>
            <a:tailEnd/>
          </a:ln>
          <a:effectLst/>
        </p:spPr>
        <p:txBody>
          <a:bodyPr wrap="none" anchor="ctr">
            <a:prstTxWarp prst="textNoShape">
              <a:avLst/>
            </a:prstTxWarp>
          </a:bodyPr>
          <a:lstStyle/>
          <a:p>
            <a:endParaRPr lang="en-US" sz="1867" dirty="0"/>
          </a:p>
        </p:txBody>
      </p:sp>
      <p:sp>
        <p:nvSpPr>
          <p:cNvPr id="7" name="Freeform 1">
            <a:extLst>
              <a:ext uri="{FF2B5EF4-FFF2-40B4-BE49-F238E27FC236}">
                <a16:creationId xmlns:a16="http://schemas.microsoft.com/office/drawing/2014/main" id="{1E5927EE-EE25-4E45-8F03-825B605F6F91}"/>
              </a:ext>
            </a:extLst>
          </p:cNvPr>
          <p:cNvSpPr>
            <a:spLocks noChangeArrowheads="1"/>
          </p:cNvSpPr>
          <p:nvPr/>
        </p:nvSpPr>
        <p:spPr bwMode="auto">
          <a:xfrm>
            <a:off x="812798" y="3783725"/>
            <a:ext cx="2110829" cy="1369756"/>
          </a:xfrm>
          <a:custGeom>
            <a:avLst/>
            <a:gdLst/>
            <a:ahLst/>
            <a:cxnLst>
              <a:cxn ang="0">
                <a:pos x="2124" y="594"/>
              </a:cxn>
              <a:cxn ang="0">
                <a:pos x="1999" y="438"/>
              </a:cxn>
              <a:cxn ang="0">
                <a:pos x="1999" y="0"/>
              </a:cxn>
              <a:cxn ang="0">
                <a:pos x="0" y="0"/>
              </a:cxn>
              <a:cxn ang="0">
                <a:pos x="0" y="1718"/>
              </a:cxn>
              <a:cxn ang="0">
                <a:pos x="1999" y="1718"/>
              </a:cxn>
              <a:cxn ang="0">
                <a:pos x="1999" y="719"/>
              </a:cxn>
              <a:cxn ang="0">
                <a:pos x="2124" y="594"/>
              </a:cxn>
            </a:cxnLst>
            <a:rect l="0" t="0" r="r" b="b"/>
            <a:pathLst>
              <a:path w="2125" h="1719">
                <a:moveTo>
                  <a:pt x="2124" y="594"/>
                </a:moveTo>
                <a:lnTo>
                  <a:pt x="1999" y="438"/>
                </a:lnTo>
                <a:lnTo>
                  <a:pt x="1999" y="0"/>
                </a:lnTo>
                <a:lnTo>
                  <a:pt x="0" y="0"/>
                </a:lnTo>
                <a:lnTo>
                  <a:pt x="0" y="1718"/>
                </a:lnTo>
                <a:lnTo>
                  <a:pt x="1999" y="1718"/>
                </a:lnTo>
                <a:lnTo>
                  <a:pt x="1999" y="719"/>
                </a:lnTo>
                <a:lnTo>
                  <a:pt x="2124" y="594"/>
                </a:lnTo>
              </a:path>
            </a:pathLst>
          </a:custGeom>
          <a:solidFill>
            <a:schemeClr val="accent5">
              <a:lumMod val="75000"/>
            </a:schemeClr>
          </a:solidFill>
          <a:ln w="9525" cap="flat">
            <a:noFill/>
            <a:bevel/>
            <a:headEnd/>
            <a:tailEnd/>
          </a:ln>
          <a:effectLst/>
        </p:spPr>
        <p:txBody>
          <a:bodyPr wrap="none" anchor="ctr">
            <a:prstTxWarp prst="textNoShape">
              <a:avLst/>
            </a:prstTxWarp>
          </a:bodyPr>
          <a:lstStyle/>
          <a:p>
            <a:endParaRPr lang="en-US" sz="1867" dirty="0"/>
          </a:p>
        </p:txBody>
      </p:sp>
      <p:sp>
        <p:nvSpPr>
          <p:cNvPr id="8" name="TextBox 7">
            <a:extLst>
              <a:ext uri="{FF2B5EF4-FFF2-40B4-BE49-F238E27FC236}">
                <a16:creationId xmlns:a16="http://schemas.microsoft.com/office/drawing/2014/main" id="{800160E1-F390-4A63-8F87-18DE190FCF08}"/>
              </a:ext>
            </a:extLst>
          </p:cNvPr>
          <p:cNvSpPr txBox="1"/>
          <p:nvPr/>
        </p:nvSpPr>
        <p:spPr>
          <a:xfrm>
            <a:off x="1077963" y="1488301"/>
            <a:ext cx="1444627" cy="1077218"/>
          </a:xfrm>
          <a:prstGeom prst="rect">
            <a:avLst/>
          </a:prstGeom>
          <a:noFill/>
        </p:spPr>
        <p:txBody>
          <a:bodyPr wrap="square" rtlCol="0">
            <a:spAutoFit/>
          </a:bodyPr>
          <a:lstStyle/>
          <a:p>
            <a:pPr algn="ctr"/>
            <a:r>
              <a:rPr lang="en-US" sz="6400" b="1" dirty="0">
                <a:solidFill>
                  <a:schemeClr val="bg1"/>
                </a:solidFill>
                <a:latin typeface="Trebuchet MS"/>
              </a:rPr>
              <a:t>01</a:t>
            </a:r>
          </a:p>
        </p:txBody>
      </p:sp>
      <p:sp>
        <p:nvSpPr>
          <p:cNvPr id="9" name="TextBox 8">
            <a:extLst>
              <a:ext uri="{FF2B5EF4-FFF2-40B4-BE49-F238E27FC236}">
                <a16:creationId xmlns:a16="http://schemas.microsoft.com/office/drawing/2014/main" id="{7C5BD9E0-3945-4D7A-ADCE-DED091F35356}"/>
              </a:ext>
            </a:extLst>
          </p:cNvPr>
          <p:cNvSpPr txBox="1"/>
          <p:nvPr/>
        </p:nvSpPr>
        <p:spPr>
          <a:xfrm>
            <a:off x="1077963" y="2640379"/>
            <a:ext cx="1444627" cy="1077218"/>
          </a:xfrm>
          <a:prstGeom prst="rect">
            <a:avLst/>
          </a:prstGeom>
          <a:noFill/>
        </p:spPr>
        <p:txBody>
          <a:bodyPr wrap="square" rtlCol="0">
            <a:spAutoFit/>
          </a:bodyPr>
          <a:lstStyle/>
          <a:p>
            <a:pPr algn="ctr"/>
            <a:r>
              <a:rPr lang="en-US" sz="6400" b="1" dirty="0">
                <a:solidFill>
                  <a:srgbClr val="FFFFFF"/>
                </a:solidFill>
                <a:latin typeface="Trebuchet MS"/>
              </a:rPr>
              <a:t>02</a:t>
            </a:r>
          </a:p>
        </p:txBody>
      </p:sp>
      <p:sp>
        <p:nvSpPr>
          <p:cNvPr id="10" name="TextBox 9">
            <a:extLst>
              <a:ext uri="{FF2B5EF4-FFF2-40B4-BE49-F238E27FC236}">
                <a16:creationId xmlns:a16="http://schemas.microsoft.com/office/drawing/2014/main" id="{DD35169F-3AE0-4A50-B577-5C85AC3A9BED}"/>
              </a:ext>
            </a:extLst>
          </p:cNvPr>
          <p:cNvSpPr txBox="1"/>
          <p:nvPr/>
        </p:nvSpPr>
        <p:spPr>
          <a:xfrm>
            <a:off x="1068818" y="3929994"/>
            <a:ext cx="1444627" cy="1077218"/>
          </a:xfrm>
          <a:prstGeom prst="rect">
            <a:avLst/>
          </a:prstGeom>
          <a:noFill/>
        </p:spPr>
        <p:txBody>
          <a:bodyPr wrap="square" rtlCol="0">
            <a:spAutoFit/>
          </a:bodyPr>
          <a:lstStyle/>
          <a:p>
            <a:pPr algn="ctr"/>
            <a:r>
              <a:rPr lang="en-US" sz="6400" b="1" dirty="0">
                <a:solidFill>
                  <a:srgbClr val="FFFFFF"/>
                </a:solidFill>
                <a:latin typeface="Trebuchet MS"/>
              </a:rPr>
              <a:t>03</a:t>
            </a:r>
          </a:p>
        </p:txBody>
      </p:sp>
      <p:sp>
        <p:nvSpPr>
          <p:cNvPr id="11" name="TextBox 10">
            <a:extLst>
              <a:ext uri="{FF2B5EF4-FFF2-40B4-BE49-F238E27FC236}">
                <a16:creationId xmlns:a16="http://schemas.microsoft.com/office/drawing/2014/main" id="{C0AE3149-E25F-479F-B60C-BDECCBE4433C}"/>
              </a:ext>
            </a:extLst>
          </p:cNvPr>
          <p:cNvSpPr txBox="1"/>
          <p:nvPr/>
        </p:nvSpPr>
        <p:spPr>
          <a:xfrm>
            <a:off x="3286277" y="1530785"/>
            <a:ext cx="5873167" cy="1015663"/>
          </a:xfrm>
          <a:prstGeom prst="rect">
            <a:avLst/>
          </a:prstGeom>
          <a:noFill/>
        </p:spPr>
        <p:txBody>
          <a:bodyPr wrap="square" rtlCol="0">
            <a:spAutoFit/>
          </a:bodyPr>
          <a:lstStyle/>
          <a:p>
            <a:r>
              <a:rPr lang="en-US" sz="2000" b="1" dirty="0">
                <a:solidFill>
                  <a:schemeClr val="accent2">
                    <a:lumMod val="75000"/>
                  </a:schemeClr>
                </a:solidFill>
                <a:latin typeface="Trebuchet MS"/>
              </a:rPr>
              <a:t>SB 98 allowed charter schools to delay adding grade levels as noted in their charter petition for the 2020–21 </a:t>
            </a:r>
          </a:p>
        </p:txBody>
      </p:sp>
      <p:sp>
        <p:nvSpPr>
          <p:cNvPr id="12" name="TextBox 11">
            <a:extLst>
              <a:ext uri="{FF2B5EF4-FFF2-40B4-BE49-F238E27FC236}">
                <a16:creationId xmlns:a16="http://schemas.microsoft.com/office/drawing/2014/main" id="{B9014DCF-297C-4F1A-848C-28C2FF050999}"/>
              </a:ext>
            </a:extLst>
          </p:cNvPr>
          <p:cNvSpPr txBox="1"/>
          <p:nvPr/>
        </p:nvSpPr>
        <p:spPr>
          <a:xfrm>
            <a:off x="3286277" y="2778878"/>
            <a:ext cx="5674843" cy="400110"/>
          </a:xfrm>
          <a:prstGeom prst="rect">
            <a:avLst/>
          </a:prstGeom>
          <a:noFill/>
        </p:spPr>
        <p:txBody>
          <a:bodyPr wrap="square" rtlCol="0">
            <a:spAutoFit/>
          </a:bodyPr>
          <a:lstStyle/>
          <a:p>
            <a:r>
              <a:rPr lang="en-US" sz="2000" b="1" dirty="0">
                <a:solidFill>
                  <a:schemeClr val="accent6">
                    <a:lumMod val="75000"/>
                  </a:schemeClr>
                </a:solidFill>
                <a:latin typeface="Trebuchet MS"/>
              </a:rPr>
              <a:t>SB 820 allows for the rescission of this notice</a:t>
            </a:r>
          </a:p>
        </p:txBody>
      </p:sp>
      <p:sp>
        <p:nvSpPr>
          <p:cNvPr id="13" name="TextBox 12">
            <a:extLst>
              <a:ext uri="{FF2B5EF4-FFF2-40B4-BE49-F238E27FC236}">
                <a16:creationId xmlns:a16="http://schemas.microsoft.com/office/drawing/2014/main" id="{2D1B4996-F956-4B92-8ED9-DAAD6F922231}"/>
              </a:ext>
            </a:extLst>
          </p:cNvPr>
          <p:cNvSpPr txBox="1"/>
          <p:nvPr/>
        </p:nvSpPr>
        <p:spPr>
          <a:xfrm>
            <a:off x="3270833" y="3783725"/>
            <a:ext cx="6677839" cy="1938992"/>
          </a:xfrm>
          <a:prstGeom prst="rect">
            <a:avLst/>
          </a:prstGeom>
          <a:noFill/>
        </p:spPr>
        <p:txBody>
          <a:bodyPr wrap="square" rtlCol="0">
            <a:spAutoFit/>
          </a:bodyPr>
          <a:lstStyle/>
          <a:p>
            <a:r>
              <a:rPr lang="en-US" sz="2000" b="1" dirty="0">
                <a:solidFill>
                  <a:schemeClr val="accent5">
                    <a:lumMod val="75000"/>
                  </a:schemeClr>
                </a:solidFill>
                <a:latin typeface="Trebuchet MS"/>
              </a:rPr>
              <a:t>No later than September 30, 2020, the charter school must notify its chartering authority, the CDE, and the parents or guardians of students—who indicated their intent to enroll in the charter school or affected grade level—of the charter school’s decision to rescind</a:t>
            </a:r>
          </a:p>
        </p:txBody>
      </p:sp>
    </p:spTree>
    <p:extLst>
      <p:ext uri="{BB962C8B-B14F-4D97-AF65-F5344CB8AC3E}">
        <p14:creationId xmlns:p14="http://schemas.microsoft.com/office/powerpoint/2010/main" val="486258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5631-ED12-4493-974D-2F69D2D423AD}"/>
              </a:ext>
            </a:extLst>
          </p:cNvPr>
          <p:cNvSpPr>
            <a:spLocks noGrp="1"/>
          </p:cNvSpPr>
          <p:nvPr>
            <p:ph type="title"/>
          </p:nvPr>
        </p:nvSpPr>
        <p:spPr/>
        <p:txBody>
          <a:bodyPr/>
          <a:lstStyle/>
          <a:p>
            <a:r>
              <a:rPr lang="en-US" dirty="0"/>
              <a:t>School Plan for Student Achievement</a:t>
            </a:r>
          </a:p>
        </p:txBody>
      </p:sp>
      <p:sp>
        <p:nvSpPr>
          <p:cNvPr id="3" name="Text Placeholder 2">
            <a:extLst>
              <a:ext uri="{FF2B5EF4-FFF2-40B4-BE49-F238E27FC236}">
                <a16:creationId xmlns:a16="http://schemas.microsoft.com/office/drawing/2014/main" id="{E16971BB-9DFD-407E-9672-77E0A04CC289}"/>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1BBC4BD-6967-4242-A0A4-1521E7CC7086}"/>
              </a:ext>
            </a:extLst>
          </p:cNvPr>
          <p:cNvSpPr>
            <a:spLocks noGrp="1"/>
          </p:cNvSpPr>
          <p:nvPr>
            <p:ph type="sldNum" idx="12"/>
          </p:nvPr>
        </p:nvSpPr>
        <p:spPr/>
        <p:txBody>
          <a:bodyPr/>
          <a:lstStyle/>
          <a:p>
            <a:fld id="{00000000-1234-1234-1234-123412341234}" type="slidenum">
              <a:rPr lang="en" smtClean="0"/>
              <a:pPr/>
              <a:t>16</a:t>
            </a:fld>
            <a:endParaRPr lang="en" dirty="0"/>
          </a:p>
        </p:txBody>
      </p:sp>
      <p:grpSp>
        <p:nvGrpSpPr>
          <p:cNvPr id="5" name="Group 4">
            <a:extLst>
              <a:ext uri="{FF2B5EF4-FFF2-40B4-BE49-F238E27FC236}">
                <a16:creationId xmlns:a16="http://schemas.microsoft.com/office/drawing/2014/main" id="{4434DA0A-8D37-4BD9-BDD2-EC879167CD01}"/>
              </a:ext>
            </a:extLst>
          </p:cNvPr>
          <p:cNvGrpSpPr/>
          <p:nvPr/>
        </p:nvGrpSpPr>
        <p:grpSpPr>
          <a:xfrm>
            <a:off x="505629" y="1358781"/>
            <a:ext cx="8030784" cy="1124597"/>
            <a:chOff x="-1" y="0"/>
            <a:chExt cx="9147289" cy="1280948"/>
          </a:xfrm>
        </p:grpSpPr>
        <p:sp>
          <p:nvSpPr>
            <p:cNvPr id="6" name="Freeform 1">
              <a:extLst>
                <a:ext uri="{FF2B5EF4-FFF2-40B4-BE49-F238E27FC236}">
                  <a16:creationId xmlns:a16="http://schemas.microsoft.com/office/drawing/2014/main" id="{D12F31A9-31B1-46AC-9FF7-466FE9D1F047}"/>
                </a:ext>
              </a:extLst>
            </p:cNvPr>
            <p:cNvSpPr>
              <a:spLocks noChangeArrowheads="1"/>
            </p:cNvSpPr>
            <p:nvPr/>
          </p:nvSpPr>
          <p:spPr bwMode="auto">
            <a:xfrm>
              <a:off x="-1" y="0"/>
              <a:ext cx="9147289" cy="1280948"/>
            </a:xfrm>
            <a:custGeom>
              <a:avLst/>
              <a:gdLst/>
              <a:ahLst/>
              <a:cxnLst>
                <a:cxn ang="0">
                  <a:pos x="12280" y="1718"/>
                </a:cxn>
                <a:cxn ang="0">
                  <a:pos x="0" y="1718"/>
                </a:cxn>
                <a:cxn ang="0">
                  <a:pos x="0" y="0"/>
                </a:cxn>
                <a:cxn ang="0">
                  <a:pos x="12280" y="0"/>
                </a:cxn>
                <a:cxn ang="0">
                  <a:pos x="12280" y="1718"/>
                </a:cxn>
              </a:cxnLst>
              <a:rect l="0" t="0" r="r" b="b"/>
              <a:pathLst>
                <a:path w="12281" h="1719">
                  <a:moveTo>
                    <a:pt x="12280" y="1718"/>
                  </a:moveTo>
                  <a:lnTo>
                    <a:pt x="0" y="1718"/>
                  </a:lnTo>
                  <a:lnTo>
                    <a:pt x="0" y="0"/>
                  </a:lnTo>
                  <a:lnTo>
                    <a:pt x="12280" y="0"/>
                  </a:lnTo>
                  <a:lnTo>
                    <a:pt x="12280" y="1718"/>
                  </a:lnTo>
                </a:path>
              </a:pathLst>
            </a:custGeom>
            <a:solidFill>
              <a:schemeClr val="accent4">
                <a:lumMod val="75000"/>
              </a:schemeClr>
            </a:solidFill>
            <a:ln w="9525" cap="flat">
              <a:noFill/>
              <a:bevel/>
              <a:headEnd/>
              <a:tailEnd/>
            </a:ln>
            <a:effectLst/>
          </p:spPr>
          <p:txBody>
            <a:bodyPr wrap="none" anchor="ctr">
              <a:prstTxWarp prst="textNoShape">
                <a:avLst/>
              </a:prstTxWarp>
            </a:bodyPr>
            <a:lstStyle/>
            <a:p>
              <a:endParaRPr lang="en-US" sz="1800" dirty="0"/>
            </a:p>
          </p:txBody>
        </p:sp>
        <p:sp>
          <p:nvSpPr>
            <p:cNvPr id="7" name="Freeform 1">
              <a:extLst>
                <a:ext uri="{FF2B5EF4-FFF2-40B4-BE49-F238E27FC236}">
                  <a16:creationId xmlns:a16="http://schemas.microsoft.com/office/drawing/2014/main" id="{E22B5CC5-BA67-4F74-92E5-1AFCEFF628D7}"/>
                </a:ext>
              </a:extLst>
            </p:cNvPr>
            <p:cNvSpPr>
              <a:spLocks noChangeArrowheads="1"/>
            </p:cNvSpPr>
            <p:nvPr/>
          </p:nvSpPr>
          <p:spPr bwMode="auto">
            <a:xfrm>
              <a:off x="-1" y="0"/>
              <a:ext cx="1583122" cy="1280948"/>
            </a:xfrm>
            <a:custGeom>
              <a:avLst/>
              <a:gdLst/>
              <a:ahLst/>
              <a:cxnLst>
                <a:cxn ang="0">
                  <a:pos x="2124" y="594"/>
                </a:cxn>
                <a:cxn ang="0">
                  <a:pos x="1999" y="438"/>
                </a:cxn>
                <a:cxn ang="0">
                  <a:pos x="1999" y="0"/>
                </a:cxn>
                <a:cxn ang="0">
                  <a:pos x="0" y="0"/>
                </a:cxn>
                <a:cxn ang="0">
                  <a:pos x="0" y="1718"/>
                </a:cxn>
                <a:cxn ang="0">
                  <a:pos x="1999" y="1718"/>
                </a:cxn>
                <a:cxn ang="0">
                  <a:pos x="1999" y="719"/>
                </a:cxn>
                <a:cxn ang="0">
                  <a:pos x="2124" y="594"/>
                </a:cxn>
              </a:cxnLst>
              <a:rect l="0" t="0" r="r" b="b"/>
              <a:pathLst>
                <a:path w="2125" h="1719">
                  <a:moveTo>
                    <a:pt x="2124" y="594"/>
                  </a:moveTo>
                  <a:lnTo>
                    <a:pt x="1999" y="438"/>
                  </a:lnTo>
                  <a:lnTo>
                    <a:pt x="1999" y="0"/>
                  </a:lnTo>
                  <a:lnTo>
                    <a:pt x="0" y="0"/>
                  </a:lnTo>
                  <a:lnTo>
                    <a:pt x="0" y="1718"/>
                  </a:lnTo>
                  <a:lnTo>
                    <a:pt x="1999" y="1718"/>
                  </a:lnTo>
                  <a:lnTo>
                    <a:pt x="1999" y="719"/>
                  </a:lnTo>
                  <a:lnTo>
                    <a:pt x="2124" y="594"/>
                  </a:lnTo>
                </a:path>
              </a:pathLst>
            </a:custGeom>
            <a:solidFill>
              <a:schemeClr val="bg1">
                <a:lumMod val="95000"/>
              </a:schemeClr>
            </a:solidFill>
            <a:ln w="9525" cap="flat">
              <a:noFill/>
              <a:bevel/>
              <a:headEnd/>
              <a:tailEnd/>
            </a:ln>
            <a:effectLst/>
          </p:spPr>
          <p:txBody>
            <a:bodyPr wrap="none" anchor="ctr">
              <a:prstTxWarp prst="textNoShape">
                <a:avLst/>
              </a:prstTxWarp>
            </a:bodyPr>
            <a:lstStyle/>
            <a:p>
              <a:endParaRPr lang="en-US" sz="1800" dirty="0"/>
            </a:p>
          </p:txBody>
        </p:sp>
        <p:sp>
          <p:nvSpPr>
            <p:cNvPr id="8" name="TextBox 7">
              <a:extLst>
                <a:ext uri="{FF2B5EF4-FFF2-40B4-BE49-F238E27FC236}">
                  <a16:creationId xmlns:a16="http://schemas.microsoft.com/office/drawing/2014/main" id="{48FCC826-C716-4F61-90ED-9E8D8F3617EA}"/>
                </a:ext>
              </a:extLst>
            </p:cNvPr>
            <p:cNvSpPr txBox="1"/>
            <p:nvPr/>
          </p:nvSpPr>
          <p:spPr>
            <a:xfrm>
              <a:off x="207194" y="228600"/>
              <a:ext cx="1083469" cy="806302"/>
            </a:xfrm>
            <a:prstGeom prst="rect">
              <a:avLst/>
            </a:prstGeom>
            <a:noFill/>
          </p:spPr>
          <p:txBody>
            <a:bodyPr wrap="square" rtlCol="0">
              <a:spAutoFit/>
            </a:bodyPr>
            <a:lstStyle/>
            <a:p>
              <a:pPr algn="ctr"/>
              <a:r>
                <a:rPr lang="en-US" sz="4000" b="1" dirty="0">
                  <a:solidFill>
                    <a:schemeClr val="accent4"/>
                  </a:solidFill>
                  <a:latin typeface="Trebuchet MS"/>
                </a:rPr>
                <a:t>01</a:t>
              </a:r>
            </a:p>
          </p:txBody>
        </p:sp>
        <p:sp>
          <p:nvSpPr>
            <p:cNvPr id="9" name="TextBox 8">
              <a:extLst>
                <a:ext uri="{FF2B5EF4-FFF2-40B4-BE49-F238E27FC236}">
                  <a16:creationId xmlns:a16="http://schemas.microsoft.com/office/drawing/2014/main" id="{9FDCF87E-13F9-41A1-B47E-A8D3307D7A97}"/>
                </a:ext>
              </a:extLst>
            </p:cNvPr>
            <p:cNvSpPr txBox="1"/>
            <p:nvPr/>
          </p:nvSpPr>
          <p:spPr>
            <a:xfrm>
              <a:off x="1926117" y="266701"/>
              <a:ext cx="7142500" cy="736189"/>
            </a:xfrm>
            <a:prstGeom prst="rect">
              <a:avLst/>
            </a:prstGeom>
            <a:noFill/>
          </p:spPr>
          <p:txBody>
            <a:bodyPr wrap="square" rtlCol="0">
              <a:spAutoFit/>
            </a:bodyPr>
            <a:lstStyle/>
            <a:p>
              <a:r>
                <a:rPr lang="en-US" sz="1800" b="1" dirty="0">
                  <a:solidFill>
                    <a:schemeClr val="bg1"/>
                  </a:solidFill>
                  <a:latin typeface="Trebuchet MS" panose="020B0603020202020204" pitchFamily="34" charset="0"/>
                </a:rPr>
                <a:t>LEAs are required to complete a School Plan for Student Achievement (SPSA)</a:t>
              </a:r>
            </a:p>
          </p:txBody>
        </p:sp>
      </p:grpSp>
      <p:grpSp>
        <p:nvGrpSpPr>
          <p:cNvPr id="10" name="Group 9">
            <a:extLst>
              <a:ext uri="{FF2B5EF4-FFF2-40B4-BE49-F238E27FC236}">
                <a16:creationId xmlns:a16="http://schemas.microsoft.com/office/drawing/2014/main" id="{5D192B80-A9CF-4379-9E3B-DDE16A21BE84}"/>
              </a:ext>
            </a:extLst>
          </p:cNvPr>
          <p:cNvGrpSpPr/>
          <p:nvPr/>
        </p:nvGrpSpPr>
        <p:grpSpPr>
          <a:xfrm>
            <a:off x="505629" y="2476381"/>
            <a:ext cx="8030784" cy="1124597"/>
            <a:chOff x="-1" y="0"/>
            <a:chExt cx="9147289" cy="1280948"/>
          </a:xfrm>
        </p:grpSpPr>
        <p:sp>
          <p:nvSpPr>
            <p:cNvPr id="11" name="Freeform 1">
              <a:extLst>
                <a:ext uri="{FF2B5EF4-FFF2-40B4-BE49-F238E27FC236}">
                  <a16:creationId xmlns:a16="http://schemas.microsoft.com/office/drawing/2014/main" id="{E1A13DA3-CFFD-4CD6-BC7A-371D82C3D341}"/>
                </a:ext>
              </a:extLst>
            </p:cNvPr>
            <p:cNvSpPr>
              <a:spLocks noChangeArrowheads="1"/>
            </p:cNvSpPr>
            <p:nvPr/>
          </p:nvSpPr>
          <p:spPr bwMode="auto">
            <a:xfrm>
              <a:off x="-1" y="0"/>
              <a:ext cx="9147289" cy="1280948"/>
            </a:xfrm>
            <a:custGeom>
              <a:avLst/>
              <a:gdLst/>
              <a:ahLst/>
              <a:cxnLst>
                <a:cxn ang="0">
                  <a:pos x="12280" y="1718"/>
                </a:cxn>
                <a:cxn ang="0">
                  <a:pos x="0" y="1718"/>
                </a:cxn>
                <a:cxn ang="0">
                  <a:pos x="0" y="0"/>
                </a:cxn>
                <a:cxn ang="0">
                  <a:pos x="12280" y="0"/>
                </a:cxn>
                <a:cxn ang="0">
                  <a:pos x="12280" y="1718"/>
                </a:cxn>
              </a:cxnLst>
              <a:rect l="0" t="0" r="r" b="b"/>
              <a:pathLst>
                <a:path w="12281" h="1719">
                  <a:moveTo>
                    <a:pt x="12280" y="1718"/>
                  </a:moveTo>
                  <a:lnTo>
                    <a:pt x="0" y="1718"/>
                  </a:lnTo>
                  <a:lnTo>
                    <a:pt x="0" y="0"/>
                  </a:lnTo>
                  <a:lnTo>
                    <a:pt x="12280" y="0"/>
                  </a:lnTo>
                  <a:lnTo>
                    <a:pt x="12280" y="1718"/>
                  </a:lnTo>
                </a:path>
              </a:pathLst>
            </a:custGeom>
            <a:solidFill>
              <a:schemeClr val="accent3"/>
            </a:solidFill>
            <a:ln w="9525" cap="flat">
              <a:noFill/>
              <a:bevel/>
              <a:headEnd/>
              <a:tailEnd/>
            </a:ln>
            <a:effectLst/>
          </p:spPr>
          <p:txBody>
            <a:bodyPr wrap="none" anchor="ctr">
              <a:prstTxWarp prst="textNoShape">
                <a:avLst/>
              </a:prstTxWarp>
            </a:bodyPr>
            <a:lstStyle/>
            <a:p>
              <a:endParaRPr lang="en-US" sz="1800" dirty="0"/>
            </a:p>
          </p:txBody>
        </p:sp>
        <p:sp>
          <p:nvSpPr>
            <p:cNvPr id="12" name="Freeform 1">
              <a:extLst>
                <a:ext uri="{FF2B5EF4-FFF2-40B4-BE49-F238E27FC236}">
                  <a16:creationId xmlns:a16="http://schemas.microsoft.com/office/drawing/2014/main" id="{CCA542C1-3747-4483-A541-C61736557454}"/>
                </a:ext>
              </a:extLst>
            </p:cNvPr>
            <p:cNvSpPr>
              <a:spLocks noChangeArrowheads="1"/>
            </p:cNvSpPr>
            <p:nvPr/>
          </p:nvSpPr>
          <p:spPr bwMode="auto">
            <a:xfrm>
              <a:off x="-1" y="0"/>
              <a:ext cx="1583122" cy="1280948"/>
            </a:xfrm>
            <a:custGeom>
              <a:avLst/>
              <a:gdLst/>
              <a:ahLst/>
              <a:cxnLst>
                <a:cxn ang="0">
                  <a:pos x="2124" y="594"/>
                </a:cxn>
                <a:cxn ang="0">
                  <a:pos x="1999" y="438"/>
                </a:cxn>
                <a:cxn ang="0">
                  <a:pos x="1999" y="0"/>
                </a:cxn>
                <a:cxn ang="0">
                  <a:pos x="0" y="0"/>
                </a:cxn>
                <a:cxn ang="0">
                  <a:pos x="0" y="1718"/>
                </a:cxn>
                <a:cxn ang="0">
                  <a:pos x="1999" y="1718"/>
                </a:cxn>
                <a:cxn ang="0">
                  <a:pos x="1999" y="719"/>
                </a:cxn>
                <a:cxn ang="0">
                  <a:pos x="2124" y="594"/>
                </a:cxn>
              </a:cxnLst>
              <a:rect l="0" t="0" r="r" b="b"/>
              <a:pathLst>
                <a:path w="2125" h="1719">
                  <a:moveTo>
                    <a:pt x="2124" y="594"/>
                  </a:moveTo>
                  <a:lnTo>
                    <a:pt x="1999" y="438"/>
                  </a:lnTo>
                  <a:lnTo>
                    <a:pt x="1999" y="0"/>
                  </a:lnTo>
                  <a:lnTo>
                    <a:pt x="0" y="0"/>
                  </a:lnTo>
                  <a:lnTo>
                    <a:pt x="0" y="1718"/>
                  </a:lnTo>
                  <a:lnTo>
                    <a:pt x="1999" y="1718"/>
                  </a:lnTo>
                  <a:lnTo>
                    <a:pt x="1999" y="719"/>
                  </a:lnTo>
                  <a:lnTo>
                    <a:pt x="2124" y="594"/>
                  </a:lnTo>
                </a:path>
              </a:pathLst>
            </a:custGeom>
            <a:solidFill>
              <a:schemeClr val="bg1">
                <a:lumMod val="95000"/>
              </a:schemeClr>
            </a:solidFill>
            <a:ln w="9525" cap="flat">
              <a:noFill/>
              <a:bevel/>
              <a:headEnd/>
              <a:tailEnd/>
            </a:ln>
            <a:effectLst/>
          </p:spPr>
          <p:txBody>
            <a:bodyPr wrap="none" anchor="ctr">
              <a:prstTxWarp prst="textNoShape">
                <a:avLst/>
              </a:prstTxWarp>
            </a:bodyPr>
            <a:lstStyle/>
            <a:p>
              <a:endParaRPr lang="en-US" sz="1800" dirty="0"/>
            </a:p>
          </p:txBody>
        </p:sp>
        <p:sp>
          <p:nvSpPr>
            <p:cNvPr id="13" name="TextBox 12">
              <a:extLst>
                <a:ext uri="{FF2B5EF4-FFF2-40B4-BE49-F238E27FC236}">
                  <a16:creationId xmlns:a16="http://schemas.microsoft.com/office/drawing/2014/main" id="{9325F049-F24A-4061-9ED3-6B14081D96DD}"/>
                </a:ext>
              </a:extLst>
            </p:cNvPr>
            <p:cNvSpPr txBox="1"/>
            <p:nvPr/>
          </p:nvSpPr>
          <p:spPr>
            <a:xfrm>
              <a:off x="207194" y="228600"/>
              <a:ext cx="1083469" cy="806302"/>
            </a:xfrm>
            <a:prstGeom prst="rect">
              <a:avLst/>
            </a:prstGeom>
            <a:noFill/>
          </p:spPr>
          <p:txBody>
            <a:bodyPr wrap="square" rtlCol="0">
              <a:spAutoFit/>
            </a:bodyPr>
            <a:lstStyle/>
            <a:p>
              <a:pPr algn="ctr"/>
              <a:r>
                <a:rPr lang="en-US" sz="4000" b="1" dirty="0">
                  <a:solidFill>
                    <a:schemeClr val="accent3"/>
                  </a:solidFill>
                  <a:latin typeface="Trebuchet MS"/>
                </a:rPr>
                <a:t>02</a:t>
              </a:r>
            </a:p>
          </p:txBody>
        </p:sp>
        <p:sp>
          <p:nvSpPr>
            <p:cNvPr id="14" name="TextBox 13">
              <a:extLst>
                <a:ext uri="{FF2B5EF4-FFF2-40B4-BE49-F238E27FC236}">
                  <a16:creationId xmlns:a16="http://schemas.microsoft.com/office/drawing/2014/main" id="{F88E11BD-0E54-46D5-A784-FDA1108F0A2D}"/>
                </a:ext>
              </a:extLst>
            </p:cNvPr>
            <p:cNvSpPr txBox="1"/>
            <p:nvPr/>
          </p:nvSpPr>
          <p:spPr>
            <a:xfrm>
              <a:off x="1926117" y="110639"/>
              <a:ext cx="7142500" cy="1051699"/>
            </a:xfrm>
            <a:prstGeom prst="rect">
              <a:avLst/>
            </a:prstGeom>
            <a:noFill/>
          </p:spPr>
          <p:txBody>
            <a:bodyPr wrap="square" rtlCol="0">
              <a:spAutoFit/>
            </a:bodyPr>
            <a:lstStyle/>
            <a:p>
              <a:r>
                <a:rPr lang="en-US" sz="1800" b="1" dirty="0">
                  <a:solidFill>
                    <a:schemeClr val="bg1"/>
                  </a:solidFill>
                  <a:latin typeface="Trebuchet MS" panose="020B0603020202020204" pitchFamily="34" charset="0"/>
                </a:rPr>
                <a:t>Single-school districts and charter schools can use their Local Control and Accountability Plan (LCAP) to serve as the SPSA, provided certain requirements are met</a:t>
              </a:r>
            </a:p>
          </p:txBody>
        </p:sp>
      </p:grpSp>
      <p:grpSp>
        <p:nvGrpSpPr>
          <p:cNvPr id="15" name="Group 14">
            <a:extLst>
              <a:ext uri="{FF2B5EF4-FFF2-40B4-BE49-F238E27FC236}">
                <a16:creationId xmlns:a16="http://schemas.microsoft.com/office/drawing/2014/main" id="{EE3D6840-B358-4DBC-BFE0-AA0064BB1316}"/>
              </a:ext>
            </a:extLst>
          </p:cNvPr>
          <p:cNvGrpSpPr/>
          <p:nvPr/>
        </p:nvGrpSpPr>
        <p:grpSpPr>
          <a:xfrm>
            <a:off x="505629" y="3556114"/>
            <a:ext cx="8030784" cy="1200329"/>
            <a:chOff x="-1" y="-43132"/>
            <a:chExt cx="9147289" cy="1367209"/>
          </a:xfrm>
        </p:grpSpPr>
        <p:sp>
          <p:nvSpPr>
            <p:cNvPr id="16" name="Freeform 1">
              <a:extLst>
                <a:ext uri="{FF2B5EF4-FFF2-40B4-BE49-F238E27FC236}">
                  <a16:creationId xmlns:a16="http://schemas.microsoft.com/office/drawing/2014/main" id="{FAADB255-AC3E-448E-8741-BAEA13528D1E}"/>
                </a:ext>
              </a:extLst>
            </p:cNvPr>
            <p:cNvSpPr>
              <a:spLocks noChangeArrowheads="1"/>
            </p:cNvSpPr>
            <p:nvPr/>
          </p:nvSpPr>
          <p:spPr bwMode="auto">
            <a:xfrm>
              <a:off x="-1" y="0"/>
              <a:ext cx="9147289" cy="1280948"/>
            </a:xfrm>
            <a:custGeom>
              <a:avLst/>
              <a:gdLst/>
              <a:ahLst/>
              <a:cxnLst>
                <a:cxn ang="0">
                  <a:pos x="12280" y="1718"/>
                </a:cxn>
                <a:cxn ang="0">
                  <a:pos x="0" y="1718"/>
                </a:cxn>
                <a:cxn ang="0">
                  <a:pos x="0" y="0"/>
                </a:cxn>
                <a:cxn ang="0">
                  <a:pos x="12280" y="0"/>
                </a:cxn>
                <a:cxn ang="0">
                  <a:pos x="12280" y="1718"/>
                </a:cxn>
              </a:cxnLst>
              <a:rect l="0" t="0" r="r" b="b"/>
              <a:pathLst>
                <a:path w="12281" h="1719">
                  <a:moveTo>
                    <a:pt x="12280" y="1718"/>
                  </a:moveTo>
                  <a:lnTo>
                    <a:pt x="0" y="1718"/>
                  </a:lnTo>
                  <a:lnTo>
                    <a:pt x="0" y="0"/>
                  </a:lnTo>
                  <a:lnTo>
                    <a:pt x="12280" y="0"/>
                  </a:lnTo>
                  <a:lnTo>
                    <a:pt x="12280" y="1718"/>
                  </a:lnTo>
                </a:path>
              </a:pathLst>
            </a:custGeom>
            <a:solidFill>
              <a:schemeClr val="accent5"/>
            </a:solidFill>
            <a:ln w="9525" cap="flat">
              <a:noFill/>
              <a:bevel/>
              <a:headEnd/>
              <a:tailEnd/>
            </a:ln>
            <a:effectLst/>
          </p:spPr>
          <p:txBody>
            <a:bodyPr wrap="none" anchor="ctr">
              <a:prstTxWarp prst="textNoShape">
                <a:avLst/>
              </a:prstTxWarp>
            </a:bodyPr>
            <a:lstStyle/>
            <a:p>
              <a:endParaRPr lang="en-US" sz="1867" dirty="0"/>
            </a:p>
          </p:txBody>
        </p:sp>
        <p:sp>
          <p:nvSpPr>
            <p:cNvPr id="17" name="Freeform 1">
              <a:extLst>
                <a:ext uri="{FF2B5EF4-FFF2-40B4-BE49-F238E27FC236}">
                  <a16:creationId xmlns:a16="http://schemas.microsoft.com/office/drawing/2014/main" id="{604E0C74-77C0-4F6D-A259-7FC6099315CC}"/>
                </a:ext>
              </a:extLst>
            </p:cNvPr>
            <p:cNvSpPr>
              <a:spLocks noChangeArrowheads="1"/>
            </p:cNvSpPr>
            <p:nvPr/>
          </p:nvSpPr>
          <p:spPr bwMode="auto">
            <a:xfrm>
              <a:off x="-1" y="0"/>
              <a:ext cx="1583122" cy="1280948"/>
            </a:xfrm>
            <a:custGeom>
              <a:avLst/>
              <a:gdLst/>
              <a:ahLst/>
              <a:cxnLst>
                <a:cxn ang="0">
                  <a:pos x="2124" y="594"/>
                </a:cxn>
                <a:cxn ang="0">
                  <a:pos x="1999" y="438"/>
                </a:cxn>
                <a:cxn ang="0">
                  <a:pos x="1999" y="0"/>
                </a:cxn>
                <a:cxn ang="0">
                  <a:pos x="0" y="0"/>
                </a:cxn>
                <a:cxn ang="0">
                  <a:pos x="0" y="1718"/>
                </a:cxn>
                <a:cxn ang="0">
                  <a:pos x="1999" y="1718"/>
                </a:cxn>
                <a:cxn ang="0">
                  <a:pos x="1999" y="719"/>
                </a:cxn>
                <a:cxn ang="0">
                  <a:pos x="2124" y="594"/>
                </a:cxn>
              </a:cxnLst>
              <a:rect l="0" t="0" r="r" b="b"/>
              <a:pathLst>
                <a:path w="2125" h="1719">
                  <a:moveTo>
                    <a:pt x="2124" y="594"/>
                  </a:moveTo>
                  <a:lnTo>
                    <a:pt x="1999" y="438"/>
                  </a:lnTo>
                  <a:lnTo>
                    <a:pt x="1999" y="0"/>
                  </a:lnTo>
                  <a:lnTo>
                    <a:pt x="0" y="0"/>
                  </a:lnTo>
                  <a:lnTo>
                    <a:pt x="0" y="1718"/>
                  </a:lnTo>
                  <a:lnTo>
                    <a:pt x="1999" y="1718"/>
                  </a:lnTo>
                  <a:lnTo>
                    <a:pt x="1999" y="719"/>
                  </a:lnTo>
                  <a:lnTo>
                    <a:pt x="2124" y="594"/>
                  </a:lnTo>
                </a:path>
              </a:pathLst>
            </a:custGeom>
            <a:solidFill>
              <a:schemeClr val="bg1">
                <a:lumMod val="95000"/>
              </a:schemeClr>
            </a:solidFill>
            <a:ln w="9525" cap="flat">
              <a:noFill/>
              <a:bevel/>
              <a:headEnd/>
              <a:tailEnd/>
            </a:ln>
            <a:effectLst/>
          </p:spPr>
          <p:txBody>
            <a:bodyPr wrap="none" anchor="ctr">
              <a:prstTxWarp prst="textNoShape">
                <a:avLst/>
              </a:prstTxWarp>
            </a:bodyPr>
            <a:lstStyle/>
            <a:p>
              <a:endParaRPr lang="en-US" sz="1867" dirty="0"/>
            </a:p>
          </p:txBody>
        </p:sp>
        <p:sp>
          <p:nvSpPr>
            <p:cNvPr id="18" name="TextBox 17">
              <a:extLst>
                <a:ext uri="{FF2B5EF4-FFF2-40B4-BE49-F238E27FC236}">
                  <a16:creationId xmlns:a16="http://schemas.microsoft.com/office/drawing/2014/main" id="{88458DD2-976A-4226-B5A2-4765D565FE0F}"/>
                </a:ext>
              </a:extLst>
            </p:cNvPr>
            <p:cNvSpPr txBox="1"/>
            <p:nvPr/>
          </p:nvSpPr>
          <p:spPr>
            <a:xfrm>
              <a:off x="207194" y="228600"/>
              <a:ext cx="1083469" cy="853119"/>
            </a:xfrm>
            <a:prstGeom prst="rect">
              <a:avLst/>
            </a:prstGeom>
            <a:noFill/>
          </p:spPr>
          <p:txBody>
            <a:bodyPr wrap="square" rtlCol="0">
              <a:spAutoFit/>
            </a:bodyPr>
            <a:lstStyle/>
            <a:p>
              <a:pPr algn="ctr"/>
              <a:r>
                <a:rPr lang="en-US" sz="4267" b="1" dirty="0">
                  <a:solidFill>
                    <a:schemeClr val="accent5"/>
                  </a:solidFill>
                  <a:latin typeface="Trebuchet MS"/>
                </a:rPr>
                <a:t>03</a:t>
              </a:r>
            </a:p>
          </p:txBody>
        </p:sp>
        <p:sp>
          <p:nvSpPr>
            <p:cNvPr id="19" name="TextBox 18">
              <a:extLst>
                <a:ext uri="{FF2B5EF4-FFF2-40B4-BE49-F238E27FC236}">
                  <a16:creationId xmlns:a16="http://schemas.microsoft.com/office/drawing/2014/main" id="{4E01D685-8ADB-4A07-A511-3B6D301CBC6A}"/>
                </a:ext>
              </a:extLst>
            </p:cNvPr>
            <p:cNvSpPr txBox="1"/>
            <p:nvPr/>
          </p:nvSpPr>
          <p:spPr>
            <a:xfrm>
              <a:off x="1926117" y="-43132"/>
              <a:ext cx="7221171" cy="1367209"/>
            </a:xfrm>
            <a:prstGeom prst="rect">
              <a:avLst/>
            </a:prstGeom>
            <a:noFill/>
          </p:spPr>
          <p:txBody>
            <a:bodyPr wrap="square" rtlCol="0">
              <a:spAutoFit/>
            </a:bodyPr>
            <a:lstStyle/>
            <a:p>
              <a:r>
                <a:rPr lang="en-US" sz="1800" b="1" dirty="0">
                  <a:solidFill>
                    <a:schemeClr val="bg1"/>
                  </a:solidFill>
                  <a:latin typeface="Trebuchet MS" panose="020B0603020202020204" pitchFamily="34" charset="0"/>
                </a:rPr>
                <a:t>As LEAs are not required to adopt a 2020–21 LCAP, single-school districts and charter schools are required to complete an SPSA for 2020–21 in addition to their Learning Continuity and Attendance Plan</a:t>
              </a:r>
            </a:p>
          </p:txBody>
        </p:sp>
      </p:grpSp>
      <p:grpSp>
        <p:nvGrpSpPr>
          <p:cNvPr id="20" name="Group 19">
            <a:extLst>
              <a:ext uri="{FF2B5EF4-FFF2-40B4-BE49-F238E27FC236}">
                <a16:creationId xmlns:a16="http://schemas.microsoft.com/office/drawing/2014/main" id="{3B8F274B-FC97-4998-8430-D8985C22EE97}"/>
              </a:ext>
            </a:extLst>
          </p:cNvPr>
          <p:cNvGrpSpPr/>
          <p:nvPr/>
        </p:nvGrpSpPr>
        <p:grpSpPr>
          <a:xfrm>
            <a:off x="505629" y="4711581"/>
            <a:ext cx="8030784" cy="1124597"/>
            <a:chOff x="-1" y="0"/>
            <a:chExt cx="9147289" cy="1280948"/>
          </a:xfrm>
        </p:grpSpPr>
        <p:sp>
          <p:nvSpPr>
            <p:cNvPr id="21" name="Freeform 1">
              <a:extLst>
                <a:ext uri="{FF2B5EF4-FFF2-40B4-BE49-F238E27FC236}">
                  <a16:creationId xmlns:a16="http://schemas.microsoft.com/office/drawing/2014/main" id="{6FE3A24B-3D7F-41AE-BEFA-B51A94F78D7F}"/>
                </a:ext>
              </a:extLst>
            </p:cNvPr>
            <p:cNvSpPr>
              <a:spLocks noChangeArrowheads="1"/>
            </p:cNvSpPr>
            <p:nvPr/>
          </p:nvSpPr>
          <p:spPr bwMode="auto">
            <a:xfrm>
              <a:off x="-1" y="0"/>
              <a:ext cx="9147289" cy="1280948"/>
            </a:xfrm>
            <a:custGeom>
              <a:avLst/>
              <a:gdLst/>
              <a:ahLst/>
              <a:cxnLst>
                <a:cxn ang="0">
                  <a:pos x="12280" y="1718"/>
                </a:cxn>
                <a:cxn ang="0">
                  <a:pos x="0" y="1718"/>
                </a:cxn>
                <a:cxn ang="0">
                  <a:pos x="0" y="0"/>
                </a:cxn>
                <a:cxn ang="0">
                  <a:pos x="12280" y="0"/>
                </a:cxn>
                <a:cxn ang="0">
                  <a:pos x="12280" y="1718"/>
                </a:cxn>
              </a:cxnLst>
              <a:rect l="0" t="0" r="r" b="b"/>
              <a:pathLst>
                <a:path w="12281" h="1719">
                  <a:moveTo>
                    <a:pt x="12280" y="1718"/>
                  </a:moveTo>
                  <a:lnTo>
                    <a:pt x="0" y="1718"/>
                  </a:lnTo>
                  <a:lnTo>
                    <a:pt x="0" y="0"/>
                  </a:lnTo>
                  <a:lnTo>
                    <a:pt x="12280" y="0"/>
                  </a:lnTo>
                  <a:lnTo>
                    <a:pt x="12280" y="1718"/>
                  </a:lnTo>
                </a:path>
              </a:pathLst>
            </a:custGeom>
            <a:solidFill>
              <a:schemeClr val="accent2"/>
            </a:solidFill>
            <a:ln w="9525" cap="flat">
              <a:noFill/>
              <a:bevel/>
              <a:headEnd/>
              <a:tailEnd/>
            </a:ln>
            <a:effectLst/>
          </p:spPr>
          <p:txBody>
            <a:bodyPr wrap="none" anchor="ctr">
              <a:prstTxWarp prst="textNoShape">
                <a:avLst/>
              </a:prstTxWarp>
            </a:bodyPr>
            <a:lstStyle/>
            <a:p>
              <a:endParaRPr lang="en-US" sz="1867" dirty="0"/>
            </a:p>
          </p:txBody>
        </p:sp>
        <p:sp>
          <p:nvSpPr>
            <p:cNvPr id="22" name="Freeform 1">
              <a:extLst>
                <a:ext uri="{FF2B5EF4-FFF2-40B4-BE49-F238E27FC236}">
                  <a16:creationId xmlns:a16="http://schemas.microsoft.com/office/drawing/2014/main" id="{0E1D36CE-E520-4FE4-A310-5025DC378A63}"/>
                </a:ext>
              </a:extLst>
            </p:cNvPr>
            <p:cNvSpPr>
              <a:spLocks noChangeArrowheads="1"/>
            </p:cNvSpPr>
            <p:nvPr/>
          </p:nvSpPr>
          <p:spPr bwMode="auto">
            <a:xfrm>
              <a:off x="-1" y="0"/>
              <a:ext cx="1583122" cy="1280948"/>
            </a:xfrm>
            <a:custGeom>
              <a:avLst/>
              <a:gdLst/>
              <a:ahLst/>
              <a:cxnLst>
                <a:cxn ang="0">
                  <a:pos x="2124" y="594"/>
                </a:cxn>
                <a:cxn ang="0">
                  <a:pos x="1999" y="438"/>
                </a:cxn>
                <a:cxn ang="0">
                  <a:pos x="1999" y="0"/>
                </a:cxn>
                <a:cxn ang="0">
                  <a:pos x="0" y="0"/>
                </a:cxn>
                <a:cxn ang="0">
                  <a:pos x="0" y="1718"/>
                </a:cxn>
                <a:cxn ang="0">
                  <a:pos x="1999" y="1718"/>
                </a:cxn>
                <a:cxn ang="0">
                  <a:pos x="1999" y="719"/>
                </a:cxn>
                <a:cxn ang="0">
                  <a:pos x="2124" y="594"/>
                </a:cxn>
              </a:cxnLst>
              <a:rect l="0" t="0" r="r" b="b"/>
              <a:pathLst>
                <a:path w="2125" h="1719">
                  <a:moveTo>
                    <a:pt x="2124" y="594"/>
                  </a:moveTo>
                  <a:lnTo>
                    <a:pt x="1999" y="438"/>
                  </a:lnTo>
                  <a:lnTo>
                    <a:pt x="1999" y="0"/>
                  </a:lnTo>
                  <a:lnTo>
                    <a:pt x="0" y="0"/>
                  </a:lnTo>
                  <a:lnTo>
                    <a:pt x="0" y="1718"/>
                  </a:lnTo>
                  <a:lnTo>
                    <a:pt x="1999" y="1718"/>
                  </a:lnTo>
                  <a:lnTo>
                    <a:pt x="1999" y="719"/>
                  </a:lnTo>
                  <a:lnTo>
                    <a:pt x="2124" y="594"/>
                  </a:lnTo>
                </a:path>
              </a:pathLst>
            </a:custGeom>
            <a:solidFill>
              <a:schemeClr val="bg1">
                <a:lumMod val="95000"/>
              </a:schemeClr>
            </a:solidFill>
            <a:ln w="9525" cap="flat">
              <a:noFill/>
              <a:bevel/>
              <a:headEnd/>
              <a:tailEnd/>
            </a:ln>
            <a:effectLst/>
          </p:spPr>
          <p:txBody>
            <a:bodyPr wrap="none" anchor="ctr">
              <a:prstTxWarp prst="textNoShape">
                <a:avLst/>
              </a:prstTxWarp>
            </a:bodyPr>
            <a:lstStyle/>
            <a:p>
              <a:endParaRPr lang="en-US" sz="1867" dirty="0"/>
            </a:p>
          </p:txBody>
        </p:sp>
        <p:sp>
          <p:nvSpPr>
            <p:cNvPr id="23" name="TextBox 22">
              <a:extLst>
                <a:ext uri="{FF2B5EF4-FFF2-40B4-BE49-F238E27FC236}">
                  <a16:creationId xmlns:a16="http://schemas.microsoft.com/office/drawing/2014/main" id="{B8B20C3E-DC95-4D30-A67A-DF537308301D}"/>
                </a:ext>
              </a:extLst>
            </p:cNvPr>
            <p:cNvSpPr txBox="1"/>
            <p:nvPr/>
          </p:nvSpPr>
          <p:spPr>
            <a:xfrm>
              <a:off x="207194" y="228600"/>
              <a:ext cx="1083469" cy="853119"/>
            </a:xfrm>
            <a:prstGeom prst="rect">
              <a:avLst/>
            </a:prstGeom>
            <a:noFill/>
          </p:spPr>
          <p:txBody>
            <a:bodyPr wrap="square" rtlCol="0">
              <a:spAutoFit/>
            </a:bodyPr>
            <a:lstStyle/>
            <a:p>
              <a:pPr algn="ctr"/>
              <a:r>
                <a:rPr lang="en-US" sz="4267" b="1" dirty="0">
                  <a:solidFill>
                    <a:schemeClr val="accent2"/>
                  </a:solidFill>
                  <a:latin typeface="Trebuchet MS"/>
                </a:rPr>
                <a:t>04</a:t>
              </a:r>
            </a:p>
          </p:txBody>
        </p:sp>
        <p:sp>
          <p:nvSpPr>
            <p:cNvPr id="24" name="TextBox 23">
              <a:extLst>
                <a:ext uri="{FF2B5EF4-FFF2-40B4-BE49-F238E27FC236}">
                  <a16:creationId xmlns:a16="http://schemas.microsoft.com/office/drawing/2014/main" id="{10C49444-C79F-4176-BE58-DF172E6D4ABB}"/>
                </a:ext>
              </a:extLst>
            </p:cNvPr>
            <p:cNvSpPr txBox="1"/>
            <p:nvPr/>
          </p:nvSpPr>
          <p:spPr>
            <a:xfrm>
              <a:off x="1926117" y="114624"/>
              <a:ext cx="7142500" cy="1051699"/>
            </a:xfrm>
            <a:prstGeom prst="rect">
              <a:avLst/>
            </a:prstGeom>
            <a:noFill/>
          </p:spPr>
          <p:txBody>
            <a:bodyPr wrap="square" rtlCol="0">
              <a:spAutoFit/>
            </a:bodyPr>
            <a:lstStyle/>
            <a:p>
              <a:r>
                <a:rPr lang="en-US" sz="1800" b="1" dirty="0">
                  <a:solidFill>
                    <a:schemeClr val="bg1"/>
                  </a:solidFill>
                  <a:latin typeface="Trebuchet MS" panose="020B0603020202020204" pitchFamily="34" charset="0"/>
                </a:rPr>
                <a:t>The stakeholder process used for the Learning Continuity and Attendance Plan must also be used for adoption of the SPSA</a:t>
              </a:r>
            </a:p>
          </p:txBody>
        </p:sp>
      </p:grpSp>
    </p:spTree>
    <p:extLst>
      <p:ext uri="{BB962C8B-B14F-4D97-AF65-F5344CB8AC3E}">
        <p14:creationId xmlns:p14="http://schemas.microsoft.com/office/powerpoint/2010/main" val="92301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33D1312-35AC-4F0E-AEE7-155831739D5E}"/>
              </a:ext>
            </a:extLst>
          </p:cNvPr>
          <p:cNvSpPr>
            <a:spLocks noGrp="1"/>
          </p:cNvSpPr>
          <p:nvPr>
            <p:ph type="title"/>
          </p:nvPr>
        </p:nvSpPr>
        <p:spPr>
          <a:xfrm>
            <a:off x="5441157" y="2425119"/>
            <a:ext cx="2898228" cy="1744545"/>
          </a:xfrm>
        </p:spPr>
        <p:txBody>
          <a:bodyPr>
            <a:normAutofit fontScale="90000"/>
          </a:bodyPr>
          <a:lstStyle/>
          <a:p>
            <a:r>
              <a:rPr lang="en-US" sz="11500" dirty="0"/>
              <a:t>Q&amp;A</a:t>
            </a:r>
          </a:p>
        </p:txBody>
      </p:sp>
      <p:sp>
        <p:nvSpPr>
          <p:cNvPr id="4" name="Slide Number Placeholder 3" hidden="1">
            <a:extLst>
              <a:ext uri="{FF2B5EF4-FFF2-40B4-BE49-F238E27FC236}">
                <a16:creationId xmlns:a16="http://schemas.microsoft.com/office/drawing/2014/main" id="{BB8A2DD9-67D6-4AAD-BA67-A74DF0E2CBF2}"/>
              </a:ext>
            </a:extLst>
          </p:cNvPr>
          <p:cNvSpPr>
            <a:spLocks noGrp="1"/>
          </p:cNvSpPr>
          <p:nvPr>
            <p:ph type="sldNum" idx="4294967295"/>
          </p:nvPr>
        </p:nvSpPr>
        <p:spPr>
          <a:xfrm>
            <a:off x="0" y="6407150"/>
            <a:ext cx="684213" cy="365125"/>
          </a:xfrm>
        </p:spPr>
        <p:txBody>
          <a:bodyPr/>
          <a:lstStyle/>
          <a:p>
            <a:pPr>
              <a:spcAft>
                <a:spcPts val="600"/>
              </a:spcAft>
            </a:pPr>
            <a:fld id="{00000000-1234-1234-1234-123412341234}" type="slidenum">
              <a:rPr lang="en" smtClean="0"/>
              <a:pPr>
                <a:spcAft>
                  <a:spcPts val="600"/>
                </a:spcAft>
              </a:pPr>
              <a:t>17</a:t>
            </a:fld>
            <a:endParaRPr lang="en"/>
          </a:p>
        </p:txBody>
      </p:sp>
      <p:sp>
        <p:nvSpPr>
          <p:cNvPr id="7" name="Oval 5">
            <a:extLst>
              <a:ext uri="{FF2B5EF4-FFF2-40B4-BE49-F238E27FC236}">
                <a16:creationId xmlns:a16="http://schemas.microsoft.com/office/drawing/2014/main" id="{C9BC0041-FACB-488F-9071-09B101E11A95}"/>
              </a:ext>
            </a:extLst>
          </p:cNvPr>
          <p:cNvSpPr>
            <a:spLocks noChangeArrowheads="1"/>
          </p:cNvSpPr>
          <p:nvPr/>
        </p:nvSpPr>
        <p:spPr bwMode="auto">
          <a:xfrm>
            <a:off x="2798243" y="4885744"/>
            <a:ext cx="911225" cy="909637"/>
          </a:xfrm>
          <a:prstGeom prst="ellipse">
            <a:avLst/>
          </a:prstGeom>
          <a:solidFill>
            <a:schemeClr val="accent6"/>
          </a:solidFill>
          <a:ln>
            <a:noFill/>
          </a:ln>
        </p:spPr>
        <p:txBody>
          <a:bodyPr vert="horz" wrap="square" lIns="91440" tIns="45720" rIns="91440" bIns="45720" numCol="1" anchor="ctr" anchorCtr="0" compatLnSpc="1">
            <a:prstTxWarp prst="textNoShape">
              <a:avLst/>
            </a:prstTxWarp>
          </a:bodyPr>
          <a:lstStyle/>
          <a:p>
            <a:pPr algn="ctr"/>
            <a:endParaRPr lang="en-US" sz="4400" b="1" dirty="0">
              <a:solidFill>
                <a:srgbClr val="FFFFFF"/>
              </a:solidFill>
              <a:latin typeface="Bebas Neue" charset="0"/>
              <a:ea typeface="Bebas Neue" charset="0"/>
              <a:cs typeface="Bebas Neue" charset="0"/>
            </a:endParaRPr>
          </a:p>
        </p:txBody>
      </p:sp>
      <p:sp>
        <p:nvSpPr>
          <p:cNvPr id="8" name="Freeform 6">
            <a:extLst>
              <a:ext uri="{FF2B5EF4-FFF2-40B4-BE49-F238E27FC236}">
                <a16:creationId xmlns:a16="http://schemas.microsoft.com/office/drawing/2014/main" id="{EEB145BE-5E94-4A23-9399-286CB416F414}"/>
              </a:ext>
            </a:extLst>
          </p:cNvPr>
          <p:cNvSpPr>
            <a:spLocks/>
          </p:cNvSpPr>
          <p:nvPr/>
        </p:nvSpPr>
        <p:spPr bwMode="auto">
          <a:xfrm>
            <a:off x="1983855" y="1869494"/>
            <a:ext cx="971550" cy="1185862"/>
          </a:xfrm>
          <a:custGeom>
            <a:avLst/>
            <a:gdLst>
              <a:gd name="T0" fmla="*/ 398 w 647"/>
              <a:gd name="T1" fmla="*/ 0 h 791"/>
              <a:gd name="T2" fmla="*/ 0 w 647"/>
              <a:gd name="T3" fmla="*/ 566 h 791"/>
              <a:gd name="T4" fmla="*/ 240 w 647"/>
              <a:gd name="T5" fmla="*/ 791 h 791"/>
              <a:gd name="T6" fmla="*/ 647 w 647"/>
              <a:gd name="T7" fmla="*/ 371 h 791"/>
              <a:gd name="T8" fmla="*/ 398 w 647"/>
              <a:gd name="T9" fmla="*/ 0 h 791"/>
            </a:gdLst>
            <a:ahLst/>
            <a:cxnLst>
              <a:cxn ang="0">
                <a:pos x="T0" y="T1"/>
              </a:cxn>
              <a:cxn ang="0">
                <a:pos x="T2" y="T3"/>
              </a:cxn>
              <a:cxn ang="0">
                <a:pos x="T4" y="T5"/>
              </a:cxn>
              <a:cxn ang="0">
                <a:pos x="T6" y="T7"/>
              </a:cxn>
              <a:cxn ang="0">
                <a:pos x="T8" y="T9"/>
              </a:cxn>
            </a:cxnLst>
            <a:rect l="0" t="0" r="r" b="b"/>
            <a:pathLst>
              <a:path w="647" h="791">
                <a:moveTo>
                  <a:pt x="398" y="0"/>
                </a:moveTo>
                <a:cubicBezTo>
                  <a:pt x="164" y="126"/>
                  <a:pt x="0" y="338"/>
                  <a:pt x="0" y="566"/>
                </a:cubicBezTo>
                <a:cubicBezTo>
                  <a:pt x="0" y="714"/>
                  <a:pt x="111" y="791"/>
                  <a:pt x="240" y="791"/>
                </a:cubicBezTo>
                <a:cubicBezTo>
                  <a:pt x="515" y="791"/>
                  <a:pt x="471" y="505"/>
                  <a:pt x="647" y="371"/>
                </a:cubicBezTo>
                <a:cubicBezTo>
                  <a:pt x="618" y="243"/>
                  <a:pt x="540" y="99"/>
                  <a:pt x="398"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en-US" sz="4400" b="1" dirty="0">
              <a:solidFill>
                <a:srgbClr val="FFFFFF"/>
              </a:solidFill>
              <a:latin typeface="Bebas Neue" charset="0"/>
              <a:ea typeface="Bebas Neue" charset="0"/>
              <a:cs typeface="Bebas Neue" charset="0"/>
            </a:endParaRPr>
          </a:p>
        </p:txBody>
      </p:sp>
      <p:sp>
        <p:nvSpPr>
          <p:cNvPr id="9" name="Freeform 7">
            <a:extLst>
              <a:ext uri="{FF2B5EF4-FFF2-40B4-BE49-F238E27FC236}">
                <a16:creationId xmlns:a16="http://schemas.microsoft.com/office/drawing/2014/main" id="{C9E51ACE-20BF-4813-923F-119DFEC26B46}"/>
              </a:ext>
            </a:extLst>
          </p:cNvPr>
          <p:cNvSpPr>
            <a:spLocks/>
          </p:cNvSpPr>
          <p:nvPr/>
        </p:nvSpPr>
        <p:spPr bwMode="auto">
          <a:xfrm>
            <a:off x="3342755" y="2863269"/>
            <a:ext cx="1344613" cy="963612"/>
          </a:xfrm>
          <a:custGeom>
            <a:avLst/>
            <a:gdLst>
              <a:gd name="T0" fmla="*/ 896 w 896"/>
              <a:gd name="T1" fmla="*/ 0 h 642"/>
              <a:gd name="T2" fmla="*/ 327 w 896"/>
              <a:gd name="T3" fmla="*/ 29 h 642"/>
              <a:gd name="T4" fmla="*/ 0 w 896"/>
              <a:gd name="T5" fmla="*/ 390 h 642"/>
              <a:gd name="T6" fmla="*/ 409 w 896"/>
              <a:gd name="T7" fmla="*/ 642 h 642"/>
              <a:gd name="T8" fmla="*/ 896 w 896"/>
              <a:gd name="T9" fmla="*/ 0 h 642"/>
            </a:gdLst>
            <a:ahLst/>
            <a:cxnLst>
              <a:cxn ang="0">
                <a:pos x="T0" y="T1"/>
              </a:cxn>
              <a:cxn ang="0">
                <a:pos x="T2" y="T3"/>
              </a:cxn>
              <a:cxn ang="0">
                <a:pos x="T4" y="T5"/>
              </a:cxn>
              <a:cxn ang="0">
                <a:pos x="T6" y="T7"/>
              </a:cxn>
              <a:cxn ang="0">
                <a:pos x="T8" y="T9"/>
              </a:cxn>
            </a:cxnLst>
            <a:rect l="0" t="0" r="r" b="b"/>
            <a:pathLst>
              <a:path w="896" h="642">
                <a:moveTo>
                  <a:pt x="896" y="0"/>
                </a:moveTo>
                <a:cubicBezTo>
                  <a:pt x="691" y="58"/>
                  <a:pt x="493" y="58"/>
                  <a:pt x="327" y="29"/>
                </a:cubicBezTo>
                <a:cubicBezTo>
                  <a:pt x="291" y="175"/>
                  <a:pt x="144" y="278"/>
                  <a:pt x="0" y="390"/>
                </a:cubicBezTo>
                <a:cubicBezTo>
                  <a:pt x="71" y="495"/>
                  <a:pt x="200" y="607"/>
                  <a:pt x="409" y="642"/>
                </a:cubicBezTo>
                <a:cubicBezTo>
                  <a:pt x="605" y="502"/>
                  <a:pt x="875" y="319"/>
                  <a:pt x="896" y="0"/>
                </a:cubicBez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pPr algn="ctr"/>
            <a:endParaRPr lang="en-US" sz="4400" b="1" dirty="0">
              <a:solidFill>
                <a:srgbClr val="FFFFFF"/>
              </a:solidFill>
              <a:latin typeface="Bebas Neue" charset="0"/>
              <a:ea typeface="Bebas Neue" charset="0"/>
              <a:cs typeface="Bebas Neue" charset="0"/>
            </a:endParaRPr>
          </a:p>
        </p:txBody>
      </p:sp>
      <p:sp>
        <p:nvSpPr>
          <p:cNvPr id="11" name="Freeform 8">
            <a:extLst>
              <a:ext uri="{FF2B5EF4-FFF2-40B4-BE49-F238E27FC236}">
                <a16:creationId xmlns:a16="http://schemas.microsoft.com/office/drawing/2014/main" id="{34121234-9102-4D0D-8DC7-9896B6DA3CAD}"/>
              </a:ext>
            </a:extLst>
          </p:cNvPr>
          <p:cNvSpPr>
            <a:spLocks/>
          </p:cNvSpPr>
          <p:nvPr/>
        </p:nvSpPr>
        <p:spPr bwMode="auto">
          <a:xfrm>
            <a:off x="2580755" y="1691694"/>
            <a:ext cx="1319213" cy="733425"/>
          </a:xfrm>
          <a:custGeom>
            <a:avLst/>
            <a:gdLst>
              <a:gd name="T0" fmla="*/ 879 w 879"/>
              <a:gd name="T1" fmla="*/ 61 h 489"/>
              <a:gd name="T2" fmla="*/ 467 w 879"/>
              <a:gd name="T3" fmla="*/ 0 h 489"/>
              <a:gd name="T4" fmla="*/ 0 w 879"/>
              <a:gd name="T5" fmla="*/ 118 h 489"/>
              <a:gd name="T6" fmla="*/ 249 w 879"/>
              <a:gd name="T7" fmla="*/ 489 h 489"/>
              <a:gd name="T8" fmla="*/ 489 w 879"/>
              <a:gd name="T9" fmla="*/ 421 h 489"/>
              <a:gd name="T10" fmla="*/ 682 w 879"/>
              <a:gd name="T11" fmla="*/ 461 h 489"/>
              <a:gd name="T12" fmla="*/ 879 w 879"/>
              <a:gd name="T13" fmla="*/ 61 h 489"/>
            </a:gdLst>
            <a:ahLst/>
            <a:cxnLst>
              <a:cxn ang="0">
                <a:pos x="T0" y="T1"/>
              </a:cxn>
              <a:cxn ang="0">
                <a:pos x="T2" y="T3"/>
              </a:cxn>
              <a:cxn ang="0">
                <a:pos x="T4" y="T5"/>
              </a:cxn>
              <a:cxn ang="0">
                <a:pos x="T6" y="T7"/>
              </a:cxn>
              <a:cxn ang="0">
                <a:pos x="T8" y="T9"/>
              </a:cxn>
              <a:cxn ang="0">
                <a:pos x="T10" y="T11"/>
              </a:cxn>
              <a:cxn ang="0">
                <a:pos x="T12" y="T13"/>
              </a:cxn>
            </a:cxnLst>
            <a:rect l="0" t="0" r="r" b="b"/>
            <a:pathLst>
              <a:path w="879" h="489">
                <a:moveTo>
                  <a:pt x="879" y="61"/>
                </a:moveTo>
                <a:cubicBezTo>
                  <a:pt x="751" y="20"/>
                  <a:pt x="609" y="0"/>
                  <a:pt x="467" y="0"/>
                </a:cubicBezTo>
                <a:cubicBezTo>
                  <a:pt x="300" y="0"/>
                  <a:pt x="138" y="44"/>
                  <a:pt x="0" y="118"/>
                </a:cubicBezTo>
                <a:cubicBezTo>
                  <a:pt x="142" y="217"/>
                  <a:pt x="220" y="361"/>
                  <a:pt x="249" y="489"/>
                </a:cubicBezTo>
                <a:cubicBezTo>
                  <a:pt x="303" y="448"/>
                  <a:pt x="378" y="421"/>
                  <a:pt x="489" y="421"/>
                </a:cubicBezTo>
                <a:cubicBezTo>
                  <a:pt x="564" y="421"/>
                  <a:pt x="629" y="435"/>
                  <a:pt x="682" y="461"/>
                </a:cubicBezTo>
                <a:cubicBezTo>
                  <a:pt x="807" y="342"/>
                  <a:pt x="862" y="225"/>
                  <a:pt x="879" y="61"/>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US" sz="4400" b="1" dirty="0">
              <a:solidFill>
                <a:srgbClr val="FFFFFF"/>
              </a:solidFill>
              <a:latin typeface="Bebas Neue" charset="0"/>
              <a:ea typeface="Bebas Neue" charset="0"/>
              <a:cs typeface="Bebas Neue" charset="0"/>
            </a:endParaRPr>
          </a:p>
        </p:txBody>
      </p:sp>
      <p:sp>
        <p:nvSpPr>
          <p:cNvPr id="12" name="Freeform 9">
            <a:extLst>
              <a:ext uri="{FF2B5EF4-FFF2-40B4-BE49-F238E27FC236}">
                <a16:creationId xmlns:a16="http://schemas.microsoft.com/office/drawing/2014/main" id="{497ABA47-FCFA-48E0-9DF9-CF0FAF977D86}"/>
              </a:ext>
            </a:extLst>
          </p:cNvPr>
          <p:cNvSpPr>
            <a:spLocks/>
          </p:cNvSpPr>
          <p:nvPr/>
        </p:nvSpPr>
        <p:spPr bwMode="auto">
          <a:xfrm>
            <a:off x="3604693" y="1783769"/>
            <a:ext cx="1085850" cy="1166812"/>
          </a:xfrm>
          <a:custGeom>
            <a:avLst/>
            <a:gdLst>
              <a:gd name="T0" fmla="*/ 722 w 724"/>
              <a:gd name="T1" fmla="*/ 720 h 778"/>
              <a:gd name="T2" fmla="*/ 724 w 724"/>
              <a:gd name="T3" fmla="*/ 678 h 778"/>
              <a:gd name="T4" fmla="*/ 197 w 724"/>
              <a:gd name="T5" fmla="*/ 0 h 778"/>
              <a:gd name="T6" fmla="*/ 0 w 724"/>
              <a:gd name="T7" fmla="*/ 400 h 778"/>
              <a:gd name="T8" fmla="*/ 162 w 724"/>
              <a:gd name="T9" fmla="*/ 678 h 778"/>
              <a:gd name="T10" fmla="*/ 153 w 724"/>
              <a:gd name="T11" fmla="*/ 749 h 778"/>
              <a:gd name="T12" fmla="*/ 722 w 724"/>
              <a:gd name="T13" fmla="*/ 720 h 778"/>
            </a:gdLst>
            <a:ahLst/>
            <a:cxnLst>
              <a:cxn ang="0">
                <a:pos x="T0" y="T1"/>
              </a:cxn>
              <a:cxn ang="0">
                <a:pos x="T2" y="T3"/>
              </a:cxn>
              <a:cxn ang="0">
                <a:pos x="T4" y="T5"/>
              </a:cxn>
              <a:cxn ang="0">
                <a:pos x="T6" y="T7"/>
              </a:cxn>
              <a:cxn ang="0">
                <a:pos x="T8" y="T9"/>
              </a:cxn>
              <a:cxn ang="0">
                <a:pos x="T10" y="T11"/>
              </a:cxn>
              <a:cxn ang="0">
                <a:pos x="T12" y="T13"/>
              </a:cxn>
            </a:cxnLst>
            <a:rect l="0" t="0" r="r" b="b"/>
            <a:pathLst>
              <a:path w="724" h="778">
                <a:moveTo>
                  <a:pt x="722" y="720"/>
                </a:moveTo>
                <a:cubicBezTo>
                  <a:pt x="723" y="706"/>
                  <a:pt x="724" y="692"/>
                  <a:pt x="724" y="678"/>
                </a:cubicBezTo>
                <a:cubicBezTo>
                  <a:pt x="724" y="314"/>
                  <a:pt x="496" y="98"/>
                  <a:pt x="197" y="0"/>
                </a:cubicBezTo>
                <a:cubicBezTo>
                  <a:pt x="180" y="164"/>
                  <a:pt x="125" y="281"/>
                  <a:pt x="0" y="400"/>
                </a:cubicBezTo>
                <a:cubicBezTo>
                  <a:pt x="104" y="450"/>
                  <a:pt x="162" y="546"/>
                  <a:pt x="162" y="678"/>
                </a:cubicBezTo>
                <a:cubicBezTo>
                  <a:pt x="162" y="703"/>
                  <a:pt x="159" y="726"/>
                  <a:pt x="153" y="749"/>
                </a:cubicBezTo>
                <a:cubicBezTo>
                  <a:pt x="319" y="778"/>
                  <a:pt x="517" y="778"/>
                  <a:pt x="722" y="720"/>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US" sz="4400" b="1" dirty="0">
              <a:solidFill>
                <a:srgbClr val="FFFFFF"/>
              </a:solidFill>
              <a:latin typeface="Bebas Neue" charset="0"/>
              <a:ea typeface="Bebas Neue" charset="0"/>
              <a:cs typeface="Bebas Neue" charset="0"/>
            </a:endParaRPr>
          </a:p>
        </p:txBody>
      </p:sp>
      <p:sp>
        <p:nvSpPr>
          <p:cNvPr id="13" name="Freeform 10">
            <a:extLst>
              <a:ext uri="{FF2B5EF4-FFF2-40B4-BE49-F238E27FC236}">
                <a16:creationId xmlns:a16="http://schemas.microsoft.com/office/drawing/2014/main" id="{A19D03A6-08B9-4183-9229-3B69133237C0}"/>
              </a:ext>
            </a:extLst>
          </p:cNvPr>
          <p:cNvSpPr>
            <a:spLocks/>
          </p:cNvSpPr>
          <p:nvPr/>
        </p:nvSpPr>
        <p:spPr bwMode="auto">
          <a:xfrm>
            <a:off x="2876030" y="3449056"/>
            <a:ext cx="1081088" cy="1076325"/>
          </a:xfrm>
          <a:custGeom>
            <a:avLst/>
            <a:gdLst>
              <a:gd name="T0" fmla="*/ 311 w 720"/>
              <a:gd name="T1" fmla="*/ 0 h 718"/>
              <a:gd name="T2" fmla="*/ 0 w 720"/>
              <a:gd name="T3" fmla="*/ 470 h 718"/>
              <a:gd name="T4" fmla="*/ 237 w 720"/>
              <a:gd name="T5" fmla="*/ 718 h 718"/>
              <a:gd name="T6" fmla="*/ 540 w 720"/>
              <a:gd name="T7" fmla="*/ 407 h 718"/>
              <a:gd name="T8" fmla="*/ 720 w 720"/>
              <a:gd name="T9" fmla="*/ 252 h 718"/>
              <a:gd name="T10" fmla="*/ 311 w 720"/>
              <a:gd name="T11" fmla="*/ 0 h 718"/>
            </a:gdLst>
            <a:ahLst/>
            <a:cxnLst>
              <a:cxn ang="0">
                <a:pos x="T0" y="T1"/>
              </a:cxn>
              <a:cxn ang="0">
                <a:pos x="T2" y="T3"/>
              </a:cxn>
              <a:cxn ang="0">
                <a:pos x="T4" y="T5"/>
              </a:cxn>
              <a:cxn ang="0">
                <a:pos x="T6" y="T7"/>
              </a:cxn>
              <a:cxn ang="0">
                <a:pos x="T8" y="T9"/>
              </a:cxn>
              <a:cxn ang="0">
                <a:pos x="T10" y="T11"/>
              </a:cxn>
            </a:cxnLst>
            <a:rect l="0" t="0" r="r" b="b"/>
            <a:pathLst>
              <a:path w="720" h="718">
                <a:moveTo>
                  <a:pt x="311" y="0"/>
                </a:moveTo>
                <a:cubicBezTo>
                  <a:pt x="154" y="122"/>
                  <a:pt x="0" y="256"/>
                  <a:pt x="0" y="470"/>
                </a:cubicBezTo>
                <a:cubicBezTo>
                  <a:pt x="0" y="589"/>
                  <a:pt x="78" y="718"/>
                  <a:pt x="237" y="718"/>
                </a:cubicBezTo>
                <a:cubicBezTo>
                  <a:pt x="481" y="718"/>
                  <a:pt x="451" y="537"/>
                  <a:pt x="540" y="407"/>
                </a:cubicBezTo>
                <a:cubicBezTo>
                  <a:pt x="573" y="359"/>
                  <a:pt x="640" y="309"/>
                  <a:pt x="720" y="252"/>
                </a:cubicBezTo>
                <a:cubicBezTo>
                  <a:pt x="511" y="217"/>
                  <a:pt x="382" y="105"/>
                  <a:pt x="311" y="0"/>
                </a:cubicBezTo>
                <a:close/>
              </a:path>
            </a:pathLst>
          </a:custGeom>
          <a:solidFill>
            <a:schemeClr val="accent5"/>
          </a:solidFill>
          <a:ln>
            <a:noFill/>
          </a:ln>
        </p:spPr>
        <p:txBody>
          <a:bodyPr vert="horz" wrap="square" lIns="91440" tIns="45720" rIns="91440" bIns="45720" numCol="1" anchor="ctr" anchorCtr="0" compatLnSpc="1">
            <a:prstTxWarp prst="textNoShape">
              <a:avLst/>
            </a:prstTxWarp>
          </a:bodyPr>
          <a:lstStyle/>
          <a:p>
            <a:pPr algn="ctr"/>
            <a:endParaRPr lang="en-US" sz="4400" b="1" dirty="0">
              <a:solidFill>
                <a:srgbClr val="FFFFFF"/>
              </a:solidFill>
              <a:latin typeface="Bebas Neue" charset="0"/>
              <a:ea typeface="Bebas Neue" charset="0"/>
              <a:cs typeface="Bebas Neue" charset="0"/>
            </a:endParaRPr>
          </a:p>
        </p:txBody>
      </p:sp>
    </p:spTree>
    <p:extLst>
      <p:ext uri="{BB962C8B-B14F-4D97-AF65-F5344CB8AC3E}">
        <p14:creationId xmlns:p14="http://schemas.microsoft.com/office/powerpoint/2010/main" val="37565719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9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9000">
                                          <p:cBhvr additive="base">
                                            <p:cTn id="7" dur="1250" fill="hold"/>
                                            <p:tgtEl>
                                              <p:spTgt spid="11"/>
                                            </p:tgtEl>
                                            <p:attrNameLst>
                                              <p:attrName>ppt_x</p:attrName>
                                            </p:attrNameLst>
                                          </p:cBhvr>
                                          <p:tavLst>
                                            <p:tav tm="0">
                                              <p:val>
                                                <p:strVal val="#ppt_x"/>
                                              </p:val>
                                            </p:tav>
                                            <p:tav tm="100000">
                                              <p:val>
                                                <p:strVal val="#ppt_x"/>
                                              </p:val>
                                            </p:tav>
                                          </p:tavLst>
                                        </p:anim>
                                        <p:anim calcmode="lin" valueType="num" p14:bounceEnd="49000">
                                          <p:cBhvr additive="base">
                                            <p:cTn id="8" dur="1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9000">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14:bounceEnd="49000">
                                          <p:cBhvr additive="base">
                                            <p:cTn id="11" dur="1250" fill="hold"/>
                                            <p:tgtEl>
                                              <p:spTgt spid="8"/>
                                            </p:tgtEl>
                                            <p:attrNameLst>
                                              <p:attrName>ppt_x</p:attrName>
                                            </p:attrNameLst>
                                          </p:cBhvr>
                                          <p:tavLst>
                                            <p:tav tm="0">
                                              <p:val>
                                                <p:strVal val="#ppt_x"/>
                                              </p:val>
                                            </p:tav>
                                            <p:tav tm="100000">
                                              <p:val>
                                                <p:strVal val="#ppt_x"/>
                                              </p:val>
                                            </p:tav>
                                          </p:tavLst>
                                        </p:anim>
                                        <p:anim calcmode="lin" valueType="num" p14:bounceEnd="49000">
                                          <p:cBhvr additive="base">
                                            <p:cTn id="12" dur="12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9000">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14:bounceEnd="49000">
                                          <p:cBhvr additive="base">
                                            <p:cTn id="15" dur="1250" fill="hold"/>
                                            <p:tgtEl>
                                              <p:spTgt spid="12"/>
                                            </p:tgtEl>
                                            <p:attrNameLst>
                                              <p:attrName>ppt_x</p:attrName>
                                            </p:attrNameLst>
                                          </p:cBhvr>
                                          <p:tavLst>
                                            <p:tav tm="0">
                                              <p:val>
                                                <p:strVal val="#ppt_x"/>
                                              </p:val>
                                            </p:tav>
                                            <p:tav tm="100000">
                                              <p:val>
                                                <p:strVal val="#ppt_x"/>
                                              </p:val>
                                            </p:tav>
                                          </p:tavLst>
                                        </p:anim>
                                        <p:anim calcmode="lin" valueType="num" p14:bounceEnd="49000">
                                          <p:cBhvr additive="base">
                                            <p:cTn id="16" dur="12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9000">
                                      <p:stCondLst>
                                        <p:cond delay="750"/>
                                      </p:stCondLst>
                                      <p:childTnLst>
                                        <p:set>
                                          <p:cBhvr>
                                            <p:cTn id="18" dur="1" fill="hold">
                                              <p:stCondLst>
                                                <p:cond delay="0"/>
                                              </p:stCondLst>
                                            </p:cTn>
                                            <p:tgtEl>
                                              <p:spTgt spid="9"/>
                                            </p:tgtEl>
                                            <p:attrNameLst>
                                              <p:attrName>style.visibility</p:attrName>
                                            </p:attrNameLst>
                                          </p:cBhvr>
                                          <p:to>
                                            <p:strVal val="visible"/>
                                          </p:to>
                                        </p:set>
                                        <p:anim calcmode="lin" valueType="num" p14:bounceEnd="49000">
                                          <p:cBhvr additive="base">
                                            <p:cTn id="19" dur="1250" fill="hold"/>
                                            <p:tgtEl>
                                              <p:spTgt spid="9"/>
                                            </p:tgtEl>
                                            <p:attrNameLst>
                                              <p:attrName>ppt_x</p:attrName>
                                            </p:attrNameLst>
                                          </p:cBhvr>
                                          <p:tavLst>
                                            <p:tav tm="0">
                                              <p:val>
                                                <p:strVal val="#ppt_x"/>
                                              </p:val>
                                            </p:tav>
                                            <p:tav tm="100000">
                                              <p:val>
                                                <p:strVal val="#ppt_x"/>
                                              </p:val>
                                            </p:tav>
                                          </p:tavLst>
                                        </p:anim>
                                        <p:anim calcmode="lin" valueType="num" p14:bounceEnd="49000">
                                          <p:cBhvr additive="base">
                                            <p:cTn id="20" dur="12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49000">
                                      <p:stCondLst>
                                        <p:cond delay="1000"/>
                                      </p:stCondLst>
                                      <p:childTnLst>
                                        <p:set>
                                          <p:cBhvr>
                                            <p:cTn id="22" dur="1" fill="hold">
                                              <p:stCondLst>
                                                <p:cond delay="0"/>
                                              </p:stCondLst>
                                            </p:cTn>
                                            <p:tgtEl>
                                              <p:spTgt spid="13"/>
                                            </p:tgtEl>
                                            <p:attrNameLst>
                                              <p:attrName>style.visibility</p:attrName>
                                            </p:attrNameLst>
                                          </p:cBhvr>
                                          <p:to>
                                            <p:strVal val="visible"/>
                                          </p:to>
                                        </p:set>
                                        <p:anim calcmode="lin" valueType="num" p14:bounceEnd="49000">
                                          <p:cBhvr additive="base">
                                            <p:cTn id="23" dur="1250" fill="hold"/>
                                            <p:tgtEl>
                                              <p:spTgt spid="13"/>
                                            </p:tgtEl>
                                            <p:attrNameLst>
                                              <p:attrName>ppt_x</p:attrName>
                                            </p:attrNameLst>
                                          </p:cBhvr>
                                          <p:tavLst>
                                            <p:tav tm="0">
                                              <p:val>
                                                <p:strVal val="#ppt_x"/>
                                              </p:val>
                                            </p:tav>
                                            <p:tav tm="100000">
                                              <p:val>
                                                <p:strVal val="#ppt_x"/>
                                              </p:val>
                                            </p:tav>
                                          </p:tavLst>
                                        </p:anim>
                                        <p:anim calcmode="lin" valueType="num" p14:bounceEnd="49000">
                                          <p:cBhvr additive="base">
                                            <p:cTn id="24" dur="125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49000">
                                      <p:stCondLst>
                                        <p:cond delay="1250"/>
                                      </p:stCondLst>
                                      <p:childTnLst>
                                        <p:set>
                                          <p:cBhvr>
                                            <p:cTn id="26" dur="1" fill="hold">
                                              <p:stCondLst>
                                                <p:cond delay="0"/>
                                              </p:stCondLst>
                                            </p:cTn>
                                            <p:tgtEl>
                                              <p:spTgt spid="7"/>
                                            </p:tgtEl>
                                            <p:attrNameLst>
                                              <p:attrName>style.visibility</p:attrName>
                                            </p:attrNameLst>
                                          </p:cBhvr>
                                          <p:to>
                                            <p:strVal val="visible"/>
                                          </p:to>
                                        </p:set>
                                        <p:anim calcmode="lin" valueType="num" p14:bounceEnd="49000">
                                          <p:cBhvr additive="base">
                                            <p:cTn id="27" dur="1250" fill="hold"/>
                                            <p:tgtEl>
                                              <p:spTgt spid="7"/>
                                            </p:tgtEl>
                                            <p:attrNameLst>
                                              <p:attrName>ppt_x</p:attrName>
                                            </p:attrNameLst>
                                          </p:cBhvr>
                                          <p:tavLst>
                                            <p:tav tm="0">
                                              <p:val>
                                                <p:strVal val="#ppt_x"/>
                                              </p:val>
                                            </p:tav>
                                            <p:tav tm="100000">
                                              <p:val>
                                                <p:strVal val="#ppt_x"/>
                                              </p:val>
                                            </p:tav>
                                          </p:tavLst>
                                        </p:anim>
                                        <p:anim calcmode="lin" valueType="num" p14:bounceEnd="49000">
                                          <p:cBhvr additive="base">
                                            <p:cTn id="28"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ppt_x"/>
                                              </p:val>
                                            </p:tav>
                                            <p:tav tm="100000">
                                              <p:val>
                                                <p:strVal val="#ppt_x"/>
                                              </p:val>
                                            </p:tav>
                                          </p:tavLst>
                                        </p:anim>
                                        <p:anim calcmode="lin" valueType="num">
                                          <p:cBhvr additive="base">
                                            <p:cTn id="12" dur="12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ppt_x"/>
                                              </p:val>
                                            </p:tav>
                                            <p:tav tm="100000">
                                              <p:val>
                                                <p:strVal val="#ppt_x"/>
                                              </p:val>
                                            </p:tav>
                                          </p:tavLst>
                                        </p:anim>
                                        <p:anim calcmode="lin" valueType="num">
                                          <p:cBhvr additive="base">
                                            <p:cTn id="16" dur="12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7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250" fill="hold"/>
                                            <p:tgtEl>
                                              <p:spTgt spid="9"/>
                                            </p:tgtEl>
                                            <p:attrNameLst>
                                              <p:attrName>ppt_x</p:attrName>
                                            </p:attrNameLst>
                                          </p:cBhvr>
                                          <p:tavLst>
                                            <p:tav tm="0">
                                              <p:val>
                                                <p:strVal val="#ppt_x"/>
                                              </p:val>
                                            </p:tav>
                                            <p:tav tm="100000">
                                              <p:val>
                                                <p:strVal val="#ppt_x"/>
                                              </p:val>
                                            </p:tav>
                                          </p:tavLst>
                                        </p:anim>
                                        <p:anim calcmode="lin" valueType="num">
                                          <p:cBhvr additive="base">
                                            <p:cTn id="20" dur="12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250" fill="hold"/>
                                            <p:tgtEl>
                                              <p:spTgt spid="13"/>
                                            </p:tgtEl>
                                            <p:attrNameLst>
                                              <p:attrName>ppt_x</p:attrName>
                                            </p:attrNameLst>
                                          </p:cBhvr>
                                          <p:tavLst>
                                            <p:tav tm="0">
                                              <p:val>
                                                <p:strVal val="#ppt_x"/>
                                              </p:val>
                                            </p:tav>
                                            <p:tav tm="100000">
                                              <p:val>
                                                <p:strVal val="#ppt_x"/>
                                              </p:val>
                                            </p:tav>
                                          </p:tavLst>
                                        </p:anim>
                                        <p:anim calcmode="lin" valueType="num">
                                          <p:cBhvr additive="base">
                                            <p:cTn id="24" dur="125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250" fill="hold"/>
                                            <p:tgtEl>
                                              <p:spTgt spid="7"/>
                                            </p:tgtEl>
                                            <p:attrNameLst>
                                              <p:attrName>ppt_x</p:attrName>
                                            </p:attrNameLst>
                                          </p:cBhvr>
                                          <p:tavLst>
                                            <p:tav tm="0">
                                              <p:val>
                                                <p:strVal val="#ppt_x"/>
                                              </p:val>
                                            </p:tav>
                                            <p:tav tm="100000">
                                              <p:val>
                                                <p:strVal val="#ppt_x"/>
                                              </p:val>
                                            </p:tav>
                                          </p:tavLst>
                                        </p:anim>
                                        <p:anim calcmode="lin" valueType="num">
                                          <p:cBhvr additive="base">
                                            <p:cTn id="28"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2C17-8FBE-44BF-879C-24DDF4D380F8}"/>
              </a:ext>
            </a:extLst>
          </p:cNvPr>
          <p:cNvSpPr>
            <a:spLocks noGrp="1"/>
          </p:cNvSpPr>
          <p:nvPr>
            <p:ph type="title"/>
          </p:nvPr>
        </p:nvSpPr>
        <p:spPr/>
        <p:txBody>
          <a:bodyPr>
            <a:noAutofit/>
          </a:bodyPr>
          <a:lstStyle/>
          <a:p>
            <a:r>
              <a:rPr lang="en-US" sz="6600" dirty="0"/>
              <a:t>Thank You</a:t>
            </a:r>
          </a:p>
        </p:txBody>
      </p:sp>
      <p:sp>
        <p:nvSpPr>
          <p:cNvPr id="3" name="Text Placeholder 7">
            <a:extLst>
              <a:ext uri="{FF2B5EF4-FFF2-40B4-BE49-F238E27FC236}">
                <a16:creationId xmlns:a16="http://schemas.microsoft.com/office/drawing/2014/main" id="{F934D567-A852-4739-A132-27EF5923FDFD}"/>
              </a:ext>
            </a:extLst>
          </p:cNvPr>
          <p:cNvSpPr txBox="1">
            <a:spLocks/>
          </p:cNvSpPr>
          <p:nvPr/>
        </p:nvSpPr>
        <p:spPr>
          <a:xfrm>
            <a:off x="3392424" y="4068877"/>
            <a:ext cx="4529808" cy="91693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latin typeface="Trebuchet MS" panose="020B0603020202020204" pitchFamily="34" charset="0"/>
              </a:rPr>
              <a:t>Brianna García</a:t>
            </a:r>
          </a:p>
          <a:p>
            <a:r>
              <a:rPr lang="en-US" sz="1800" dirty="0">
                <a:latin typeface="Trebuchet MS" panose="020B0603020202020204" pitchFamily="34" charset="0"/>
              </a:rPr>
              <a:t>Director, Management Consulting Services</a:t>
            </a:r>
          </a:p>
          <a:p>
            <a:r>
              <a:rPr lang="en-US" sz="1800" dirty="0">
                <a:latin typeface="Trebuchet MS" panose="020B0603020202020204" pitchFamily="34" charset="0"/>
                <a:hlinkClick r:id="rId2"/>
              </a:rPr>
              <a:t>briannag@sscal.com</a:t>
            </a:r>
            <a:endParaRPr lang="en-US" sz="1800" dirty="0">
              <a:latin typeface="Trebuchet MS" panose="020B0603020202020204" pitchFamily="34" charset="0"/>
            </a:endParaRPr>
          </a:p>
          <a:p>
            <a:endParaRPr lang="en-US" dirty="0"/>
          </a:p>
        </p:txBody>
      </p:sp>
      <p:pic>
        <p:nvPicPr>
          <p:cNvPr id="4" name="Picture 3" descr="A person smiling for the camera&#10;&#10;Description automatically generated">
            <a:extLst>
              <a:ext uri="{FF2B5EF4-FFF2-40B4-BE49-F238E27FC236}">
                <a16:creationId xmlns:a16="http://schemas.microsoft.com/office/drawing/2014/main" id="{704982AE-1BA3-4C8C-96E4-A0E41AB800F7}"/>
              </a:ext>
            </a:extLst>
          </p:cNvPr>
          <p:cNvPicPr>
            <a:picLocks noChangeAspect="1"/>
          </p:cNvPicPr>
          <p:nvPr/>
        </p:nvPicPr>
        <p:blipFill>
          <a:blip r:embed="rId3"/>
          <a:stretch>
            <a:fillRect/>
          </a:stretch>
        </p:blipFill>
        <p:spPr>
          <a:xfrm>
            <a:off x="1046508" y="1970866"/>
            <a:ext cx="2345916" cy="2932395"/>
          </a:xfrm>
          <a:prstGeom prst="rect">
            <a:avLst/>
          </a:prstGeom>
        </p:spPr>
      </p:pic>
      <p:pic>
        <p:nvPicPr>
          <p:cNvPr id="5" name="Picture 4">
            <a:extLst>
              <a:ext uri="{FF2B5EF4-FFF2-40B4-BE49-F238E27FC236}">
                <a16:creationId xmlns:a16="http://schemas.microsoft.com/office/drawing/2014/main" id="{4043A670-9B80-4EE6-A645-70F603FE08C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7244" y="4985811"/>
            <a:ext cx="1844444" cy="1339262"/>
          </a:xfrm>
          <a:prstGeom prst="rect">
            <a:avLst/>
          </a:prstGeom>
          <a:noFill/>
          <a:ln>
            <a:noFill/>
          </a:ln>
        </p:spPr>
      </p:pic>
    </p:spTree>
    <p:extLst>
      <p:ext uri="{BB962C8B-B14F-4D97-AF65-F5344CB8AC3E}">
        <p14:creationId xmlns:p14="http://schemas.microsoft.com/office/powerpoint/2010/main" val="48792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8954-B3E6-4126-AAE9-3033C6585993}"/>
              </a:ext>
            </a:extLst>
          </p:cNvPr>
          <p:cNvSpPr>
            <a:spLocks noGrp="1"/>
          </p:cNvSpPr>
          <p:nvPr>
            <p:ph type="title"/>
          </p:nvPr>
        </p:nvSpPr>
        <p:spPr/>
        <p:txBody>
          <a:bodyPr/>
          <a:lstStyle/>
          <a:p>
            <a:r>
              <a:rPr lang="en-US" dirty="0"/>
              <a:t>Zoom Functionality</a:t>
            </a:r>
          </a:p>
        </p:txBody>
      </p:sp>
      <p:sp>
        <p:nvSpPr>
          <p:cNvPr id="4" name="Slide Number Placeholder 3">
            <a:extLst>
              <a:ext uri="{FF2B5EF4-FFF2-40B4-BE49-F238E27FC236}">
                <a16:creationId xmlns:a16="http://schemas.microsoft.com/office/drawing/2014/main" id="{390981FD-B91B-43A9-9C49-86ACC91AA5EB}"/>
              </a:ext>
            </a:extLst>
          </p:cNvPr>
          <p:cNvSpPr>
            <a:spLocks noGrp="1"/>
          </p:cNvSpPr>
          <p:nvPr>
            <p:ph type="sldNum" idx="12"/>
          </p:nvPr>
        </p:nvSpPr>
        <p:spPr/>
        <p:txBody>
          <a:bodyPr/>
          <a:lstStyle/>
          <a:p>
            <a:fld id="{00000000-1234-1234-1234-123412341234}" type="slidenum">
              <a:rPr lang="en" smtClean="0"/>
              <a:pPr/>
              <a:t>2</a:t>
            </a:fld>
            <a:endParaRPr lang="en" dirty="0"/>
          </a:p>
        </p:txBody>
      </p:sp>
      <p:grpSp>
        <p:nvGrpSpPr>
          <p:cNvPr id="15" name="Group 14">
            <a:extLst>
              <a:ext uri="{FF2B5EF4-FFF2-40B4-BE49-F238E27FC236}">
                <a16:creationId xmlns:a16="http://schemas.microsoft.com/office/drawing/2014/main" id="{CD9A92F0-FF5A-446E-A649-357DFFC039DC}"/>
              </a:ext>
            </a:extLst>
          </p:cNvPr>
          <p:cNvGrpSpPr/>
          <p:nvPr/>
        </p:nvGrpSpPr>
        <p:grpSpPr>
          <a:xfrm>
            <a:off x="916331" y="1450722"/>
            <a:ext cx="7790026" cy="4249105"/>
            <a:chOff x="812798" y="1517904"/>
            <a:chExt cx="7790026" cy="4249105"/>
          </a:xfrm>
        </p:grpSpPr>
        <p:pic>
          <p:nvPicPr>
            <p:cNvPr id="13" name="Picture 12">
              <a:extLst>
                <a:ext uri="{FF2B5EF4-FFF2-40B4-BE49-F238E27FC236}">
                  <a16:creationId xmlns:a16="http://schemas.microsoft.com/office/drawing/2014/main" id="{EA1E9207-A5DF-4DA3-863A-7375D0B58487}"/>
                </a:ext>
              </a:extLst>
            </p:cNvPr>
            <p:cNvPicPr>
              <a:picLocks noChangeAspect="1"/>
            </p:cNvPicPr>
            <p:nvPr/>
          </p:nvPicPr>
          <p:blipFill rotWithShape="1">
            <a:blip r:embed="rId2"/>
            <a:srcRect t="24116" r="58750" b="18450"/>
            <a:stretch/>
          </p:blipFill>
          <p:spPr>
            <a:xfrm>
              <a:off x="812798" y="1517904"/>
              <a:ext cx="7790026" cy="4249105"/>
            </a:xfrm>
            <a:prstGeom prst="rect">
              <a:avLst/>
            </a:prstGeom>
          </p:spPr>
        </p:pic>
        <p:sp>
          <p:nvSpPr>
            <p:cNvPr id="6" name="Rectangle 5">
              <a:extLst>
                <a:ext uri="{FF2B5EF4-FFF2-40B4-BE49-F238E27FC236}">
                  <a16:creationId xmlns:a16="http://schemas.microsoft.com/office/drawing/2014/main" id="{AC99BCFF-E6BD-4023-8350-3EC6F11C43FA}"/>
                </a:ext>
              </a:extLst>
            </p:cNvPr>
            <p:cNvSpPr/>
            <p:nvPr/>
          </p:nvSpPr>
          <p:spPr>
            <a:xfrm>
              <a:off x="812798" y="1527824"/>
              <a:ext cx="6206247" cy="40238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F21FA37-73EA-4E47-96F8-9B0F3C65AAAE}"/>
                </a:ext>
              </a:extLst>
            </p:cNvPr>
            <p:cNvSpPr/>
            <p:nvPr/>
          </p:nvSpPr>
          <p:spPr>
            <a:xfrm>
              <a:off x="7270204" y="1761767"/>
              <a:ext cx="1152144"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413FA77-1D32-4B04-8229-7A924E8B4FF5}"/>
                </a:ext>
              </a:extLst>
            </p:cNvPr>
            <p:cNvSpPr/>
            <p:nvPr/>
          </p:nvSpPr>
          <p:spPr>
            <a:xfrm>
              <a:off x="812798" y="1517904"/>
              <a:ext cx="7790026" cy="4249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peech Bubble: Rectangle 9">
            <a:extLst>
              <a:ext uri="{FF2B5EF4-FFF2-40B4-BE49-F238E27FC236}">
                <a16:creationId xmlns:a16="http://schemas.microsoft.com/office/drawing/2014/main" id="{3E33B639-1172-46EF-931A-1D918769BC7C}"/>
              </a:ext>
            </a:extLst>
          </p:cNvPr>
          <p:cNvSpPr/>
          <p:nvPr/>
        </p:nvSpPr>
        <p:spPr>
          <a:xfrm>
            <a:off x="665172" y="3983338"/>
            <a:ext cx="1352939" cy="1259633"/>
          </a:xfrm>
          <a:prstGeom prst="wedge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Please </a:t>
            </a:r>
            <a:r>
              <a:rPr lang="en-US" b="1" u="sng" dirty="0"/>
              <a:t>MUTE</a:t>
            </a:r>
            <a:r>
              <a:rPr lang="en-US" b="1" dirty="0"/>
              <a:t> your microphone during the presentation </a:t>
            </a:r>
          </a:p>
        </p:txBody>
      </p:sp>
      <p:sp>
        <p:nvSpPr>
          <p:cNvPr id="16" name="Arrow: Down 15">
            <a:extLst>
              <a:ext uri="{FF2B5EF4-FFF2-40B4-BE49-F238E27FC236}">
                <a16:creationId xmlns:a16="http://schemas.microsoft.com/office/drawing/2014/main" id="{4FB088E6-7831-4057-AC1A-BE216E3B01FB}"/>
              </a:ext>
            </a:extLst>
          </p:cNvPr>
          <p:cNvSpPr/>
          <p:nvPr/>
        </p:nvSpPr>
        <p:spPr>
          <a:xfrm>
            <a:off x="4170784" y="3983338"/>
            <a:ext cx="466531" cy="141402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CHAT</a:t>
            </a:r>
          </a:p>
        </p:txBody>
      </p:sp>
      <p:sp>
        <p:nvSpPr>
          <p:cNvPr id="17" name="Arrow: Right 16">
            <a:extLst>
              <a:ext uri="{FF2B5EF4-FFF2-40B4-BE49-F238E27FC236}">
                <a16:creationId xmlns:a16="http://schemas.microsoft.com/office/drawing/2014/main" id="{954EE9B4-B2D3-419A-8915-2821E6475B55}"/>
              </a:ext>
            </a:extLst>
          </p:cNvPr>
          <p:cNvSpPr/>
          <p:nvPr/>
        </p:nvSpPr>
        <p:spPr>
          <a:xfrm>
            <a:off x="5788300" y="5343899"/>
            <a:ext cx="1334278" cy="44786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TYPE HERE</a:t>
            </a:r>
          </a:p>
        </p:txBody>
      </p:sp>
      <p:sp>
        <p:nvSpPr>
          <p:cNvPr id="18" name="Rectangle 17">
            <a:extLst>
              <a:ext uri="{FF2B5EF4-FFF2-40B4-BE49-F238E27FC236}">
                <a16:creationId xmlns:a16="http://schemas.microsoft.com/office/drawing/2014/main" id="{46AF648C-C8ED-4E42-B6C4-4163D8BB0018}"/>
              </a:ext>
            </a:extLst>
          </p:cNvPr>
          <p:cNvSpPr/>
          <p:nvPr/>
        </p:nvSpPr>
        <p:spPr>
          <a:xfrm>
            <a:off x="7221894" y="1877466"/>
            <a:ext cx="1408923" cy="32859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Use the chat feature to ask questions during the presentation. CCAP team members will be monitoring the chat and your questions will be addressed at the appropriate time. </a:t>
            </a:r>
          </a:p>
        </p:txBody>
      </p:sp>
    </p:spTree>
    <p:extLst>
      <p:ext uri="{BB962C8B-B14F-4D97-AF65-F5344CB8AC3E}">
        <p14:creationId xmlns:p14="http://schemas.microsoft.com/office/powerpoint/2010/main" val="137024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
          <p:cNvSpPr txBox="1">
            <a:spLocks noGrp="1"/>
          </p:cNvSpPr>
          <p:nvPr>
            <p:ph type="title"/>
          </p:nvPr>
        </p:nvSpPr>
        <p:spPr/>
        <p:txBody>
          <a:bodyPr/>
          <a:lstStyle/>
          <a:p>
            <a:r>
              <a:rPr lang="en-US" dirty="0"/>
              <a:t>About CCAP</a:t>
            </a:r>
          </a:p>
        </p:txBody>
      </p:sp>
      <p:sp>
        <p:nvSpPr>
          <p:cNvPr id="158" name="Google Shape;158;p2"/>
          <p:cNvSpPr txBox="1">
            <a:spLocks noGrp="1"/>
          </p:cNvSpPr>
          <p:nvPr>
            <p:ph type="body" idx="1"/>
          </p:nvPr>
        </p:nvSpPr>
        <p:spPr/>
        <p:txBody>
          <a:bodyPr>
            <a:normAutofit/>
          </a:bodyPr>
          <a:lstStyle/>
          <a:p>
            <a:r>
              <a:rPr lang="en-US" sz="2400" dirty="0"/>
              <a:t>Founded by a group of committed authorizers with a mission to advance quality public education for all students</a:t>
            </a:r>
          </a:p>
          <a:p>
            <a:r>
              <a:rPr lang="en-US" sz="2400" dirty="0"/>
              <a:t>National Dissemination Grant recipient from the U.S. Department of Education’s Office of Innovation to improve charter school authorizing best practices, partnering with Colorado and Florida in the Tri-State Alliance for Improving District-led Authorizing</a:t>
            </a:r>
          </a:p>
        </p:txBody>
      </p:sp>
      <p:sp>
        <p:nvSpPr>
          <p:cNvPr id="157" name="Google Shape;157;p2"/>
          <p:cNvSpPr txBox="1">
            <a:spLocks noGrp="1"/>
          </p:cNvSpPr>
          <p:nvPr>
            <p:ph type="sldNum" idx="12"/>
          </p:nvPr>
        </p:nvSpPr>
        <p:spPr/>
        <p:txBody>
          <a:bodyPr/>
          <a:lstStyle/>
          <a:p>
            <a:fld id="{00000000-1234-1234-1234-123412341234}" type="slidenum">
              <a:rPr lang="en"/>
              <a:pPr/>
              <a:t>3</a:t>
            </a:fld>
            <a:endParaRPr lang="en" dirty="0"/>
          </a:p>
        </p:txBody>
      </p:sp>
      <p:pic>
        <p:nvPicPr>
          <p:cNvPr id="9" name="Picture 2">
            <a:extLst>
              <a:ext uri="{FF2B5EF4-FFF2-40B4-BE49-F238E27FC236}">
                <a16:creationId xmlns:a16="http://schemas.microsoft.com/office/drawing/2014/main" id="{4BD72B50-C999-453C-A19E-FB0AFAC91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4866" y="5678906"/>
            <a:ext cx="3567134" cy="1179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82aac8634d_0_676"/>
          <p:cNvSpPr txBox="1">
            <a:spLocks noGrp="1"/>
          </p:cNvSpPr>
          <p:nvPr>
            <p:ph type="title"/>
          </p:nvPr>
        </p:nvSpPr>
        <p:spPr/>
        <p:txBody>
          <a:bodyPr/>
          <a:lstStyle/>
          <a:p>
            <a:r>
              <a:rPr lang="en-US" dirty="0"/>
              <a:t>Speakers</a:t>
            </a:r>
          </a:p>
        </p:txBody>
      </p:sp>
      <p:sp>
        <p:nvSpPr>
          <p:cNvPr id="8" name="Text Placeholder 7">
            <a:extLst>
              <a:ext uri="{FF2B5EF4-FFF2-40B4-BE49-F238E27FC236}">
                <a16:creationId xmlns:a16="http://schemas.microsoft.com/office/drawing/2014/main" id="{3607187C-31B3-478C-ADBE-98052FCAB62F}"/>
              </a:ext>
            </a:extLst>
          </p:cNvPr>
          <p:cNvSpPr>
            <a:spLocks noGrp="1"/>
          </p:cNvSpPr>
          <p:nvPr>
            <p:ph type="body" idx="2"/>
          </p:nvPr>
        </p:nvSpPr>
        <p:spPr>
          <a:xfrm>
            <a:off x="1411558" y="3630168"/>
            <a:ext cx="4056554" cy="2148840"/>
          </a:xfrm>
        </p:spPr>
        <p:txBody>
          <a:bodyPr>
            <a:normAutofit/>
          </a:bodyPr>
          <a:lstStyle/>
          <a:p>
            <a:r>
              <a:rPr lang="en-US" dirty="0"/>
              <a:t>Brianna García</a:t>
            </a:r>
          </a:p>
          <a:p>
            <a:pPr indent="0">
              <a:spcBef>
                <a:spcPts val="0"/>
              </a:spcBef>
              <a:buNone/>
            </a:pPr>
            <a:r>
              <a:rPr lang="en-US" dirty="0"/>
              <a:t>Director, Management Consulting Services</a:t>
            </a:r>
          </a:p>
          <a:p>
            <a:pPr indent="0">
              <a:spcBef>
                <a:spcPts val="0"/>
              </a:spcBef>
              <a:buNone/>
            </a:pPr>
            <a:r>
              <a:rPr lang="en-US" dirty="0"/>
              <a:t>School Services of California Inc.</a:t>
            </a:r>
          </a:p>
          <a:p>
            <a:pPr indent="0">
              <a:spcBef>
                <a:spcPts val="0"/>
              </a:spcBef>
              <a:buNone/>
            </a:pPr>
            <a:endParaRPr lang="en-US" sz="800" dirty="0"/>
          </a:p>
          <a:p>
            <a:pPr indent="0">
              <a:spcBef>
                <a:spcPts val="0"/>
              </a:spcBef>
              <a:buNone/>
            </a:pPr>
            <a:r>
              <a:rPr lang="en-US" b="1" dirty="0">
                <a:solidFill>
                  <a:schemeClr val="accent1">
                    <a:lumMod val="75000"/>
                  </a:schemeClr>
                </a:solidFill>
              </a:rPr>
              <a:t>CCAP Board Member</a:t>
            </a:r>
          </a:p>
        </p:txBody>
      </p:sp>
      <p:sp>
        <p:nvSpPr>
          <p:cNvPr id="11" name="Text Placeholder 10">
            <a:extLst>
              <a:ext uri="{FF2B5EF4-FFF2-40B4-BE49-F238E27FC236}">
                <a16:creationId xmlns:a16="http://schemas.microsoft.com/office/drawing/2014/main" id="{F5560E71-E8FC-4D63-9A09-AEF2A42F0EB3}"/>
              </a:ext>
            </a:extLst>
          </p:cNvPr>
          <p:cNvSpPr>
            <a:spLocks noGrp="1"/>
          </p:cNvSpPr>
          <p:nvPr>
            <p:ph type="body" idx="4"/>
          </p:nvPr>
        </p:nvSpPr>
        <p:spPr>
          <a:xfrm>
            <a:off x="5298777" y="3630168"/>
            <a:ext cx="3977641" cy="1917422"/>
          </a:xfrm>
        </p:spPr>
        <p:txBody>
          <a:bodyPr>
            <a:normAutofit/>
          </a:bodyPr>
          <a:lstStyle/>
          <a:p>
            <a:r>
              <a:rPr lang="en-US" dirty="0"/>
              <a:t>Dr. Corey Loomis, </a:t>
            </a:r>
          </a:p>
          <a:p>
            <a:pPr indent="0">
              <a:spcBef>
                <a:spcPts val="0"/>
              </a:spcBef>
              <a:buNone/>
            </a:pPr>
            <a:r>
              <a:rPr lang="en-US" dirty="0"/>
              <a:t>Charter Schools Unit Director</a:t>
            </a:r>
          </a:p>
          <a:p>
            <a:pPr indent="0">
              <a:spcBef>
                <a:spcPts val="0"/>
              </a:spcBef>
              <a:buNone/>
            </a:pPr>
            <a:r>
              <a:rPr lang="en-US" dirty="0"/>
              <a:t>Riverside County Office of Education</a:t>
            </a:r>
          </a:p>
          <a:p>
            <a:pPr indent="0">
              <a:spcBef>
                <a:spcPts val="0"/>
              </a:spcBef>
              <a:buNone/>
            </a:pPr>
            <a:endParaRPr lang="en-US" sz="800" dirty="0"/>
          </a:p>
          <a:p>
            <a:pPr indent="0">
              <a:spcBef>
                <a:spcPts val="0"/>
              </a:spcBef>
              <a:buNone/>
            </a:pPr>
            <a:r>
              <a:rPr lang="en-US" b="1" dirty="0">
                <a:solidFill>
                  <a:schemeClr val="accent1">
                    <a:lumMod val="75000"/>
                  </a:schemeClr>
                </a:solidFill>
              </a:rPr>
              <a:t>CCAP Vice President</a:t>
            </a:r>
          </a:p>
        </p:txBody>
      </p:sp>
      <p:pic>
        <p:nvPicPr>
          <p:cNvPr id="15" name="Google Shape;205;g82aac8634d_0_676"/>
          <p:cNvPicPr preferRelativeResize="0"/>
          <p:nvPr/>
        </p:nvPicPr>
        <p:blipFill>
          <a:blip r:embed="rId3">
            <a:alphaModFix/>
          </a:blip>
          <a:stretch>
            <a:fillRect/>
          </a:stretch>
        </p:blipFill>
        <p:spPr>
          <a:xfrm>
            <a:off x="5852977" y="1631789"/>
            <a:ext cx="2021391" cy="1998379"/>
          </a:xfrm>
          <a:prstGeom prst="rect">
            <a:avLst/>
          </a:prstGeom>
          <a:noFill/>
          <a:ln>
            <a:noFill/>
          </a:ln>
        </p:spPr>
      </p:pic>
      <p:pic>
        <p:nvPicPr>
          <p:cNvPr id="13" name="Picture 12" descr="A person smiling for the camera&#10;&#10;Description automatically generated">
            <a:extLst>
              <a:ext uri="{FF2B5EF4-FFF2-40B4-BE49-F238E27FC236}">
                <a16:creationId xmlns:a16="http://schemas.microsoft.com/office/drawing/2014/main" id="{BAF2E018-822D-434F-92C2-42D5171E4383}"/>
              </a:ext>
            </a:extLst>
          </p:cNvPr>
          <p:cNvPicPr>
            <a:picLocks noChangeAspect="1"/>
          </p:cNvPicPr>
          <p:nvPr/>
        </p:nvPicPr>
        <p:blipFill>
          <a:blip r:embed="rId4"/>
          <a:stretch>
            <a:fillRect/>
          </a:stretch>
        </p:blipFill>
        <p:spPr>
          <a:xfrm>
            <a:off x="1994743" y="1631789"/>
            <a:ext cx="1598704" cy="19983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069936-A959-41B7-90B9-F7C775C78247}"/>
              </a:ext>
            </a:extLst>
          </p:cNvPr>
          <p:cNvSpPr>
            <a:spLocks noGrp="1"/>
          </p:cNvSpPr>
          <p:nvPr>
            <p:ph type="title"/>
          </p:nvPr>
        </p:nvSpPr>
        <p:spPr/>
        <p:txBody>
          <a:bodyPr>
            <a:normAutofit/>
          </a:bodyPr>
          <a:lstStyle/>
          <a:p>
            <a:r>
              <a:rPr lang="en-US" dirty="0"/>
              <a:t>Senate Bill 820</a:t>
            </a:r>
          </a:p>
        </p:txBody>
      </p:sp>
      <p:sp>
        <p:nvSpPr>
          <p:cNvPr id="8" name="Text Placeholder 7">
            <a:extLst>
              <a:ext uri="{FF2B5EF4-FFF2-40B4-BE49-F238E27FC236}">
                <a16:creationId xmlns:a16="http://schemas.microsoft.com/office/drawing/2014/main" id="{7A2E35AB-DC88-474A-B0D9-C616B7FCB931}"/>
              </a:ext>
            </a:extLst>
          </p:cNvPr>
          <p:cNvSpPr>
            <a:spLocks noGrp="1"/>
          </p:cNvSpPr>
          <p:nvPr>
            <p:ph type="body" idx="1"/>
          </p:nvPr>
        </p:nvSpPr>
        <p:spPr/>
        <p:txBody>
          <a:bodyPr>
            <a:normAutofit/>
          </a:bodyPr>
          <a:lstStyle/>
          <a:p>
            <a:r>
              <a:rPr lang="en-US" sz="2400" dirty="0"/>
              <a:t>Senate Bill (SB) 820 (Chapter 110/2020) is the education budget cleanup trailer bill</a:t>
            </a:r>
          </a:p>
          <a:p>
            <a:pPr lvl="1"/>
            <a:r>
              <a:rPr lang="en-US" sz="2000" dirty="0"/>
              <a:t>Makes changes to the education provisions in the 2020–21 State Budget</a:t>
            </a:r>
          </a:p>
          <a:p>
            <a:pPr lvl="1"/>
            <a:r>
              <a:rPr lang="en-US" sz="2000" dirty="0"/>
              <a:t>As it relates to charter schools, SB 820 includes numerous provisions that either exclusively affect charter schools or affect them in a slightly different way than other local educational agencies (LEAs)</a:t>
            </a:r>
          </a:p>
        </p:txBody>
      </p:sp>
    </p:spTree>
    <p:extLst>
      <p:ext uri="{BB962C8B-B14F-4D97-AF65-F5344CB8AC3E}">
        <p14:creationId xmlns:p14="http://schemas.microsoft.com/office/powerpoint/2010/main" val="396256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5251BF-F480-4B6A-84BF-AADAE4846E39}"/>
              </a:ext>
            </a:extLst>
          </p:cNvPr>
          <p:cNvSpPr>
            <a:spLocks noGrp="1"/>
          </p:cNvSpPr>
          <p:nvPr>
            <p:ph type="title"/>
          </p:nvPr>
        </p:nvSpPr>
        <p:spPr/>
        <p:txBody>
          <a:bodyPr>
            <a:normAutofit fontScale="90000"/>
          </a:bodyPr>
          <a:lstStyle/>
          <a:p>
            <a:r>
              <a:rPr lang="en-US" dirty="0"/>
              <a:t>What the Budget Brought</a:t>
            </a:r>
            <a:br>
              <a:rPr lang="en-US" dirty="0"/>
            </a:br>
            <a:endParaRPr lang="en-US" dirty="0"/>
          </a:p>
        </p:txBody>
      </p:sp>
      <p:sp>
        <p:nvSpPr>
          <p:cNvPr id="8" name="Text Placeholder 7">
            <a:extLst>
              <a:ext uri="{FF2B5EF4-FFF2-40B4-BE49-F238E27FC236}">
                <a16:creationId xmlns:a16="http://schemas.microsoft.com/office/drawing/2014/main" id="{E455158C-C7D6-4442-B2B4-EA6E0DC592E8}"/>
              </a:ext>
            </a:extLst>
          </p:cNvPr>
          <p:cNvSpPr>
            <a:spLocks noGrp="1"/>
          </p:cNvSpPr>
          <p:nvPr>
            <p:ph type="body" idx="1"/>
          </p:nvPr>
        </p:nvSpPr>
        <p:spPr/>
        <p:txBody>
          <a:bodyPr/>
          <a:lstStyle/>
          <a:p>
            <a:r>
              <a:rPr lang="en-US" sz="2400" dirty="0"/>
              <a:t>The 2020–21 Adopted State Budget brought both good and bad news for education</a:t>
            </a:r>
          </a:p>
          <a:p>
            <a:pPr lvl="1"/>
            <a:r>
              <a:rPr lang="en-US" sz="2000" dirty="0"/>
              <a:t>While the anticipated cuts did not materialize, the coming deferrals might make some second guess whether that was a good strategy</a:t>
            </a:r>
          </a:p>
          <a:p>
            <a:endParaRPr lang="en-US" dirty="0"/>
          </a:p>
          <a:p>
            <a:endParaRPr lang="en-US" dirty="0"/>
          </a:p>
        </p:txBody>
      </p:sp>
      <p:sp>
        <p:nvSpPr>
          <p:cNvPr id="11" name="TextBox 10">
            <a:extLst>
              <a:ext uri="{FF2B5EF4-FFF2-40B4-BE49-F238E27FC236}">
                <a16:creationId xmlns:a16="http://schemas.microsoft.com/office/drawing/2014/main" id="{F1653970-1F5C-4754-9C35-89F08F2F2038}"/>
              </a:ext>
            </a:extLst>
          </p:cNvPr>
          <p:cNvSpPr txBox="1"/>
          <p:nvPr/>
        </p:nvSpPr>
        <p:spPr>
          <a:xfrm>
            <a:off x="1157305" y="6464226"/>
            <a:ext cx="2295821" cy="307777"/>
          </a:xfrm>
          <a:prstGeom prst="rect">
            <a:avLst/>
          </a:prstGeom>
          <a:noFill/>
        </p:spPr>
        <p:txBody>
          <a:bodyPr wrap="none" rtlCol="0">
            <a:spAutoFit/>
          </a:bodyPr>
          <a:lstStyle/>
          <a:p>
            <a:r>
              <a:rPr lang="en-US" sz="1400" baseline="30000" dirty="0">
                <a:latin typeface="Trebuchet MS" panose="020B0603020202020204" pitchFamily="34" charset="0"/>
              </a:rPr>
              <a:t>1</a:t>
            </a:r>
            <a:r>
              <a:rPr lang="en-US" sz="1400" dirty="0">
                <a:latin typeface="Trebuchet MS" panose="020B0603020202020204" pitchFamily="34" charset="0"/>
              </a:rPr>
              <a:t>Average daily attendance</a:t>
            </a:r>
          </a:p>
        </p:txBody>
      </p:sp>
      <p:sp>
        <p:nvSpPr>
          <p:cNvPr id="12" name="Content Placeholder 1">
            <a:extLst>
              <a:ext uri="{FF2B5EF4-FFF2-40B4-BE49-F238E27FC236}">
                <a16:creationId xmlns:a16="http://schemas.microsoft.com/office/drawing/2014/main" id="{D39BD7C2-FD0B-42BF-B39E-10A1F170A2A9}"/>
              </a:ext>
            </a:extLst>
          </p:cNvPr>
          <p:cNvSpPr txBox="1">
            <a:spLocks/>
          </p:cNvSpPr>
          <p:nvPr/>
        </p:nvSpPr>
        <p:spPr>
          <a:xfrm>
            <a:off x="73061" y="1590614"/>
            <a:ext cx="12045879" cy="5277022"/>
          </a:xfrm>
          <a:prstGeom prst="rect">
            <a:avLst/>
          </a:prstGeom>
        </p:spPr>
        <p:txBody>
          <a:bodyPr/>
          <a:lstStyle>
            <a:lvl1pPr marL="228600" indent="-228600" algn="l" defTabSz="914400" rtl="0" eaLnBrk="1" latinLnBrk="0" hangingPunct="1">
              <a:lnSpc>
                <a:spcPct val="100000"/>
              </a:lnSpc>
              <a:spcBef>
                <a:spcPts val="1000"/>
              </a:spcBef>
              <a:spcAft>
                <a:spcPts val="1200"/>
              </a:spcAft>
              <a:buSzPct val="70000"/>
              <a:buFont typeface="Wingdings" panose="05000000000000000000" pitchFamily="2" charset="2"/>
              <a:buChar char="v"/>
              <a:defRPr sz="2400" b="1" kern="1200">
                <a:solidFill>
                  <a:schemeClr val="tx1"/>
                </a:solidFill>
                <a:latin typeface="Arial Narrow" panose="020B0506020202030204" pitchFamily="34" charset="0"/>
                <a:ea typeface="+mn-ea"/>
                <a:cs typeface="+mn-cs"/>
              </a:defRPr>
            </a:lvl1pPr>
            <a:lvl2pPr marL="685800" indent="-228600" algn="l" defTabSz="914400" rtl="0" eaLnBrk="1" latinLnBrk="0" hangingPunct="1">
              <a:lnSpc>
                <a:spcPct val="100000"/>
              </a:lnSpc>
              <a:spcBef>
                <a:spcPts val="500"/>
              </a:spcBef>
              <a:spcAft>
                <a:spcPts val="1200"/>
              </a:spcAft>
              <a:buClrTx/>
              <a:buSzPct val="83000"/>
              <a:buFont typeface="Wingdings" panose="05000000000000000000" pitchFamily="2" charset="2"/>
              <a:buChar char="Ø"/>
              <a:defRPr sz="2400" b="1" kern="1200">
                <a:solidFill>
                  <a:schemeClr val="tx1"/>
                </a:solidFill>
                <a:latin typeface="Arial Narrow" panose="020B0506020202030204" pitchFamily="34" charset="0"/>
                <a:ea typeface="+mn-ea"/>
                <a:cs typeface="+mn-cs"/>
              </a:defRPr>
            </a:lvl2pPr>
            <a:lvl3pPr marL="1143000" indent="-228600" algn="l" defTabSz="914400" rtl="0" eaLnBrk="1" latinLnBrk="0" hangingPunct="1">
              <a:lnSpc>
                <a:spcPct val="100000"/>
              </a:lnSpc>
              <a:spcBef>
                <a:spcPts val="500"/>
              </a:spcBef>
              <a:spcAft>
                <a:spcPts val="1200"/>
              </a:spcAft>
              <a:buSzPct val="80000"/>
              <a:buFont typeface="Wingdings" panose="05000000000000000000" pitchFamily="2" charset="2"/>
              <a:buChar char="§"/>
              <a:defRPr sz="2400" b="1" kern="1200">
                <a:solidFill>
                  <a:schemeClr val="tx1"/>
                </a:solidFill>
                <a:latin typeface="Arial Narrow" panose="020B0506020202030204" pitchFamily="34" charset="0"/>
                <a:ea typeface="+mn-ea"/>
                <a:cs typeface="+mn-cs"/>
              </a:defRPr>
            </a:lvl3pPr>
            <a:lvl4pPr marL="1600200" indent="-228600" algn="l" defTabSz="914400" rtl="0" eaLnBrk="1" latinLnBrk="0" hangingPunct="1">
              <a:lnSpc>
                <a:spcPct val="100000"/>
              </a:lnSpc>
              <a:spcBef>
                <a:spcPts val="500"/>
              </a:spcBef>
              <a:spcAft>
                <a:spcPts val="1200"/>
              </a:spcAft>
              <a:buClrTx/>
              <a:buSzPct val="90000"/>
              <a:buFont typeface="Courier New" panose="02070309020205020404" pitchFamily="49" charset="0"/>
              <a:buChar char="o"/>
              <a:defRPr sz="2400" b="1" kern="1200">
                <a:solidFill>
                  <a:schemeClr val="tx1"/>
                </a:solidFill>
                <a:latin typeface="Arial Narrow" panose="020B0506020202030204" pitchFamily="34" charset="0"/>
                <a:ea typeface="+mn-ea"/>
                <a:cs typeface="+mn-cs"/>
              </a:defRPr>
            </a:lvl4pPr>
            <a:lvl5pPr marL="2057400" indent="-228600" algn="l" defTabSz="914400" rtl="0" eaLnBrk="1" latinLnBrk="0" hangingPunct="1">
              <a:lnSpc>
                <a:spcPct val="100000"/>
              </a:lnSpc>
              <a:spcBef>
                <a:spcPts val="500"/>
              </a:spcBef>
              <a:spcAft>
                <a:spcPts val="1200"/>
              </a:spcAft>
              <a:buSzPct val="70000"/>
              <a:buFont typeface="Wingdings" panose="05000000000000000000" pitchFamily="2" charset="2"/>
              <a:buChar char="v"/>
              <a:defRPr sz="2400" b="1" kern="1200">
                <a:solidFill>
                  <a:schemeClr val="tx1"/>
                </a:solidFill>
                <a:latin typeface="Arial Narrow"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pSp>
        <p:nvGrpSpPr>
          <p:cNvPr id="36" name="Group 35">
            <a:extLst>
              <a:ext uri="{FF2B5EF4-FFF2-40B4-BE49-F238E27FC236}">
                <a16:creationId xmlns:a16="http://schemas.microsoft.com/office/drawing/2014/main" id="{77C74673-0F39-4540-98B7-27D743F25AB1}"/>
              </a:ext>
            </a:extLst>
          </p:cNvPr>
          <p:cNvGrpSpPr>
            <a:grpSpLocks/>
          </p:cNvGrpSpPr>
          <p:nvPr/>
        </p:nvGrpSpPr>
        <p:grpSpPr bwMode="auto">
          <a:xfrm>
            <a:off x="2095607" y="5106176"/>
            <a:ext cx="3291021" cy="1262417"/>
            <a:chOff x="327632" y="3850666"/>
            <a:chExt cx="3290445" cy="1262401"/>
          </a:xfrm>
        </p:grpSpPr>
        <p:sp>
          <p:nvSpPr>
            <p:cNvPr id="50" name="TextBox 49">
              <a:extLst>
                <a:ext uri="{FF2B5EF4-FFF2-40B4-BE49-F238E27FC236}">
                  <a16:creationId xmlns:a16="http://schemas.microsoft.com/office/drawing/2014/main" id="{CEA4CF8B-F0E8-4ADE-87EC-754A6A374408}"/>
                </a:ext>
              </a:extLst>
            </p:cNvPr>
            <p:cNvSpPr txBox="1"/>
            <p:nvPr/>
          </p:nvSpPr>
          <p:spPr>
            <a:xfrm>
              <a:off x="777524" y="3850666"/>
              <a:ext cx="2390662" cy="400105"/>
            </a:xfrm>
            <a:prstGeom prst="rect">
              <a:avLst/>
            </a:prstGeom>
            <a:noFill/>
          </p:spPr>
          <p:txBody>
            <a:bodyPr wrap="square">
              <a:spAutoFit/>
            </a:bodyPr>
            <a:lstStyle/>
            <a:p>
              <a:pPr algn="ctr">
                <a:defRPr/>
              </a:pPr>
              <a:r>
                <a:rPr lang="en-US" sz="2000" b="1" dirty="0">
                  <a:solidFill>
                    <a:schemeClr val="accent1">
                      <a:lumMod val="75000"/>
                    </a:schemeClr>
                  </a:solidFill>
                  <a:latin typeface="Calibri" panose="020F0502020204030204" pitchFamily="34" charset="0"/>
                </a:rPr>
                <a:t>ADA</a:t>
              </a:r>
              <a:r>
                <a:rPr lang="en-US" sz="2000" b="1" baseline="30000" dirty="0">
                  <a:solidFill>
                    <a:schemeClr val="accent1">
                      <a:lumMod val="75000"/>
                    </a:schemeClr>
                  </a:solidFill>
                  <a:latin typeface="Calibri" panose="020F0502020204030204" pitchFamily="34" charset="0"/>
                </a:rPr>
                <a:t>1</a:t>
              </a:r>
              <a:r>
                <a:rPr lang="en-US" sz="2000" b="1" dirty="0">
                  <a:solidFill>
                    <a:schemeClr val="accent1">
                      <a:lumMod val="75000"/>
                    </a:schemeClr>
                  </a:solidFill>
                  <a:latin typeface="Calibri" panose="020F0502020204030204" pitchFamily="34" charset="0"/>
                </a:rPr>
                <a:t> Hold Harmless</a:t>
              </a:r>
            </a:p>
          </p:txBody>
        </p:sp>
        <p:sp>
          <p:nvSpPr>
            <p:cNvPr id="51" name="TextBox 50">
              <a:extLst>
                <a:ext uri="{FF2B5EF4-FFF2-40B4-BE49-F238E27FC236}">
                  <a16:creationId xmlns:a16="http://schemas.microsoft.com/office/drawing/2014/main" id="{74366FD6-D713-46BE-8971-269EB36F922B}"/>
                </a:ext>
              </a:extLst>
            </p:cNvPr>
            <p:cNvSpPr txBox="1"/>
            <p:nvPr/>
          </p:nvSpPr>
          <p:spPr>
            <a:xfrm>
              <a:off x="327632" y="4282080"/>
              <a:ext cx="3290445" cy="830987"/>
            </a:xfrm>
            <a:prstGeom prst="rect">
              <a:avLst/>
            </a:prstGeom>
            <a:noFill/>
          </p:spPr>
          <p:txBody>
            <a:bodyPr wrap="square">
              <a:spAutoFit/>
            </a:bodyPr>
            <a:lstStyle/>
            <a:p>
              <a:pPr algn="ctr">
                <a:defRPr/>
              </a:pPr>
              <a:r>
                <a:rPr lang="en-US" sz="1600" b="1" dirty="0">
                  <a:solidFill>
                    <a:schemeClr val="tx1">
                      <a:lumMod val="65000"/>
                      <a:lumOff val="35000"/>
                    </a:schemeClr>
                  </a:solidFill>
                </a:rPr>
                <a:t>For 2020–21, local educational agencies (LEAs) will be funded based on 2019–20 ADA </a:t>
              </a:r>
            </a:p>
          </p:txBody>
        </p:sp>
      </p:grpSp>
      <p:grpSp>
        <p:nvGrpSpPr>
          <p:cNvPr id="39" name="Group 38">
            <a:extLst>
              <a:ext uri="{FF2B5EF4-FFF2-40B4-BE49-F238E27FC236}">
                <a16:creationId xmlns:a16="http://schemas.microsoft.com/office/drawing/2014/main" id="{EE63A07D-E960-4F97-85FD-2B45B8AB8DE0}"/>
              </a:ext>
            </a:extLst>
          </p:cNvPr>
          <p:cNvGrpSpPr>
            <a:grpSpLocks/>
          </p:cNvGrpSpPr>
          <p:nvPr/>
        </p:nvGrpSpPr>
        <p:grpSpPr bwMode="auto">
          <a:xfrm>
            <a:off x="5472801" y="5106176"/>
            <a:ext cx="2670175" cy="1016195"/>
            <a:chOff x="9139010" y="3846205"/>
            <a:chExt cx="2671295" cy="1016182"/>
          </a:xfrm>
        </p:grpSpPr>
        <p:sp>
          <p:nvSpPr>
            <p:cNvPr id="44" name="TextBox 43">
              <a:extLst>
                <a:ext uri="{FF2B5EF4-FFF2-40B4-BE49-F238E27FC236}">
                  <a16:creationId xmlns:a16="http://schemas.microsoft.com/office/drawing/2014/main" id="{EFC08E85-F410-4CF2-9356-9338F33CD6EB}"/>
                </a:ext>
              </a:extLst>
            </p:cNvPr>
            <p:cNvSpPr txBox="1"/>
            <p:nvPr/>
          </p:nvSpPr>
          <p:spPr>
            <a:xfrm>
              <a:off x="9720280" y="3846205"/>
              <a:ext cx="1508758" cy="400105"/>
            </a:xfrm>
            <a:prstGeom prst="rect">
              <a:avLst/>
            </a:prstGeom>
            <a:noFill/>
          </p:spPr>
          <p:txBody>
            <a:bodyPr>
              <a:spAutoFit/>
            </a:bodyPr>
            <a:lstStyle/>
            <a:p>
              <a:pPr algn="ctr">
                <a:defRPr/>
              </a:pPr>
              <a:r>
                <a:rPr lang="en-US" sz="2000" b="1" dirty="0">
                  <a:solidFill>
                    <a:schemeClr val="accent4">
                      <a:lumMod val="75000"/>
                    </a:schemeClr>
                  </a:solidFill>
                  <a:latin typeface="Calibri" panose="020F0502020204030204" pitchFamily="34" charset="0"/>
                </a:rPr>
                <a:t>Deferrals</a:t>
              </a:r>
            </a:p>
          </p:txBody>
        </p:sp>
        <p:sp>
          <p:nvSpPr>
            <p:cNvPr id="45" name="TextBox 44">
              <a:extLst>
                <a:ext uri="{FF2B5EF4-FFF2-40B4-BE49-F238E27FC236}">
                  <a16:creationId xmlns:a16="http://schemas.microsoft.com/office/drawing/2014/main" id="{B14015A3-364C-4F38-9CDB-5AC692572AB0}"/>
                </a:ext>
              </a:extLst>
            </p:cNvPr>
            <p:cNvSpPr txBox="1"/>
            <p:nvPr/>
          </p:nvSpPr>
          <p:spPr>
            <a:xfrm>
              <a:off x="9139010" y="4277619"/>
              <a:ext cx="2671295" cy="584768"/>
            </a:xfrm>
            <a:prstGeom prst="rect">
              <a:avLst/>
            </a:prstGeom>
            <a:noFill/>
          </p:spPr>
          <p:txBody>
            <a:bodyPr>
              <a:spAutoFit/>
            </a:bodyPr>
            <a:lstStyle/>
            <a:p>
              <a:pPr algn="ctr">
                <a:defRPr/>
              </a:pPr>
              <a:r>
                <a:rPr lang="en-US" sz="1600" b="1" dirty="0">
                  <a:solidFill>
                    <a:schemeClr val="tx1">
                      <a:lumMod val="65000"/>
                      <a:lumOff val="35000"/>
                    </a:schemeClr>
                  </a:solidFill>
                </a:rPr>
                <a:t>$12 billion in cash and budget deferrals</a:t>
              </a:r>
            </a:p>
          </p:txBody>
        </p:sp>
      </p:grpSp>
      <p:grpSp>
        <p:nvGrpSpPr>
          <p:cNvPr id="55" name="Group 54">
            <a:extLst>
              <a:ext uri="{FF2B5EF4-FFF2-40B4-BE49-F238E27FC236}">
                <a16:creationId xmlns:a16="http://schemas.microsoft.com/office/drawing/2014/main" id="{1F165AE8-4C34-46E7-9A7B-64F419220C47}"/>
              </a:ext>
            </a:extLst>
          </p:cNvPr>
          <p:cNvGrpSpPr/>
          <p:nvPr/>
        </p:nvGrpSpPr>
        <p:grpSpPr>
          <a:xfrm>
            <a:off x="5707054" y="3896120"/>
            <a:ext cx="2327477" cy="1164334"/>
            <a:chOff x="8982930" y="2884958"/>
            <a:chExt cx="2327477" cy="1164334"/>
          </a:xfrm>
        </p:grpSpPr>
        <p:sp>
          <p:nvSpPr>
            <p:cNvPr id="35" name="Rounded Rectangle 41">
              <a:extLst>
                <a:ext uri="{FF2B5EF4-FFF2-40B4-BE49-F238E27FC236}">
                  <a16:creationId xmlns:a16="http://schemas.microsoft.com/office/drawing/2014/main" id="{73EC7350-AA4F-47D3-8A73-81E0D70FB05D}"/>
                </a:ext>
              </a:extLst>
            </p:cNvPr>
            <p:cNvSpPr/>
            <p:nvPr/>
          </p:nvSpPr>
          <p:spPr>
            <a:xfrm>
              <a:off x="9109572" y="3011601"/>
              <a:ext cx="2200835" cy="1037691"/>
            </a:xfrm>
            <a:prstGeom prst="roundRect">
              <a:avLst>
                <a:gd name="adj" fmla="val 7979"/>
              </a:avLst>
            </a:prstGeom>
            <a:solidFill>
              <a:schemeClr val="accent4"/>
            </a:solidFill>
            <a:ln w="28575">
              <a:no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lIns="91440" tIns="45720" rIns="91440" bIns="45720" rtlCol="0" anchor="ctr"/>
            <a:lstStyle/>
            <a:p>
              <a:pPr algn="ctr"/>
              <a:endParaRPr lang="en-US" sz="2400" dirty="0">
                <a:solidFill>
                  <a:prstClr val="white"/>
                </a:solidFill>
              </a:endParaRPr>
            </a:p>
          </p:txBody>
        </p:sp>
        <p:sp>
          <p:nvSpPr>
            <p:cNvPr id="40" name="Rounded Rectangle 34">
              <a:extLst>
                <a:ext uri="{FF2B5EF4-FFF2-40B4-BE49-F238E27FC236}">
                  <a16:creationId xmlns:a16="http://schemas.microsoft.com/office/drawing/2014/main" id="{EF15CEC8-2D1D-4AF3-BA6F-D9102CDB7FCE}"/>
                </a:ext>
              </a:extLst>
            </p:cNvPr>
            <p:cNvSpPr/>
            <p:nvPr/>
          </p:nvSpPr>
          <p:spPr>
            <a:xfrm>
              <a:off x="8982930" y="2884958"/>
              <a:ext cx="2200835" cy="1037691"/>
            </a:xfrm>
            <a:prstGeom prst="roundRect">
              <a:avLst>
                <a:gd name="adj" fmla="val 7979"/>
              </a:avLst>
            </a:prstGeom>
            <a:gradFill flip="none" rotWithShape="1">
              <a:gsLst>
                <a:gs pos="0">
                  <a:srgbClr val="FEFDFB"/>
                </a:gs>
                <a:gs pos="51000">
                  <a:srgbClr val="F5F3F4"/>
                </a:gs>
                <a:gs pos="100000">
                  <a:srgbClr val="E7E3E4"/>
                </a:gs>
              </a:gsLst>
              <a:path path="rect">
                <a:fillToRect l="100000" t="100000"/>
              </a:path>
              <a:tileRect r="-100000" b="-100000"/>
            </a:gradFill>
            <a:ln w="28575">
              <a:solidFill>
                <a:schemeClr val="bg1"/>
              </a:solid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sz="2400" dirty="0">
                <a:solidFill>
                  <a:prstClr val="white"/>
                </a:solidFill>
              </a:endParaRPr>
            </a:p>
          </p:txBody>
        </p:sp>
        <p:pic>
          <p:nvPicPr>
            <p:cNvPr id="16" name="Picture 15">
              <a:extLst>
                <a:ext uri="{FF2B5EF4-FFF2-40B4-BE49-F238E27FC236}">
                  <a16:creationId xmlns:a16="http://schemas.microsoft.com/office/drawing/2014/main" id="{CDA4D5E0-3EA9-4D83-B6EC-182AECAD8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8460" y="3101265"/>
              <a:ext cx="683058" cy="680315"/>
            </a:xfrm>
            <a:prstGeom prst="rect">
              <a:avLst/>
            </a:prstGeom>
          </p:spPr>
        </p:pic>
      </p:grpSp>
      <p:grpSp>
        <p:nvGrpSpPr>
          <p:cNvPr id="54" name="Group 53">
            <a:extLst>
              <a:ext uri="{FF2B5EF4-FFF2-40B4-BE49-F238E27FC236}">
                <a16:creationId xmlns:a16="http://schemas.microsoft.com/office/drawing/2014/main" id="{DA8D4F61-3475-4008-80E5-B3BCA04D3BD9}"/>
              </a:ext>
            </a:extLst>
          </p:cNvPr>
          <p:cNvGrpSpPr/>
          <p:nvPr/>
        </p:nvGrpSpPr>
        <p:grpSpPr>
          <a:xfrm>
            <a:off x="2510624" y="3896120"/>
            <a:ext cx="2327477" cy="1164334"/>
            <a:chOff x="876690" y="2883442"/>
            <a:chExt cx="2327477" cy="1164334"/>
          </a:xfrm>
        </p:grpSpPr>
        <p:sp>
          <p:nvSpPr>
            <p:cNvPr id="32" name="Rounded Rectangle 30">
              <a:extLst>
                <a:ext uri="{FF2B5EF4-FFF2-40B4-BE49-F238E27FC236}">
                  <a16:creationId xmlns:a16="http://schemas.microsoft.com/office/drawing/2014/main" id="{2347A514-A8B7-48C6-8D80-F57CE1814451}"/>
                </a:ext>
              </a:extLst>
            </p:cNvPr>
            <p:cNvSpPr/>
            <p:nvPr/>
          </p:nvSpPr>
          <p:spPr>
            <a:xfrm>
              <a:off x="1003332" y="3010085"/>
              <a:ext cx="2200835" cy="1037691"/>
            </a:xfrm>
            <a:prstGeom prst="roundRect">
              <a:avLst>
                <a:gd name="adj" fmla="val 7979"/>
              </a:avLst>
            </a:prstGeom>
            <a:solidFill>
              <a:schemeClr val="accent1"/>
            </a:solidFill>
            <a:ln w="28575">
              <a:no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lIns="91440" tIns="45720" rIns="91440" bIns="45720" rtlCol="0" anchor="ctr"/>
            <a:lstStyle/>
            <a:p>
              <a:pPr algn="ctr"/>
              <a:endParaRPr lang="en-US" sz="2400" dirty="0">
                <a:solidFill>
                  <a:prstClr val="white"/>
                </a:solidFill>
              </a:endParaRPr>
            </a:p>
          </p:txBody>
        </p:sp>
        <p:sp>
          <p:nvSpPr>
            <p:cNvPr id="41" name="Rounded Rectangle 31">
              <a:extLst>
                <a:ext uri="{FF2B5EF4-FFF2-40B4-BE49-F238E27FC236}">
                  <a16:creationId xmlns:a16="http://schemas.microsoft.com/office/drawing/2014/main" id="{6E8FBB27-1818-402C-A88C-64EB49B87D60}"/>
                </a:ext>
              </a:extLst>
            </p:cNvPr>
            <p:cNvSpPr/>
            <p:nvPr/>
          </p:nvSpPr>
          <p:spPr>
            <a:xfrm>
              <a:off x="876690" y="2883442"/>
              <a:ext cx="2200835" cy="1037691"/>
            </a:xfrm>
            <a:prstGeom prst="roundRect">
              <a:avLst>
                <a:gd name="adj" fmla="val 7979"/>
              </a:avLst>
            </a:prstGeom>
            <a:gradFill flip="none" rotWithShape="1">
              <a:gsLst>
                <a:gs pos="0">
                  <a:srgbClr val="FEFDFB"/>
                </a:gs>
                <a:gs pos="51000">
                  <a:srgbClr val="F5F3F4"/>
                </a:gs>
                <a:gs pos="100000">
                  <a:srgbClr val="E7E3E4"/>
                </a:gs>
              </a:gsLst>
              <a:path path="rect">
                <a:fillToRect l="100000" t="100000"/>
              </a:path>
              <a:tileRect r="-100000" b="-100000"/>
            </a:gradFill>
            <a:ln w="28575">
              <a:solidFill>
                <a:schemeClr val="bg1"/>
              </a:solid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sz="2400" dirty="0">
                <a:solidFill>
                  <a:prstClr val="white"/>
                </a:solidFill>
              </a:endParaRPr>
            </a:p>
          </p:txBody>
        </p:sp>
        <p:grpSp>
          <p:nvGrpSpPr>
            <p:cNvPr id="17" name="Group 16">
              <a:extLst>
                <a:ext uri="{FF2B5EF4-FFF2-40B4-BE49-F238E27FC236}">
                  <a16:creationId xmlns:a16="http://schemas.microsoft.com/office/drawing/2014/main" id="{60B9998E-0142-437D-ABBA-7C40B42C6F87}"/>
                </a:ext>
              </a:extLst>
            </p:cNvPr>
            <p:cNvGrpSpPr/>
            <p:nvPr/>
          </p:nvGrpSpPr>
          <p:grpSpPr>
            <a:xfrm>
              <a:off x="1642392" y="3177549"/>
              <a:ext cx="664940" cy="702760"/>
              <a:chOff x="5676852" y="4559098"/>
              <a:chExt cx="664940" cy="702760"/>
            </a:xfrm>
          </p:grpSpPr>
          <p:grpSp>
            <p:nvGrpSpPr>
              <p:cNvPr id="19" name="Group 18">
                <a:extLst>
                  <a:ext uri="{FF2B5EF4-FFF2-40B4-BE49-F238E27FC236}">
                    <a16:creationId xmlns:a16="http://schemas.microsoft.com/office/drawing/2014/main" id="{1ED7B0ED-EE00-429D-8233-535846FF5DC0}"/>
                  </a:ext>
                </a:extLst>
              </p:cNvPr>
              <p:cNvGrpSpPr/>
              <p:nvPr/>
            </p:nvGrpSpPr>
            <p:grpSpPr>
              <a:xfrm>
                <a:off x="5676852" y="4559098"/>
                <a:ext cx="664940" cy="389140"/>
                <a:chOff x="2844800" y="1220788"/>
                <a:chExt cx="279401" cy="163513"/>
              </a:xfrm>
              <a:solidFill>
                <a:schemeClr val="tx1">
                  <a:lumMod val="50000"/>
                  <a:lumOff val="50000"/>
                </a:schemeClr>
              </a:solidFill>
            </p:grpSpPr>
            <p:sp>
              <p:nvSpPr>
                <p:cNvPr id="29" name="Freeform 9">
                  <a:extLst>
                    <a:ext uri="{FF2B5EF4-FFF2-40B4-BE49-F238E27FC236}">
                      <a16:creationId xmlns:a16="http://schemas.microsoft.com/office/drawing/2014/main" id="{C6F8795D-7BDF-462C-B6AB-0576A3DA174A}"/>
                    </a:ext>
                  </a:extLst>
                </p:cNvPr>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0">
                  <a:extLst>
                    <a:ext uri="{FF2B5EF4-FFF2-40B4-BE49-F238E27FC236}">
                      <a16:creationId xmlns:a16="http://schemas.microsoft.com/office/drawing/2014/main" id="{C81FB24B-4990-40A5-9956-B075B2802CFB}"/>
                    </a:ext>
                  </a:extLst>
                </p:cNvPr>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11">
                  <a:extLst>
                    <a:ext uri="{FF2B5EF4-FFF2-40B4-BE49-F238E27FC236}">
                      <a16:creationId xmlns:a16="http://schemas.microsoft.com/office/drawing/2014/main" id="{1E850F05-F3BE-43D4-A467-C1B1D6060912}"/>
                    </a:ext>
                  </a:extLst>
                </p:cNvPr>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a:extLst>
                  <a:ext uri="{FF2B5EF4-FFF2-40B4-BE49-F238E27FC236}">
                    <a16:creationId xmlns:a16="http://schemas.microsoft.com/office/drawing/2014/main" id="{6CDF0251-4FDF-44E1-ADA1-3A007339B5AA}"/>
                  </a:ext>
                </a:extLst>
              </p:cNvPr>
              <p:cNvGrpSpPr/>
              <p:nvPr/>
            </p:nvGrpSpPr>
            <p:grpSpPr>
              <a:xfrm>
                <a:off x="5877001" y="4994274"/>
                <a:ext cx="264643" cy="267584"/>
                <a:chOff x="2802049" y="1666874"/>
                <a:chExt cx="264643" cy="267584"/>
              </a:xfrm>
              <a:solidFill>
                <a:schemeClr val="tx1">
                  <a:lumMod val="50000"/>
                  <a:lumOff val="50000"/>
                </a:schemeClr>
              </a:solidFill>
            </p:grpSpPr>
            <p:sp>
              <p:nvSpPr>
                <p:cNvPr id="27" name="Freeform 74">
                  <a:extLst>
                    <a:ext uri="{FF2B5EF4-FFF2-40B4-BE49-F238E27FC236}">
                      <a16:creationId xmlns:a16="http://schemas.microsoft.com/office/drawing/2014/main" id="{BCFF1373-6745-4A51-A161-AA91CBA7D28D}"/>
                    </a:ext>
                  </a:extLst>
                </p:cNvPr>
                <p:cNvSpPr>
                  <a:spLocks/>
                </p:cNvSpPr>
                <p:nvPr/>
              </p:nvSpPr>
              <p:spPr bwMode="auto">
                <a:xfrm>
                  <a:off x="2899084" y="1731564"/>
                  <a:ext cx="70571" cy="13820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75">
                  <a:extLst>
                    <a:ext uri="{FF2B5EF4-FFF2-40B4-BE49-F238E27FC236}">
                      <a16:creationId xmlns:a16="http://schemas.microsoft.com/office/drawing/2014/main" id="{3E6BAD22-89FB-4D33-A6E1-750EE9647E5F}"/>
                    </a:ext>
                  </a:extLst>
                </p:cNvPr>
                <p:cNvSpPr>
                  <a:spLocks noEditPoints="1"/>
                </p:cNvSpPr>
                <p:nvPr/>
              </p:nvSpPr>
              <p:spPr bwMode="auto">
                <a:xfrm>
                  <a:off x="2802049" y="1666874"/>
                  <a:ext cx="264643" cy="267584"/>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20">
                <a:extLst>
                  <a:ext uri="{FF2B5EF4-FFF2-40B4-BE49-F238E27FC236}">
                    <a16:creationId xmlns:a16="http://schemas.microsoft.com/office/drawing/2014/main" id="{29BEAD27-A70C-4881-B2BE-6F75C6D9AEBF}"/>
                  </a:ext>
                </a:extLst>
              </p:cNvPr>
              <p:cNvGrpSpPr/>
              <p:nvPr/>
            </p:nvGrpSpPr>
            <p:grpSpPr>
              <a:xfrm>
                <a:off x="5784056" y="4864895"/>
                <a:ext cx="452438" cy="184688"/>
                <a:chOff x="5784056" y="4864895"/>
                <a:chExt cx="452438" cy="184688"/>
              </a:xfrm>
            </p:grpSpPr>
            <p:cxnSp>
              <p:nvCxnSpPr>
                <p:cNvPr id="22" name="Straight Connector 21">
                  <a:extLst>
                    <a:ext uri="{FF2B5EF4-FFF2-40B4-BE49-F238E27FC236}">
                      <a16:creationId xmlns:a16="http://schemas.microsoft.com/office/drawing/2014/main" id="{99A50483-56F7-4FA5-A3DD-0B0B42A31E39}"/>
                    </a:ext>
                  </a:extLst>
                </p:cNvPr>
                <p:cNvCxnSpPr/>
                <p:nvPr/>
              </p:nvCxnSpPr>
              <p:spPr>
                <a:xfrm>
                  <a:off x="6009322" y="4924428"/>
                  <a:ext cx="0" cy="8810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9772463-37BB-4E20-9C45-E7F250D57446}"/>
                    </a:ext>
                  </a:extLst>
                </p:cNvPr>
                <p:cNvCxnSpPr/>
                <p:nvPr/>
              </p:nvCxnSpPr>
              <p:spPr>
                <a:xfrm flipV="1">
                  <a:off x="6100770" y="4953000"/>
                  <a:ext cx="135724" cy="94203"/>
                </a:xfrm>
                <a:prstGeom prst="line">
                  <a:avLst/>
                </a:prstGeom>
                <a:solidFill>
                  <a:schemeClr val="tx1">
                    <a:lumMod val="50000"/>
                    <a:lumOff val="50000"/>
                  </a:schemeClr>
                </a:solidFill>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D4C298-63AB-4937-9655-E3207B1CFDFA}"/>
                    </a:ext>
                  </a:extLst>
                </p:cNvPr>
                <p:cNvCxnSpPr/>
                <p:nvPr/>
              </p:nvCxnSpPr>
              <p:spPr>
                <a:xfrm flipH="1" flipV="1">
                  <a:off x="5784056" y="4953000"/>
                  <a:ext cx="138114" cy="96583"/>
                </a:xfrm>
                <a:prstGeom prst="line">
                  <a:avLst/>
                </a:prstGeom>
                <a:solidFill>
                  <a:schemeClr val="tx1">
                    <a:lumMod val="50000"/>
                    <a:lumOff val="50000"/>
                  </a:schemeClr>
                </a:solidFill>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0D9094-E4C7-40D6-BE31-35C3675BC2A8}"/>
                    </a:ext>
                  </a:extLst>
                </p:cNvPr>
                <p:cNvCxnSpPr/>
                <p:nvPr/>
              </p:nvCxnSpPr>
              <p:spPr>
                <a:xfrm>
                  <a:off x="6234113" y="4864895"/>
                  <a:ext cx="0" cy="88106"/>
                </a:xfrm>
                <a:prstGeom prst="line">
                  <a:avLst/>
                </a:prstGeom>
                <a:solidFill>
                  <a:schemeClr val="tx1">
                    <a:lumMod val="50000"/>
                    <a:lumOff val="50000"/>
                  </a:schemeClr>
                </a:solidFill>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3D22A6-D240-416E-89CB-5A9446EFC532}"/>
                    </a:ext>
                  </a:extLst>
                </p:cNvPr>
                <p:cNvCxnSpPr/>
                <p:nvPr/>
              </p:nvCxnSpPr>
              <p:spPr>
                <a:xfrm>
                  <a:off x="5786436" y="4867276"/>
                  <a:ext cx="0" cy="88106"/>
                </a:xfrm>
                <a:prstGeom prst="line">
                  <a:avLst/>
                </a:prstGeom>
                <a:solidFill>
                  <a:schemeClr val="tx1">
                    <a:lumMod val="50000"/>
                    <a:lumOff val="50000"/>
                  </a:schemeClr>
                </a:solidFill>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1" name="Google Shape;157;p2">
            <a:extLst>
              <a:ext uri="{FF2B5EF4-FFF2-40B4-BE49-F238E27FC236}">
                <a16:creationId xmlns:a16="http://schemas.microsoft.com/office/drawing/2014/main" id="{FF1435FA-561F-457D-94A6-F88A90D700F4}"/>
              </a:ext>
            </a:extLst>
          </p:cNvPr>
          <p:cNvSpPr txBox="1">
            <a:spLocks noGrp="1"/>
          </p:cNvSpPr>
          <p:nvPr>
            <p:ph type="sldNum" idx="12"/>
          </p:nvPr>
        </p:nvSpPr>
        <p:spPr>
          <a:xfrm>
            <a:off x="129281" y="6406491"/>
            <a:ext cx="683517" cy="365125"/>
          </a:xfrm>
        </p:spPr>
        <p:txBody>
          <a:bodyPr/>
          <a:lstStyle/>
          <a:p>
            <a:fld id="{00000000-1234-1234-1234-123412341234}" type="slidenum">
              <a:rPr lang="en"/>
              <a:pPr/>
              <a:t>6</a:t>
            </a:fld>
            <a:endParaRPr lang="en" dirty="0"/>
          </a:p>
        </p:txBody>
      </p:sp>
    </p:spTree>
    <p:extLst>
      <p:ext uri="{BB962C8B-B14F-4D97-AF65-F5344CB8AC3E}">
        <p14:creationId xmlns:p14="http://schemas.microsoft.com/office/powerpoint/2010/main" val="47700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F844-41CB-4942-A261-959C06434D6B}"/>
              </a:ext>
            </a:extLst>
          </p:cNvPr>
          <p:cNvSpPr>
            <a:spLocks noGrp="1"/>
          </p:cNvSpPr>
          <p:nvPr>
            <p:ph type="title"/>
          </p:nvPr>
        </p:nvSpPr>
        <p:spPr/>
        <p:txBody>
          <a:bodyPr/>
          <a:lstStyle/>
          <a:p>
            <a:r>
              <a:rPr lang="en-US" dirty="0"/>
              <a:t>2020–21 ADA Hold Harmless</a:t>
            </a:r>
          </a:p>
        </p:txBody>
      </p:sp>
      <p:sp>
        <p:nvSpPr>
          <p:cNvPr id="4" name="Slide Number Placeholder 3">
            <a:extLst>
              <a:ext uri="{FF2B5EF4-FFF2-40B4-BE49-F238E27FC236}">
                <a16:creationId xmlns:a16="http://schemas.microsoft.com/office/drawing/2014/main" id="{8C0C6F05-8B40-44E1-AF94-308C1D926843}"/>
              </a:ext>
            </a:extLst>
          </p:cNvPr>
          <p:cNvSpPr>
            <a:spLocks noGrp="1"/>
          </p:cNvSpPr>
          <p:nvPr>
            <p:ph type="sldNum" idx="12"/>
          </p:nvPr>
        </p:nvSpPr>
        <p:spPr/>
        <p:txBody>
          <a:bodyPr/>
          <a:lstStyle/>
          <a:p>
            <a:fld id="{00000000-1234-1234-1234-123412341234}" type="slidenum">
              <a:rPr lang="en" smtClean="0"/>
              <a:pPr/>
              <a:t>7</a:t>
            </a:fld>
            <a:endParaRPr lang="en" dirty="0"/>
          </a:p>
        </p:txBody>
      </p:sp>
      <p:grpSp>
        <p:nvGrpSpPr>
          <p:cNvPr id="5" name="Group 4">
            <a:extLst>
              <a:ext uri="{FF2B5EF4-FFF2-40B4-BE49-F238E27FC236}">
                <a16:creationId xmlns:a16="http://schemas.microsoft.com/office/drawing/2014/main" id="{B2EB983F-9F40-4FF3-B912-4EE00CBA1F32}"/>
              </a:ext>
            </a:extLst>
          </p:cNvPr>
          <p:cNvGrpSpPr/>
          <p:nvPr/>
        </p:nvGrpSpPr>
        <p:grpSpPr>
          <a:xfrm>
            <a:off x="129281" y="1704615"/>
            <a:ext cx="7698407" cy="4447481"/>
            <a:chOff x="4143373" y="1995509"/>
            <a:chExt cx="7698407" cy="4447481"/>
          </a:xfrm>
        </p:grpSpPr>
        <p:cxnSp>
          <p:nvCxnSpPr>
            <p:cNvPr id="6" name="Straight Connector 5">
              <a:extLst>
                <a:ext uri="{FF2B5EF4-FFF2-40B4-BE49-F238E27FC236}">
                  <a16:creationId xmlns:a16="http://schemas.microsoft.com/office/drawing/2014/main" id="{BF6ACC6D-CAF9-40F5-BC9D-B42DC5D533DD}"/>
                </a:ext>
              </a:extLst>
            </p:cNvPr>
            <p:cNvCxnSpPr>
              <a:cxnSpLocks/>
              <a:stCxn id="10" idx="2"/>
              <a:endCxn id="17" idx="0"/>
            </p:cNvCxnSpPr>
            <p:nvPr/>
          </p:nvCxnSpPr>
          <p:spPr>
            <a:xfrm>
              <a:off x="10233566" y="3446249"/>
              <a:ext cx="2411" cy="111652"/>
            </a:xfrm>
            <a:prstGeom prst="line">
              <a:avLst/>
            </a:prstGeom>
            <a:ln>
              <a:solidFill>
                <a:schemeClr val="accent6">
                  <a:lumMod val="75000"/>
                </a:schemeClr>
              </a:solidFill>
            </a:ln>
          </p:spPr>
          <p:style>
            <a:lnRef idx="3">
              <a:schemeClr val="accent4"/>
            </a:lnRef>
            <a:fillRef idx="0">
              <a:schemeClr val="accent4"/>
            </a:fillRef>
            <a:effectRef idx="2">
              <a:schemeClr val="accent4"/>
            </a:effectRef>
            <a:fontRef idx="minor">
              <a:schemeClr val="tx1"/>
            </a:fontRef>
          </p:style>
        </p:cxnSp>
        <p:cxnSp>
          <p:nvCxnSpPr>
            <p:cNvPr id="7" name="Straight Connector 6">
              <a:extLst>
                <a:ext uri="{FF2B5EF4-FFF2-40B4-BE49-F238E27FC236}">
                  <a16:creationId xmlns:a16="http://schemas.microsoft.com/office/drawing/2014/main" id="{2B5BA2EA-4706-48BD-BC0A-EDB04988DFE0}"/>
                </a:ext>
              </a:extLst>
            </p:cNvPr>
            <p:cNvCxnSpPr>
              <a:cxnSpLocks/>
            </p:cNvCxnSpPr>
            <p:nvPr/>
          </p:nvCxnSpPr>
          <p:spPr>
            <a:xfrm flipV="1">
              <a:off x="8019800" y="3718295"/>
              <a:ext cx="0" cy="1282593"/>
            </a:xfrm>
            <a:prstGeom prst="line">
              <a:avLst/>
            </a:prstGeom>
            <a:ln>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BCB14B56-C0EC-45C9-84FB-F2FD43AC5FDB}"/>
                </a:ext>
              </a:extLst>
            </p:cNvPr>
            <p:cNvCxnSpPr>
              <a:cxnSpLocks/>
              <a:stCxn id="11" idx="2"/>
            </p:cNvCxnSpPr>
            <p:nvPr/>
          </p:nvCxnSpPr>
          <p:spPr>
            <a:xfrm>
              <a:off x="5798711" y="3442059"/>
              <a:ext cx="0" cy="1119083"/>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A5113B45-6927-4B6D-B563-021C2E05698E}"/>
                </a:ext>
              </a:extLst>
            </p:cNvPr>
            <p:cNvSpPr/>
            <p:nvPr/>
          </p:nvSpPr>
          <p:spPr>
            <a:xfrm>
              <a:off x="6280722" y="4996440"/>
              <a:ext cx="3508567" cy="1446550"/>
            </a:xfrm>
            <a:prstGeom prst="rect">
              <a:avLst/>
            </a:prstGeom>
          </p:spPr>
          <p:txBody>
            <a:bodyPr wrap="square">
              <a:spAutoFit/>
            </a:bodyPr>
            <a:lstStyle/>
            <a:p>
              <a:pPr algn="ctr" fontAlgn="base">
                <a:spcBef>
                  <a:spcPct val="0"/>
                </a:spcBef>
                <a:spcAft>
                  <a:spcPct val="0"/>
                </a:spcAft>
              </a:pPr>
              <a:r>
                <a:rPr lang="en-US" sz="2200" b="1" dirty="0">
                  <a:solidFill>
                    <a:schemeClr val="accent2">
                      <a:lumMod val="75000"/>
                    </a:schemeClr>
                  </a:solidFill>
                  <a:latin typeface="Arial Narrow" panose="020B0606020202030204" pitchFamily="34" charset="0"/>
                </a:rPr>
                <a:t>For apportionment purposes, 2020–21 ADA will be determined based on the 2019–20 P-2 ADA</a:t>
              </a:r>
              <a:endParaRPr lang="en-US" sz="2200" b="1" strike="sngStrike" dirty="0">
                <a:solidFill>
                  <a:schemeClr val="accent2">
                    <a:lumMod val="75000"/>
                  </a:schemeClr>
                </a:solidFill>
                <a:latin typeface="Arial Narrow" panose="020B0606020202030204" pitchFamily="34" charset="0"/>
              </a:endParaRPr>
            </a:p>
          </p:txBody>
        </p:sp>
        <p:sp>
          <p:nvSpPr>
            <p:cNvPr id="10" name="Rectangle 9">
              <a:extLst>
                <a:ext uri="{FF2B5EF4-FFF2-40B4-BE49-F238E27FC236}">
                  <a16:creationId xmlns:a16="http://schemas.microsoft.com/office/drawing/2014/main" id="{E6EED355-6E71-4844-B8DE-A365172DFB28}"/>
                </a:ext>
              </a:extLst>
            </p:cNvPr>
            <p:cNvSpPr/>
            <p:nvPr/>
          </p:nvSpPr>
          <p:spPr>
            <a:xfrm>
              <a:off x="8625351" y="1999699"/>
              <a:ext cx="3216429" cy="1446550"/>
            </a:xfrm>
            <a:prstGeom prst="rect">
              <a:avLst/>
            </a:prstGeom>
            <a:noFill/>
          </p:spPr>
          <p:txBody>
            <a:bodyPr wrap="square">
              <a:spAutoFit/>
            </a:bodyPr>
            <a:lstStyle/>
            <a:p>
              <a:pPr algn="ctr" fontAlgn="base">
                <a:spcBef>
                  <a:spcPct val="0"/>
                </a:spcBef>
                <a:spcAft>
                  <a:spcPct val="0"/>
                </a:spcAft>
              </a:pPr>
              <a:r>
                <a:rPr lang="en-US" sz="2200" b="1" dirty="0">
                  <a:solidFill>
                    <a:schemeClr val="accent6">
                      <a:lumMod val="75000"/>
                    </a:schemeClr>
                  </a:solidFill>
                  <a:latin typeface="Arial Narrow" panose="020B0606020202030204" pitchFamily="34" charset="0"/>
                </a:rPr>
                <a:t>As ADA is not being reported for 2020–21, prior-year ADA for 2021–22  will also be 2019–20 P-2 ADA</a:t>
              </a:r>
              <a:endParaRPr lang="en-US" sz="2200" b="1" baseline="30000" dirty="0">
                <a:solidFill>
                  <a:schemeClr val="accent6">
                    <a:lumMod val="75000"/>
                  </a:schemeClr>
                </a:solidFill>
                <a:latin typeface="Arial Narrow" panose="020B0606020202030204" pitchFamily="34" charset="0"/>
              </a:endParaRPr>
            </a:p>
          </p:txBody>
        </p:sp>
        <p:sp>
          <p:nvSpPr>
            <p:cNvPr id="11" name="Rectangle 10">
              <a:extLst>
                <a:ext uri="{FF2B5EF4-FFF2-40B4-BE49-F238E27FC236}">
                  <a16:creationId xmlns:a16="http://schemas.microsoft.com/office/drawing/2014/main" id="{5586B5FB-80C9-4783-B251-208697BCE8E9}"/>
                </a:ext>
              </a:extLst>
            </p:cNvPr>
            <p:cNvSpPr/>
            <p:nvPr/>
          </p:nvSpPr>
          <p:spPr>
            <a:xfrm>
              <a:off x="4143373" y="1995509"/>
              <a:ext cx="3310675" cy="1446550"/>
            </a:xfrm>
            <a:prstGeom prst="rect">
              <a:avLst/>
            </a:prstGeom>
          </p:spPr>
          <p:txBody>
            <a:bodyPr wrap="square">
              <a:spAutoFit/>
            </a:bodyPr>
            <a:lstStyle/>
            <a:p>
              <a:pPr algn="ctr" fontAlgn="base">
                <a:spcBef>
                  <a:spcPct val="0"/>
                </a:spcBef>
                <a:spcAft>
                  <a:spcPct val="0"/>
                </a:spcAft>
              </a:pPr>
              <a:r>
                <a:rPr lang="en-US" sz="2200" b="1" dirty="0">
                  <a:solidFill>
                    <a:schemeClr val="accent1">
                      <a:lumMod val="75000"/>
                    </a:schemeClr>
                  </a:solidFill>
                  <a:latin typeface="Arial Narrow" panose="020B0606020202030204" pitchFamily="34" charset="0"/>
                </a:rPr>
                <a:t>ADA for 2019–20 is determined using P-2</a:t>
              </a:r>
              <a:r>
                <a:rPr lang="en-US" sz="2200" b="1" baseline="30000" dirty="0">
                  <a:solidFill>
                    <a:schemeClr val="accent1">
                      <a:lumMod val="75000"/>
                    </a:schemeClr>
                  </a:solidFill>
                  <a:latin typeface="Arial Narrow" panose="020B0606020202030204" pitchFamily="34" charset="0"/>
                </a:rPr>
                <a:t>1</a:t>
              </a:r>
              <a:r>
                <a:rPr lang="en-US" sz="2200" b="1" dirty="0">
                  <a:solidFill>
                    <a:schemeClr val="accent1">
                      <a:lumMod val="75000"/>
                    </a:schemeClr>
                  </a:solidFill>
                  <a:latin typeface="Arial Narrow" panose="020B0606020202030204" pitchFamily="34" charset="0"/>
                </a:rPr>
                <a:t> ADA from July 1, 2019, to February 29, 2020</a:t>
              </a:r>
            </a:p>
          </p:txBody>
        </p:sp>
        <p:grpSp>
          <p:nvGrpSpPr>
            <p:cNvPr id="12" name="Group 11">
              <a:extLst>
                <a:ext uri="{FF2B5EF4-FFF2-40B4-BE49-F238E27FC236}">
                  <a16:creationId xmlns:a16="http://schemas.microsoft.com/office/drawing/2014/main" id="{F801A3B4-E605-4122-9E80-21E31E655568}"/>
                </a:ext>
              </a:extLst>
            </p:cNvPr>
            <p:cNvGrpSpPr/>
            <p:nvPr/>
          </p:nvGrpSpPr>
          <p:grpSpPr>
            <a:xfrm>
              <a:off x="5220535" y="3529759"/>
              <a:ext cx="5593618" cy="1181333"/>
              <a:chOff x="2165605" y="3826099"/>
              <a:chExt cx="4423222" cy="936715"/>
            </a:xfrm>
          </p:grpSpPr>
          <p:sp>
            <p:nvSpPr>
              <p:cNvPr id="13" name="Rectangle 12">
                <a:extLst>
                  <a:ext uri="{FF2B5EF4-FFF2-40B4-BE49-F238E27FC236}">
                    <a16:creationId xmlns:a16="http://schemas.microsoft.com/office/drawing/2014/main" id="{6F7D739B-7A97-434B-9322-6AA99A386CF8}"/>
                  </a:ext>
                </a:extLst>
              </p:cNvPr>
              <p:cNvSpPr/>
              <p:nvPr/>
            </p:nvSpPr>
            <p:spPr bwMode="auto">
              <a:xfrm>
                <a:off x="3105403" y="4232499"/>
                <a:ext cx="790577" cy="101600"/>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200" b="1" dirty="0">
                  <a:solidFill>
                    <a:srgbClr val="000000">
                      <a:lumMod val="75000"/>
                      <a:lumOff val="25000"/>
                    </a:srgbClr>
                  </a:solidFill>
                  <a:latin typeface="Arial Narrow" panose="020B0606020202030204" pitchFamily="34" charset="0"/>
                </a:endParaRPr>
              </a:p>
            </p:txBody>
          </p:sp>
          <p:sp>
            <p:nvSpPr>
              <p:cNvPr id="14" name="Rectangle 13">
                <a:extLst>
                  <a:ext uri="{FF2B5EF4-FFF2-40B4-BE49-F238E27FC236}">
                    <a16:creationId xmlns:a16="http://schemas.microsoft.com/office/drawing/2014/main" id="{3A783C28-4DE5-405A-A273-AE5886FFA59D}"/>
                  </a:ext>
                </a:extLst>
              </p:cNvPr>
              <p:cNvSpPr/>
              <p:nvPr/>
            </p:nvSpPr>
            <p:spPr bwMode="auto">
              <a:xfrm>
                <a:off x="4858005" y="4232499"/>
                <a:ext cx="790577" cy="101600"/>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200" b="1" dirty="0">
                  <a:solidFill>
                    <a:srgbClr val="000000">
                      <a:lumMod val="75000"/>
                      <a:lumOff val="25000"/>
                    </a:srgbClr>
                  </a:solidFill>
                  <a:latin typeface="Arial Narrow" panose="020B0606020202030204" pitchFamily="34" charset="0"/>
                </a:endParaRPr>
              </a:p>
            </p:txBody>
          </p:sp>
          <p:grpSp>
            <p:nvGrpSpPr>
              <p:cNvPr id="15" name="Group 14">
                <a:extLst>
                  <a:ext uri="{FF2B5EF4-FFF2-40B4-BE49-F238E27FC236}">
                    <a16:creationId xmlns:a16="http://schemas.microsoft.com/office/drawing/2014/main" id="{24FFBFFC-F041-421F-9693-B292AD2333BA}"/>
                  </a:ext>
                </a:extLst>
              </p:cNvPr>
              <p:cNvGrpSpPr/>
              <p:nvPr/>
            </p:nvGrpSpPr>
            <p:grpSpPr>
              <a:xfrm>
                <a:off x="2165605" y="3826099"/>
                <a:ext cx="914400" cy="914400"/>
                <a:chOff x="1600200" y="2571750"/>
                <a:chExt cx="685800" cy="685800"/>
              </a:xfrm>
              <a:scene3d>
                <a:camera prst="orthographicFront">
                  <a:rot lat="0" lon="0" rev="0"/>
                </a:camera>
                <a:lightRig rig="contrasting" dir="t">
                  <a:rot lat="0" lon="0" rev="1500000"/>
                </a:lightRig>
              </a:scene3d>
            </p:grpSpPr>
            <p:grpSp>
              <p:nvGrpSpPr>
                <p:cNvPr id="22" name="Group 94">
                  <a:extLst>
                    <a:ext uri="{FF2B5EF4-FFF2-40B4-BE49-F238E27FC236}">
                      <a16:creationId xmlns:a16="http://schemas.microsoft.com/office/drawing/2014/main" id="{FF654A43-243D-4F6F-9560-52FDEE983CAC}"/>
                    </a:ext>
                  </a:extLst>
                </p:cNvPr>
                <p:cNvGrpSpPr/>
                <p:nvPr/>
              </p:nvGrpSpPr>
              <p:grpSpPr>
                <a:xfrm>
                  <a:off x="1747838" y="2719388"/>
                  <a:ext cx="390525" cy="390525"/>
                  <a:chOff x="2590800" y="4171950"/>
                  <a:chExt cx="390525" cy="390525"/>
                </a:xfrm>
              </p:grpSpPr>
              <p:sp>
                <p:nvSpPr>
                  <p:cNvPr id="24" name="Oval 23">
                    <a:extLst>
                      <a:ext uri="{FF2B5EF4-FFF2-40B4-BE49-F238E27FC236}">
                        <a16:creationId xmlns:a16="http://schemas.microsoft.com/office/drawing/2014/main" id="{924DCC4F-3184-491C-9D75-7D2212CCB4E2}"/>
                      </a:ext>
                    </a:extLst>
                  </p:cNvPr>
                  <p:cNvSpPr/>
                  <p:nvPr/>
                </p:nvSpPr>
                <p:spPr bwMode="auto">
                  <a:xfrm>
                    <a:off x="2590800" y="4171950"/>
                    <a:ext cx="390525" cy="390525"/>
                  </a:xfrm>
                  <a:prstGeom prst="ellipse">
                    <a:avLst/>
                  </a:prstGeom>
                  <a:ln>
                    <a:noFill/>
                    <a:headEnd/>
                    <a:tailEnd/>
                  </a:ln>
                  <a:effectLst>
                    <a:outerShdw blurRad="149987" dist="250190" dir="8460000" algn="ctr">
                      <a:srgbClr val="000000">
                        <a:alpha val="28000"/>
                      </a:srgbClr>
                    </a:outerShdw>
                  </a:effectLst>
                  <a:sp3d prstMaterial="metal">
                    <a:bevelT w="88900" h="88900"/>
                  </a:sp3d>
                </p:spPr>
                <p:style>
                  <a:lnRef idx="0">
                    <a:schemeClr val="accent1"/>
                  </a:lnRef>
                  <a:fillRef idx="3">
                    <a:schemeClr val="accent1"/>
                  </a:fillRef>
                  <a:effectRef idx="3">
                    <a:schemeClr val="accent1"/>
                  </a:effectRef>
                  <a:fontRef idx="minor">
                    <a:schemeClr val="lt1"/>
                  </a:fontRef>
                </p:style>
                <p:txBody>
                  <a:bodyPr vert="horz" wrap="none" lIns="121920" tIns="60960" rIns="121920" bIns="60960" numCol="1" rtlCol="0" anchor="ctr" anchorCtr="1" compatLnSpc="1">
                    <a:prstTxWarp prst="textNoShape">
                      <a:avLst/>
                    </a:prstTxWarp>
                  </a:bodyPr>
                  <a:lstStyle/>
                  <a:p>
                    <a:pPr algn="ctr"/>
                    <a:endParaRPr lang="en-US" sz="2200" b="1" dirty="0">
                      <a:solidFill>
                        <a:srgbClr val="000000">
                          <a:lumMod val="75000"/>
                          <a:lumOff val="25000"/>
                        </a:srgbClr>
                      </a:solidFill>
                      <a:latin typeface="Arial Narrow" panose="020B0606020202030204" pitchFamily="34" charset="0"/>
                    </a:endParaRPr>
                  </a:p>
                </p:txBody>
              </p:sp>
              <p:sp>
                <p:nvSpPr>
                  <p:cNvPr id="25" name="Freeform 55">
                    <a:extLst>
                      <a:ext uri="{FF2B5EF4-FFF2-40B4-BE49-F238E27FC236}">
                        <a16:creationId xmlns:a16="http://schemas.microsoft.com/office/drawing/2014/main" id="{1F873893-2703-46E3-A010-AFC2BE233048}"/>
                      </a:ext>
                    </a:extLst>
                  </p:cNvPr>
                  <p:cNvSpPr>
                    <a:spLocks noEditPoints="1"/>
                  </p:cNvSpPr>
                  <p:nvPr/>
                </p:nvSpPr>
                <p:spPr bwMode="auto">
                  <a:xfrm>
                    <a:off x="2700016" y="4241331"/>
                    <a:ext cx="172093" cy="251762"/>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149987" dist="250190" dir="8460000" algn="ctr">
                      <a:srgbClr val="000000">
                        <a:alpha val="28000"/>
                      </a:srgbClr>
                    </a:outerShdw>
                  </a:effectLst>
                  <a:sp3d prstMaterial="metal">
                    <a:bevelT w="88900" h="88900"/>
                  </a:sp3d>
                </p:spPr>
                <p:txBody>
                  <a:bodyPr vert="horz" wrap="square" lIns="121920" tIns="60960" rIns="121920" bIns="60960" numCol="1" anchor="t" anchorCtr="0" compatLnSpc="1">
                    <a:prstTxWarp prst="textNoShape">
                      <a:avLst/>
                    </a:prstTxWarp>
                  </a:bodyPr>
                  <a:lstStyle/>
                  <a:p>
                    <a:endParaRPr lang="en-US" sz="2200" dirty="0">
                      <a:solidFill>
                        <a:srgbClr val="000000"/>
                      </a:solidFill>
                      <a:latin typeface="Arial Narrow" panose="020B0606020202030204" pitchFamily="34" charset="0"/>
                    </a:endParaRPr>
                  </a:p>
                </p:txBody>
              </p:sp>
            </p:grpSp>
            <p:sp>
              <p:nvSpPr>
                <p:cNvPr id="23" name="Oval 22">
                  <a:extLst>
                    <a:ext uri="{FF2B5EF4-FFF2-40B4-BE49-F238E27FC236}">
                      <a16:creationId xmlns:a16="http://schemas.microsoft.com/office/drawing/2014/main" id="{733CCC22-3083-4438-A6A4-1B3ED47C52B5}"/>
                    </a:ext>
                  </a:extLst>
                </p:cNvPr>
                <p:cNvSpPr/>
                <p:nvPr/>
              </p:nvSpPr>
              <p:spPr bwMode="auto">
                <a:xfrm>
                  <a:off x="1600200" y="2571750"/>
                  <a:ext cx="685800" cy="685800"/>
                </a:xfrm>
                <a:prstGeom prst="ellipse">
                  <a:avLst/>
                </a:prstGeom>
                <a:solidFill>
                  <a:schemeClr val="accent1">
                    <a:lumMod val="75000"/>
                  </a:schemeClr>
                </a:solidFill>
                <a:ln>
                  <a:noFill/>
                  <a:headEnd/>
                  <a:tailEnd/>
                </a:ln>
                <a:effectLst>
                  <a:outerShdw blurRad="149987" dist="250190" dir="8460000" algn="ctr">
                    <a:srgbClr val="000000">
                      <a:alpha val="28000"/>
                    </a:srgbClr>
                  </a:outerShdw>
                </a:effectLst>
                <a:sp3d prstMaterial="metal">
                  <a:bevelT w="88900" h="88900"/>
                </a:sp3d>
              </p:spPr>
              <p:style>
                <a:lnRef idx="0">
                  <a:schemeClr val="accent1"/>
                </a:lnRef>
                <a:fillRef idx="3">
                  <a:schemeClr val="accent1"/>
                </a:fillRef>
                <a:effectRef idx="3">
                  <a:schemeClr val="accent1"/>
                </a:effectRef>
                <a:fontRef idx="minor">
                  <a:schemeClr val="lt1"/>
                </a:fontRef>
              </p:style>
              <p:txBody>
                <a:bodyPr vert="horz" wrap="none" lIns="121920" tIns="60960" rIns="121920" bIns="60960" numCol="1" rtlCol="0" anchor="ctr" anchorCtr="1" compatLnSpc="1">
                  <a:prstTxWarp prst="textNoShape">
                    <a:avLst/>
                  </a:prstTxWarp>
                </a:bodyPr>
                <a:lstStyle/>
                <a:p>
                  <a:pPr algn="ctr"/>
                  <a:r>
                    <a:rPr lang="en-US" sz="2200" b="1" dirty="0">
                      <a:solidFill>
                        <a:srgbClr val="FFFFFF"/>
                      </a:solidFill>
                      <a:latin typeface="Arial Narrow" panose="020B0606020202030204" pitchFamily="34" charset="0"/>
                    </a:rPr>
                    <a:t>2019–20</a:t>
                  </a:r>
                </a:p>
                <a:p>
                  <a:pPr algn="ctr"/>
                  <a:r>
                    <a:rPr lang="en-US" sz="2200" b="1" dirty="0">
                      <a:solidFill>
                        <a:srgbClr val="FFFFFF"/>
                      </a:solidFill>
                      <a:latin typeface="Arial Narrow" panose="020B0606020202030204" pitchFamily="34" charset="0"/>
                    </a:rPr>
                    <a:t>ADA</a:t>
                  </a:r>
                </a:p>
              </p:txBody>
            </p:sp>
          </p:grpSp>
          <p:grpSp>
            <p:nvGrpSpPr>
              <p:cNvPr id="16" name="Group 15">
                <a:extLst>
                  <a:ext uri="{FF2B5EF4-FFF2-40B4-BE49-F238E27FC236}">
                    <a16:creationId xmlns:a16="http://schemas.microsoft.com/office/drawing/2014/main" id="{EDC3C73D-D948-4D6D-8BE5-FD42897A78A5}"/>
                  </a:ext>
                </a:extLst>
              </p:cNvPr>
              <p:cNvGrpSpPr/>
              <p:nvPr/>
            </p:nvGrpSpPr>
            <p:grpSpPr>
              <a:xfrm>
                <a:off x="3918205" y="3826099"/>
                <a:ext cx="914400" cy="914400"/>
                <a:chOff x="2438400" y="2876550"/>
                <a:chExt cx="685800" cy="685800"/>
              </a:xfrm>
              <a:scene3d>
                <a:camera prst="orthographicFront">
                  <a:rot lat="0" lon="0" rev="0"/>
                </a:camera>
                <a:lightRig rig="contrasting" dir="t">
                  <a:rot lat="0" lon="0" rev="1500000"/>
                </a:lightRig>
              </a:scene3d>
            </p:grpSpPr>
            <p:grpSp>
              <p:nvGrpSpPr>
                <p:cNvPr id="18" name="Group 95">
                  <a:extLst>
                    <a:ext uri="{FF2B5EF4-FFF2-40B4-BE49-F238E27FC236}">
                      <a16:creationId xmlns:a16="http://schemas.microsoft.com/office/drawing/2014/main" id="{D06BA98C-64E1-4603-AC47-7D3254431316}"/>
                    </a:ext>
                  </a:extLst>
                </p:cNvPr>
                <p:cNvGrpSpPr/>
                <p:nvPr/>
              </p:nvGrpSpPr>
              <p:grpSpPr>
                <a:xfrm>
                  <a:off x="2586038" y="3024188"/>
                  <a:ext cx="390525" cy="390525"/>
                  <a:chOff x="1524000" y="3409950"/>
                  <a:chExt cx="390525" cy="390525"/>
                </a:xfrm>
              </p:grpSpPr>
              <p:sp>
                <p:nvSpPr>
                  <p:cNvPr id="20" name="Oval 19">
                    <a:extLst>
                      <a:ext uri="{FF2B5EF4-FFF2-40B4-BE49-F238E27FC236}">
                        <a16:creationId xmlns:a16="http://schemas.microsoft.com/office/drawing/2014/main" id="{261A1BBA-32DF-4D6F-B56D-412E5D18A0E3}"/>
                      </a:ext>
                    </a:extLst>
                  </p:cNvPr>
                  <p:cNvSpPr/>
                  <p:nvPr/>
                </p:nvSpPr>
                <p:spPr bwMode="auto">
                  <a:xfrm>
                    <a:off x="1524000" y="3409950"/>
                    <a:ext cx="390525" cy="390525"/>
                  </a:xfrm>
                  <a:prstGeom prst="ellipse">
                    <a:avLst/>
                  </a:prstGeom>
                  <a:ln>
                    <a:noFill/>
                    <a:headEnd/>
                    <a:tailEnd/>
                  </a:ln>
                  <a:effectLst>
                    <a:outerShdw blurRad="149987" dist="250190" dir="8460000" algn="ctr">
                      <a:srgbClr val="000000">
                        <a:alpha val="28000"/>
                      </a:srgbClr>
                    </a:outerShdw>
                  </a:effectLst>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none" lIns="121920" tIns="60960" rIns="121920" bIns="60960" numCol="1" rtlCol="0" anchor="ctr" anchorCtr="1" compatLnSpc="1">
                    <a:prstTxWarp prst="textNoShape">
                      <a:avLst/>
                    </a:prstTxWarp>
                  </a:bodyPr>
                  <a:lstStyle/>
                  <a:p>
                    <a:pPr algn="ctr"/>
                    <a:endParaRPr lang="en-US" sz="2200" b="1" dirty="0">
                      <a:solidFill>
                        <a:srgbClr val="000000">
                          <a:lumMod val="75000"/>
                          <a:lumOff val="25000"/>
                        </a:srgbClr>
                      </a:solidFill>
                      <a:latin typeface="Arial Narrow" panose="020B0606020202030204" pitchFamily="34" charset="0"/>
                    </a:endParaRPr>
                  </a:p>
                </p:txBody>
              </p:sp>
              <p:sp>
                <p:nvSpPr>
                  <p:cNvPr id="21" name="Freeform 105">
                    <a:extLst>
                      <a:ext uri="{FF2B5EF4-FFF2-40B4-BE49-F238E27FC236}">
                        <a16:creationId xmlns:a16="http://schemas.microsoft.com/office/drawing/2014/main" id="{590239AC-0672-4454-9880-91045283912B}"/>
                      </a:ext>
                    </a:extLst>
                  </p:cNvPr>
                  <p:cNvSpPr>
                    <a:spLocks noEditPoints="1"/>
                  </p:cNvSpPr>
                  <p:nvPr/>
                </p:nvSpPr>
                <p:spPr bwMode="auto">
                  <a:xfrm>
                    <a:off x="1618820" y="3506225"/>
                    <a:ext cx="200885" cy="197974"/>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ln>
                    <a:noFill/>
                    <a:headEnd/>
                    <a:tailEnd/>
                  </a:ln>
                  <a:effectLst>
                    <a:outerShdw blurRad="149987" dist="250190" dir="8460000" algn="ctr">
                      <a:srgbClr val="000000">
                        <a:alpha val="28000"/>
                      </a:srgbClr>
                    </a:outerShdw>
                  </a:effectLst>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square" lIns="121920" tIns="60960" rIns="121920" bIns="60960" numCol="1" anchor="t" anchorCtr="0" compatLnSpc="1">
                    <a:prstTxWarp prst="textNoShape">
                      <a:avLst/>
                    </a:prstTxWarp>
                  </a:bodyPr>
                  <a:lstStyle/>
                  <a:p>
                    <a:endParaRPr lang="en-US" sz="2200" dirty="0">
                      <a:solidFill>
                        <a:srgbClr val="A6DC14">
                          <a:lumMod val="50000"/>
                        </a:srgbClr>
                      </a:solidFill>
                      <a:latin typeface="Arial Narrow" panose="020B0606020202030204" pitchFamily="34" charset="0"/>
                    </a:endParaRPr>
                  </a:p>
                </p:txBody>
              </p:sp>
            </p:grpSp>
            <p:sp>
              <p:nvSpPr>
                <p:cNvPr id="19" name="Oval 18">
                  <a:extLst>
                    <a:ext uri="{FF2B5EF4-FFF2-40B4-BE49-F238E27FC236}">
                      <a16:creationId xmlns:a16="http://schemas.microsoft.com/office/drawing/2014/main" id="{F6D55BCF-C0D0-44C2-A6AF-1889C3FE51A8}"/>
                    </a:ext>
                  </a:extLst>
                </p:cNvPr>
                <p:cNvSpPr/>
                <p:nvPr/>
              </p:nvSpPr>
              <p:spPr bwMode="auto">
                <a:xfrm>
                  <a:off x="2438400" y="2876550"/>
                  <a:ext cx="685800" cy="685800"/>
                </a:xfrm>
                <a:prstGeom prst="ellipse">
                  <a:avLst/>
                </a:prstGeom>
                <a:solidFill>
                  <a:schemeClr val="accent2">
                    <a:lumMod val="75000"/>
                  </a:schemeClr>
                </a:solidFill>
                <a:ln>
                  <a:noFill/>
                  <a:headEnd/>
                  <a:tailEnd/>
                </a:ln>
                <a:effectLst>
                  <a:outerShdw blurRad="149987" dist="250190" dir="8460000" algn="ctr">
                    <a:srgbClr val="000000">
                      <a:alpha val="28000"/>
                    </a:srgbClr>
                  </a:outerShdw>
                </a:effectLst>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none" lIns="121920" tIns="60960" rIns="121920" bIns="60960" numCol="1" rtlCol="0" anchor="ctr" anchorCtr="1" compatLnSpc="1">
                  <a:prstTxWarp prst="textNoShape">
                    <a:avLst/>
                  </a:prstTxWarp>
                </a:bodyPr>
                <a:lstStyle/>
                <a:p>
                  <a:pPr algn="ctr"/>
                  <a:r>
                    <a:rPr lang="en-US" sz="2200" b="1" dirty="0">
                      <a:solidFill>
                        <a:srgbClr val="FFFFFF"/>
                      </a:solidFill>
                      <a:latin typeface="Arial Narrow" panose="020B0606020202030204" pitchFamily="34" charset="0"/>
                    </a:rPr>
                    <a:t>2020–21</a:t>
                  </a:r>
                </a:p>
                <a:p>
                  <a:pPr algn="ctr"/>
                  <a:r>
                    <a:rPr lang="en-US" sz="2200" b="1" dirty="0">
                      <a:solidFill>
                        <a:srgbClr val="FFFFFF"/>
                      </a:solidFill>
                      <a:latin typeface="Arial Narrow" panose="020B0606020202030204" pitchFamily="34" charset="0"/>
                    </a:rPr>
                    <a:t>ADA</a:t>
                  </a:r>
                </a:p>
              </p:txBody>
            </p:sp>
          </p:grpSp>
          <p:sp>
            <p:nvSpPr>
              <p:cNvPr id="17" name="Oval 16">
                <a:extLst>
                  <a:ext uri="{FF2B5EF4-FFF2-40B4-BE49-F238E27FC236}">
                    <a16:creationId xmlns:a16="http://schemas.microsoft.com/office/drawing/2014/main" id="{BFE95FDF-D877-4D4B-B738-AFDEBBC121DA}"/>
                  </a:ext>
                </a:extLst>
              </p:cNvPr>
              <p:cNvSpPr/>
              <p:nvPr/>
            </p:nvSpPr>
            <p:spPr bwMode="auto">
              <a:xfrm>
                <a:off x="5674427" y="3848414"/>
                <a:ext cx="914400" cy="914400"/>
              </a:xfrm>
              <a:prstGeom prst="ellipse">
                <a:avLst/>
              </a:prstGeom>
              <a:solidFill>
                <a:schemeClr val="accent6">
                  <a:lumMod val="75000"/>
                </a:schemeClr>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vert="horz" wrap="none" lIns="121920" tIns="60960" rIns="121920" bIns="60960" numCol="1" rtlCol="0" anchor="ctr" anchorCtr="1" compatLnSpc="1">
                <a:prstTxWarp prst="textNoShape">
                  <a:avLst/>
                </a:prstTxWarp>
              </a:bodyPr>
              <a:lstStyle/>
              <a:p>
                <a:pPr algn="ctr"/>
                <a:r>
                  <a:rPr lang="en-US" sz="2200" b="1" dirty="0">
                    <a:solidFill>
                      <a:srgbClr val="FFFFFF"/>
                    </a:solidFill>
                    <a:latin typeface="Arial Narrow" panose="020B0606020202030204" pitchFamily="34" charset="0"/>
                  </a:rPr>
                  <a:t>2021–22</a:t>
                </a:r>
              </a:p>
              <a:p>
                <a:pPr algn="ctr"/>
                <a:r>
                  <a:rPr lang="en-US" sz="2200" b="1" dirty="0">
                    <a:solidFill>
                      <a:srgbClr val="FFFFFF"/>
                    </a:solidFill>
                    <a:latin typeface="Arial Narrow" panose="020B0606020202030204" pitchFamily="34" charset="0"/>
                  </a:rPr>
                  <a:t>ADA</a:t>
                </a:r>
              </a:p>
            </p:txBody>
          </p:sp>
        </p:grpSp>
      </p:grpSp>
      <p:sp>
        <p:nvSpPr>
          <p:cNvPr id="27" name="TextBox 26">
            <a:extLst>
              <a:ext uri="{FF2B5EF4-FFF2-40B4-BE49-F238E27FC236}">
                <a16:creationId xmlns:a16="http://schemas.microsoft.com/office/drawing/2014/main" id="{784BB981-85E9-4692-8294-EC59F8EC4D0D}"/>
              </a:ext>
            </a:extLst>
          </p:cNvPr>
          <p:cNvSpPr txBox="1"/>
          <p:nvPr/>
        </p:nvSpPr>
        <p:spPr>
          <a:xfrm>
            <a:off x="812798" y="6437444"/>
            <a:ext cx="2829621" cy="307777"/>
          </a:xfrm>
          <a:prstGeom prst="rect">
            <a:avLst/>
          </a:prstGeom>
          <a:noFill/>
        </p:spPr>
        <p:txBody>
          <a:bodyPr wrap="none" rtlCol="0">
            <a:spAutoFit/>
          </a:bodyPr>
          <a:lstStyle/>
          <a:p>
            <a:r>
              <a:rPr lang="en-US" baseline="30000" dirty="0">
                <a:latin typeface="Trebuchet MS" panose="020B0603020202020204" pitchFamily="34" charset="0"/>
              </a:rPr>
              <a:t>1</a:t>
            </a:r>
            <a:r>
              <a:rPr lang="en-US" dirty="0">
                <a:latin typeface="Trebuchet MS" panose="020B0603020202020204" pitchFamily="34" charset="0"/>
              </a:rPr>
              <a:t>Second Principal Apportionment</a:t>
            </a:r>
          </a:p>
        </p:txBody>
      </p:sp>
      <p:sp>
        <p:nvSpPr>
          <p:cNvPr id="34" name="Rectangle 33">
            <a:extLst>
              <a:ext uri="{FF2B5EF4-FFF2-40B4-BE49-F238E27FC236}">
                <a16:creationId xmlns:a16="http://schemas.microsoft.com/office/drawing/2014/main" id="{E37C0D2F-D014-410B-AADA-E83920AD0CB6}"/>
              </a:ext>
            </a:extLst>
          </p:cNvPr>
          <p:cNvSpPr/>
          <p:nvPr/>
        </p:nvSpPr>
        <p:spPr>
          <a:xfrm>
            <a:off x="8186293" y="2415076"/>
            <a:ext cx="3386600" cy="2800767"/>
          </a:xfrm>
          <a:prstGeom prst="rect">
            <a:avLst/>
          </a:prstGeo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200" b="1" dirty="0">
                <a:solidFill>
                  <a:schemeClr val="bg1"/>
                </a:solidFill>
                <a:latin typeface="Arial Narrow" panose="020B0606020202030204" pitchFamily="34" charset="0"/>
              </a:rPr>
              <a:t>While the 2020–21 ADA hold harmless provisions also provide protection for charter schools, charter schools are not covered by the statutory prior-year/current-year protections afforded to school districts </a:t>
            </a:r>
          </a:p>
        </p:txBody>
      </p:sp>
    </p:spTree>
    <p:extLst>
      <p:ext uri="{BB962C8B-B14F-4D97-AF65-F5344CB8AC3E}">
        <p14:creationId xmlns:p14="http://schemas.microsoft.com/office/powerpoint/2010/main" val="127010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7D44-0811-44B0-A3F6-A24A133DDDC9}"/>
              </a:ext>
            </a:extLst>
          </p:cNvPr>
          <p:cNvSpPr>
            <a:spLocks noGrp="1"/>
          </p:cNvSpPr>
          <p:nvPr>
            <p:ph type="title"/>
          </p:nvPr>
        </p:nvSpPr>
        <p:spPr/>
        <p:txBody>
          <a:bodyPr/>
          <a:lstStyle/>
          <a:p>
            <a:r>
              <a:rPr lang="en-US" dirty="0"/>
              <a:t>Newly Operational Charter Schools</a:t>
            </a:r>
          </a:p>
        </p:txBody>
      </p:sp>
      <p:sp>
        <p:nvSpPr>
          <p:cNvPr id="3" name="Text Placeholder 2">
            <a:extLst>
              <a:ext uri="{FF2B5EF4-FFF2-40B4-BE49-F238E27FC236}">
                <a16:creationId xmlns:a16="http://schemas.microsoft.com/office/drawing/2014/main" id="{1881A876-2D1E-4487-9967-5D54B130606F}"/>
              </a:ext>
            </a:extLst>
          </p:cNvPr>
          <p:cNvSpPr>
            <a:spLocks noGrp="1"/>
          </p:cNvSpPr>
          <p:nvPr>
            <p:ph type="body" idx="1"/>
          </p:nvPr>
        </p:nvSpPr>
        <p:spPr/>
        <p:txBody>
          <a:bodyPr>
            <a:normAutofit fontScale="92500"/>
          </a:bodyPr>
          <a:lstStyle/>
          <a:p>
            <a:r>
              <a:rPr lang="en-US" sz="2400" dirty="0"/>
              <a:t>ADA will be determined by:</a:t>
            </a:r>
          </a:p>
          <a:p>
            <a:pPr lvl="1"/>
            <a:r>
              <a:rPr lang="en-US" sz="2000" dirty="0"/>
              <a:t>Certified enrollment as of Census Day, October 7, 2020, reduced by the statewide average absence rates for appropriate grade spans</a:t>
            </a:r>
          </a:p>
          <a:p>
            <a:pPr lvl="1"/>
            <a:r>
              <a:rPr lang="en-US" sz="2000" dirty="0"/>
              <a:t>Charter schools must have begun instruction in 2020–21 and must have been either:</a:t>
            </a:r>
          </a:p>
          <a:p>
            <a:pPr lvl="2"/>
            <a:endParaRPr lang="en-US" sz="2000" dirty="0"/>
          </a:p>
          <a:p>
            <a:pPr lvl="2"/>
            <a:endParaRPr lang="en-US" sz="2000" dirty="0"/>
          </a:p>
          <a:p>
            <a:pPr lvl="2"/>
            <a:endParaRPr lang="en-US" sz="2000" dirty="0"/>
          </a:p>
          <a:p>
            <a:r>
              <a:rPr lang="en-US" sz="2400" dirty="0"/>
              <a:t>Will receive advance funding per Education Code (EC §) 47652 for July 2020 through January 2021 and be subject to the same deferrals as other LEAs for February through June 2021</a:t>
            </a:r>
          </a:p>
          <a:p>
            <a:endParaRPr lang="en-US" dirty="0"/>
          </a:p>
        </p:txBody>
      </p:sp>
      <p:sp>
        <p:nvSpPr>
          <p:cNvPr id="4" name="Slide Number Placeholder 3">
            <a:extLst>
              <a:ext uri="{FF2B5EF4-FFF2-40B4-BE49-F238E27FC236}">
                <a16:creationId xmlns:a16="http://schemas.microsoft.com/office/drawing/2014/main" id="{78FD84ED-0DE4-417C-90D1-FE5095514DD3}"/>
              </a:ext>
            </a:extLst>
          </p:cNvPr>
          <p:cNvSpPr>
            <a:spLocks noGrp="1"/>
          </p:cNvSpPr>
          <p:nvPr>
            <p:ph type="sldNum" idx="12"/>
          </p:nvPr>
        </p:nvSpPr>
        <p:spPr/>
        <p:txBody>
          <a:bodyPr/>
          <a:lstStyle/>
          <a:p>
            <a:fld id="{00000000-1234-1234-1234-123412341234}" type="slidenum">
              <a:rPr lang="en" smtClean="0"/>
              <a:pPr/>
              <a:t>8</a:t>
            </a:fld>
            <a:endParaRPr lang="en" dirty="0"/>
          </a:p>
        </p:txBody>
      </p:sp>
      <p:sp>
        <p:nvSpPr>
          <p:cNvPr id="5" name="Rectangle 4">
            <a:extLst>
              <a:ext uri="{FF2B5EF4-FFF2-40B4-BE49-F238E27FC236}">
                <a16:creationId xmlns:a16="http://schemas.microsoft.com/office/drawing/2014/main" id="{795A3B01-FEDE-4F80-A430-40BB40CFE644}"/>
              </a:ext>
            </a:extLst>
          </p:cNvPr>
          <p:cNvSpPr/>
          <p:nvPr/>
        </p:nvSpPr>
        <p:spPr>
          <a:xfrm>
            <a:off x="1846073" y="3685568"/>
            <a:ext cx="3621024" cy="996696"/>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Authorized by a school district or county office of education (COE) before June 30, 2020</a:t>
            </a:r>
          </a:p>
        </p:txBody>
      </p:sp>
      <p:sp>
        <p:nvSpPr>
          <p:cNvPr id="6" name="Rectangle 5">
            <a:extLst>
              <a:ext uri="{FF2B5EF4-FFF2-40B4-BE49-F238E27FC236}">
                <a16:creationId xmlns:a16="http://schemas.microsoft.com/office/drawing/2014/main" id="{979AAC02-E802-415A-B8C4-7038DC24E564}"/>
              </a:ext>
            </a:extLst>
          </p:cNvPr>
          <p:cNvSpPr/>
          <p:nvPr/>
        </p:nvSpPr>
        <p:spPr>
          <a:xfrm>
            <a:off x="5655394" y="3685568"/>
            <a:ext cx="3621024" cy="996696"/>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r>
              <a:rPr lang="en-US" sz="2000" dirty="0"/>
              <a:t>Approved by the State Board of Education at its July 8 and 9, 2020, meeting</a:t>
            </a:r>
            <a:endParaRPr lang="en-US" sz="2000" b="1" dirty="0">
              <a:solidFill>
                <a:srgbClr val="0000FF"/>
              </a:solidFill>
            </a:endParaRPr>
          </a:p>
        </p:txBody>
      </p:sp>
    </p:spTree>
    <p:extLst>
      <p:ext uri="{BB962C8B-B14F-4D97-AF65-F5344CB8AC3E}">
        <p14:creationId xmlns:p14="http://schemas.microsoft.com/office/powerpoint/2010/main" val="359839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FB83-0A2B-4884-BCE2-E301F61BB9F1}"/>
              </a:ext>
            </a:extLst>
          </p:cNvPr>
          <p:cNvSpPr>
            <a:spLocks noGrp="1"/>
          </p:cNvSpPr>
          <p:nvPr>
            <p:ph type="title"/>
          </p:nvPr>
        </p:nvSpPr>
        <p:spPr/>
        <p:txBody>
          <a:bodyPr>
            <a:normAutofit fontScale="90000"/>
          </a:bodyPr>
          <a:lstStyle/>
          <a:p>
            <a:r>
              <a:rPr lang="en-US" dirty="0"/>
              <a:t>Nonclassroom-based Charter School Funding</a:t>
            </a:r>
          </a:p>
        </p:txBody>
      </p:sp>
      <p:sp>
        <p:nvSpPr>
          <p:cNvPr id="3" name="Text Placeholder 2">
            <a:extLst>
              <a:ext uri="{FF2B5EF4-FFF2-40B4-BE49-F238E27FC236}">
                <a16:creationId xmlns:a16="http://schemas.microsoft.com/office/drawing/2014/main" id="{05CC553A-DECD-45AF-AA52-466E67BD2A79}"/>
              </a:ext>
            </a:extLst>
          </p:cNvPr>
          <p:cNvSpPr>
            <a:spLocks noGrp="1"/>
          </p:cNvSpPr>
          <p:nvPr>
            <p:ph type="body" idx="1"/>
          </p:nvPr>
        </p:nvSpPr>
        <p:spPr/>
        <p:txBody>
          <a:bodyPr>
            <a:normAutofit/>
          </a:bodyPr>
          <a:lstStyle/>
          <a:p>
            <a:r>
              <a:rPr lang="en-US" sz="2400" dirty="0"/>
              <a:t>Nonclassroom-based charter schools are subject to a funding determination process to calculate their funding amounts</a:t>
            </a:r>
          </a:p>
          <a:p>
            <a:pPr lvl="1"/>
            <a:r>
              <a:rPr lang="en-US" sz="2200" dirty="0"/>
              <a:t>Funding determinations that expire on June 30, 2021, or June 30, 2022, will receive their current funding for two years upon submission of a complete funding determination request no later than June 30, 2021, or June 30, 2022, as applicable</a:t>
            </a:r>
          </a:p>
          <a:p>
            <a:pPr lvl="1"/>
            <a:r>
              <a:rPr lang="en-US" sz="2200" dirty="0"/>
              <a:t>Late submissions will receive 85% funding for two fiscal years</a:t>
            </a:r>
          </a:p>
        </p:txBody>
      </p:sp>
      <p:sp>
        <p:nvSpPr>
          <p:cNvPr id="4" name="Slide Number Placeholder 3">
            <a:extLst>
              <a:ext uri="{FF2B5EF4-FFF2-40B4-BE49-F238E27FC236}">
                <a16:creationId xmlns:a16="http://schemas.microsoft.com/office/drawing/2014/main" id="{433CA961-F9D6-449C-A265-94BB440C869C}"/>
              </a:ext>
            </a:extLst>
          </p:cNvPr>
          <p:cNvSpPr>
            <a:spLocks noGrp="1"/>
          </p:cNvSpPr>
          <p:nvPr>
            <p:ph type="sldNum" idx="12"/>
          </p:nvPr>
        </p:nvSpPr>
        <p:spPr/>
        <p:txBody>
          <a:bodyPr/>
          <a:lstStyle/>
          <a:p>
            <a:fld id="{00000000-1234-1234-1234-123412341234}" type="slidenum">
              <a:rPr lang="en" smtClean="0"/>
              <a:pPr/>
              <a:t>9</a:t>
            </a:fld>
            <a:endParaRPr lang="en" dirty="0"/>
          </a:p>
        </p:txBody>
      </p:sp>
    </p:spTree>
    <p:extLst>
      <p:ext uri="{BB962C8B-B14F-4D97-AF65-F5344CB8AC3E}">
        <p14:creationId xmlns:p14="http://schemas.microsoft.com/office/powerpoint/2010/main" val="3542671824"/>
      </p:ext>
    </p:extLst>
  </p:cSld>
  <p:clrMapOvr>
    <a:masterClrMapping/>
  </p:clrMapOvr>
</p:sld>
</file>

<file path=ppt/theme/theme1.xml><?xml version="1.0" encoding="utf-8"?>
<a:theme xmlns:a="http://schemas.openxmlformats.org/drawingml/2006/main" name="Facet">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3AA14B0E92874FB2A69A2DE93EE54A" ma:contentTypeVersion="12" ma:contentTypeDescription="Create a new document." ma:contentTypeScope="" ma:versionID="c07128a2bc42a62bdec9f4ef26c33f09">
  <xsd:schema xmlns:xsd="http://www.w3.org/2001/XMLSchema" xmlns:xs="http://www.w3.org/2001/XMLSchema" xmlns:p="http://schemas.microsoft.com/office/2006/metadata/properties" xmlns:ns3="272fa4a9-eb2f-4e27-9b4e-f0269f404850" xmlns:ns4="3a4a0570-7d17-4d99-9f7f-4ba966040a09" targetNamespace="http://schemas.microsoft.com/office/2006/metadata/properties" ma:root="true" ma:fieldsID="14f9bd056d7f7677e698a53413624bf7" ns3:_="" ns4:_="">
    <xsd:import namespace="272fa4a9-eb2f-4e27-9b4e-f0269f404850"/>
    <xsd:import namespace="3a4a0570-7d17-4d99-9f7f-4ba966040a09"/>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EventHashCode" minOccurs="0"/>
                <xsd:element ref="ns4:MediaServiceGenerationTime" minOccurs="0"/>
                <xsd:element ref="ns4:MediaServiceAutoKeyPoints" minOccurs="0"/>
                <xsd:element ref="ns4:MediaServiceKeyPoints"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fa4a9-eb2f-4e27-9b4e-f0269f4048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4a0570-7d17-4d99-9f7f-4ba966040a0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B95FF5-D869-46BC-B072-104C95D2D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2fa4a9-eb2f-4e27-9b4e-f0269f404850"/>
    <ds:schemaRef ds:uri="3a4a0570-7d17-4d99-9f7f-4ba966040a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E2712E-C22F-43FC-8728-7E47328B76A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3FDFF9-E29A-40DF-9928-C1C094DBB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TotalTime>
  <Words>1243</Words>
  <Application>Microsoft Office PowerPoint</Application>
  <PresentationFormat>Widescreen</PresentationFormat>
  <Paragraphs>121</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Bebas Neue</vt:lpstr>
      <vt:lpstr>Calibri</vt:lpstr>
      <vt:lpstr>Noto Sans Symbols</vt:lpstr>
      <vt:lpstr>Trebuchet MS</vt:lpstr>
      <vt:lpstr>Wingdings</vt:lpstr>
      <vt:lpstr>Facet</vt:lpstr>
      <vt:lpstr>California Charter Authorizing Professionals  SB 820 Impacts on Charter Schools September 30, 2020 </vt:lpstr>
      <vt:lpstr>Zoom Functionality</vt:lpstr>
      <vt:lpstr>About CCAP</vt:lpstr>
      <vt:lpstr>Speakers</vt:lpstr>
      <vt:lpstr>Senate Bill 820</vt:lpstr>
      <vt:lpstr>What the Budget Brought </vt:lpstr>
      <vt:lpstr>2020–21 ADA Hold Harmless</vt:lpstr>
      <vt:lpstr>Newly Operational Charter Schools</vt:lpstr>
      <vt:lpstr>Nonclassroom-based Charter School Funding</vt:lpstr>
      <vt:lpstr>Growth Funding</vt:lpstr>
      <vt:lpstr>Growth Funding</vt:lpstr>
      <vt:lpstr>Growth Funding—Lottery</vt:lpstr>
      <vt:lpstr>Growth Funding</vt:lpstr>
      <vt:lpstr>Certificated Employees</vt:lpstr>
      <vt:lpstr>Rescission Notification</vt:lpstr>
      <vt:lpstr>School Plan for Student Achievement</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Charter Authorizing Professionals  SB 820 Impacts on Charter Schools September 30, 2020</dc:title>
  <dc:creator>Brianna García</dc:creator>
  <cp:lastModifiedBy>Brianna García</cp:lastModifiedBy>
  <cp:revision>6</cp:revision>
  <dcterms:created xsi:type="dcterms:W3CDTF">2020-09-26T01:40:04Z</dcterms:created>
  <dcterms:modified xsi:type="dcterms:W3CDTF">2020-09-28T17:25:16Z</dcterms:modified>
</cp:coreProperties>
</file>