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410" r:id="rId3"/>
    <p:sldId id="402" r:id="rId4"/>
    <p:sldId id="390" r:id="rId5"/>
    <p:sldId id="403" r:id="rId6"/>
    <p:sldId id="405" r:id="rId7"/>
    <p:sldId id="404" r:id="rId8"/>
    <p:sldId id="406" r:id="rId9"/>
    <p:sldId id="407" r:id="rId10"/>
    <p:sldId id="408" r:id="rId11"/>
    <p:sldId id="389" r:id="rId12"/>
    <p:sldId id="4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EEBFD-6834-40DF-9B95-FB367036D45E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31287-747E-4A65-8471-D450FB181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7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2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748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6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51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45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307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006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30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719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88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776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76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1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2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0516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31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101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07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80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6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7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0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6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4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3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4885-25BB-48F8-84DE-D92E870FEEC3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4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D44E-0972-4C28-8477-734A3C578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5500" b="1" dirty="0"/>
              <a:t>CA2.0 - Advancing Equity and Access Through Quality Authorizing</a:t>
            </a:r>
            <a:br>
              <a:rPr lang="en-US" sz="5500" dirty="0"/>
            </a:br>
            <a:endParaRPr lang="en-US" sz="5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1B05E-EE47-4B7B-AAE4-01931DE0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15" y="4425061"/>
            <a:ext cx="4000156" cy="70048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D31E5-C001-4973-A037-812525B80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083" y="1619991"/>
            <a:ext cx="3995888" cy="929043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00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2712"/>
            <a:ext cx="8596668" cy="887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Annual Performance Report: Strengths and Areas for Improvement, 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1FB9C-F3CF-4F26-B5AA-8F49D0D511E6}"/>
              </a:ext>
            </a:extLst>
          </p:cNvPr>
          <p:cNvSpPr txBox="1"/>
          <p:nvPr/>
        </p:nvSpPr>
        <p:spPr>
          <a:xfrm>
            <a:off x="6387109" y="2136338"/>
            <a:ext cx="34426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Final summary outlining positive and areas in need of attention.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Based on performance will the authorizer require action? For example, initiate a differentiated monitoring plan or intervention ladder or require a plan from the school?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8A285E-DACA-4621-82F2-60BBA8E173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727" y="1685190"/>
            <a:ext cx="5545635" cy="345373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987E363-4645-4D99-80B3-C233317BE819}"/>
              </a:ext>
            </a:extLst>
          </p:cNvPr>
          <p:cNvCxnSpPr>
            <a:cxnSpLocks/>
          </p:cNvCxnSpPr>
          <p:nvPr/>
        </p:nvCxnSpPr>
        <p:spPr>
          <a:xfrm flipH="1">
            <a:off x="3072650" y="4132889"/>
            <a:ext cx="3209278" cy="1739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99623C-E74E-4206-85B6-846C64A18DC5}"/>
              </a:ext>
            </a:extLst>
          </p:cNvPr>
          <p:cNvCxnSpPr>
            <a:cxnSpLocks/>
          </p:cNvCxnSpPr>
          <p:nvPr/>
        </p:nvCxnSpPr>
        <p:spPr>
          <a:xfrm flipH="1" flipV="1">
            <a:off x="4014216" y="1828800"/>
            <a:ext cx="2267712" cy="4114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95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26" y="264871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CCAP is here to support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Questions: info@calauthorizers.org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76E711-C3F7-5543-A688-29E38AE07181}"/>
              </a:ext>
            </a:extLst>
          </p:cNvPr>
          <p:cNvSpPr/>
          <p:nvPr/>
        </p:nvSpPr>
        <p:spPr>
          <a:xfrm>
            <a:off x="5974813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55091-DC24-9B4B-9FD0-A4BB453380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34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4834" y="1787868"/>
            <a:ext cx="1166930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5" y="5221628"/>
            <a:ext cx="1166117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4833" y="3498868"/>
            <a:ext cx="1167733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A blue cover with text&#10;&#10;Description automatically generated">
            <a:extLst>
              <a:ext uri="{FF2B5EF4-FFF2-40B4-BE49-F238E27FC236}">
                <a16:creationId xmlns:a16="http://schemas.microsoft.com/office/drawing/2014/main" id="{3E93D67D-03CB-CA4D-FDF5-EE35A81D9F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99" y="2055379"/>
            <a:ext cx="2637190" cy="340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4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4834" y="1787868"/>
            <a:ext cx="1166930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5" y="5221628"/>
            <a:ext cx="1166117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4833" y="3498868"/>
            <a:ext cx="1167733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A blue cover with text&#10;&#10;Description automatically generated">
            <a:extLst>
              <a:ext uri="{FF2B5EF4-FFF2-40B4-BE49-F238E27FC236}">
                <a16:creationId xmlns:a16="http://schemas.microsoft.com/office/drawing/2014/main" id="{E0FDE77E-1FB1-6D99-4190-FA05B27355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382" y="2160589"/>
            <a:ext cx="2636619" cy="340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Putting it all together: The Annual Performance Report 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8F55D0F-5E8E-414C-BEDB-67B14104D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pPr lvl="1"/>
            <a:r>
              <a:rPr lang="en-US" dirty="0"/>
              <a:t>Convey the charter school’s annual performance and performance trend over time</a:t>
            </a:r>
          </a:p>
          <a:p>
            <a:pPr lvl="1"/>
            <a:r>
              <a:rPr lang="en-US" dirty="0"/>
              <a:t>Assess the charter school’s performance in light of renewal</a:t>
            </a:r>
          </a:p>
          <a:p>
            <a:pPr lvl="1"/>
            <a:r>
              <a:rPr lang="en-US" dirty="0"/>
              <a:t>Initiate a conversation with charter school, differentiate oversight, install a plan if necessary</a:t>
            </a:r>
          </a:p>
          <a:p>
            <a:r>
              <a:rPr lang="en-US" dirty="0"/>
              <a:t>Grounded by the Four Core Performance Questions</a:t>
            </a:r>
          </a:p>
          <a:p>
            <a:pPr lvl="1"/>
            <a:r>
              <a:rPr lang="en-US" dirty="0"/>
              <a:t>Including, Is the charter school advancing equity and access through serving public policy purposes? 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4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Putting it all together: The Annual Performance Report 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8F55D0F-5E8E-414C-BEDB-67B14104D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Annotated and Template</a:t>
            </a:r>
          </a:p>
          <a:p>
            <a:pPr lvl="1"/>
            <a:r>
              <a:rPr lang="en-US" dirty="0"/>
              <a:t>Introduction to frame the report</a:t>
            </a:r>
          </a:p>
          <a:p>
            <a:pPr lvl="2"/>
            <a:r>
              <a:rPr lang="en-US" dirty="0"/>
              <a:t>Primary audience is assumed to be authorizer board</a:t>
            </a:r>
          </a:p>
          <a:p>
            <a:pPr lvl="2"/>
            <a:r>
              <a:rPr lang="en-US" dirty="0"/>
              <a:t>Provide a summary of performance with attached detail</a:t>
            </a:r>
          </a:p>
          <a:p>
            <a:r>
              <a:rPr lang="en-US" dirty="0"/>
              <a:t>Annual Performance Report: Ingredients</a:t>
            </a:r>
          </a:p>
          <a:p>
            <a:pPr lvl="1"/>
            <a:r>
              <a:rPr lang="en-US" dirty="0"/>
              <a:t>Summary of school and school performance</a:t>
            </a:r>
          </a:p>
          <a:p>
            <a:pPr lvl="2"/>
            <a:r>
              <a:rPr lang="en-US" dirty="0"/>
              <a:t>Academic, Operations, and Financial</a:t>
            </a:r>
          </a:p>
          <a:p>
            <a:pPr lvl="1"/>
            <a:r>
              <a:rPr lang="en-US" dirty="0"/>
              <a:t>Inclusion of non-rated narrative addressing the fourth Core Performance Question</a:t>
            </a:r>
          </a:p>
          <a:p>
            <a:pPr lvl="1"/>
            <a:r>
              <a:rPr lang="en-US" dirty="0"/>
              <a:t>LCAP summary and overall Strengths/Areas for Improvement</a:t>
            </a:r>
          </a:p>
          <a:p>
            <a:pPr lvl="1"/>
            <a:r>
              <a:rPr lang="en-US" dirty="0"/>
              <a:t>Detailed attachments include</a:t>
            </a:r>
          </a:p>
          <a:p>
            <a:pPr lvl="2"/>
            <a:r>
              <a:rPr lang="en-US" dirty="0"/>
              <a:t>Completed Academic, Operations and Governance, and Financial Health frameworks</a:t>
            </a:r>
          </a:p>
          <a:p>
            <a:pPr lvl="2"/>
            <a:r>
              <a:rPr lang="en-US" dirty="0"/>
              <a:t>Site visit report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5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712"/>
            <a:ext cx="9755970" cy="79794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Annual Performance Report: Sections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1FB9C-F3CF-4F26-B5AA-8F49D0D511E6}"/>
              </a:ext>
            </a:extLst>
          </p:cNvPr>
          <p:cNvSpPr txBox="1"/>
          <p:nvPr/>
        </p:nvSpPr>
        <p:spPr>
          <a:xfrm>
            <a:off x="6340711" y="2967335"/>
            <a:ext cx="3072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Opens with an introduction and overview of the charter school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324D5F0-8340-4357-8243-7ABE74C0C1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498" y="1160654"/>
            <a:ext cx="4134228" cy="464578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723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2712"/>
            <a:ext cx="8596668" cy="7979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Annual Performance Report: Academic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0096CB-238D-4F1C-804F-2C05E511A1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531" y="1779118"/>
            <a:ext cx="5070499" cy="3641968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A6044B-32FA-4CC6-A6B5-6B7FB81E0D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0030" y="2936876"/>
            <a:ext cx="6229350" cy="19907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1FB9C-F3CF-4F26-B5AA-8F49D0D511E6}"/>
              </a:ext>
            </a:extLst>
          </p:cNvPr>
          <p:cNvSpPr txBox="1"/>
          <p:nvPr/>
        </p:nvSpPr>
        <p:spPr>
          <a:xfrm>
            <a:off x="5682343" y="5546065"/>
            <a:ext cx="307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Summary of performance (Template) and Example (note the use of CA Dashboard color)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022708-4157-48F7-A4D7-9C5E909CF456}"/>
              </a:ext>
            </a:extLst>
          </p:cNvPr>
          <p:cNvCxnSpPr>
            <a:cxnSpLocks/>
          </p:cNvCxnSpPr>
          <p:nvPr/>
        </p:nvCxnSpPr>
        <p:spPr>
          <a:xfrm flipV="1">
            <a:off x="8406613" y="5108015"/>
            <a:ext cx="1155762" cy="8761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3D896B-5350-450B-8E95-4BD26843ED07}"/>
              </a:ext>
            </a:extLst>
          </p:cNvPr>
          <p:cNvCxnSpPr>
            <a:cxnSpLocks/>
          </p:cNvCxnSpPr>
          <p:nvPr/>
        </p:nvCxnSpPr>
        <p:spPr>
          <a:xfrm flipH="1" flipV="1">
            <a:off x="4077786" y="5118054"/>
            <a:ext cx="1596622" cy="8683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86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2712"/>
            <a:ext cx="8596668" cy="887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Annual Performance Report: Operations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1FB9C-F3CF-4F26-B5AA-8F49D0D511E6}"/>
              </a:ext>
            </a:extLst>
          </p:cNvPr>
          <p:cNvSpPr txBox="1"/>
          <p:nvPr/>
        </p:nvSpPr>
        <p:spPr>
          <a:xfrm>
            <a:off x="5682343" y="5546065"/>
            <a:ext cx="3072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Summary of performance (Template) and Example from Annotated Template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022708-4157-48F7-A4D7-9C5E909CF456}"/>
              </a:ext>
            </a:extLst>
          </p:cNvPr>
          <p:cNvCxnSpPr>
            <a:cxnSpLocks/>
          </p:cNvCxnSpPr>
          <p:nvPr/>
        </p:nvCxnSpPr>
        <p:spPr>
          <a:xfrm flipV="1">
            <a:off x="7876261" y="4569273"/>
            <a:ext cx="1155762" cy="8761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3D896B-5350-450B-8E95-4BD26843ED07}"/>
              </a:ext>
            </a:extLst>
          </p:cNvPr>
          <p:cNvCxnSpPr>
            <a:cxnSpLocks/>
          </p:cNvCxnSpPr>
          <p:nvPr/>
        </p:nvCxnSpPr>
        <p:spPr>
          <a:xfrm flipH="1" flipV="1">
            <a:off x="4023045" y="4623643"/>
            <a:ext cx="1596622" cy="8683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A05984F-9AED-4E0E-AAE5-9EC10E3878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184" y="1731344"/>
            <a:ext cx="5417545" cy="281322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6C3F71-1B0E-4965-9CA1-2C3AAC3C91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580463"/>
            <a:ext cx="4954124" cy="183720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263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2712"/>
            <a:ext cx="8596668" cy="887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Annual Performance Report: Financial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1FB9C-F3CF-4F26-B5AA-8F49D0D511E6}"/>
              </a:ext>
            </a:extLst>
          </p:cNvPr>
          <p:cNvSpPr txBox="1"/>
          <p:nvPr/>
        </p:nvSpPr>
        <p:spPr>
          <a:xfrm>
            <a:off x="5682343" y="5546065"/>
            <a:ext cx="3072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Summary of performance (Template) and Example from Annotated Template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022708-4157-48F7-A4D7-9C5E909CF456}"/>
              </a:ext>
            </a:extLst>
          </p:cNvPr>
          <p:cNvCxnSpPr>
            <a:cxnSpLocks/>
          </p:cNvCxnSpPr>
          <p:nvPr/>
        </p:nvCxnSpPr>
        <p:spPr>
          <a:xfrm flipV="1">
            <a:off x="8032401" y="4958285"/>
            <a:ext cx="722592" cy="6707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3D896B-5350-450B-8E95-4BD26843ED07}"/>
              </a:ext>
            </a:extLst>
          </p:cNvPr>
          <p:cNvCxnSpPr>
            <a:cxnSpLocks/>
          </p:cNvCxnSpPr>
          <p:nvPr/>
        </p:nvCxnSpPr>
        <p:spPr>
          <a:xfrm flipH="1" flipV="1">
            <a:off x="5162767" y="5483729"/>
            <a:ext cx="519881" cy="6829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screenshot of a survey&#10;&#10;Description automatically generated">
            <a:extLst>
              <a:ext uri="{FF2B5EF4-FFF2-40B4-BE49-F238E27FC236}">
                <a16:creationId xmlns:a16="http://schemas.microsoft.com/office/drawing/2014/main" id="{66D6FD47-9299-757E-5259-E27302609F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90" y="915914"/>
            <a:ext cx="5259710" cy="4473332"/>
          </a:xfrm>
          <a:prstGeom prst="rect">
            <a:avLst/>
          </a:prstGeom>
        </p:spPr>
      </p:pic>
      <p:pic>
        <p:nvPicPr>
          <p:cNvPr id="14" name="Picture 13" descr="A chart with a number of text&#10;&#10;Description automatically generated">
            <a:extLst>
              <a:ext uri="{FF2B5EF4-FFF2-40B4-BE49-F238E27FC236}">
                <a16:creationId xmlns:a16="http://schemas.microsoft.com/office/drawing/2014/main" id="{15AF8395-A33E-20A3-664B-75257FB90E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029" y="1405847"/>
            <a:ext cx="5194745" cy="34934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6DC3087-32A0-4A3A-9857-378BE9C8F118}"/>
              </a:ext>
            </a:extLst>
          </p:cNvPr>
          <p:cNvCxnSpPr>
            <a:cxnSpLocks/>
          </p:cNvCxnSpPr>
          <p:nvPr/>
        </p:nvCxnSpPr>
        <p:spPr>
          <a:xfrm flipV="1">
            <a:off x="8144695" y="2316300"/>
            <a:ext cx="1907508" cy="3983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3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2712"/>
            <a:ext cx="8596668" cy="887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Annual Performance Report: Equity and Access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1FB9C-F3CF-4F26-B5AA-8F49D0D511E6}"/>
              </a:ext>
            </a:extLst>
          </p:cNvPr>
          <p:cNvSpPr txBox="1"/>
          <p:nvPr/>
        </p:nvSpPr>
        <p:spPr>
          <a:xfrm>
            <a:off x="644677" y="4320949"/>
            <a:ext cx="4392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Informational section of the Report. For school and authorizer to reflect and provide a narrative summary.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120AAC-9DF9-48EF-8D0B-871504DF4F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141" y="2070678"/>
            <a:ext cx="5405567" cy="13583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ACF1A4-D8C6-445C-9D3C-0F0D51BCF3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7" t="2692" r="1975" b="2193"/>
          <a:stretch/>
        </p:blipFill>
        <p:spPr>
          <a:xfrm>
            <a:off x="6174769" y="1756880"/>
            <a:ext cx="4582274" cy="38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388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364</Words>
  <Application>Microsoft Office PowerPoint</Application>
  <PresentationFormat>Widescreen</PresentationFormat>
  <Paragraphs>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</vt:lpstr>
      <vt:lpstr>Trebuchet MS</vt:lpstr>
      <vt:lpstr>Wingdings 3</vt:lpstr>
      <vt:lpstr>Facet</vt:lpstr>
      <vt:lpstr>CA2.0 - Advancing Equity and Access Through Quality Authorizing </vt:lpstr>
      <vt:lpstr>CA 2.0-Advancing Equity and Access Through Quality Authorizing</vt:lpstr>
      <vt:lpstr>Putting it all together: The Annual Performance Report </vt:lpstr>
      <vt:lpstr>Putting it all together: The Annual Performance Report </vt:lpstr>
      <vt:lpstr>The Annual Performance Report: Sections </vt:lpstr>
      <vt:lpstr>The Annual Performance Report: Academic </vt:lpstr>
      <vt:lpstr>The Annual Performance Report: Operations </vt:lpstr>
      <vt:lpstr>The Annual Performance Report: Financial </vt:lpstr>
      <vt:lpstr>The Annual Performance Report: Equity and Access  </vt:lpstr>
      <vt:lpstr>The Annual Performance Report: Strengths and Areas for Improvement, Action</vt:lpstr>
      <vt:lpstr>CCAP is here to support you!  Questions: info@calauthorizers.org</vt:lpstr>
      <vt:lpstr>CA 2.0-Advancing Equity and Access Through Quality Authorizing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CA2.0 - Advancing Equity and Access Through Quality Authorizing</dc:title>
  <dc:creator>Steve Canavero</dc:creator>
  <cp:lastModifiedBy>Kimberly Waite-Cooper</cp:lastModifiedBy>
  <cp:revision>13</cp:revision>
  <dcterms:created xsi:type="dcterms:W3CDTF">2021-02-24T23:43:25Z</dcterms:created>
  <dcterms:modified xsi:type="dcterms:W3CDTF">2023-07-21T20:12:30Z</dcterms:modified>
</cp:coreProperties>
</file>