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358" r:id="rId3"/>
    <p:sldId id="390" r:id="rId4"/>
    <p:sldId id="373" r:id="rId5"/>
    <p:sldId id="393" r:id="rId6"/>
    <p:sldId id="394" r:id="rId7"/>
    <p:sldId id="396" r:id="rId8"/>
    <p:sldId id="397" r:id="rId9"/>
    <p:sldId id="398" r:id="rId10"/>
    <p:sldId id="389" r:id="rId11"/>
    <p:sldId id="40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550E9-46BC-4BDE-AB6A-A66D9F65BD53}" type="datetimeFigureOut">
              <a:rPr lang="en-US" smtClean="0"/>
              <a:t>3/10/21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5F27B-64B7-45E7-9BE6-98F3230C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7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93215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7260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600" dirty="0"/>
              <a:t>Steve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7655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600" dirty="0"/>
              <a:t>Steve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6458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7006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6979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806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3346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9586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84015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2861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51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503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3223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264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492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0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498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4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16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5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069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07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6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042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68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27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406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8D44E-0972-4C28-8477-734A3C5789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3850" y="891541"/>
            <a:ext cx="5866189" cy="4074074"/>
          </a:xfrm>
        </p:spPr>
        <p:txBody>
          <a:bodyPr>
            <a:normAutofit fontScale="90000"/>
          </a:bodyPr>
          <a:lstStyle/>
          <a:p>
            <a:pPr algn="l"/>
            <a:r>
              <a:rPr lang="en-US" sz="5500" b="1" dirty="0"/>
              <a:t>CA2.0 - Advancing Equity and Access Through Quality Authorizing</a:t>
            </a:r>
            <a:br>
              <a:rPr lang="en-US" sz="5500" dirty="0"/>
            </a:br>
            <a:endParaRPr lang="en-US" sz="55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61B05E-EE47-4B7B-AAE4-01931DE072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2815" y="4425061"/>
            <a:ext cx="4000156" cy="700487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5D31E5-C001-4973-A037-812525B80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7083" y="1619991"/>
            <a:ext cx="3995888" cy="929043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29003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326" y="2648712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CCAP is here to support you!</a:t>
            </a:r>
            <a:br>
              <a:rPr lang="en-US" dirty="0"/>
            </a:br>
            <a:br>
              <a:rPr lang="en-US" dirty="0"/>
            </a:br>
            <a:r>
              <a:rPr lang="en-US" dirty="0"/>
              <a:t>Questions: info@calauthorizers.org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976E711-C3F7-5543-A688-29E38AE07181}"/>
              </a:ext>
            </a:extLst>
          </p:cNvPr>
          <p:cNvSpPr/>
          <p:nvPr/>
        </p:nvSpPr>
        <p:spPr>
          <a:xfrm>
            <a:off x="5974813" y="3244334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2" charset="0"/>
                <a:ea typeface="+mn-ea"/>
                <a:cs typeface="+mn-cs"/>
              </a:rPr>
              <a:t> 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E55091-DC24-9B4B-9FD0-A4BB45338006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2" charset="0"/>
                <a:ea typeface="+mn-ea"/>
                <a:cs typeface="+mn-cs"/>
              </a:rPr>
              <a:t>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8346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CA 2.0-Advancing Equity and Access Through Quality Authorizing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38C9B-AA05-4089-8770-FC72A3462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400050" lvl="2" indent="0" fontAlgn="base">
              <a:buClr>
                <a:srgbClr val="F07F09"/>
              </a:buClr>
              <a:buNone/>
            </a:pPr>
            <a:endParaRPr lang="en-US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1" indent="-342900" fontAlgn="base">
              <a:buClr>
                <a:srgbClr val="F07F09"/>
              </a:buClr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fontAlgn="base">
              <a:buNone/>
            </a:pPr>
            <a:endParaRPr lang="en-US" sz="2000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5A77CE5-D45E-4843-AFC7-BA42F56400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362" y="1897375"/>
            <a:ext cx="3226875" cy="41439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3D34EAF-B4BF-48B3-8D8D-9F6A777B91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1988" y="2659224"/>
            <a:ext cx="2199525" cy="284246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B21657E-14E6-43B4-B1EC-0BB3ADF9E6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14835" y="5221628"/>
            <a:ext cx="1166117" cy="1502915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B988D0C-E48E-4A9A-B6EA-FE10AA0669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14835" y="1773725"/>
            <a:ext cx="1166116" cy="1500834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AC23033-BAEA-47EE-A41B-5A98A41BA53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14835" y="3504748"/>
            <a:ext cx="1166116" cy="150803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98191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CA 2.0-Advancing Equity and Access Through Quality Authorizing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38C9B-AA05-4089-8770-FC72A3462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400050" lvl="2" indent="0" fontAlgn="base">
              <a:buClr>
                <a:srgbClr val="F07F09"/>
              </a:buClr>
              <a:buNone/>
            </a:pPr>
            <a:endParaRPr lang="en-US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1" indent="-342900" fontAlgn="base">
              <a:buClr>
                <a:srgbClr val="F07F09"/>
              </a:buClr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fontAlgn="base">
              <a:buNone/>
            </a:pPr>
            <a:endParaRPr lang="en-US" sz="2000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5A77CE5-D45E-4843-AFC7-BA42F56400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362" y="1897375"/>
            <a:ext cx="3226875" cy="41439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3D34EAF-B4BF-48B3-8D8D-9F6A777B91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1988" y="2659224"/>
            <a:ext cx="2199525" cy="284246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B21657E-14E6-43B4-B1EC-0BB3ADF9E6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14835" y="5221628"/>
            <a:ext cx="1166117" cy="1502915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B988D0C-E48E-4A9A-B6EA-FE10AA0669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14835" y="1773725"/>
            <a:ext cx="1166116" cy="1500834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AC23033-BAEA-47EE-A41B-5A98A41BA53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14835" y="3504748"/>
            <a:ext cx="1166116" cy="150803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91522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3296"/>
            <a:ext cx="8596668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Is the charter school’s education program a success?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8DE384C-AEC9-4B0F-AF3B-8869E0461A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997" y="1678958"/>
            <a:ext cx="5212080" cy="151784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DC154CD-66D4-4719-A45F-C33A968506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03392" y="1724676"/>
            <a:ext cx="5212080" cy="144028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125D70-8BAA-4C55-9BC4-D88F3175F727}"/>
              </a:ext>
            </a:extLst>
          </p:cNvPr>
          <p:cNvSpPr txBox="1"/>
          <p:nvPr/>
        </p:nvSpPr>
        <p:spPr>
          <a:xfrm>
            <a:off x="603504" y="3721608"/>
            <a:ext cx="51846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Introductory language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Definitions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Trebuchet MS" panose="020B0603020202020204"/>
              </a:rPr>
              <a:t>Template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742950" lvl="1" indent="-285750" defTabSz="457200">
              <a:buFont typeface="Arial" panose="020B0604020202020204" pitchFamily="34" charset="0"/>
              <a:buChar char="•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Explanations</a:t>
            </a:r>
          </a:p>
          <a:p>
            <a:pPr marL="742950" lvl="1" indent="-285750" defTabSz="457200">
              <a:buFont typeface="Arial" panose="020B0604020202020204" pitchFamily="34" charset="0"/>
              <a:buChar char="•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Examples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A7E0EC-5FBA-4364-9503-18FA3E1CABD7}"/>
              </a:ext>
            </a:extLst>
          </p:cNvPr>
          <p:cNvSpPr txBox="1"/>
          <p:nvPr/>
        </p:nvSpPr>
        <p:spPr>
          <a:xfrm>
            <a:off x="5900928" y="3836849"/>
            <a:ext cx="5184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Template for you to use/customize </a:t>
            </a:r>
          </a:p>
        </p:txBody>
      </p:sp>
    </p:spTree>
    <p:extLst>
      <p:ext uri="{BB962C8B-B14F-4D97-AF65-F5344CB8AC3E}">
        <p14:creationId xmlns:p14="http://schemas.microsoft.com/office/powerpoint/2010/main" val="155265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3296"/>
            <a:ext cx="8596668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Is the charter school’s education program a success?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38C9B-AA05-4089-8770-FC72A3462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2909"/>
            <a:ext cx="9664530" cy="42158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 fontAlgn="base"/>
            <a:r>
              <a:rPr lang="en-US" sz="2000" dirty="0"/>
              <a:t>Introduction</a:t>
            </a:r>
          </a:p>
          <a:p>
            <a:pPr lvl="1" fontAlgn="base"/>
            <a:r>
              <a:rPr lang="en-US" dirty="0"/>
              <a:t>Baseline to institute performance-based accountability for demonstrable pupil outcomes. </a:t>
            </a:r>
          </a:p>
          <a:p>
            <a:pPr lvl="1" fontAlgn="base"/>
            <a:r>
              <a:rPr lang="en-US" dirty="0"/>
              <a:t>Academic Framework is aligned with the state accountability system and the standards for renewal within the recently revised California Education Code (pursuant to Assembly Bill 1505). </a:t>
            </a:r>
          </a:p>
          <a:p>
            <a:pPr fontAlgn="base"/>
            <a:r>
              <a:rPr lang="en-US" sz="2000" dirty="0"/>
              <a:t>Use</a:t>
            </a:r>
          </a:p>
          <a:p>
            <a:pPr lvl="1" fontAlgn="base"/>
            <a:r>
              <a:rPr lang="en-US" sz="1800" dirty="0"/>
              <a:t>Academic + Finance + Operational Frameworks used annually to assess performance</a:t>
            </a:r>
          </a:p>
          <a:p>
            <a:pPr lvl="1" fontAlgn="base"/>
            <a:r>
              <a:rPr lang="en-US" sz="1800" dirty="0"/>
              <a:t>Cumulative record across years</a:t>
            </a:r>
          </a:p>
          <a:p>
            <a:pPr lvl="1" fontAlgn="base"/>
            <a:r>
              <a:rPr lang="en-US" sz="1800" dirty="0"/>
              <a:t>Basis for honest and supportive conversations with schools</a:t>
            </a:r>
          </a:p>
          <a:p>
            <a:pPr marL="457200" lvl="1" indent="0" fontAlgn="base">
              <a:buNone/>
            </a:pPr>
            <a:endParaRPr lang="en-US" sz="1800" dirty="0"/>
          </a:p>
          <a:p>
            <a:pPr lvl="1" fontAlgn="base"/>
            <a:endParaRPr lang="en-US" sz="1800" dirty="0"/>
          </a:p>
          <a:p>
            <a:pPr lvl="1" fontAlgn="base"/>
            <a:endParaRPr lang="en-US" sz="2200" dirty="0"/>
          </a:p>
          <a:p>
            <a:pPr lvl="2" fontAlgn="base"/>
            <a:endParaRPr lang="en-US" sz="2000" dirty="0"/>
          </a:p>
          <a:p>
            <a:pPr lvl="1" fontAlgn="base"/>
            <a:endParaRPr lang="en-US" sz="2200" dirty="0"/>
          </a:p>
          <a:p>
            <a:pPr marL="0" indent="0">
              <a:buNone/>
            </a:pPr>
            <a:endParaRPr lang="en-US" sz="2400" dirty="0"/>
          </a:p>
          <a:p>
            <a:pPr marL="400050" lvl="2" indent="0" fontAlgn="base">
              <a:buClr>
                <a:srgbClr val="F07F09"/>
              </a:buClr>
              <a:buNone/>
            </a:pPr>
            <a:endParaRPr lang="en-US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1" indent="-342900" fontAlgn="base">
              <a:buClr>
                <a:srgbClr val="F07F09"/>
              </a:buClr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fontAlgn="base">
              <a:buNone/>
            </a:pPr>
            <a:endParaRPr lang="en-US" sz="2000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30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3296"/>
            <a:ext cx="9179898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Is the charter school’s education program a success?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38C9B-AA05-4089-8770-FC72A3462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2909"/>
            <a:ext cx="9664530" cy="42158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 fontAlgn="base"/>
            <a:r>
              <a:rPr lang="en-US" sz="2000" dirty="0"/>
              <a:t>Alignment and Implications</a:t>
            </a:r>
          </a:p>
          <a:p>
            <a:pPr lvl="1" fontAlgn="base"/>
            <a:r>
              <a:rPr lang="en-US" sz="1800" dirty="0"/>
              <a:t>Aligned to renewal criteria</a:t>
            </a:r>
          </a:p>
          <a:p>
            <a:pPr lvl="1" fontAlgn="base"/>
            <a:r>
              <a:rPr lang="en-US" sz="1800" dirty="0"/>
              <a:t>Group A: State</a:t>
            </a:r>
          </a:p>
          <a:p>
            <a:pPr lvl="1" fontAlgn="base"/>
            <a:r>
              <a:rPr lang="en-US" sz="1800" dirty="0"/>
              <a:t>Group B: “second look” verified data</a:t>
            </a:r>
          </a:p>
          <a:p>
            <a:pPr lvl="2" fontAlgn="base"/>
            <a:r>
              <a:rPr lang="en-US" sz="1600" dirty="0"/>
              <a:t>DASS, small n-size</a:t>
            </a:r>
          </a:p>
          <a:p>
            <a:pPr lvl="1" fontAlgn="base"/>
            <a:r>
              <a:rPr lang="en-US" sz="1800" dirty="0"/>
              <a:t>Group C: Mission</a:t>
            </a:r>
          </a:p>
          <a:p>
            <a:pPr lvl="2" fontAlgn="base"/>
            <a:r>
              <a:rPr lang="en-US" sz="1600" dirty="0"/>
              <a:t>DASS, small n-size</a:t>
            </a:r>
          </a:p>
          <a:p>
            <a:pPr lvl="2" fontAlgn="base"/>
            <a:endParaRPr lang="en-US" sz="1600" dirty="0"/>
          </a:p>
          <a:p>
            <a:pPr lvl="2" fontAlgn="base"/>
            <a:endParaRPr lang="en-US" sz="1600" dirty="0"/>
          </a:p>
          <a:p>
            <a:pPr lvl="1" fontAlgn="base"/>
            <a:endParaRPr lang="en-US" sz="1800" dirty="0"/>
          </a:p>
          <a:p>
            <a:pPr marL="457200" lvl="1" indent="0" fontAlgn="base">
              <a:buNone/>
            </a:pPr>
            <a:endParaRPr lang="en-US" sz="1800" dirty="0"/>
          </a:p>
          <a:p>
            <a:pPr lvl="1" fontAlgn="base"/>
            <a:endParaRPr lang="en-US" sz="1800" dirty="0"/>
          </a:p>
          <a:p>
            <a:pPr lvl="1" fontAlgn="base"/>
            <a:endParaRPr lang="en-US" sz="2200" dirty="0"/>
          </a:p>
          <a:p>
            <a:pPr lvl="2" fontAlgn="base"/>
            <a:endParaRPr lang="en-US" sz="2000" dirty="0"/>
          </a:p>
          <a:p>
            <a:pPr lvl="1" fontAlgn="base"/>
            <a:endParaRPr lang="en-US" sz="2200" dirty="0"/>
          </a:p>
          <a:p>
            <a:pPr marL="0" indent="0">
              <a:buNone/>
            </a:pPr>
            <a:endParaRPr lang="en-US" sz="2400" dirty="0"/>
          </a:p>
          <a:p>
            <a:pPr marL="400050" lvl="2" indent="0" fontAlgn="base">
              <a:buClr>
                <a:srgbClr val="F07F09"/>
              </a:buClr>
              <a:buNone/>
            </a:pPr>
            <a:endParaRPr lang="en-US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1" indent="-342900" fontAlgn="base">
              <a:buClr>
                <a:srgbClr val="F07F09"/>
              </a:buClr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fontAlgn="base">
              <a:buNone/>
            </a:pPr>
            <a:endParaRPr lang="en-US" sz="2000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C415AB-4743-4062-A1DA-9A3505F039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4033" y="1367501"/>
            <a:ext cx="5493478" cy="4999159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3636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3296"/>
            <a:ext cx="8596668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Is the charter school’s education program a success?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44FCC195-D60A-40E4-9F46-757EFC3407F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79178" y="1783932"/>
          <a:ext cx="5152358" cy="365760"/>
        </p:xfrm>
        <a:graphic>
          <a:graphicData uri="http://schemas.openxmlformats.org/drawingml/2006/table">
            <a:tbl>
              <a:tblPr firstRow="1" firstCol="1" bandRow="1"/>
              <a:tblGrid>
                <a:gridCol w="5152358">
                  <a:extLst>
                    <a:ext uri="{9D8B030D-6E8A-4147-A177-3AD203B41FA5}">
                      <a16:colId xmlns:a16="http://schemas.microsoft.com/office/drawing/2014/main" val="411517580"/>
                    </a:ext>
                  </a:extLst>
                </a:gridCol>
              </a:tblGrid>
              <a:tr h="3643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0F2F4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Measure 1x: Insert Measure Here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0F2F4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69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834591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7919BA8-8C90-489B-ABD8-68476DF4EC32}"/>
              </a:ext>
            </a:extLst>
          </p:cNvPr>
          <p:cNvGraphicFramePr>
            <a:graphicFrameLocks noGrp="1"/>
          </p:cNvGraphicFramePr>
          <p:nvPr/>
        </p:nvGraphicFramePr>
        <p:xfrm>
          <a:off x="270034" y="2177124"/>
          <a:ext cx="5152358" cy="3530754"/>
        </p:xfrm>
        <a:graphic>
          <a:graphicData uri="http://schemas.openxmlformats.org/drawingml/2006/table">
            <a:tbl>
              <a:tblPr firstRow="1" firstCol="1" bandRow="1"/>
              <a:tblGrid>
                <a:gridCol w="1773844">
                  <a:extLst>
                    <a:ext uri="{9D8B030D-6E8A-4147-A177-3AD203B41FA5}">
                      <a16:colId xmlns:a16="http://schemas.microsoft.com/office/drawing/2014/main" val="2221729549"/>
                    </a:ext>
                  </a:extLst>
                </a:gridCol>
                <a:gridCol w="2091802">
                  <a:extLst>
                    <a:ext uri="{9D8B030D-6E8A-4147-A177-3AD203B41FA5}">
                      <a16:colId xmlns:a16="http://schemas.microsoft.com/office/drawing/2014/main" val="3304253837"/>
                    </a:ext>
                  </a:extLst>
                </a:gridCol>
                <a:gridCol w="1286712">
                  <a:extLst>
                    <a:ext uri="{9D8B030D-6E8A-4147-A177-3AD203B41FA5}">
                      <a16:colId xmlns:a16="http://schemas.microsoft.com/office/drawing/2014/main" val="3785938563"/>
                    </a:ext>
                  </a:extLst>
                </a:gridCol>
              </a:tblGrid>
              <a:tr h="576159"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 b="1" dirty="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Group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 b="1" dirty="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Points Below Standard and Rating</a:t>
                      </a:r>
                      <a:r>
                        <a:rPr lang="en-US" sz="1200" dirty="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i="1" dirty="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(Red, Orange, Yellow, Green, Blue)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 b="1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Comparison with State Average </a:t>
                      </a: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(Above, At, Below)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276989"/>
                  </a:ext>
                </a:extLst>
              </a:tr>
              <a:tr h="185294"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All Students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273515"/>
                  </a:ext>
                </a:extLst>
              </a:tr>
              <a:tr h="224747"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English Learners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 dirty="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 dirty="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806309"/>
                  </a:ext>
                </a:extLst>
              </a:tr>
              <a:tr h="185294"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Students with Disabilities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024312"/>
                  </a:ext>
                </a:extLst>
              </a:tr>
              <a:tr h="185294"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Homeless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073746"/>
                  </a:ext>
                </a:extLst>
              </a:tr>
              <a:tr h="185294"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Foster Youth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159220"/>
                  </a:ext>
                </a:extLst>
              </a:tr>
              <a:tr h="380727"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Socioeconomically Disadvantaged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 dirty="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7500864"/>
                  </a:ext>
                </a:extLst>
              </a:tr>
              <a:tr h="185294"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American Indian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 dirty="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384806"/>
                  </a:ext>
                </a:extLst>
              </a:tr>
              <a:tr h="185294"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Asian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 dirty="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5933106"/>
                  </a:ext>
                </a:extLst>
              </a:tr>
              <a:tr h="185294"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African American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18268"/>
                  </a:ext>
                </a:extLst>
              </a:tr>
              <a:tr h="185294"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Filipino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296587"/>
                  </a:ext>
                </a:extLst>
              </a:tr>
              <a:tr h="185294"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Hispanic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 dirty="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409686"/>
                  </a:ext>
                </a:extLst>
              </a:tr>
              <a:tr h="185294"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Pacific Islander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 dirty="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447003"/>
                  </a:ext>
                </a:extLst>
              </a:tr>
              <a:tr h="185294"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Two or More Races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 dirty="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675594"/>
                  </a:ext>
                </a:extLst>
              </a:tr>
              <a:tr h="185294"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White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 dirty="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14668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A06AFDC2-20D0-4E37-B5CA-502815FF20B7}"/>
              </a:ext>
            </a:extLst>
          </p:cNvPr>
          <p:cNvGraphicFramePr>
            <a:graphicFrameLocks noGrp="1"/>
          </p:cNvGraphicFramePr>
          <p:nvPr/>
        </p:nvGraphicFramePr>
        <p:xfrm>
          <a:off x="5491434" y="1785710"/>
          <a:ext cx="5919216" cy="3894399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a:tblPr>
              <a:tblGrid>
                <a:gridCol w="1762794">
                  <a:extLst>
                    <a:ext uri="{9D8B030D-6E8A-4147-A177-3AD203B41FA5}">
                      <a16:colId xmlns:a16="http://schemas.microsoft.com/office/drawing/2014/main" val="968668748"/>
                    </a:ext>
                  </a:extLst>
                </a:gridCol>
                <a:gridCol w="2675827">
                  <a:extLst>
                    <a:ext uri="{9D8B030D-6E8A-4147-A177-3AD203B41FA5}">
                      <a16:colId xmlns:a16="http://schemas.microsoft.com/office/drawing/2014/main" val="3076262117"/>
                    </a:ext>
                  </a:extLst>
                </a:gridCol>
                <a:gridCol w="1480595">
                  <a:extLst>
                    <a:ext uri="{9D8B030D-6E8A-4147-A177-3AD203B41FA5}">
                      <a16:colId xmlns:a16="http://schemas.microsoft.com/office/drawing/2014/main" val="2830004361"/>
                    </a:ext>
                  </a:extLst>
                </a:gridCol>
              </a:tblGrid>
              <a:tr h="394446">
                <a:tc gridSpan="3"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0F2F4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Measure 1b: English Language Arts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69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369433"/>
                  </a:ext>
                </a:extLst>
              </a:tr>
              <a:tr h="596920"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 b="1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Group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 b="1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Points Below Standard and Rating </a:t>
                      </a: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(color)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 b="1" dirty="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Comparison with State Average </a:t>
                      </a:r>
                      <a:r>
                        <a:rPr lang="en-US" sz="1200" dirty="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(Above, At, Below)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238292"/>
                  </a:ext>
                </a:extLst>
              </a:tr>
              <a:tr h="191971"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All Students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-4.8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 dirty="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Below (State -2.5)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0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587464"/>
                  </a:ext>
                </a:extLst>
              </a:tr>
              <a:tr h="191971"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English Learners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N/A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 dirty="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0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825489"/>
                  </a:ext>
                </a:extLst>
              </a:tr>
              <a:tr h="191971"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Students with Disabilities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 dirty="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0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442913"/>
                  </a:ext>
                </a:extLst>
              </a:tr>
              <a:tr h="191971"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Homeless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 dirty="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0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398720"/>
                  </a:ext>
                </a:extLst>
              </a:tr>
              <a:tr h="191971"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Foster Youth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 dirty="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0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651966"/>
                  </a:ext>
                </a:extLst>
              </a:tr>
              <a:tr h="394446"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Socioeconomically Disadvantaged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-12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 dirty="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Above (State -30.1)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0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803025"/>
                  </a:ext>
                </a:extLst>
              </a:tr>
              <a:tr h="191971"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American Indian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N/A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 dirty="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0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420577"/>
                  </a:ext>
                </a:extLst>
              </a:tr>
              <a:tr h="191971"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Asian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 dirty="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0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829578"/>
                  </a:ext>
                </a:extLst>
              </a:tr>
              <a:tr h="191971"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African American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 dirty="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0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211222"/>
                  </a:ext>
                </a:extLst>
              </a:tr>
              <a:tr h="191971"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Filipino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 dirty="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0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894562"/>
                  </a:ext>
                </a:extLst>
              </a:tr>
              <a:tr h="191971"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Hispanic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-12.5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 dirty="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Above (State -26.6)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0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461706"/>
                  </a:ext>
                </a:extLst>
              </a:tr>
              <a:tr h="191971"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Pacific Islander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N/A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 dirty="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0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158525"/>
                  </a:ext>
                </a:extLst>
              </a:tr>
              <a:tr h="191971"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Two or More Races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 dirty="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0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355348"/>
                  </a:ext>
                </a:extLst>
              </a:tr>
              <a:tr h="191971"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White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-19.1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71575" algn="l"/>
                        </a:tabLst>
                      </a:pPr>
                      <a:r>
                        <a:rPr lang="en-US" sz="1200" dirty="0">
                          <a:solidFill>
                            <a:srgbClr val="3E535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Below (State +30.7)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335" marR="68335" marT="0" marB="0">
                    <a:lnL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6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0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657878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29256593-4A2F-4719-AAAB-602E7E2E0A3C}"/>
              </a:ext>
            </a:extLst>
          </p:cNvPr>
          <p:cNvSpPr txBox="1"/>
          <p:nvPr/>
        </p:nvSpPr>
        <p:spPr>
          <a:xfrm>
            <a:off x="559142" y="1370525"/>
            <a:ext cx="3696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Group A: State Dashboard</a:t>
            </a:r>
          </a:p>
        </p:txBody>
      </p:sp>
    </p:spTree>
    <p:extLst>
      <p:ext uri="{BB962C8B-B14F-4D97-AF65-F5344CB8AC3E}">
        <p14:creationId xmlns:p14="http://schemas.microsoft.com/office/powerpoint/2010/main" val="284008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3296"/>
            <a:ext cx="8596668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Is the charter school’s education program a success?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9256593-4A2F-4719-AAAB-602E7E2E0A3C}"/>
              </a:ext>
            </a:extLst>
          </p:cNvPr>
          <p:cNvSpPr txBox="1"/>
          <p:nvPr/>
        </p:nvSpPr>
        <p:spPr>
          <a:xfrm>
            <a:off x="559142" y="1370525"/>
            <a:ext cx="8273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Group B: Beyond the State Dashboard, Academic Growth and Verified Data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0215040-9F52-4D47-BCA1-56DEB0A154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4569" y="2696940"/>
            <a:ext cx="5000664" cy="194089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B8A5A0A-F2A2-497F-9816-8B27514D57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79049" y="1887436"/>
            <a:ext cx="5526976" cy="2550912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83C48E4-13C8-49B2-A8AB-ED4C0FBD5B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90524" y="4543997"/>
            <a:ext cx="3262473" cy="1848296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3515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3296"/>
            <a:ext cx="8596668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Is the charter school’s education program a success?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9256593-4A2F-4719-AAAB-602E7E2E0A3C}"/>
              </a:ext>
            </a:extLst>
          </p:cNvPr>
          <p:cNvSpPr txBox="1"/>
          <p:nvPr/>
        </p:nvSpPr>
        <p:spPr>
          <a:xfrm>
            <a:off x="559142" y="1370525"/>
            <a:ext cx="8273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Group C: Mission Specific (Authorizer and School Agreed Upon)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36F171-BE9F-42C7-8EBE-7FF0E3D1FD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142" y="2201167"/>
            <a:ext cx="6181725" cy="2143125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47D7E53-46E5-40C3-BA1B-BD00A64581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75668" y="3884656"/>
            <a:ext cx="6048375" cy="2466975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91822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3296"/>
            <a:ext cx="8596668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Is the charter school’s education program a success?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9256593-4A2F-4719-AAAB-602E7E2E0A3C}"/>
              </a:ext>
            </a:extLst>
          </p:cNvPr>
          <p:cNvSpPr txBox="1"/>
          <p:nvPr/>
        </p:nvSpPr>
        <p:spPr>
          <a:xfrm>
            <a:off x="559142" y="1370525"/>
            <a:ext cx="8273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Performance Summary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4E4115-DFCC-44B2-A935-72A36818E6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1638" y="2107481"/>
            <a:ext cx="8273962" cy="348841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289318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457</Words>
  <Application>Microsoft Macintosh PowerPoint</Application>
  <PresentationFormat>Widescreen</PresentationFormat>
  <Paragraphs>173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</vt:lpstr>
      <vt:lpstr>Trebuchet MS</vt:lpstr>
      <vt:lpstr>Wingdings 3</vt:lpstr>
      <vt:lpstr>Facet</vt:lpstr>
      <vt:lpstr>CA2.0 - Advancing Equity and Access Through Quality Authorizing </vt:lpstr>
      <vt:lpstr>CA 2.0-Advancing Equity and Access Through Quality Authorizing</vt:lpstr>
      <vt:lpstr>Is the charter school’s education program a success? </vt:lpstr>
      <vt:lpstr>Is the charter school’s education program a success? </vt:lpstr>
      <vt:lpstr>Is the charter school’s education program a success? </vt:lpstr>
      <vt:lpstr>Is the charter school’s education program a success? </vt:lpstr>
      <vt:lpstr>Is the charter school’s education program a success? </vt:lpstr>
      <vt:lpstr>Is the charter school’s education program a success? </vt:lpstr>
      <vt:lpstr>Is the charter school’s education program a success? </vt:lpstr>
      <vt:lpstr>CCAP is here to support you!  Questions: info@calauthorizers.org</vt:lpstr>
      <vt:lpstr>CA 2.0-Advancing Equity and Access Through Quality Authorizing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CA2.0 - Advancing Equity and Access Through Quality Authorizing </dc:title>
  <dc:creator>Steve Canavero</dc:creator>
  <cp:lastModifiedBy>Kathy Huntziker</cp:lastModifiedBy>
  <cp:revision>13</cp:revision>
  <dcterms:created xsi:type="dcterms:W3CDTF">2021-02-24T01:01:53Z</dcterms:created>
  <dcterms:modified xsi:type="dcterms:W3CDTF">2021-03-11T01:01:38Z</dcterms:modified>
</cp:coreProperties>
</file>