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403" r:id="rId3"/>
    <p:sldId id="390" r:id="rId4"/>
    <p:sldId id="373" r:id="rId5"/>
    <p:sldId id="401" r:id="rId6"/>
    <p:sldId id="405" r:id="rId7"/>
    <p:sldId id="406" r:id="rId8"/>
    <p:sldId id="389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DF871-6DF7-4C0E-9E8F-0A392F7A3687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B4200-BCB3-4BE0-BB93-49898C72C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8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932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1822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006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979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807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089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099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26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600" dirty="0"/>
              <a:t>Steve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7C4550-EEDE-BA4C-9E90-7E635E8493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17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7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2769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5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755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91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48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2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6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57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7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3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90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0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6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4885-25BB-48F8-84DE-D92E870FEEC3}" type="datetimeFigureOut">
              <a:rPr lang="en-US" smtClean="0"/>
              <a:t>7/25/2023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79C4C9-56DA-42F9-863F-DA7FD8B4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D44E-0972-4C28-8477-734A3C578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 fontScale="90000"/>
          </a:bodyPr>
          <a:lstStyle/>
          <a:p>
            <a:pPr algn="l"/>
            <a:r>
              <a:rPr lang="en-US" sz="5500" b="1" dirty="0"/>
              <a:t>CA2.0 - Advancing Equity and Access Through Quality Authorizing</a:t>
            </a:r>
            <a:br>
              <a:rPr lang="en-US" sz="5500" dirty="0"/>
            </a:br>
            <a:endParaRPr lang="en-US" sz="55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61B05E-EE47-4B7B-AAE4-01931DE07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815" y="4425061"/>
            <a:ext cx="4000156" cy="700487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D31E5-C001-4973-A037-812525B808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083" y="1619991"/>
            <a:ext cx="3995888" cy="929043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00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4" y="5221628"/>
            <a:ext cx="1166930" cy="150188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blue cover with white text&#10;&#10;Description automatically generated">
            <a:extLst>
              <a:ext uri="{FF2B5EF4-FFF2-40B4-BE49-F238E27FC236}">
                <a16:creationId xmlns:a16="http://schemas.microsoft.com/office/drawing/2014/main" id="{5D25A30A-8873-C2EC-4E7B-0DC5A3BD6EA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57" y="2497546"/>
            <a:ext cx="2215556" cy="2859658"/>
          </a:xfrm>
          <a:prstGeom prst="rect">
            <a:avLst/>
          </a:prstGeom>
        </p:spPr>
      </p:pic>
      <p:pic>
        <p:nvPicPr>
          <p:cNvPr id="14" name="Picture 13" descr="A blue cover with text&#10;&#10;Description automatically generated">
            <a:extLst>
              <a:ext uri="{FF2B5EF4-FFF2-40B4-BE49-F238E27FC236}">
                <a16:creationId xmlns:a16="http://schemas.microsoft.com/office/drawing/2014/main" id="{D9B0142B-0D52-C5EA-82A0-58B6F046B30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622" y="3526090"/>
            <a:ext cx="1163142" cy="150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65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Is the charter school financially viable?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125D70-8BAA-4C55-9BC4-D88F3175F727}"/>
              </a:ext>
            </a:extLst>
          </p:cNvPr>
          <p:cNvSpPr txBox="1"/>
          <p:nvPr/>
        </p:nvSpPr>
        <p:spPr>
          <a:xfrm>
            <a:off x="603504" y="3721608"/>
            <a:ext cx="518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Introductory language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Definitions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Explanations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Examples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A7E0EC-5FBA-4364-9503-18FA3E1CABD7}"/>
              </a:ext>
            </a:extLst>
          </p:cNvPr>
          <p:cNvSpPr txBox="1"/>
          <p:nvPr/>
        </p:nvSpPr>
        <p:spPr>
          <a:xfrm>
            <a:off x="5900928" y="3836849"/>
            <a:ext cx="518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Template for you to use/customize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FBA5641-DFBD-4ABC-B3AF-73FE0CD0A7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53" y="1712776"/>
            <a:ext cx="4663440" cy="1286466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76B640B-6526-4F8C-92FD-6EDD2B7B3C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3327" y="1730921"/>
            <a:ext cx="4663440" cy="1207695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265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Is the charter school financially viable?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909"/>
            <a:ext cx="9664530" cy="42158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fontAlgn="base"/>
            <a:r>
              <a:rPr lang="en-US" sz="2000" dirty="0"/>
              <a:t>Introduction</a:t>
            </a:r>
          </a:p>
          <a:p>
            <a:pPr lvl="1" fontAlgn="base"/>
            <a:r>
              <a:rPr lang="en-US" sz="1800" dirty="0"/>
              <a:t>Fulfills obligation to monitor the fiscal condition of each charter school</a:t>
            </a:r>
          </a:p>
          <a:p>
            <a:pPr lvl="1" fontAlgn="base"/>
            <a:r>
              <a:rPr lang="en-US" sz="1800" dirty="0"/>
              <a:t>Evaluates near-term health and long-term sustainability </a:t>
            </a:r>
          </a:p>
          <a:p>
            <a:pPr lvl="2" fontAlgn="base"/>
            <a:r>
              <a:rPr lang="en-US" sz="1600" dirty="0"/>
              <a:t>Not compliance matters (found in Operational and Governance Framework)</a:t>
            </a:r>
          </a:p>
          <a:p>
            <a:pPr lvl="1" fontAlgn="base"/>
            <a:r>
              <a:rPr lang="en-US" sz="1800" dirty="0"/>
              <a:t>Focuses on financial data found in audited financials</a:t>
            </a:r>
          </a:p>
          <a:p>
            <a:pPr lvl="1" fontAlgn="base"/>
            <a:r>
              <a:rPr lang="en-US" sz="1800" dirty="0"/>
              <a:t>Indicators and measures reflect best practices</a:t>
            </a:r>
          </a:p>
          <a:p>
            <a:pPr fontAlgn="base"/>
            <a:r>
              <a:rPr lang="en-US" sz="2000" dirty="0"/>
              <a:t>Use</a:t>
            </a:r>
          </a:p>
          <a:p>
            <a:pPr lvl="1" fontAlgn="base"/>
            <a:r>
              <a:rPr lang="en-US" sz="1800" dirty="0"/>
              <a:t>Academic + Finance + Operational Frameworks used annually to assess performance</a:t>
            </a:r>
          </a:p>
          <a:p>
            <a:pPr lvl="1" fontAlgn="base"/>
            <a:r>
              <a:rPr lang="en-US" sz="1800" dirty="0"/>
              <a:t>Tool to engage in conversations regarding fiscal position and school planning</a:t>
            </a:r>
            <a:endParaRPr lang="en-US" sz="1600" dirty="0"/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30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the charter school financially viable?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20" y="1171342"/>
            <a:ext cx="9664530" cy="4936705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lvl="0" fontAlgn="base"/>
            <a:r>
              <a:rPr lang="en-US" sz="2000" dirty="0"/>
              <a:t>Short-Term</a:t>
            </a:r>
          </a:p>
          <a:p>
            <a:pPr lvl="1" fontAlgn="base"/>
            <a:r>
              <a:rPr lang="en-US" sz="1800" dirty="0"/>
              <a:t>Days of Cash on Hand “How many days of cash on hand does the school have to pay its bills?”</a:t>
            </a:r>
          </a:p>
          <a:p>
            <a:pPr lvl="1" fontAlgn="base"/>
            <a:r>
              <a:rPr lang="en-US" sz="1800" dirty="0"/>
              <a:t>Cash Flow Projection “Will cash received meet obligations each month of the budgeted fiscal year?”</a:t>
            </a:r>
          </a:p>
          <a:p>
            <a:pPr lvl="1" fontAlgn="base"/>
            <a:r>
              <a:rPr lang="en-US" sz="1800" dirty="0"/>
              <a:t>Enrollment Variance “Does the projected student enrollment support the budgeted revenue?”</a:t>
            </a:r>
          </a:p>
          <a:p>
            <a:pPr lvl="1" fontAlgn="base"/>
            <a:r>
              <a:rPr lang="en-US" sz="1800" dirty="0"/>
              <a:t>Average Daily Attendance (ADA) to Enrollment Variance “Is the projected funded ADA used for budgeted revenue reasonable?”</a:t>
            </a:r>
          </a:p>
          <a:p>
            <a:pPr lvl="1" fontAlgn="base"/>
            <a:r>
              <a:rPr lang="en-US" sz="1800" dirty="0"/>
              <a:t>Unduplicated Pupil Percentage (UPP) Variance “Does the school’s actual UPP funding support the operating budget?”</a:t>
            </a:r>
          </a:p>
          <a:p>
            <a:pPr lvl="1" fontAlgn="base"/>
            <a:r>
              <a:rPr lang="en-US" sz="1800" dirty="0"/>
              <a:t>Budgeted Local Control and Accountability Plan (LCAP) “Is the school budgeting items that mirror the approved LCAP plan and is the school’s spending so far materially consistent with the budget?”</a:t>
            </a:r>
          </a:p>
          <a:p>
            <a:pPr lvl="1" fontAlgn="base"/>
            <a:r>
              <a:rPr lang="en-US" sz="1800" dirty="0"/>
              <a:t>Reserve for Economic Uncertainty “Does the school have the resources to weather economic uncertainties?”</a:t>
            </a:r>
          </a:p>
          <a:p>
            <a:pPr fontAlgn="base"/>
            <a:r>
              <a:rPr lang="en-US" sz="2000" dirty="0"/>
              <a:t>Sustainability</a:t>
            </a:r>
          </a:p>
          <a:p>
            <a:pPr lvl="1" fontAlgn="base"/>
            <a:r>
              <a:rPr lang="en-US" sz="1800" dirty="0"/>
              <a:t>Debt Default “Is the school meeting its debt obligations?”</a:t>
            </a:r>
          </a:p>
          <a:p>
            <a:pPr lvl="1" fontAlgn="base"/>
            <a:r>
              <a:rPr lang="en-US" sz="1800" dirty="0"/>
              <a:t>Multi-Year Financial Projections “Is the school living within its means?”</a:t>
            </a:r>
          </a:p>
          <a:p>
            <a:pPr lvl="1" fontAlgn="base"/>
            <a:r>
              <a:rPr lang="en-US" sz="1800" dirty="0"/>
              <a:t>Subsequent Years Cash Flow “How much money does the school have available to spend?”</a:t>
            </a:r>
          </a:p>
          <a:p>
            <a:pPr fontAlgn="base"/>
            <a:r>
              <a:rPr lang="en-US" sz="2000" dirty="0"/>
              <a:t>Fiscal Controls</a:t>
            </a:r>
          </a:p>
          <a:p>
            <a:pPr lvl="1" fontAlgn="base"/>
            <a:r>
              <a:rPr lang="en-US" sz="1800" dirty="0"/>
              <a:t>County Office of Education Financial Reviews “Is the Board receiving copies of the COE letters regarding their review of the submitted financial reports?”</a:t>
            </a:r>
          </a:p>
          <a:p>
            <a:pPr lvl="1" fontAlgn="base"/>
            <a:r>
              <a:rPr lang="en-US" sz="1800" dirty="0"/>
              <a:t>Annual Independent Audit “Did the auditors provide an unqualified opinion?”</a:t>
            </a:r>
            <a:br>
              <a:rPr lang="en-US" sz="1400" dirty="0"/>
            </a:br>
            <a:endParaRPr lang="en-US" sz="1400" dirty="0"/>
          </a:p>
          <a:p>
            <a:pPr marL="457200" lvl="1" indent="0" fontAlgn="base">
              <a:buNone/>
            </a:pPr>
            <a:endParaRPr lang="en-US" sz="1800" dirty="0"/>
          </a:p>
          <a:p>
            <a:pPr lvl="1" fontAlgn="base"/>
            <a:endParaRPr lang="en-US" sz="1800" dirty="0"/>
          </a:p>
          <a:p>
            <a:pPr lvl="1" fontAlgn="base"/>
            <a:endParaRPr lang="en-US" sz="2200" dirty="0"/>
          </a:p>
          <a:p>
            <a:pPr lvl="2" fontAlgn="base"/>
            <a:endParaRPr lang="en-US" sz="2000" dirty="0"/>
          </a:p>
          <a:p>
            <a:pPr lvl="1" fontAlgn="base"/>
            <a:endParaRPr lang="en-US" sz="2200" dirty="0"/>
          </a:p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Is the charter school financially viable?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7CE9B5D-5E60-4DDD-9E76-3F5898EEEAF7}"/>
              </a:ext>
            </a:extLst>
          </p:cNvPr>
          <p:cNvSpPr txBox="1"/>
          <p:nvPr/>
        </p:nvSpPr>
        <p:spPr>
          <a:xfrm>
            <a:off x="974685" y="5689806"/>
            <a:ext cx="4195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Annotated framework provides information and an example.</a:t>
            </a:r>
          </a:p>
        </p:txBody>
      </p:sp>
      <p:pic>
        <p:nvPicPr>
          <p:cNvPr id="19" name="Picture 18" descr="A screenshot of a cash register&#10;&#10;Description automatically generated">
            <a:extLst>
              <a:ext uri="{FF2B5EF4-FFF2-40B4-BE49-F238E27FC236}">
                <a16:creationId xmlns:a16="http://schemas.microsoft.com/office/drawing/2014/main" id="{91411DF4-78C2-7C92-879F-84B8213294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940" y="1401386"/>
            <a:ext cx="6283060" cy="4249333"/>
          </a:xfrm>
          <a:prstGeom prst="rect">
            <a:avLst/>
          </a:prstGeom>
        </p:spPr>
      </p:pic>
      <p:pic>
        <p:nvPicPr>
          <p:cNvPr id="21" name="Picture 20" descr="A close-up of a document&#10;&#10;Description automatically generated">
            <a:extLst>
              <a:ext uri="{FF2B5EF4-FFF2-40B4-BE49-F238E27FC236}">
                <a16:creationId xmlns:a16="http://schemas.microsoft.com/office/drawing/2014/main" id="{4DF46198-CEAF-458E-9DDF-DB12AC04A0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0" y="815174"/>
            <a:ext cx="4842319" cy="4917477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F075D2-C237-46F8-931C-3653A9AE5703}"/>
              </a:ext>
            </a:extLst>
          </p:cNvPr>
          <p:cNvCxnSpPr>
            <a:cxnSpLocks/>
          </p:cNvCxnSpPr>
          <p:nvPr/>
        </p:nvCxnSpPr>
        <p:spPr>
          <a:xfrm flipV="1">
            <a:off x="5428003" y="4974336"/>
            <a:ext cx="1003267" cy="80649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0738B8D-E8E0-4C7E-8D83-B093C2EBDA92}"/>
              </a:ext>
            </a:extLst>
          </p:cNvPr>
          <p:cNvCxnSpPr>
            <a:cxnSpLocks/>
          </p:cNvCxnSpPr>
          <p:nvPr/>
        </p:nvCxnSpPr>
        <p:spPr>
          <a:xfrm flipV="1">
            <a:off x="677334" y="4899252"/>
            <a:ext cx="0" cy="11618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3296"/>
            <a:ext cx="8596668" cy="84124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Is the charter school financially viable?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5083DB-71F5-4C3E-AF4D-FFAACB3D7E43}"/>
              </a:ext>
            </a:extLst>
          </p:cNvPr>
          <p:cNvSpPr txBox="1"/>
          <p:nvPr/>
        </p:nvSpPr>
        <p:spPr>
          <a:xfrm>
            <a:off x="1234440" y="4261104"/>
            <a:ext cx="30726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Indicator, measure, and targets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Authorizer assesses and completes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56D9CCB-4AC0-43A1-A8C8-FD56E3E70EAC}"/>
              </a:ext>
            </a:extLst>
          </p:cNvPr>
          <p:cNvCxnSpPr/>
          <p:nvPr/>
        </p:nvCxnSpPr>
        <p:spPr>
          <a:xfrm flipV="1">
            <a:off x="978408" y="4142455"/>
            <a:ext cx="0" cy="6217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15C9A2-9358-44ED-83E0-6AD41884D2D5}"/>
              </a:ext>
            </a:extLst>
          </p:cNvPr>
          <p:cNvCxnSpPr>
            <a:cxnSpLocks/>
          </p:cNvCxnSpPr>
          <p:nvPr/>
        </p:nvCxnSpPr>
        <p:spPr>
          <a:xfrm flipV="1">
            <a:off x="3880333" y="4526503"/>
            <a:ext cx="1482242" cy="62157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screenshot of a test&#10;&#10;Description automatically generated">
            <a:extLst>
              <a:ext uri="{FF2B5EF4-FFF2-40B4-BE49-F238E27FC236}">
                <a16:creationId xmlns:a16="http://schemas.microsoft.com/office/drawing/2014/main" id="{CB06DEA2-C8ED-BD93-5708-06D080003E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0" y="1260965"/>
            <a:ext cx="4987565" cy="2443572"/>
          </a:xfrm>
          <a:prstGeom prst="rect">
            <a:avLst/>
          </a:prstGeom>
        </p:spPr>
      </p:pic>
      <p:pic>
        <p:nvPicPr>
          <p:cNvPr id="19" name="Picture 18" descr="A screenshot of a computer survey&#10;&#10;Description automatically generated">
            <a:extLst>
              <a:ext uri="{FF2B5EF4-FFF2-40B4-BE49-F238E27FC236}">
                <a16:creationId xmlns:a16="http://schemas.microsoft.com/office/drawing/2014/main" id="{E74A8178-D7FD-F17D-92DE-D6285475A4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575" y="2437031"/>
            <a:ext cx="5850119" cy="353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8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326" y="264871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CCAP is here to support you!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Questions: info@calauthorizers.org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976E711-C3F7-5543-A688-29E38AE07181}"/>
              </a:ext>
            </a:extLst>
          </p:cNvPr>
          <p:cNvSpPr/>
          <p:nvPr/>
        </p:nvSpPr>
        <p:spPr>
          <a:xfrm>
            <a:off x="5974813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E55091-DC24-9B4B-9FD0-A4BB45338006}"/>
              </a:ext>
            </a:extLst>
          </p:cNvPr>
          <p:cNvSpPr/>
          <p:nvPr/>
        </p:nvSpPr>
        <p:spPr>
          <a:xfrm>
            <a:off x="5974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34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E1FF-991D-4F40-AD61-8D01AFCEE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 2.0-Advancing Equity and Access Through Quality Authorizing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8C9B-AA05-4089-8770-FC72A3462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00050" lvl="2" indent="0" fontAlgn="base">
              <a:buClr>
                <a:srgbClr val="F07F09"/>
              </a:buClr>
              <a:buNone/>
            </a:pPr>
            <a:endParaRPr lang="en-US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1" indent="-342900" fontAlgn="base">
              <a:buClr>
                <a:srgbClr val="F07F09"/>
              </a:buClr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200AF9-8553-4408-9297-7E9D2A73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136228"/>
            <a:ext cx="3072650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5FB5EA7-FF5E-459D-BB40-997A09D3CF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156" y="6261207"/>
            <a:ext cx="2645893" cy="4633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A77CE5-D45E-4843-AFC7-BA42F56400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362" y="1897375"/>
            <a:ext cx="3226875" cy="41439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D34EAF-B4BF-48B3-8D8D-9F6A777B9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14834" y="1787868"/>
            <a:ext cx="1166930" cy="1508033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988D0C-E48E-4A9A-B6EA-FE10AA0669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4834" y="5221628"/>
            <a:ext cx="1166930" cy="1501881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 descr="A blue cover with white text&#10;&#10;Description automatically generated">
            <a:extLst>
              <a:ext uri="{FF2B5EF4-FFF2-40B4-BE49-F238E27FC236}">
                <a16:creationId xmlns:a16="http://schemas.microsoft.com/office/drawing/2014/main" id="{8F559F23-53AA-1A8C-345C-6FE8382E12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124" y="2541884"/>
            <a:ext cx="2142823" cy="2765780"/>
          </a:xfrm>
          <a:prstGeom prst="rect">
            <a:avLst/>
          </a:prstGeom>
        </p:spPr>
      </p:pic>
      <p:pic>
        <p:nvPicPr>
          <p:cNvPr id="14" name="Picture 13" descr="A blue cover with text&#10;&#10;Description automatically generated">
            <a:extLst>
              <a:ext uri="{FF2B5EF4-FFF2-40B4-BE49-F238E27FC236}">
                <a16:creationId xmlns:a16="http://schemas.microsoft.com/office/drawing/2014/main" id="{1F919E50-BDF1-8353-AF2B-876867D2597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394" y="3504748"/>
            <a:ext cx="1166370" cy="150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267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411</Words>
  <Application>Microsoft Office PowerPoint</Application>
  <PresentationFormat>Widescreen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</vt:lpstr>
      <vt:lpstr>Trebuchet MS</vt:lpstr>
      <vt:lpstr>Wingdings 3</vt:lpstr>
      <vt:lpstr>Facet</vt:lpstr>
      <vt:lpstr>CA2.0 - Advancing Equity and Access Through Quality Authorizing </vt:lpstr>
      <vt:lpstr>CA 2.0-Advancing Equity and Access Through Quality Authorizing</vt:lpstr>
      <vt:lpstr>Is the charter school financially viable? </vt:lpstr>
      <vt:lpstr>Is the charter school financially viable? </vt:lpstr>
      <vt:lpstr>Is the charter school financially viable?  </vt:lpstr>
      <vt:lpstr>Is the charter school financially viable? </vt:lpstr>
      <vt:lpstr>Is the charter school financially viable?</vt:lpstr>
      <vt:lpstr>CCAP is here to support you!  Questions: info@calauthorizers.org</vt:lpstr>
      <vt:lpstr>CA 2.0-Advancing Equity and Access Through Quality Authorizing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CA2.0 - Advancing Equity and Access Through Quality Authorizing</dc:title>
  <dc:creator>Steve Canavero</dc:creator>
  <cp:lastModifiedBy>Kimberly Waite-Cooper</cp:lastModifiedBy>
  <cp:revision>15</cp:revision>
  <dcterms:created xsi:type="dcterms:W3CDTF">2021-02-24T17:10:32Z</dcterms:created>
  <dcterms:modified xsi:type="dcterms:W3CDTF">2023-07-25T09:08:48Z</dcterms:modified>
</cp:coreProperties>
</file>