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7" r:id="rId2"/>
    <p:sldId id="358" r:id="rId3"/>
    <p:sldId id="363" r:id="rId4"/>
    <p:sldId id="359" r:id="rId5"/>
    <p:sldId id="356" r:id="rId6"/>
    <p:sldId id="391" r:id="rId7"/>
    <p:sldId id="389" r:id="rId8"/>
    <p:sldId id="39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52F0583-E2D1-4DF6-B946-727C4B1409F3}" v="4" dt="2021-02-24T00:17:48.71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24" d="100"/>
          <a:sy n="124" d="100"/>
        </p:scale>
        <p:origin x="52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ve Canavero" clId="Web-{952F0583-E2D1-4DF6-B946-727C4B1409F3}"/>
    <pc:docChg chg="modSld">
      <pc:chgData name="Steve Canavero" userId="" providerId="" clId="Web-{952F0583-E2D1-4DF6-B946-727C4B1409F3}" dt="2021-02-24T00:17:48.710" v="3"/>
      <pc:docMkLst>
        <pc:docMk/>
      </pc:docMkLst>
      <pc:sldChg chg="addSp delSp modSp">
        <pc:chgData name="Steve Canavero" userId="" providerId="" clId="Web-{952F0583-E2D1-4DF6-B946-727C4B1409F3}" dt="2021-02-24T00:17:39.273" v="1"/>
        <pc:sldMkLst>
          <pc:docMk/>
          <pc:sldMk cId="4041689357" sldId="356"/>
        </pc:sldMkLst>
        <pc:picChg chg="add del mod">
          <ac:chgData name="Steve Canavero" userId="" providerId="" clId="Web-{952F0583-E2D1-4DF6-B946-727C4B1409F3}" dt="2021-02-24T00:17:39.273" v="1"/>
          <ac:picMkLst>
            <pc:docMk/>
            <pc:sldMk cId="4041689357" sldId="356"/>
            <ac:picMk id="3" creationId="{D5CB3CF0-8FE7-4D3C-A247-878AA287D5B7}"/>
          </ac:picMkLst>
        </pc:picChg>
      </pc:sldChg>
      <pc:sldChg chg="addSp delSp modSp">
        <pc:chgData name="Steve Canavero" userId="" providerId="" clId="Web-{952F0583-E2D1-4DF6-B946-727C4B1409F3}" dt="2021-02-24T00:17:48.710" v="3"/>
        <pc:sldMkLst>
          <pc:docMk/>
          <pc:sldMk cId="4075724105" sldId="359"/>
        </pc:sldMkLst>
        <pc:picChg chg="add del mod">
          <ac:chgData name="Steve Canavero" userId="" providerId="" clId="Web-{952F0583-E2D1-4DF6-B946-727C4B1409F3}" dt="2021-02-24T00:17:48.710" v="3"/>
          <ac:picMkLst>
            <pc:docMk/>
            <pc:sldMk cId="4075724105" sldId="359"/>
            <ac:picMk id="6" creationId="{1E4FE841-6A87-49FB-A4E5-3C03AD068C15}"/>
          </ac:picMkLst>
        </pc:pic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C4E81D-6E84-40A0-9060-5A0CCB190C41}" type="datetimeFigureOut">
              <a:rPr lang="en-US" smtClean="0"/>
              <a:t>3/10/21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597548-9037-4268-B070-61C7C56567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4499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Steve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7C4550-EEDE-BA4C-9E90-7E635E84933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093215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base"/>
            <a:r>
              <a:rPr lang="en-US" sz="1600" dirty="0"/>
              <a:t>Steve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7C4550-EEDE-BA4C-9E90-7E635E84933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564584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Robin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7C4550-EEDE-BA4C-9E90-7E635E849339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89409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7C4550-EEDE-BA4C-9E90-7E635E84933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569049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7C4550-EEDE-BA4C-9E90-7E635E84933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169543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base"/>
            <a:r>
              <a:rPr lang="en-US" sz="1600" dirty="0"/>
              <a:t>Steve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7C4550-EEDE-BA4C-9E90-7E635E84933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564584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7C4550-EEDE-BA4C-9E90-7E635E84933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47260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7C4550-EEDE-BA4C-9E90-7E635E84933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323329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94885-25BB-48F8-84DE-D92E870FEEC3}" type="datetimeFigureOut">
              <a:rPr lang="en-US" smtClean="0"/>
              <a:t>3/10/21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9C4C9-56DA-42F9-863F-DA7FD8B426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5953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94885-25BB-48F8-84DE-D92E870FEEC3}" type="datetimeFigureOut">
              <a:rPr lang="en-US" smtClean="0"/>
              <a:t>3/10/21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9C4C9-56DA-42F9-863F-DA7FD8B426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8321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94885-25BB-48F8-84DE-D92E870FEEC3}" type="datetimeFigureOut">
              <a:rPr lang="en-US" smtClean="0"/>
              <a:t>3/10/21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9C4C9-56DA-42F9-863F-DA7FD8B426F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400420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94885-25BB-48F8-84DE-D92E870FEEC3}" type="datetimeFigureOut">
              <a:rPr lang="en-US" smtClean="0"/>
              <a:t>3/10/21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9C4C9-56DA-42F9-863F-DA7FD8B426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08258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94885-25BB-48F8-84DE-D92E870FEEC3}" type="datetimeFigureOut">
              <a:rPr lang="en-US" smtClean="0"/>
              <a:t>3/10/21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9C4C9-56DA-42F9-863F-DA7FD8B426F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404674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94885-25BB-48F8-84DE-D92E870FEEC3}" type="datetimeFigureOut">
              <a:rPr lang="en-US" smtClean="0"/>
              <a:t>3/10/21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9C4C9-56DA-42F9-863F-DA7FD8B426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99517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94885-25BB-48F8-84DE-D92E870FEEC3}" type="datetimeFigureOut">
              <a:rPr lang="en-US" smtClean="0"/>
              <a:t>3/10/21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9C4C9-56DA-42F9-863F-DA7FD8B426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22703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94885-25BB-48F8-84DE-D92E870FEEC3}" type="datetimeFigureOut">
              <a:rPr lang="en-US" smtClean="0"/>
              <a:t>3/10/21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9C4C9-56DA-42F9-863F-DA7FD8B426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6481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94885-25BB-48F8-84DE-D92E870FEEC3}" type="datetimeFigureOut">
              <a:rPr lang="en-US" smtClean="0"/>
              <a:t>3/10/21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9C4C9-56DA-42F9-863F-DA7FD8B426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1719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94885-25BB-48F8-84DE-D92E870FEEC3}" type="datetimeFigureOut">
              <a:rPr lang="en-US" smtClean="0"/>
              <a:t>3/10/21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9C4C9-56DA-42F9-863F-DA7FD8B426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9250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94885-25BB-48F8-84DE-D92E870FEEC3}" type="datetimeFigureOut">
              <a:rPr lang="en-US" smtClean="0"/>
              <a:t>3/10/21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9C4C9-56DA-42F9-863F-DA7FD8B426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1764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94885-25BB-48F8-84DE-D92E870FEEC3}" type="datetimeFigureOut">
              <a:rPr lang="en-US" smtClean="0"/>
              <a:t>3/10/21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9C4C9-56DA-42F9-863F-DA7FD8B426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0000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94885-25BB-48F8-84DE-D92E870FEEC3}" type="datetimeFigureOut">
              <a:rPr lang="en-US" smtClean="0"/>
              <a:t>3/10/21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9C4C9-56DA-42F9-863F-DA7FD8B426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1506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94885-25BB-48F8-84DE-D92E870FEEC3}" type="datetimeFigureOut">
              <a:rPr lang="en-US" smtClean="0"/>
              <a:t>3/10/21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9C4C9-56DA-42F9-863F-DA7FD8B426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3243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94885-25BB-48F8-84DE-D92E870FEEC3}" type="datetimeFigureOut">
              <a:rPr lang="en-US" smtClean="0"/>
              <a:t>3/10/21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9C4C9-56DA-42F9-863F-DA7FD8B426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1447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9C4C9-56DA-42F9-863F-DA7FD8B426F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94885-25BB-48F8-84DE-D92E870FEEC3}" type="datetimeFigureOut">
              <a:rPr lang="en-US" smtClean="0"/>
              <a:t>3/10/21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0536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194885-25BB-48F8-84DE-D92E870FEEC3}" type="datetimeFigureOut">
              <a:rPr lang="en-US" smtClean="0"/>
              <a:t>3/10/21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E79C4C9-56DA-42F9-863F-DA7FD8B426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2020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image" Target="../media/image4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package" Target="../embeddings/Microsoft_Word_Document.docx"/><Relationship Id="rId5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3.png"/><Relationship Id="rId4" Type="http://schemas.openxmlformats.org/officeDocument/2006/relationships/image" Target="../media/image1.png"/><Relationship Id="rId9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F8D44E-0972-4C28-8477-734A3C5789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03850" y="891541"/>
            <a:ext cx="5866189" cy="4074074"/>
          </a:xfrm>
        </p:spPr>
        <p:txBody>
          <a:bodyPr>
            <a:normAutofit fontScale="90000"/>
          </a:bodyPr>
          <a:lstStyle/>
          <a:p>
            <a:pPr algn="l"/>
            <a:r>
              <a:rPr lang="en-US" sz="5500" b="1" dirty="0"/>
              <a:t>CA2.0 - Advancing Equity and Access Through Quality Authorizing</a:t>
            </a:r>
            <a:br>
              <a:rPr lang="en-US" sz="5500" dirty="0"/>
            </a:br>
            <a:endParaRPr lang="en-US" sz="55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E61B05E-EE47-4B7B-AAE4-01931DE072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2815" y="4425061"/>
            <a:ext cx="4000156" cy="700487"/>
          </a:xfrm>
          <a:prstGeom prst="rect">
            <a:avLst/>
          </a:prstGeom>
          <a:effectLst>
            <a:outerShdw blurRad="406400" dist="317500" dir="5400000" sx="89000" sy="89000" rotWithShape="0">
              <a:prstClr val="black">
                <a:alpha val="15000"/>
              </a:prstClr>
            </a:outerShdw>
          </a:effec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A5D31E5-C001-4973-A037-812525B8089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57083" y="1619991"/>
            <a:ext cx="3995888" cy="929043"/>
          </a:xfrm>
          <a:prstGeom prst="rect">
            <a:avLst/>
          </a:prstGeom>
          <a:effectLst>
            <a:outerShdw blurRad="406400" dist="317500" dir="5400000" sx="89000" sy="89000" rotWithShape="0">
              <a:prstClr val="black">
                <a:alpha val="15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0290037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84E1FF-991D-4F40-AD61-8D01AFCEED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CA 2.0-Advancing Equity and Access Through Quality Authorizing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338C9B-AA05-4089-8770-FC72A34621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US" sz="2400" dirty="0"/>
          </a:p>
          <a:p>
            <a:pPr marL="400050" lvl="2" indent="0" fontAlgn="base">
              <a:buClr>
                <a:srgbClr val="F07F09"/>
              </a:buClr>
              <a:buNone/>
            </a:pPr>
            <a:endParaRPr lang="en-US" sz="22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342900" lvl="1" indent="-342900" fontAlgn="base">
              <a:buClr>
                <a:srgbClr val="F07F09"/>
              </a:buClr>
            </a:pPr>
            <a:endParaRPr lang="en-US" sz="24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0" indent="0" fontAlgn="base">
              <a:buNone/>
            </a:pPr>
            <a:endParaRPr lang="en-US" sz="2000" dirty="0"/>
          </a:p>
          <a:p>
            <a:pPr fontAlgn="base"/>
            <a:endParaRPr lang="en-US" dirty="0"/>
          </a:p>
          <a:p>
            <a:pPr fontAlgn="base"/>
            <a:endParaRPr lang="en-US" dirty="0"/>
          </a:p>
          <a:p>
            <a:pPr marL="0" indent="0">
              <a:buNone/>
            </a:pPr>
            <a:endParaRPr lang="en-US" sz="24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7200AF9-8553-4408-9297-7E9D2A73CF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136228"/>
            <a:ext cx="3072650" cy="71329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5FB5EA7-FF5E-459D-BB40-997A09D3CFB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33156" y="6261207"/>
            <a:ext cx="2645893" cy="46333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5A77CE5-D45E-4843-AFC7-BA42F56400E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62230" y="1930400"/>
            <a:ext cx="3226875" cy="414398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8915227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84E1FF-991D-4F40-AD61-8D01AFCEED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CA 2.0-Advancing Equity and Access Through Quality Authorizing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338C9B-AA05-4089-8770-FC72A34621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lvl="0" fontAlgn="base"/>
            <a:r>
              <a:rPr lang="en-US" sz="2400" dirty="0"/>
              <a:t>Toolkits are intended as a foundation and resource for authorizers</a:t>
            </a:r>
          </a:p>
          <a:p>
            <a:pPr lvl="0" fontAlgn="base"/>
            <a:r>
              <a:rPr lang="en-US" sz="2400" dirty="0"/>
              <a:t>Authorizers will need to adjust to their own contexts and practices</a:t>
            </a:r>
          </a:p>
          <a:p>
            <a:pPr lvl="0" fontAlgn="base"/>
            <a:r>
              <a:rPr lang="en-US" sz="2400" dirty="0"/>
              <a:t>Toolkits incorporate legal requirements as well as best and promising practices</a:t>
            </a:r>
          </a:p>
          <a:p>
            <a:pPr lvl="0" fontAlgn="base"/>
            <a:r>
              <a:rPr lang="en-US" sz="2400" dirty="0"/>
              <a:t>Toolkits focus on equity and access; particular focus on English learners</a:t>
            </a:r>
          </a:p>
          <a:p>
            <a:pPr marL="0" indent="0" fontAlgn="base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400050" lvl="2" indent="0" fontAlgn="base">
              <a:buClr>
                <a:srgbClr val="F07F09"/>
              </a:buClr>
              <a:buNone/>
            </a:pPr>
            <a:endParaRPr lang="en-US" sz="22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342900" lvl="1" indent="-342900" fontAlgn="base">
              <a:buClr>
                <a:srgbClr val="F07F09"/>
              </a:buClr>
            </a:pPr>
            <a:endParaRPr lang="en-US" sz="24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0" indent="0" fontAlgn="base">
              <a:buNone/>
            </a:pPr>
            <a:endParaRPr lang="en-US" sz="2000" dirty="0"/>
          </a:p>
          <a:p>
            <a:pPr fontAlgn="base"/>
            <a:endParaRPr lang="en-US" dirty="0"/>
          </a:p>
          <a:p>
            <a:pPr fontAlgn="base"/>
            <a:endParaRPr lang="en-US" dirty="0"/>
          </a:p>
          <a:p>
            <a:pPr marL="0" indent="0">
              <a:buNone/>
            </a:pPr>
            <a:endParaRPr lang="en-US" sz="24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7200AF9-8553-4408-9297-7E9D2A73CF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136228"/>
            <a:ext cx="3072650" cy="71329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5FB5EA7-FF5E-459D-BB40-997A09D3CFB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33156" y="6261207"/>
            <a:ext cx="2645893" cy="463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4606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84E1FF-991D-4F40-AD61-8D01AFCEED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4124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/>
              <a:t>Annual</a:t>
            </a:r>
            <a:r>
              <a:rPr lang="en-US" dirty="0"/>
              <a:t> Performance Report: 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338C9B-AA05-4089-8770-FC72A34621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72909"/>
            <a:ext cx="8596668" cy="3880773"/>
          </a:xfrm>
        </p:spPr>
        <p:txBody>
          <a:bodyPr vert="horz" lIns="91440" tIns="45720" rIns="91440" bIns="45720" rtlCol="0" anchor="t">
            <a:normAutofit/>
          </a:bodyPr>
          <a:lstStyle/>
          <a:p>
            <a:pPr fontAlgn="base"/>
            <a:r>
              <a:rPr lang="en-US" sz="2400" dirty="0"/>
              <a:t>Aligned to the </a:t>
            </a:r>
            <a:r>
              <a:rPr lang="en-US" sz="2400" b="1" dirty="0"/>
              <a:t>criteria for renewal </a:t>
            </a:r>
            <a:r>
              <a:rPr lang="en-US" sz="2400" dirty="0"/>
              <a:t>and the renewal review process; </a:t>
            </a:r>
          </a:p>
          <a:p>
            <a:pPr fontAlgn="base"/>
            <a:r>
              <a:rPr lang="en-US" sz="2400" dirty="0"/>
              <a:t>Provides an </a:t>
            </a:r>
            <a:r>
              <a:rPr lang="en-US" sz="2400" b="1" dirty="0"/>
              <a:t>indicator</a:t>
            </a:r>
            <a:r>
              <a:rPr lang="en-US" sz="2400" dirty="0"/>
              <a:t> of the likelihood of the school’s ability to make a compelling case for renewal; and </a:t>
            </a:r>
          </a:p>
          <a:p>
            <a:pPr fontAlgn="base"/>
            <a:r>
              <a:rPr lang="en-US" sz="2400" dirty="0"/>
              <a:t>Provides schools with </a:t>
            </a:r>
            <a:r>
              <a:rPr lang="en-US" sz="2400" b="1" dirty="0"/>
              <a:t>regular feedback </a:t>
            </a:r>
            <a:r>
              <a:rPr lang="en-US" sz="2400" dirty="0"/>
              <a:t>regarding their progress towards renewal and affords them an occasion to take early corrective action, thereby increasing the opportunities for a charter school to succeed.</a:t>
            </a:r>
          </a:p>
          <a:p>
            <a:pPr marL="0" lvl="0" indent="0" fontAlgn="base">
              <a:buNone/>
            </a:pPr>
            <a:endParaRPr lang="en-US" sz="2000" dirty="0"/>
          </a:p>
          <a:p>
            <a:pPr marL="457200" lvl="1" indent="0" fontAlgn="base">
              <a:buNone/>
            </a:pPr>
            <a:endParaRPr lang="en-US" sz="2000" dirty="0"/>
          </a:p>
          <a:p>
            <a:pPr lvl="1" fontAlgn="base"/>
            <a:endParaRPr lang="en-US" sz="2200" dirty="0"/>
          </a:p>
          <a:p>
            <a:pPr lvl="2" fontAlgn="base"/>
            <a:endParaRPr lang="en-US" sz="2000" dirty="0"/>
          </a:p>
          <a:p>
            <a:pPr lvl="1" fontAlgn="base"/>
            <a:endParaRPr lang="en-US" sz="2200" dirty="0"/>
          </a:p>
          <a:p>
            <a:pPr marL="0" indent="0">
              <a:buNone/>
            </a:pPr>
            <a:endParaRPr lang="en-US" sz="2400" dirty="0"/>
          </a:p>
          <a:p>
            <a:pPr marL="400050" lvl="2" indent="0" fontAlgn="base">
              <a:buClr>
                <a:srgbClr val="F07F09"/>
              </a:buClr>
              <a:buNone/>
            </a:pPr>
            <a:endParaRPr lang="en-US" sz="22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342900" lvl="1" indent="-342900" fontAlgn="base">
              <a:buClr>
                <a:srgbClr val="F07F09"/>
              </a:buClr>
            </a:pPr>
            <a:endParaRPr lang="en-US" sz="24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0" indent="0" fontAlgn="base">
              <a:buNone/>
            </a:pPr>
            <a:endParaRPr lang="en-US" sz="2000" dirty="0"/>
          </a:p>
          <a:p>
            <a:pPr fontAlgn="base"/>
            <a:endParaRPr lang="en-US" dirty="0"/>
          </a:p>
          <a:p>
            <a:pPr fontAlgn="base"/>
            <a:endParaRPr lang="en-US" dirty="0"/>
          </a:p>
          <a:p>
            <a:pPr marL="0" indent="0">
              <a:buNone/>
            </a:pPr>
            <a:endParaRPr lang="en-US" sz="24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7200AF9-8553-4408-9297-7E9D2A73CF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136228"/>
            <a:ext cx="3072650" cy="71329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5FB5EA7-FF5E-459D-BB40-997A09D3CFB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33156" y="6261207"/>
            <a:ext cx="2645893" cy="463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57241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84E1FF-991D-4F40-AD61-8D01AFCEED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41248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Overview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7200AF9-8553-4408-9297-7E9D2A73CF9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6136228"/>
            <a:ext cx="3072650" cy="71329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5FB5EA7-FF5E-459D-BB40-997A09D3CFB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33156" y="6261207"/>
            <a:ext cx="2645893" cy="463336"/>
          </a:xfrm>
          <a:prstGeom prst="rect">
            <a:avLst/>
          </a:prstGeom>
        </p:spPr>
      </p:pic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CABCE229-862B-4EF2-9749-FABBC7FC8DA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4813693"/>
              </p:ext>
            </p:extLst>
          </p:nvPr>
        </p:nvGraphicFramePr>
        <p:xfrm>
          <a:off x="676275" y="1447803"/>
          <a:ext cx="9144000" cy="47105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Document" r:id="rId6" imgW="5934666" imgH="3067519" progId="Word.Document.12">
                  <p:embed/>
                </p:oleObj>
              </mc:Choice>
              <mc:Fallback>
                <p:oleObj name="Document" r:id="rId6" imgW="5934666" imgH="3067519" progId="Word.Document.12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CABCE229-862B-4EF2-9749-FABBC7FC8DA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76275" y="1447803"/>
                        <a:ext cx="9144000" cy="47105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416893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84E1FF-991D-4F40-AD61-8D01AFCEED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CA 2.0-Advancing Equity and Access Through Quality Authorizing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338C9B-AA05-4089-8770-FC72A34621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US" sz="2400" dirty="0"/>
          </a:p>
          <a:p>
            <a:pPr marL="400050" lvl="2" indent="0" fontAlgn="base">
              <a:buClr>
                <a:srgbClr val="F07F09"/>
              </a:buClr>
              <a:buNone/>
            </a:pPr>
            <a:endParaRPr lang="en-US" sz="22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342900" lvl="1" indent="-342900" fontAlgn="base">
              <a:buClr>
                <a:srgbClr val="F07F09"/>
              </a:buClr>
            </a:pPr>
            <a:endParaRPr lang="en-US" sz="24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0" indent="0" fontAlgn="base">
              <a:buNone/>
            </a:pPr>
            <a:endParaRPr lang="en-US" sz="2000" dirty="0"/>
          </a:p>
          <a:p>
            <a:pPr fontAlgn="base"/>
            <a:endParaRPr lang="en-US" dirty="0"/>
          </a:p>
          <a:p>
            <a:pPr fontAlgn="base"/>
            <a:endParaRPr lang="en-US" dirty="0"/>
          </a:p>
          <a:p>
            <a:pPr marL="0" indent="0">
              <a:buNone/>
            </a:pPr>
            <a:endParaRPr lang="en-US" sz="24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7200AF9-8553-4408-9297-7E9D2A73CF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136228"/>
            <a:ext cx="3072650" cy="71329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5FB5EA7-FF5E-459D-BB40-997A09D3CFB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33156" y="6261207"/>
            <a:ext cx="2645893" cy="46333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5A77CE5-D45E-4843-AFC7-BA42F56400E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3362" y="1897375"/>
            <a:ext cx="3226875" cy="414398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3D34EAF-B4BF-48B3-8D8D-9F6A777B917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018097" y="1757862"/>
            <a:ext cx="1628878" cy="2105011"/>
          </a:xfrm>
          <a:prstGeom prst="rect">
            <a:avLst/>
          </a:pr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8B21657E-14E6-43B4-B1EC-0BB3ADF9E64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018097" y="4173525"/>
            <a:ext cx="1628878" cy="2099330"/>
          </a:xfrm>
          <a:prstGeom prst="rect">
            <a:avLst/>
          </a:pr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5B988D0C-E48E-4A9A-B6EA-FE10AA06695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157728" y="1773725"/>
            <a:ext cx="1623223" cy="2089148"/>
          </a:xfrm>
          <a:prstGeom prst="rect">
            <a:avLst/>
          </a:pr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DAC23033-BAEA-47EE-A41B-5A98A41BA531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164563" y="4173524"/>
            <a:ext cx="1628878" cy="2106481"/>
          </a:xfrm>
          <a:prstGeom prst="rect">
            <a:avLst/>
          </a:pr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323577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84E1FF-991D-4F40-AD61-8D01AFCEED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3326" y="2648712"/>
            <a:ext cx="8596668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CCAP is here to support you!</a:t>
            </a:r>
            <a:br>
              <a:rPr lang="en-US" dirty="0"/>
            </a:br>
            <a:br>
              <a:rPr lang="en-US" dirty="0"/>
            </a:br>
            <a:r>
              <a:rPr lang="en-US" dirty="0"/>
              <a:t>Questions: info@calauthorizers.org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7200AF9-8553-4408-9297-7E9D2A73CF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136228"/>
            <a:ext cx="3072650" cy="71329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5FB5EA7-FF5E-459D-BB40-997A09D3CFB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33156" y="6261207"/>
            <a:ext cx="2645893" cy="463336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3976E711-C3F7-5543-A688-29E38AE07181}"/>
              </a:ext>
            </a:extLst>
          </p:cNvPr>
          <p:cNvSpPr/>
          <p:nvPr/>
        </p:nvSpPr>
        <p:spPr>
          <a:xfrm>
            <a:off x="5974813" y="3244334"/>
            <a:ext cx="3113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pitchFamily="2" charset="0"/>
                <a:ea typeface="+mn-ea"/>
                <a:cs typeface="+mn-cs"/>
              </a:rPr>
              <a:t> 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 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2E55091-DC24-9B4B-9FD0-A4BB45338006}"/>
              </a:ext>
            </a:extLst>
          </p:cNvPr>
          <p:cNvSpPr/>
          <p:nvPr/>
        </p:nvSpPr>
        <p:spPr>
          <a:xfrm>
            <a:off x="5974813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pitchFamily="2" charset="0"/>
                <a:ea typeface="+mn-ea"/>
                <a:cs typeface="+mn-cs"/>
              </a:rPr>
              <a:t> 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683461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84E1FF-991D-4F40-AD61-8D01AFCEED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3326" y="2648712"/>
            <a:ext cx="8596668" cy="1320800"/>
          </a:xfrm>
        </p:spPr>
        <p:txBody>
          <a:bodyPr/>
          <a:lstStyle/>
          <a:p>
            <a:pPr algn="ctr"/>
            <a:r>
              <a:rPr lang="en-US" dirty="0"/>
              <a:t>Thank you!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7200AF9-8553-4408-9297-7E9D2A73CF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136228"/>
            <a:ext cx="3072650" cy="71329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5FB5EA7-FF5E-459D-BB40-997A09D3CFB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33156" y="6261207"/>
            <a:ext cx="2645893" cy="463336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3976E711-C3F7-5543-A688-29E38AE07181}"/>
              </a:ext>
            </a:extLst>
          </p:cNvPr>
          <p:cNvSpPr/>
          <p:nvPr/>
        </p:nvSpPr>
        <p:spPr>
          <a:xfrm>
            <a:off x="5974813" y="3244334"/>
            <a:ext cx="3113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pitchFamily="2" charset="0"/>
                <a:ea typeface="+mn-ea"/>
                <a:cs typeface="+mn-cs"/>
              </a:rPr>
              <a:t> 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 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2E55091-DC24-9B4B-9FD0-A4BB45338006}"/>
              </a:ext>
            </a:extLst>
          </p:cNvPr>
          <p:cNvSpPr/>
          <p:nvPr/>
        </p:nvSpPr>
        <p:spPr>
          <a:xfrm>
            <a:off x="5974813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pitchFamily="2" charset="0"/>
                <a:ea typeface="+mn-ea"/>
                <a:cs typeface="+mn-cs"/>
              </a:rPr>
              <a:t> 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2340238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184</Words>
  <Application>Microsoft Macintosh PowerPoint</Application>
  <PresentationFormat>Widescreen</PresentationFormat>
  <Paragraphs>57</Paragraphs>
  <Slides>8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Times</vt:lpstr>
      <vt:lpstr>Trebuchet MS</vt:lpstr>
      <vt:lpstr>Wingdings 3</vt:lpstr>
      <vt:lpstr>Facet</vt:lpstr>
      <vt:lpstr>Document</vt:lpstr>
      <vt:lpstr>CA2.0 - Advancing Equity and Access Through Quality Authorizing </vt:lpstr>
      <vt:lpstr>CA 2.0-Advancing Equity and Access Through Quality Authorizing</vt:lpstr>
      <vt:lpstr>CA 2.0-Advancing Equity and Access Through Quality Authorizing</vt:lpstr>
      <vt:lpstr>Annual Performance Report: Introduction</vt:lpstr>
      <vt:lpstr>Overview</vt:lpstr>
      <vt:lpstr>CA 2.0-Advancing Equity and Access Through Quality Authorizing</vt:lpstr>
      <vt:lpstr>CCAP is here to support you!  Questions: info@calauthorizers.org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CA2.0 - Advancing Equity and Access Through Quality Authorizing </dc:title>
  <dc:creator>Steve Canavero</dc:creator>
  <cp:lastModifiedBy>Kathy Huntziker</cp:lastModifiedBy>
  <cp:revision>11</cp:revision>
  <dcterms:created xsi:type="dcterms:W3CDTF">2021-02-24T00:14:03Z</dcterms:created>
  <dcterms:modified xsi:type="dcterms:W3CDTF">2021-03-11T00:54:20Z</dcterms:modified>
</cp:coreProperties>
</file>