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402" r:id="rId3"/>
    <p:sldId id="390" r:id="rId4"/>
    <p:sldId id="373" r:id="rId5"/>
    <p:sldId id="393" r:id="rId6"/>
    <p:sldId id="394" r:id="rId7"/>
    <p:sldId id="400" r:id="rId8"/>
    <p:sldId id="389" r:id="rId9"/>
    <p:sldId id="4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980-525A-45A1-9561-2569413099B8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547AC-32B9-4581-89F9-1B91FBF04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0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2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45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00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97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806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346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0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6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8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1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33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09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6768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07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72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2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6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7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7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2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8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0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7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4885-25BB-48F8-84DE-D92E870FEEC3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D44E-0972-4C28-8477-734A3C578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5500" b="1" dirty="0"/>
              <a:t>CA2.0 - Advancing Equity and Access Through Quality Authorizing</a:t>
            </a:r>
            <a:br>
              <a:rPr lang="en-US" sz="5500" dirty="0"/>
            </a:br>
            <a:endParaRPr lang="en-US" sz="5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1B05E-EE47-4B7B-AAE4-01931DE0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15" y="4425061"/>
            <a:ext cx="4000156" cy="70048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D31E5-C001-4973-A037-812525B80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083" y="1619991"/>
            <a:ext cx="3995888" cy="929043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00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4834" y="1787868"/>
            <a:ext cx="1166930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5" y="5221628"/>
            <a:ext cx="1166117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8269" y="2267183"/>
            <a:ext cx="2208533" cy="28424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C23033-BAEA-47EE-A41B-5A98A41BA5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4835" y="3504748"/>
            <a:ext cx="1166116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08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 operating and governed effectively?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125D70-8BAA-4C55-9BC4-D88F3175F727}"/>
              </a:ext>
            </a:extLst>
          </p:cNvPr>
          <p:cNvSpPr txBox="1"/>
          <p:nvPr/>
        </p:nvSpPr>
        <p:spPr>
          <a:xfrm>
            <a:off x="603504" y="3721608"/>
            <a:ext cx="5184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Introductory language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Definitions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Explanations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7E0EC-5FBA-4364-9503-18FA3E1CABD7}"/>
              </a:ext>
            </a:extLst>
          </p:cNvPr>
          <p:cNvSpPr txBox="1"/>
          <p:nvPr/>
        </p:nvSpPr>
        <p:spPr>
          <a:xfrm>
            <a:off x="5900928" y="3836849"/>
            <a:ext cx="518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Template for you to use/customize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28CF0AE-01B0-4BE8-8C24-E27E71300A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529" y="1732110"/>
            <a:ext cx="5029200" cy="136585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B7B8294-7951-4EA2-91C7-EB2D9FF0D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0928" y="1734617"/>
            <a:ext cx="5120640" cy="134753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65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 operating and governed effectively?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909"/>
            <a:ext cx="9664530" cy="42158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en-US" sz="2000" dirty="0"/>
              <a:t>Introduction</a:t>
            </a:r>
          </a:p>
          <a:p>
            <a:pPr lvl="1" fontAlgn="base"/>
            <a:r>
              <a:rPr lang="en-US" sz="2000" dirty="0"/>
              <a:t>Measures compliance with legal and ethical standards</a:t>
            </a:r>
          </a:p>
          <a:p>
            <a:pPr lvl="1" fontAlgn="base"/>
            <a:r>
              <a:rPr lang="en-US" sz="2000" dirty="0"/>
              <a:t>Evaluates compliance with requirements and processes</a:t>
            </a:r>
          </a:p>
          <a:p>
            <a:pPr lvl="2" fontAlgn="base"/>
            <a:r>
              <a:rPr lang="en-US" sz="1800" dirty="0"/>
              <a:t>Academic and Financial evaluate outcomes</a:t>
            </a:r>
          </a:p>
          <a:p>
            <a:pPr lvl="1" fontAlgn="base"/>
            <a:r>
              <a:rPr lang="en-US" sz="2000" dirty="0"/>
              <a:t>Represents a balance between protecting public interest and burdensome oversight</a:t>
            </a:r>
          </a:p>
          <a:p>
            <a:pPr fontAlgn="base"/>
            <a:r>
              <a:rPr lang="en-US" sz="2200" dirty="0"/>
              <a:t>Use</a:t>
            </a:r>
          </a:p>
          <a:p>
            <a:pPr lvl="1" fontAlgn="base"/>
            <a:r>
              <a:rPr lang="en-US" sz="1800" dirty="0"/>
              <a:t>Academic + Finance + Operational Frameworks used annually to assess performance</a:t>
            </a:r>
          </a:p>
          <a:p>
            <a:pPr lvl="1" fontAlgn="base"/>
            <a:r>
              <a:rPr lang="en-US" sz="1800" dirty="0"/>
              <a:t>Cumulative record across years</a:t>
            </a:r>
          </a:p>
          <a:p>
            <a:pPr lvl="1" fontAlgn="base"/>
            <a:r>
              <a:rPr lang="en-US" sz="1800" dirty="0"/>
              <a:t>Basis for honest and supportive conversations with schools</a:t>
            </a:r>
          </a:p>
          <a:p>
            <a:pPr marL="457200" lvl="1" indent="0" fontAlgn="base">
              <a:buNone/>
            </a:pPr>
            <a:endParaRPr lang="en-US" sz="1800" dirty="0"/>
          </a:p>
          <a:p>
            <a:pPr lvl="1" fontAlgn="base"/>
            <a:endParaRPr lang="en-US" sz="18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917989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 operating and governed effectively?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909"/>
            <a:ext cx="4818210" cy="38226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en-US" sz="2000" dirty="0"/>
              <a:t>Alignment and Implications</a:t>
            </a:r>
          </a:p>
          <a:p>
            <a:pPr lvl="1" fontAlgn="base"/>
            <a:r>
              <a:rPr lang="en-US" sz="1800" dirty="0"/>
              <a:t>Aligned to legal and ethical standards</a:t>
            </a:r>
          </a:p>
          <a:p>
            <a:pPr lvl="1" fontAlgn="base"/>
            <a:r>
              <a:rPr lang="en-US" sz="1800" dirty="0"/>
              <a:t>Adaptable </a:t>
            </a:r>
          </a:p>
          <a:p>
            <a:pPr lvl="1" fontAlgn="base"/>
            <a:r>
              <a:rPr lang="en-US" sz="1800" dirty="0"/>
              <a:t>Additional measures included for consideration </a:t>
            </a:r>
          </a:p>
          <a:p>
            <a:pPr lvl="1" fontAlgn="base"/>
            <a:r>
              <a:rPr lang="en-US" sz="1800" dirty="0"/>
              <a:t>Focus on equity and access</a:t>
            </a:r>
            <a:endParaRPr lang="en-US" sz="1600" dirty="0"/>
          </a:p>
          <a:p>
            <a:pPr lvl="2" fontAlgn="base"/>
            <a:endParaRPr lang="en-US" sz="1600" dirty="0"/>
          </a:p>
          <a:p>
            <a:pPr lvl="1" fontAlgn="base"/>
            <a:endParaRPr lang="en-US" sz="1800" dirty="0"/>
          </a:p>
          <a:p>
            <a:pPr marL="457200" lvl="1" indent="0" fontAlgn="base">
              <a:buNone/>
            </a:pPr>
            <a:endParaRPr lang="en-US" sz="1800" dirty="0"/>
          </a:p>
          <a:p>
            <a:pPr lvl="1" fontAlgn="base"/>
            <a:endParaRPr lang="en-US" sz="18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053178-F2E1-4C94-B3B1-8E298D049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9049" y="2226659"/>
            <a:ext cx="6498234" cy="2404682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63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 operating and governed effectively?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C185938-F121-418E-A88F-4EAD24CD2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231424"/>
              </p:ext>
            </p:extLst>
          </p:nvPr>
        </p:nvGraphicFramePr>
        <p:xfrm>
          <a:off x="392959" y="1294389"/>
          <a:ext cx="4828265" cy="503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6" imgW="5934666" imgH="6190156" progId="Word.Document.12">
                  <p:embed/>
                </p:oleObj>
              </mc:Choice>
              <mc:Fallback>
                <p:oleObj name="Document" r:id="rId6" imgW="5934666" imgH="6190156" progId="Word.Document.12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FC185938-F121-418E-A88F-4EAD24CD2A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2959" y="1294389"/>
                        <a:ext cx="4828265" cy="503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1E20F42E-6754-41FA-8B5A-8151A69C57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169" y="2724679"/>
            <a:ext cx="6334125" cy="237172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21E153-B603-420E-9FD0-F9642CE55B20}"/>
              </a:ext>
            </a:extLst>
          </p:cNvPr>
          <p:cNvCxnSpPr>
            <a:cxnSpLocks/>
          </p:cNvCxnSpPr>
          <p:nvPr/>
        </p:nvCxnSpPr>
        <p:spPr>
          <a:xfrm flipH="1" flipV="1">
            <a:off x="1536325" y="1904301"/>
            <a:ext cx="1095506" cy="22650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E9E626-DAF1-4B7A-93D1-EE5BD5E6A3FB}"/>
              </a:ext>
            </a:extLst>
          </p:cNvPr>
          <p:cNvCxnSpPr>
            <a:cxnSpLocks/>
          </p:cNvCxnSpPr>
          <p:nvPr/>
        </p:nvCxnSpPr>
        <p:spPr>
          <a:xfrm flipH="1" flipV="1">
            <a:off x="1853790" y="5424238"/>
            <a:ext cx="1095506" cy="22650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0AA1AF-15D0-4FF6-BABD-9ADBD9FA1A48}"/>
              </a:ext>
            </a:extLst>
          </p:cNvPr>
          <p:cNvCxnSpPr>
            <a:cxnSpLocks/>
          </p:cNvCxnSpPr>
          <p:nvPr/>
        </p:nvCxnSpPr>
        <p:spPr>
          <a:xfrm flipH="1" flipV="1">
            <a:off x="1853790" y="4701065"/>
            <a:ext cx="1095506" cy="22650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0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 operating and governed effectively?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D79B55-6E35-4A56-9AC1-2E5E588AA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14" y="1359979"/>
            <a:ext cx="5042042" cy="25445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093144-B8CF-4CA1-8708-17F8175E83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575" y="2916778"/>
            <a:ext cx="6038850" cy="321945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5083DB-71F5-4C3E-AF4D-FFAACB3D7E43}"/>
              </a:ext>
            </a:extLst>
          </p:cNvPr>
          <p:cNvSpPr txBox="1"/>
          <p:nvPr/>
        </p:nvSpPr>
        <p:spPr>
          <a:xfrm>
            <a:off x="1234440" y="4261104"/>
            <a:ext cx="3072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Indicator and measure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Authorizer assesses and completes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6D9CCB-4AC0-43A1-A8C8-FD56E3E70EAC}"/>
              </a:ext>
            </a:extLst>
          </p:cNvPr>
          <p:cNvCxnSpPr/>
          <p:nvPr/>
        </p:nvCxnSpPr>
        <p:spPr>
          <a:xfrm flipV="1">
            <a:off x="1234440" y="3803904"/>
            <a:ext cx="0" cy="6217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15C9A2-9358-44ED-83E0-6AD41884D2D5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880333" y="4526503"/>
            <a:ext cx="1482242" cy="621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8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26" y="264871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CCAP is here to support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Questions: info@calauthorizers.org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76E711-C3F7-5543-A688-29E38AE07181}"/>
              </a:ext>
            </a:extLst>
          </p:cNvPr>
          <p:cNvSpPr/>
          <p:nvPr/>
        </p:nvSpPr>
        <p:spPr>
          <a:xfrm>
            <a:off x="5974813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55091-DC24-9B4B-9FD0-A4BB453380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34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4834" y="1787868"/>
            <a:ext cx="1166930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21657E-14E6-43B4-B1EC-0BB3ADF9E6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5" y="5221628"/>
            <a:ext cx="1166117" cy="150291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8269" y="2267183"/>
            <a:ext cx="2208533" cy="284246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C23033-BAEA-47EE-A41B-5A98A41BA5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4835" y="3504748"/>
            <a:ext cx="1166116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46593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194</Words>
  <Application>Microsoft Macintosh PowerPoint</Application>
  <PresentationFormat>Widescreen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</vt:lpstr>
      <vt:lpstr>Trebuchet MS</vt:lpstr>
      <vt:lpstr>Wingdings 3</vt:lpstr>
      <vt:lpstr>Facet</vt:lpstr>
      <vt:lpstr>Document</vt:lpstr>
      <vt:lpstr>CA2.0 - Advancing Equity and Access Through Quality Authorizing </vt:lpstr>
      <vt:lpstr>CA 2.0-Advancing Equity and Access Through Quality Authorizing</vt:lpstr>
      <vt:lpstr>Is the charter school operating and governed effectively? </vt:lpstr>
      <vt:lpstr>Is the charter school operating and governed effectively? </vt:lpstr>
      <vt:lpstr>Is the charter school operating and governed effectively? </vt:lpstr>
      <vt:lpstr>Is the charter school operating and governed effectively?</vt:lpstr>
      <vt:lpstr>Is the charter school operating and governed effectively?</vt:lpstr>
      <vt:lpstr>CCAP is here to support you!  Questions: info@calauthorizers.org</vt:lpstr>
      <vt:lpstr>CA 2.0-Advancing Equity and Access Through Quality Authorizing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CA2.0 - Advancing Equity and Access Through Quality Authorizing </dc:title>
  <dc:creator>Steve Canavero</dc:creator>
  <cp:lastModifiedBy>Kathy Huntziker</cp:lastModifiedBy>
  <cp:revision>12</cp:revision>
  <dcterms:created xsi:type="dcterms:W3CDTF">2021-02-24T16:43:56Z</dcterms:created>
  <dcterms:modified xsi:type="dcterms:W3CDTF">2021-03-11T01:06:08Z</dcterms:modified>
</cp:coreProperties>
</file>