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378" r:id="rId3"/>
    <p:sldId id="388" r:id="rId4"/>
    <p:sldId id="352" r:id="rId5"/>
    <p:sldId id="364" r:id="rId6"/>
    <p:sldId id="391" r:id="rId7"/>
    <p:sldId id="389" r:id="rId8"/>
    <p:sldId id="3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Canavero" initials="SC" lastIdx="6" clrIdx="0">
    <p:extLst>
      <p:ext uri="{19B8F6BF-5375-455C-9EA6-DF929625EA0E}">
        <p15:presenceInfo xmlns:p15="http://schemas.microsoft.com/office/powerpoint/2012/main" userId="S::scanave@wested.org::df4c653a-ed36-43ca-b02e-a6599399dd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2109" autoAdjust="0"/>
  </p:normalViewPr>
  <p:slideViewPr>
    <p:cSldViewPr snapToGrid="0">
      <p:cViewPr varScale="1">
        <p:scale>
          <a:sx n="105" d="100"/>
          <a:sy n="105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08DD-56EB-B244-A53B-A4E79CE69D3B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4550-EEDE-BA4C-9E90-7E635E8493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7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3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67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0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1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9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9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4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D44E-0972-4C28-8477-734A3C57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866189" cy="4074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b="1" dirty="0"/>
              <a:t>CA2.0 - Advancing Equity and Access Through Quality Authorizing</a:t>
            </a:r>
            <a:br>
              <a:rPr lang="en-US" sz="5500" dirty="0"/>
            </a:b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F534-7886-4C00-9BBF-572847DD7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50" y="4965613"/>
            <a:ext cx="5866189" cy="9210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February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B05E-EE47-4B7B-AAE4-01931DE0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15" y="4425061"/>
            <a:ext cx="4000156" cy="70048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D31E5-C001-4973-A037-812525B80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83" y="1619991"/>
            <a:ext cx="3995888" cy="92904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00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8" y="206360"/>
            <a:ext cx="8596668" cy="1320800"/>
          </a:xfrm>
        </p:spPr>
        <p:txBody>
          <a:bodyPr/>
          <a:lstStyle/>
          <a:p>
            <a:r>
              <a:rPr lang="en-US" dirty="0"/>
              <a:t>Charter School Petition Toolkit-</a:t>
            </a:r>
            <a:br>
              <a:rPr lang="en-US" dirty="0"/>
            </a:br>
            <a:r>
              <a:rPr lang="en-US" dirty="0"/>
              <a:t>Evaluation Rubric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B13A-48E6-7E4F-B855-FD140193E9AF}"/>
              </a:ext>
            </a:extLst>
          </p:cNvPr>
          <p:cNvSpPr/>
          <p:nvPr/>
        </p:nvSpPr>
        <p:spPr>
          <a:xfrm>
            <a:off x="677334" y="1351508"/>
            <a:ext cx="8366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F99844-1F1F-7D40-9106-D20C841E8C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"/>
          <a:stretch/>
        </p:blipFill>
        <p:spPr>
          <a:xfrm>
            <a:off x="3302908" y="1527160"/>
            <a:ext cx="3289803" cy="4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Rubric: Purpose 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342900" lvl="1" indent="-342900" fontAlgn="base"/>
            <a:r>
              <a:rPr lang="en-US" sz="2400" dirty="0"/>
              <a:t>A rubric for authorizers  and reviewers to use in evaluating the responses to 15 or 16 charter elements</a:t>
            </a:r>
          </a:p>
          <a:p>
            <a:pPr marL="342900" lvl="1" indent="-342900" fontAlgn="base"/>
            <a:r>
              <a:rPr lang="en-US" sz="2400" dirty="0"/>
              <a:t>Includes criteria or “look </a:t>
            </a:r>
            <a:r>
              <a:rPr lang="en-US" sz="2400" dirty="0" err="1"/>
              <a:t>fors</a:t>
            </a:r>
            <a:r>
              <a:rPr lang="en-US" sz="2400" dirty="0"/>
              <a:t>” for each element</a:t>
            </a:r>
          </a:p>
          <a:p>
            <a:pPr marL="342900" lvl="1" indent="-342900" fontAlgn="base"/>
            <a:r>
              <a:rPr lang="en-US" sz="2400" dirty="0"/>
              <a:t>Approach to review includes assurances, evidence of compliance, and quality indicators</a:t>
            </a:r>
          </a:p>
          <a:p>
            <a:pPr marL="342900" lvl="1" indent="-342900" fontAlgn="base"/>
            <a:endParaRPr lang="en-US" sz="24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Rubric: Petition Review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592"/>
            <a:ext cx="9231164" cy="45226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342900" lvl="1" indent="-342900" fontAlgn="base"/>
            <a:r>
              <a:rPr lang="en-US" sz="2400" b="1" dirty="0"/>
              <a:t>Broad Goal</a:t>
            </a:r>
            <a:r>
              <a:rPr lang="en-US" sz="2400" dirty="0"/>
              <a:t>: Maximize review time on high priority components. </a:t>
            </a:r>
          </a:p>
          <a:p>
            <a:pPr marL="342900" lvl="1" indent="-342900" fontAlgn="base"/>
            <a:r>
              <a:rPr lang="en-US" sz="2400" b="1" dirty="0"/>
              <a:t>Assurance</a:t>
            </a:r>
            <a:r>
              <a:rPr lang="en-US" sz="2400" dirty="0"/>
              <a:t>: The authorizer accepts the petitioner's assurance that the element is complete/compliant, will be complete/compliant, or the school will operate within compliance. </a:t>
            </a:r>
          </a:p>
          <a:p>
            <a:pPr marL="342900" lvl="1" indent="-342900" fontAlgn="base"/>
            <a:r>
              <a:rPr lang="en-US" sz="2400" b="1" dirty="0"/>
              <a:t>Compliance</a:t>
            </a:r>
            <a:r>
              <a:rPr lang="en-US" sz="2400" dirty="0"/>
              <a:t>: The authorizer evaluates these elements based on the existence of a response and whether the response is complete. Fundamental question: Did the petitioner provide what the authorizer asked? </a:t>
            </a:r>
          </a:p>
          <a:p>
            <a:pPr marL="342900" lvl="1" indent="-342900" fontAlgn="base"/>
            <a:r>
              <a:rPr lang="en-US" sz="2400" b="1" dirty="0"/>
              <a:t>Quality</a:t>
            </a:r>
            <a:r>
              <a:rPr lang="en-US" sz="2400" dirty="0"/>
              <a:t>: The authorizer uses professional discretion to assess the quality of a response. The authorizer may guide their quality review by referencing best practices, evidence, or other generally accepted tools.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Rubric: Petition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901715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89E942-90B5-5541-BD84-A65955398BC4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4515152" cy="4522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3" indent="0" fontAlgn="base">
              <a:buFont typeface="Wingdings 3" charset="2"/>
              <a:buNone/>
            </a:pPr>
            <a:endParaRPr lang="en-US" sz="2200" dirty="0"/>
          </a:p>
          <a:p>
            <a:r>
              <a:rPr lang="en-US" sz="2400" dirty="0"/>
              <a:t>Includes an initial petition review checklist</a:t>
            </a:r>
          </a:p>
          <a:p>
            <a:r>
              <a:rPr lang="en-US" sz="2400" dirty="0"/>
              <a:t>Used by both the petitioner and authorizer to confirm all required components are included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098F50-9A26-1148-A419-3AC8610B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8" y="1930400"/>
            <a:ext cx="6675120" cy="31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Review Toolkit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23FB36-0596-5442-87EE-3A1D94B9C5B4}"/>
              </a:ext>
            </a:extLst>
          </p:cNvPr>
          <p:cNvSpPr txBox="1">
            <a:spLocks/>
          </p:cNvSpPr>
          <p:nvPr/>
        </p:nvSpPr>
        <p:spPr>
          <a:xfrm>
            <a:off x="568924" y="1270000"/>
            <a:ext cx="4515152" cy="4522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3" indent="0" fontAlgn="base">
              <a:buFont typeface="Wingdings 3" charset="2"/>
              <a:buNone/>
            </a:pPr>
            <a:endParaRPr lang="en-US" sz="2200" dirty="0"/>
          </a:p>
          <a:p>
            <a:r>
              <a:rPr lang="en-US" sz="2200" dirty="0"/>
              <a:t>Each element includes text from the statute and the citation</a:t>
            </a:r>
          </a:p>
          <a:p>
            <a:r>
              <a:rPr lang="en-US" sz="2200" dirty="0"/>
              <a:t>Criteria that are legally required to be in the petition are in red font</a:t>
            </a:r>
          </a:p>
          <a:p>
            <a:r>
              <a:rPr lang="en-US" sz="2200" dirty="0"/>
              <a:t>Reviewers should indicate whether the criteria are met, partially met, or not met and indicate the page number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57CF55C-BF27-BC41-9DFD-BDDBAD27D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09" y="1696185"/>
            <a:ext cx="714776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BC34886-7583-A446-AA48-E4BCD37F8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" y="0"/>
            <a:ext cx="1036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8" y="206360"/>
            <a:ext cx="8596668" cy="1320800"/>
          </a:xfrm>
        </p:spPr>
        <p:txBody>
          <a:bodyPr/>
          <a:lstStyle/>
          <a:p>
            <a:r>
              <a:rPr lang="en-US" dirty="0"/>
              <a:t>Charter School Petition Toolkit-</a:t>
            </a:r>
            <a:br>
              <a:rPr lang="en-US" dirty="0"/>
            </a:br>
            <a:r>
              <a:rPr lang="en-US" dirty="0"/>
              <a:t>Evaluation Rubric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B13A-48E6-7E4F-B855-FD140193E9AF}"/>
              </a:ext>
            </a:extLst>
          </p:cNvPr>
          <p:cNvSpPr/>
          <p:nvPr/>
        </p:nvSpPr>
        <p:spPr>
          <a:xfrm>
            <a:off x="677334" y="1351508"/>
            <a:ext cx="8366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393B17-8AC5-FC42-BBD8-EC2B5360C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/>
          <a:stretch/>
        </p:blipFill>
        <p:spPr>
          <a:xfrm>
            <a:off x="3302908" y="1527160"/>
            <a:ext cx="3267225" cy="4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1819</TotalTime>
  <Words>283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Trebuchet MS</vt:lpstr>
      <vt:lpstr>Wingdings 3</vt:lpstr>
      <vt:lpstr>Facet</vt:lpstr>
      <vt:lpstr>CA2.0 - Advancing Equity and Access Through Quality Authorizing </vt:lpstr>
      <vt:lpstr>Charter School Petition Toolkit- Evaluation Rubric</vt:lpstr>
      <vt:lpstr>Evaluation Rubric: Purpose and Use</vt:lpstr>
      <vt:lpstr>Evaluation Rubric: Petition Review Approach</vt:lpstr>
      <vt:lpstr>Evaluation Rubric: Petition Checklist</vt:lpstr>
      <vt:lpstr>Petition Review Toolkit Components</vt:lpstr>
      <vt:lpstr>PowerPoint Presentation</vt:lpstr>
      <vt:lpstr>Charter School Petition Toolkit- Evaluation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CA2.0 - Advancing Equity and Access Through Quality Authorizing</dc:title>
  <dc:creator>Steve Canavero</dc:creator>
  <cp:lastModifiedBy>Kimberly Waite-Cooper</cp:lastModifiedBy>
  <cp:revision>399</cp:revision>
  <dcterms:created xsi:type="dcterms:W3CDTF">2020-07-30T02:17:48Z</dcterms:created>
  <dcterms:modified xsi:type="dcterms:W3CDTF">2021-03-17T18:43:59Z</dcterms:modified>
</cp:coreProperties>
</file>