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56" r:id="rId2"/>
    <p:sldId id="391" r:id="rId3"/>
    <p:sldId id="388" r:id="rId4"/>
    <p:sldId id="390" r:id="rId5"/>
    <p:sldId id="364" r:id="rId6"/>
    <p:sldId id="389" r:id="rId7"/>
    <p:sldId id="393" r:id="rId8"/>
    <p:sldId id="39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Canavero" initials="SC" lastIdx="6" clrIdx="0">
    <p:extLst>
      <p:ext uri="{19B8F6BF-5375-455C-9EA6-DF929625EA0E}">
        <p15:presenceInfo xmlns:p15="http://schemas.microsoft.com/office/powerpoint/2012/main" userId="S::scanave@wested.org::df4c653a-ed36-43ca-b02e-a6599399ddd6" providerId="AD"/>
      </p:ext>
    </p:extLst>
  </p:cmAuthor>
  <p:cmAuthor id="2" name="Kathy Huntziker" initials="KH" lastIdx="1" clrIdx="1">
    <p:extLst>
      <p:ext uri="{19B8F6BF-5375-455C-9EA6-DF929625EA0E}">
        <p15:presenceInfo xmlns:p15="http://schemas.microsoft.com/office/powerpoint/2012/main" userId="S::khuntzi@wested.org::f3c526ba-b522-4eb4-9d1f-eb827d8346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2109" autoAdjust="0"/>
  </p:normalViewPr>
  <p:slideViewPr>
    <p:cSldViewPr snapToGrid="0">
      <p:cViewPr varScale="1">
        <p:scale>
          <a:sx n="105" d="100"/>
          <a:sy n="105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608DD-56EB-B244-A53B-A4E79CE69D3B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C4550-EEDE-BA4C-9E90-7E635E8493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4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4550-EEDE-BA4C-9E90-7E635E84933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4550-EEDE-BA4C-9E90-7E635E84933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4550-EEDE-BA4C-9E90-7E635E84933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9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4550-EEDE-BA4C-9E90-7E635E84933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1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4550-EEDE-BA4C-9E90-7E635E84933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5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4550-EEDE-BA4C-9E90-7E635E84933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22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4550-EEDE-BA4C-9E90-7E635E84933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04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4550-EEDE-BA4C-9E90-7E635E84933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39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4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1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6672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4022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10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92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1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6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9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5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5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4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94885-25BB-48F8-84DE-D92E870FEEC3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79C4C9-56DA-42F9-863F-DA7FD8B42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4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D44E-0972-4C28-8477-734A3C578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850" y="891541"/>
            <a:ext cx="5866189" cy="4074074"/>
          </a:xfrm>
        </p:spPr>
        <p:txBody>
          <a:bodyPr>
            <a:normAutofit fontScale="90000"/>
          </a:bodyPr>
          <a:lstStyle/>
          <a:p>
            <a:pPr algn="l"/>
            <a:r>
              <a:rPr lang="en-US" sz="5500" b="1" dirty="0"/>
              <a:t>CA2.0 - Advancing Equity and Access Through Quality Authorizing</a:t>
            </a:r>
            <a:br>
              <a:rPr lang="en-US" sz="5500" dirty="0"/>
            </a:br>
            <a:endParaRPr lang="en-US" sz="5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6F534-7886-4C00-9BBF-572847DD7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850" y="4965613"/>
            <a:ext cx="5866189" cy="92103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February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1B05E-EE47-4B7B-AAE4-01931DE07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815" y="4425061"/>
            <a:ext cx="4000156" cy="700487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5D31E5-C001-4973-A037-812525B80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083" y="1619991"/>
            <a:ext cx="3995888" cy="929043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900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1FF-991D-4F40-AD61-8D01AFCE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58" y="206360"/>
            <a:ext cx="8596668" cy="1320800"/>
          </a:xfrm>
        </p:spPr>
        <p:txBody>
          <a:bodyPr/>
          <a:lstStyle/>
          <a:p>
            <a:r>
              <a:rPr lang="en-US" dirty="0"/>
              <a:t>Charter School Petition Toolkit:</a:t>
            </a:r>
            <a:br>
              <a:rPr lang="en-US" dirty="0"/>
            </a:br>
            <a:r>
              <a:rPr lang="en-US" dirty="0"/>
              <a:t>Petition Template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00AF9-8553-4408-9297-7E9D2A73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6228"/>
            <a:ext cx="3072650" cy="713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B5EA7-FF5E-459D-BB40-997A09D3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156" y="6261207"/>
            <a:ext cx="2645893" cy="4633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76E711-C3F7-5543-A688-29E38AE07181}"/>
              </a:ext>
            </a:extLst>
          </p:cNvPr>
          <p:cNvSpPr/>
          <p:nvPr/>
        </p:nvSpPr>
        <p:spPr>
          <a:xfrm>
            <a:off x="5974813" y="324433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r>
              <a:rPr lang="en-US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E55091-DC24-9B4B-9FD0-A4BB4533800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85B13A-48E6-7E4F-B855-FD140193E9AF}"/>
              </a:ext>
            </a:extLst>
          </p:cNvPr>
          <p:cNvSpPr/>
          <p:nvPr/>
        </p:nvSpPr>
        <p:spPr>
          <a:xfrm>
            <a:off x="677334" y="1351508"/>
            <a:ext cx="8366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10DFA10-CF75-6442-AF3F-91EF9BC807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086" y="1527160"/>
            <a:ext cx="3403600" cy="449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3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1FF-991D-4F40-AD61-8D01AFCE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Petition Template: Purpose and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8C9B-AA05-4089-8770-FC72A346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9231164" cy="45226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57250" lvl="3" indent="0" fontAlgn="base">
              <a:buNone/>
            </a:pPr>
            <a:endParaRPr lang="en-US" sz="2200" dirty="0"/>
          </a:p>
          <a:p>
            <a:pPr marL="342900" lvl="1" indent="-342900" fontAlgn="base"/>
            <a:r>
              <a:rPr lang="en-US" sz="2400" dirty="0"/>
              <a:t>Provide a structure to guide petitioners in writing high-quality, legally compliant petitions</a:t>
            </a:r>
          </a:p>
          <a:p>
            <a:pPr marL="342900" lvl="1" indent="-342900" fontAlgn="base"/>
            <a:r>
              <a:rPr lang="en-US" sz="2400" dirty="0"/>
              <a:t>Authorizers can use it to communicate clear expectations about the content and format of the petition</a:t>
            </a:r>
          </a:p>
          <a:p>
            <a:pPr marL="342900" lvl="1" indent="-342900" fontAlgn="base"/>
            <a:r>
              <a:rPr lang="en-US" sz="2400" dirty="0"/>
              <a:t>Using a template helps to minimize submission of incomplete petitions </a:t>
            </a:r>
          </a:p>
          <a:p>
            <a:pPr marL="1200150" lvl="3" indent="-342900" fontAlgn="base"/>
            <a:endParaRPr lang="en-US" sz="22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00AF9-8553-4408-9297-7E9D2A73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6228"/>
            <a:ext cx="3072650" cy="713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B5EA7-FF5E-459D-BB40-997A09D3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156" y="6261207"/>
            <a:ext cx="264589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6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1FF-991D-4F40-AD61-8D01AFCE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Petition Template: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8C9B-AA05-4089-8770-FC72A346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4515152" cy="45226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57250" lvl="3" indent="0" fontAlgn="base">
              <a:buNone/>
            </a:pPr>
            <a:endParaRPr lang="en-US" sz="2200" dirty="0"/>
          </a:p>
          <a:p>
            <a:r>
              <a:rPr lang="en-US" sz="2400" dirty="0"/>
              <a:t>Provides guidance on both content and format</a:t>
            </a:r>
          </a:p>
          <a:p>
            <a:r>
              <a:rPr lang="en-US" sz="2400" dirty="0"/>
              <a:t>Format instructions make the petition documents easier to review</a:t>
            </a:r>
          </a:p>
          <a:p>
            <a:r>
              <a:rPr lang="en-US" sz="2400" dirty="0"/>
              <a:t>Includes a template for a cover page and petitioner certification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00AF9-8553-4408-9297-7E9D2A73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6228"/>
            <a:ext cx="3072650" cy="713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B5EA7-FF5E-459D-BB40-997A09D3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156" y="6261207"/>
            <a:ext cx="2645893" cy="463336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10AB1CA-2FAB-F646-9976-E0AE08FCE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1488612"/>
            <a:ext cx="6662057" cy="45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1FF-991D-4F40-AD61-8D01AFCE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Petition Template:15 Charter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8C9B-AA05-4089-8770-FC72A346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9231164" cy="45226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57250" lvl="3" indent="0" fontAlgn="base">
              <a:buNone/>
            </a:pPr>
            <a:endParaRPr lang="en-US" sz="2200" dirty="0"/>
          </a:p>
          <a:p>
            <a:pPr marL="1200150" lvl="3" indent="-342900" fontAlgn="base"/>
            <a:endParaRPr lang="en-US" sz="22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00AF9-8553-4408-9297-7E9D2A73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6228"/>
            <a:ext cx="3072650" cy="713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B5EA7-FF5E-459D-BB40-997A09D3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156" y="6261207"/>
            <a:ext cx="2645893" cy="4633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ECBDE5-BAFC-1D44-BB21-E6D044E30190}"/>
              </a:ext>
            </a:extLst>
          </p:cNvPr>
          <p:cNvSpPr txBox="1">
            <a:spLocks/>
          </p:cNvSpPr>
          <p:nvPr/>
        </p:nvSpPr>
        <p:spPr>
          <a:xfrm>
            <a:off x="677334" y="1488613"/>
            <a:ext cx="4515152" cy="4522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3" indent="0" fontAlgn="base">
              <a:buFont typeface="Wingdings 3" charset="2"/>
              <a:buNone/>
            </a:pPr>
            <a:endParaRPr lang="en-US" sz="2200" dirty="0"/>
          </a:p>
          <a:p>
            <a:r>
              <a:rPr lang="en-US" sz="2400" dirty="0"/>
              <a:t>Asks petitioners to address specific criteria within each of the 15 or 16 elements</a:t>
            </a:r>
          </a:p>
          <a:p>
            <a:r>
              <a:rPr lang="en-US" sz="2400" dirty="0"/>
              <a:t>Criteria include both statutory requirements and information needed for a robust petition</a:t>
            </a:r>
          </a:p>
        </p:txBody>
      </p:sp>
      <p:pic>
        <p:nvPicPr>
          <p:cNvPr id="8" name="Picture 7" descr="A picture containing text, sign, stop&#10;&#10;Description automatically generated">
            <a:extLst>
              <a:ext uri="{FF2B5EF4-FFF2-40B4-BE49-F238E27FC236}">
                <a16:creationId xmlns:a16="http://schemas.microsoft.com/office/drawing/2014/main" id="{7C45E3EF-CE13-F344-8647-83D69713C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86" y="2011680"/>
            <a:ext cx="5302997" cy="2834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389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1FF-991D-4F40-AD61-8D01AFCE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Petition Template: Sample Element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8C9B-AA05-4089-8770-FC72A346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9231164" cy="45226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57250" lvl="3" indent="0" fontAlgn="base">
              <a:buNone/>
            </a:pPr>
            <a:endParaRPr lang="en-US" sz="2200" dirty="0"/>
          </a:p>
          <a:p>
            <a:pPr marL="1200150" lvl="3" indent="-342900" fontAlgn="base"/>
            <a:endParaRPr lang="en-US" sz="22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00AF9-8553-4408-9297-7E9D2A73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6228"/>
            <a:ext cx="3072650" cy="713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B5EA7-FF5E-459D-BB40-997A09D3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156" y="6261207"/>
            <a:ext cx="2645893" cy="463336"/>
          </a:xfrm>
          <a:prstGeom prst="rect">
            <a:avLst/>
          </a:prstGeom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95409B6-7F2C-C34D-AFE7-94C9BCF9A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14" y="1324708"/>
            <a:ext cx="7434942" cy="468654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FEF5C3-0157-AC46-8C13-1A5FDC3F3A37}"/>
              </a:ext>
            </a:extLst>
          </p:cNvPr>
          <p:cNvSpPr txBox="1">
            <a:spLocks/>
          </p:cNvSpPr>
          <p:nvPr/>
        </p:nvSpPr>
        <p:spPr>
          <a:xfrm>
            <a:off x="677334" y="1488613"/>
            <a:ext cx="3437466" cy="4522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3" indent="0" fontAlgn="base">
              <a:buFont typeface="Wingdings 3" charset="2"/>
              <a:buNone/>
            </a:pPr>
            <a:endParaRPr lang="en-US" sz="2200" dirty="0"/>
          </a:p>
          <a:p>
            <a:r>
              <a:rPr lang="en-US" sz="2400" dirty="0"/>
              <a:t>Each element includes text from the statute and the  citation</a:t>
            </a:r>
          </a:p>
          <a:p>
            <a:r>
              <a:rPr lang="en-US" sz="2400" dirty="0"/>
              <a:t>Legally required items are in red font</a:t>
            </a:r>
          </a:p>
        </p:txBody>
      </p:sp>
    </p:spTree>
    <p:extLst>
      <p:ext uri="{BB962C8B-B14F-4D97-AF65-F5344CB8AC3E}">
        <p14:creationId xmlns:p14="http://schemas.microsoft.com/office/powerpoint/2010/main" val="342409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1FF-991D-4F40-AD61-8D01AFCE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Petition Template: Supplemental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8C9B-AA05-4089-8770-FC72A346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9231164" cy="45226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57250" lvl="3" indent="0" fontAlgn="base">
              <a:buNone/>
            </a:pPr>
            <a:endParaRPr lang="en-US" sz="2200" dirty="0"/>
          </a:p>
          <a:p>
            <a:pPr marL="1200150" lvl="3" indent="-342900" fontAlgn="base"/>
            <a:endParaRPr lang="en-US" sz="22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00AF9-8553-4408-9297-7E9D2A73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6228"/>
            <a:ext cx="3072650" cy="713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B5EA7-FF5E-459D-BB40-997A09D3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156" y="6261207"/>
            <a:ext cx="2645893" cy="463336"/>
          </a:xfrm>
          <a:prstGeom prst="rect">
            <a:avLst/>
          </a:prstGeom>
        </p:spPr>
      </p:pic>
      <p:pic>
        <p:nvPicPr>
          <p:cNvPr id="7" name="Picture 6" descr="A picture containing text, sign, stop, outdoor&#10;&#10;Description automatically generated">
            <a:extLst>
              <a:ext uri="{FF2B5EF4-FFF2-40B4-BE49-F238E27FC236}">
                <a16:creationId xmlns:a16="http://schemas.microsoft.com/office/drawing/2014/main" id="{A6B21626-EC9B-1846-BCC0-DEB1E945D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26" y="1849774"/>
            <a:ext cx="4507862" cy="2286000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84EFA2-E101-E74B-AD7F-00CC23393714}"/>
              </a:ext>
            </a:extLst>
          </p:cNvPr>
          <p:cNvSpPr txBox="1">
            <a:spLocks/>
          </p:cNvSpPr>
          <p:nvPr/>
        </p:nvSpPr>
        <p:spPr>
          <a:xfrm>
            <a:off x="677334" y="1930399"/>
            <a:ext cx="3663838" cy="4080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3" indent="0" fontAlgn="base">
              <a:buFont typeface="Wingdings 3" charset="2"/>
              <a:buNone/>
            </a:pPr>
            <a:endParaRPr lang="en-US" sz="2200" dirty="0"/>
          </a:p>
          <a:p>
            <a:r>
              <a:rPr lang="en-US" sz="2400" dirty="0"/>
              <a:t>Also includes supplemental criteria</a:t>
            </a:r>
          </a:p>
        </p:txBody>
      </p:sp>
    </p:spTree>
    <p:extLst>
      <p:ext uri="{BB962C8B-B14F-4D97-AF65-F5344CB8AC3E}">
        <p14:creationId xmlns:p14="http://schemas.microsoft.com/office/powerpoint/2010/main" val="1740449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1FF-991D-4F40-AD61-8D01AFCE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58" y="206360"/>
            <a:ext cx="8596668" cy="1320800"/>
          </a:xfrm>
        </p:spPr>
        <p:txBody>
          <a:bodyPr/>
          <a:lstStyle/>
          <a:p>
            <a:r>
              <a:rPr lang="en-US" dirty="0"/>
              <a:t>Charter School Petition Toolkit:</a:t>
            </a:r>
            <a:br>
              <a:rPr lang="en-US" dirty="0"/>
            </a:br>
            <a:r>
              <a:rPr lang="en-US" dirty="0"/>
              <a:t>Petition Template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00AF9-8553-4408-9297-7E9D2A73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6228"/>
            <a:ext cx="3072650" cy="713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B5EA7-FF5E-459D-BB40-997A09D3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156" y="6261207"/>
            <a:ext cx="2645893" cy="4633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76E711-C3F7-5543-A688-29E38AE07181}"/>
              </a:ext>
            </a:extLst>
          </p:cNvPr>
          <p:cNvSpPr/>
          <p:nvPr/>
        </p:nvSpPr>
        <p:spPr>
          <a:xfrm>
            <a:off x="5974813" y="324433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r>
              <a:rPr lang="en-US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E55091-DC24-9B4B-9FD0-A4BB4533800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85B13A-48E6-7E4F-B855-FD140193E9AF}"/>
              </a:ext>
            </a:extLst>
          </p:cNvPr>
          <p:cNvSpPr/>
          <p:nvPr/>
        </p:nvSpPr>
        <p:spPr>
          <a:xfrm>
            <a:off x="677334" y="1351508"/>
            <a:ext cx="8366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10DFA10-CF75-6442-AF3F-91EF9BC807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086" y="1527160"/>
            <a:ext cx="3403600" cy="449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004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1867</TotalTime>
  <Words>188</Words>
  <Application>Microsoft Office PowerPoint</Application>
  <PresentationFormat>Widescreen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</vt:lpstr>
      <vt:lpstr>Trebuchet MS</vt:lpstr>
      <vt:lpstr>Wingdings 3</vt:lpstr>
      <vt:lpstr>Facet</vt:lpstr>
      <vt:lpstr>CA2.0 - Advancing Equity and Access Through Quality Authorizing </vt:lpstr>
      <vt:lpstr>Charter School Petition Toolkit: Petition Template</vt:lpstr>
      <vt:lpstr>Petition Template: Purpose and Use</vt:lpstr>
      <vt:lpstr>Petition Template: Format</vt:lpstr>
      <vt:lpstr>Petition Template:15 Charter Elements</vt:lpstr>
      <vt:lpstr>Petition Template: Sample Element</vt:lpstr>
      <vt:lpstr>Petition Template: Supplemental Criteria</vt:lpstr>
      <vt:lpstr>Charter School Petition Toolkit: Petition Template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CA2.0 - Advancing Equity and Access Through Quality Authorizing</dc:title>
  <dc:creator>Steve Canavero</dc:creator>
  <cp:lastModifiedBy>Kimberly Waite-Cooper</cp:lastModifiedBy>
  <cp:revision>404</cp:revision>
  <dcterms:created xsi:type="dcterms:W3CDTF">2020-07-30T02:17:48Z</dcterms:created>
  <dcterms:modified xsi:type="dcterms:W3CDTF">2021-03-17T18:43:34Z</dcterms:modified>
</cp:coreProperties>
</file>