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406" r:id="rId3"/>
    <p:sldId id="363" r:id="rId4"/>
    <p:sldId id="405" r:id="rId5"/>
    <p:sldId id="401" r:id="rId6"/>
    <p:sldId id="391" r:id="rId7"/>
    <p:sldId id="407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50E9-46BC-4BDE-AB6A-A66D9F65BD5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5F27B-64B7-45E7-9BE6-98F3230C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32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600" dirty="0"/>
              <a:t>Steve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5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4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0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4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600" dirty="0"/>
              <a:t>Steve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2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4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4550-EEDE-BA4C-9E90-7E635E849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3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0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22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9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6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4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0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D44E-0972-4C28-8477-734A3C578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0" y="891541"/>
            <a:ext cx="5866189" cy="4074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b="1" dirty="0"/>
              <a:t>CA2.0 - Advancing Equity and Access Through Quality Authorizing</a:t>
            </a:r>
            <a:br>
              <a:rPr lang="en-US" sz="5500" dirty="0"/>
            </a:br>
            <a:endParaRPr lang="en-US" sz="5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1B05E-EE47-4B7B-AAE4-01931DE0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15" y="4425061"/>
            <a:ext cx="4000156" cy="70048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D31E5-C001-4973-A037-812525B80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83" y="1619991"/>
            <a:ext cx="3995888" cy="92904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00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 2.0-Advancing Equity and Access Through Quality Authorizing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400050" lvl="2" indent="0" fontAlgn="base">
              <a:buClr>
                <a:srgbClr val="F07F09"/>
              </a:buClr>
              <a:buNone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1" indent="-342900" fontAlgn="base">
              <a:buClr>
                <a:srgbClr val="F07F09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base">
              <a:buNone/>
            </a:pPr>
            <a:endParaRPr lang="en-US" sz="2000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4A873-8FB3-4434-A386-46E19E868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697" y="1964015"/>
            <a:ext cx="3201159" cy="4131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62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 2.0-Advancing Equity and Access Through Quality Authorizing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fontAlgn="base"/>
            <a:r>
              <a:rPr lang="en-US" sz="2400" dirty="0"/>
              <a:t>Toolkits are intended as a foundation and resource for district and county authorizers</a:t>
            </a:r>
          </a:p>
          <a:p>
            <a:pPr lvl="0" fontAlgn="base"/>
            <a:r>
              <a:rPr lang="en-US" sz="2400" dirty="0"/>
              <a:t>Authorizers will need to adjust to their own contexts and practices</a:t>
            </a:r>
          </a:p>
          <a:p>
            <a:pPr lvl="0" fontAlgn="base"/>
            <a:r>
              <a:rPr lang="en-US" sz="2400" dirty="0"/>
              <a:t>Toolkits incorporate legal requirements as well as best and promising practices</a:t>
            </a:r>
          </a:p>
          <a:p>
            <a:pPr lvl="0" fontAlgn="base"/>
            <a:r>
              <a:rPr lang="en-US" sz="2400" dirty="0"/>
              <a:t>Both toolkits focus on equity and access; the petition toolkit in particular includes a focus on English learners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00050" lvl="2" indent="0" fontAlgn="base">
              <a:buClr>
                <a:srgbClr val="F07F09"/>
              </a:buClr>
              <a:buNone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1" indent="-342900" fontAlgn="base">
              <a:buClr>
                <a:srgbClr val="F07F09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base">
              <a:buNone/>
            </a:pPr>
            <a:endParaRPr lang="en-US" sz="2000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3296"/>
            <a:ext cx="9179898" cy="8412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Petition Toolkit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2909"/>
            <a:ext cx="9664530" cy="4215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fontAlgn="base">
              <a:buNone/>
            </a:pPr>
            <a:r>
              <a:rPr lang="en-US" sz="2400" dirty="0"/>
              <a:t>	Overview of the Petition Review Process</a:t>
            </a:r>
          </a:p>
          <a:p>
            <a:pPr lvl="1" fontAlgn="base"/>
            <a:r>
              <a:rPr lang="en-US" sz="2000" dirty="0"/>
              <a:t>A guidance document for authorizers </a:t>
            </a:r>
          </a:p>
          <a:p>
            <a:pPr lvl="1" fontAlgn="base"/>
            <a:r>
              <a:rPr lang="en-US" sz="2000" dirty="0"/>
              <a:t>Explains each step of a recommended petition submission and review process</a:t>
            </a:r>
          </a:p>
          <a:p>
            <a:pPr lvl="1" fontAlgn="base"/>
            <a:r>
              <a:rPr lang="en-US" sz="2000" dirty="0"/>
              <a:t>Includes both legally required components and best practices </a:t>
            </a:r>
          </a:p>
          <a:p>
            <a:pPr marL="457200" lvl="1" indent="0" fontAlgn="base">
              <a:buNone/>
            </a:pPr>
            <a:endParaRPr lang="en-US" sz="1800" dirty="0"/>
          </a:p>
          <a:p>
            <a:pPr marL="0" lvl="0" indent="0" fontAlgn="base">
              <a:buNone/>
            </a:pPr>
            <a:r>
              <a:rPr lang="en-US" sz="2400" dirty="0"/>
              <a:t>	Petition Template</a:t>
            </a:r>
          </a:p>
          <a:p>
            <a:pPr lvl="1" fontAlgn="base"/>
            <a:r>
              <a:rPr lang="en-US" sz="2000" dirty="0"/>
              <a:t>A template to guide petitioners in completing a high quality and legally compliant petition</a:t>
            </a:r>
          </a:p>
          <a:p>
            <a:pPr lvl="1" fontAlgn="base"/>
            <a:r>
              <a:rPr lang="en-US" sz="2000" dirty="0"/>
              <a:t>Provides guidance and key questions petitioners should address</a:t>
            </a:r>
          </a:p>
          <a:p>
            <a:pPr lvl="2" fontAlgn="base"/>
            <a:endParaRPr lang="en-US" sz="1600" dirty="0"/>
          </a:p>
          <a:p>
            <a:pPr lvl="2" fontAlgn="base"/>
            <a:endParaRPr lang="en-US" sz="1600" dirty="0"/>
          </a:p>
          <a:p>
            <a:pPr lvl="1" fontAlgn="base"/>
            <a:endParaRPr lang="en-US" sz="1800" dirty="0"/>
          </a:p>
          <a:p>
            <a:pPr marL="457200" lvl="1" indent="0" fontAlgn="base">
              <a:buNone/>
            </a:pPr>
            <a:endParaRPr lang="en-US" sz="1800" dirty="0"/>
          </a:p>
          <a:p>
            <a:pPr lvl="1" fontAlgn="base"/>
            <a:endParaRPr lang="en-US" sz="1800" dirty="0"/>
          </a:p>
          <a:p>
            <a:pPr lvl="1" fontAlgn="base"/>
            <a:endParaRPr lang="en-US" sz="2200" dirty="0"/>
          </a:p>
          <a:p>
            <a:pPr lvl="2" fontAlgn="base"/>
            <a:endParaRPr lang="en-US" sz="2000" dirty="0"/>
          </a:p>
          <a:p>
            <a:pPr lvl="1" fontAlgn="base"/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400050" lvl="2" indent="0" fontAlgn="base">
              <a:buClr>
                <a:srgbClr val="F07F09"/>
              </a:buClr>
              <a:buNone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1" indent="-342900" fontAlgn="base">
              <a:buClr>
                <a:srgbClr val="F07F09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base">
              <a:buNone/>
            </a:pPr>
            <a:endParaRPr lang="en-US" sz="2000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4E6C6-56C1-1345-9397-7C971895C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18" y="4238812"/>
            <a:ext cx="640080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86EC2-4C8F-BD4C-A098-37FC1D45D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94" y="1714248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3296"/>
            <a:ext cx="9179898" cy="8412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Petition Toolkit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9" y="1497472"/>
            <a:ext cx="9664530" cy="4215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fontAlgn="base">
              <a:buNone/>
            </a:pPr>
            <a:r>
              <a:rPr lang="en-US" sz="2400" dirty="0"/>
              <a:t>Charter Petition Evaluation Rubric</a:t>
            </a:r>
          </a:p>
          <a:p>
            <a:pPr lvl="1" fontAlgn="base"/>
            <a:r>
              <a:rPr lang="en-US" sz="2000" dirty="0"/>
              <a:t>Supports authorizers in evaluating the 15 or 16 elements of a charter petition</a:t>
            </a:r>
          </a:p>
          <a:p>
            <a:pPr lvl="1" fontAlgn="base"/>
            <a:r>
              <a:rPr lang="en-US" sz="2000" dirty="0"/>
              <a:t>Includes criteria or “look </a:t>
            </a:r>
            <a:r>
              <a:rPr lang="en-US" sz="2000" dirty="0" err="1"/>
              <a:t>fors</a:t>
            </a:r>
            <a:r>
              <a:rPr lang="en-US" sz="2000" dirty="0"/>
              <a:t>” for each element</a:t>
            </a:r>
          </a:p>
          <a:p>
            <a:pPr lvl="0" fontAlgn="base"/>
            <a:endParaRPr lang="en-US" sz="2000" dirty="0"/>
          </a:p>
          <a:p>
            <a:pPr marL="0" lvl="0" indent="0" fontAlgn="base">
              <a:buNone/>
            </a:pPr>
            <a:r>
              <a:rPr lang="en-US" sz="2400" dirty="0"/>
              <a:t>Findings of Fact Document</a:t>
            </a:r>
          </a:p>
          <a:p>
            <a:pPr lvl="1" fontAlgn="base"/>
            <a:r>
              <a:rPr lang="en-US" sz="2000" dirty="0"/>
              <a:t>Template for authorizers to report on findings from the petition review</a:t>
            </a:r>
          </a:p>
          <a:p>
            <a:pPr lvl="1" fontAlgn="base"/>
            <a:r>
              <a:rPr lang="en-US" sz="2000" dirty="0"/>
              <a:t>Aligned with the legal standard for review</a:t>
            </a:r>
          </a:p>
          <a:p>
            <a:pPr lvl="1" fontAlgn="base"/>
            <a:endParaRPr lang="en-US" sz="1800" dirty="0"/>
          </a:p>
          <a:p>
            <a:pPr lvl="2" fontAlgn="base"/>
            <a:endParaRPr lang="en-US" sz="1600" dirty="0"/>
          </a:p>
          <a:p>
            <a:pPr lvl="1" fontAlgn="base"/>
            <a:endParaRPr lang="en-US" sz="1800" dirty="0"/>
          </a:p>
          <a:p>
            <a:pPr marL="457200" lvl="1" indent="0" fontAlgn="base">
              <a:buNone/>
            </a:pPr>
            <a:endParaRPr lang="en-US" sz="1800" dirty="0"/>
          </a:p>
          <a:p>
            <a:pPr lvl="1" fontAlgn="base"/>
            <a:endParaRPr lang="en-US" sz="1800" dirty="0"/>
          </a:p>
          <a:p>
            <a:pPr lvl="1" fontAlgn="base"/>
            <a:endParaRPr lang="en-US" sz="2200" dirty="0"/>
          </a:p>
          <a:p>
            <a:pPr lvl="2" fontAlgn="base"/>
            <a:endParaRPr lang="en-US" sz="2000" dirty="0"/>
          </a:p>
          <a:p>
            <a:pPr lvl="1" fontAlgn="base"/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400050" lvl="2" indent="0" fontAlgn="base">
              <a:buClr>
                <a:srgbClr val="F07F09"/>
              </a:buClr>
              <a:buNone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1" indent="-342900" fontAlgn="base">
              <a:buClr>
                <a:srgbClr val="F07F09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base">
              <a:buNone/>
            </a:pPr>
            <a:endParaRPr lang="en-US" sz="2000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048ABB-A2EA-674C-B646-7BC4498EF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79" y="4242875"/>
            <a:ext cx="640080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F46741-7793-B34C-98BC-3A4DADF81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76" y="212762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 2.0-Advancing Equity and Access Through Quality Authorizing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400050" lvl="2" indent="0" fontAlgn="base">
              <a:buClr>
                <a:srgbClr val="F07F09"/>
              </a:buClr>
              <a:buNone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1" indent="-342900" fontAlgn="base">
              <a:buClr>
                <a:srgbClr val="F07F09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base">
              <a:buNone/>
            </a:pPr>
            <a:endParaRPr lang="en-US" sz="2000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F2823-2F50-8244-BF82-EFBDBACD5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418" y="1992890"/>
            <a:ext cx="3201159" cy="4131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C6F119-0818-6840-A2C7-E76DD0290D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>
            <a:off x="4867419" y="1831748"/>
            <a:ext cx="1784641" cy="2125937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9D1A64-2363-F944-B044-DF7A0BF6D402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>
          <a:xfrm>
            <a:off x="6902429" y="1831748"/>
            <a:ext cx="1783080" cy="2130552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D06609-2FB3-334C-A45B-C9F65299C8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49" b="15942"/>
          <a:stretch/>
        </p:blipFill>
        <p:spPr>
          <a:xfrm>
            <a:off x="4862334" y="4072780"/>
            <a:ext cx="1784641" cy="2125937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AFC06E-B1D5-AD4F-AE68-D27E72966DC8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51" y="4072780"/>
            <a:ext cx="1783080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9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26" y="264871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CCAP is here to support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Questions: info@calauthorizers.org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6E711-C3F7-5543-A688-29E38AE07181}"/>
              </a:ext>
            </a:extLst>
          </p:cNvPr>
          <p:cNvSpPr/>
          <p:nvPr/>
        </p:nvSpPr>
        <p:spPr>
          <a:xfrm>
            <a:off x="5974813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55091-DC24-9B4B-9FD0-A4BB453380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26" y="2648712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6E711-C3F7-5543-A688-29E38AE07181}"/>
              </a:ext>
            </a:extLst>
          </p:cNvPr>
          <p:cNvSpPr/>
          <p:nvPr/>
        </p:nvSpPr>
        <p:spPr>
          <a:xfrm>
            <a:off x="5974813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55091-DC24-9B4B-9FD0-A4BB453380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64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236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</vt:lpstr>
      <vt:lpstr>Trebuchet MS</vt:lpstr>
      <vt:lpstr>Wingdings 3</vt:lpstr>
      <vt:lpstr>Facet</vt:lpstr>
      <vt:lpstr>CA2.0 - Advancing Equity and Access Through Quality Authorizing </vt:lpstr>
      <vt:lpstr>CA 2.0-Advancing Equity and Access Through Quality Authorizing</vt:lpstr>
      <vt:lpstr>CA 2.0-Advancing Equity and Access Through Quality Authorizing</vt:lpstr>
      <vt:lpstr>Petition Toolkit Components</vt:lpstr>
      <vt:lpstr>Petition Toolkit Components</vt:lpstr>
      <vt:lpstr>CA 2.0-Advancing Equity and Access Through Quality Authorizing</vt:lpstr>
      <vt:lpstr>CCAP is here to support you!  Questions: info@calauthorizers.org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CA2.0 - Advancing Equity and Access Through Quality Authorizing</dc:title>
  <dc:creator>Steve Canavero</dc:creator>
  <cp:lastModifiedBy>Kimberly Waite-Cooper</cp:lastModifiedBy>
  <cp:revision>36</cp:revision>
  <dcterms:created xsi:type="dcterms:W3CDTF">2021-02-24T01:01:53Z</dcterms:created>
  <dcterms:modified xsi:type="dcterms:W3CDTF">2021-03-17T18:45:49Z</dcterms:modified>
</cp:coreProperties>
</file>