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1"/>
  </p:notesMasterIdLst>
  <p:handoutMasterIdLst>
    <p:handoutMasterId r:id="rId72"/>
  </p:handoutMasterIdLst>
  <p:sldIdLst>
    <p:sldId id="685" r:id="rId2"/>
    <p:sldId id="293" r:id="rId3"/>
    <p:sldId id="710" r:id="rId4"/>
    <p:sldId id="686" r:id="rId5"/>
    <p:sldId id="697" r:id="rId6"/>
    <p:sldId id="694" r:id="rId7"/>
    <p:sldId id="698" r:id="rId8"/>
    <p:sldId id="631" r:id="rId9"/>
    <p:sldId id="729" r:id="rId10"/>
    <p:sldId id="689" r:id="rId11"/>
    <p:sldId id="715" r:id="rId12"/>
    <p:sldId id="725" r:id="rId13"/>
    <p:sldId id="275" r:id="rId14"/>
    <p:sldId id="755" r:id="rId15"/>
    <p:sldId id="756" r:id="rId16"/>
    <p:sldId id="717" r:id="rId17"/>
    <p:sldId id="263" r:id="rId18"/>
    <p:sldId id="264" r:id="rId19"/>
    <p:sldId id="726" r:id="rId20"/>
    <p:sldId id="265" r:id="rId21"/>
    <p:sldId id="759" r:id="rId22"/>
    <p:sldId id="644" r:id="rId23"/>
    <p:sldId id="758" r:id="rId24"/>
    <p:sldId id="746" r:id="rId25"/>
    <p:sldId id="751" r:id="rId26"/>
    <p:sldId id="643" r:id="rId27"/>
    <p:sldId id="645" r:id="rId28"/>
    <p:sldId id="727" r:id="rId29"/>
    <p:sldId id="736" r:id="rId30"/>
    <p:sldId id="741" r:id="rId31"/>
    <p:sldId id="738" r:id="rId32"/>
    <p:sldId id="742" r:id="rId33"/>
    <p:sldId id="268" r:id="rId34"/>
    <p:sldId id="744" r:id="rId35"/>
    <p:sldId id="739" r:id="rId36"/>
    <p:sldId id="752" r:id="rId37"/>
    <p:sldId id="706" r:id="rId38"/>
    <p:sldId id="753" r:id="rId39"/>
    <p:sldId id="745" r:id="rId40"/>
    <p:sldId id="740" r:id="rId41"/>
    <p:sldId id="748" r:id="rId42"/>
    <p:sldId id="702" r:id="rId43"/>
    <p:sldId id="699" r:id="rId44"/>
    <p:sldId id="701" r:id="rId45"/>
    <p:sldId id="714" r:id="rId46"/>
    <p:sldId id="650" r:id="rId47"/>
    <p:sldId id="358" r:id="rId48"/>
    <p:sldId id="705" r:id="rId49"/>
    <p:sldId id="276" r:id="rId50"/>
    <p:sldId id="277" r:id="rId51"/>
    <p:sldId id="279" r:id="rId52"/>
    <p:sldId id="283" r:id="rId53"/>
    <p:sldId id="280" r:id="rId54"/>
    <p:sldId id="281" r:id="rId55"/>
    <p:sldId id="282" r:id="rId56"/>
    <p:sldId id="284" r:id="rId57"/>
    <p:sldId id="646" r:id="rId58"/>
    <p:sldId id="749" r:id="rId59"/>
    <p:sldId id="707" r:id="rId60"/>
    <p:sldId id="660" r:id="rId61"/>
    <p:sldId id="673" r:id="rId62"/>
    <p:sldId id="672" r:id="rId63"/>
    <p:sldId id="669" r:id="rId64"/>
    <p:sldId id="750" r:id="rId65"/>
    <p:sldId id="667" r:id="rId66"/>
    <p:sldId id="757" r:id="rId67"/>
    <p:sldId id="676" r:id="rId68"/>
    <p:sldId id="684" r:id="rId69"/>
    <p:sldId id="724" r:id="rId70"/>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77" roundtripDataSignature="AMtx7mhI/TWH8V1qrBtS3KiZFRdgWtXB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432A0-36DE-4038-AA3F-C1CF4AF2618D}" v="95" dt="2021-03-18T22:24:56.286"/>
    <p1510:client id="{B46C0B72-48EA-4B30-AFEB-9F53D05ABD8A}" v="3" dt="2021-03-19T03:43:48.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5" autoAdjust="0"/>
    <p:restoredTop sz="71013" autoAdjust="0"/>
  </p:normalViewPr>
  <p:slideViewPr>
    <p:cSldViewPr snapToGrid="0">
      <p:cViewPr varScale="1">
        <p:scale>
          <a:sx n="81" d="100"/>
          <a:sy n="81" d="100"/>
        </p:scale>
        <p:origin x="1788"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501"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82"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BF2D69-EE2F-47FA-AA85-4E1979D41BD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5011C5-F351-4A2F-81B4-2EAA5234DB3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C53D885-44BD-439A-AC2D-5B129A5E4BB7}" type="datetimeFigureOut">
              <a:rPr lang="en-US" smtClean="0"/>
              <a:t>9/2/2021</a:t>
            </a:fld>
            <a:endParaRPr lang="en-US" dirty="0"/>
          </a:p>
        </p:txBody>
      </p:sp>
      <p:sp>
        <p:nvSpPr>
          <p:cNvPr id="4" name="Footer Placeholder 3">
            <a:extLst>
              <a:ext uri="{FF2B5EF4-FFF2-40B4-BE49-F238E27FC236}">
                <a16:creationId xmlns:a16="http://schemas.microsoft.com/office/drawing/2014/main" id="{D2072156-521A-4F8E-8BDF-610859B4128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6A17F76-F19E-4081-8728-6CEEEFF44676}"/>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A5921C4-0310-4D11-A9B8-67678D2C3474}" type="slidenum">
              <a:rPr lang="en-US" smtClean="0"/>
              <a:t>‹#›</a:t>
            </a:fld>
            <a:endParaRPr lang="en-US" dirty="0"/>
          </a:p>
        </p:txBody>
      </p:sp>
    </p:spTree>
    <p:extLst>
      <p:ext uri="{BB962C8B-B14F-4D97-AF65-F5344CB8AC3E}">
        <p14:creationId xmlns:p14="http://schemas.microsoft.com/office/powerpoint/2010/main" val="1965261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015677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 intros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sz="1100" dirty="0"/>
              <a:t>(WE NEED TO COVER DIFFERENCES BETWEEN LARGE CHARTER AUTHORIZER SHOPS AND SMALL)</a:t>
            </a:r>
          </a:p>
        </p:txBody>
      </p:sp>
    </p:spTree>
    <p:extLst>
      <p:ext uri="{BB962C8B-B14F-4D97-AF65-F5344CB8AC3E}">
        <p14:creationId xmlns:p14="http://schemas.microsoft.com/office/powerpoint/2010/main" val="167997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sz="1100" dirty="0"/>
              <a:t>(WE NEED TO COVER DIFFERENCES BETWEEN LARGE CHARTER AUTHORIZER SHOPS AND SMALL)</a:t>
            </a:r>
          </a:p>
        </p:txBody>
      </p:sp>
    </p:spTree>
    <p:extLst>
      <p:ext uri="{BB962C8B-B14F-4D97-AF65-F5344CB8AC3E}">
        <p14:creationId xmlns:p14="http://schemas.microsoft.com/office/powerpoint/2010/main" val="152209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Corey</a:t>
            </a:r>
          </a:p>
        </p:txBody>
      </p:sp>
    </p:spTree>
    <p:extLst>
      <p:ext uri="{BB962C8B-B14F-4D97-AF65-F5344CB8AC3E}">
        <p14:creationId xmlns:p14="http://schemas.microsoft.com/office/powerpoint/2010/main" val="3425264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1615" y="3311458"/>
            <a:ext cx="7387598" cy="3127219"/>
          </a:xfrm>
        </p:spPr>
        <p:txBody>
          <a:bodyPr/>
          <a:lstStyle/>
          <a:p>
            <a:endParaRPr lang="en-US" sz="1800" b="1" dirty="0"/>
          </a:p>
        </p:txBody>
      </p:sp>
      <p:sp>
        <p:nvSpPr>
          <p:cNvPr id="4" name="Slide Number Placeholder 3"/>
          <p:cNvSpPr>
            <a:spLocks noGrp="1"/>
          </p:cNvSpPr>
          <p:nvPr>
            <p:ph type="sldNum" sz="quarter" idx="10"/>
          </p:nvPr>
        </p:nvSpPr>
        <p:spPr/>
        <p:txBody>
          <a:bodyPr/>
          <a:lstStyle/>
          <a:p>
            <a:fld id="{87E509F7-1D4D-4DE9-B848-D3F29A6FBEEB}" type="slidenum">
              <a:rPr lang="en-US" smtClean="0"/>
              <a:t>17</a:t>
            </a:fld>
            <a:endParaRPr lang="en-US" dirty="0"/>
          </a:p>
        </p:txBody>
      </p:sp>
    </p:spTree>
    <p:extLst>
      <p:ext uri="{BB962C8B-B14F-4D97-AF65-F5344CB8AC3E}">
        <p14:creationId xmlns:p14="http://schemas.microsoft.com/office/powerpoint/2010/main" val="2187420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1615" y="3311458"/>
            <a:ext cx="7387598" cy="3127219"/>
          </a:xfrm>
        </p:spPr>
        <p:txBody>
          <a:bodyPr/>
          <a:lstStyle/>
          <a:p>
            <a:pPr marL="139700" indent="0">
              <a:buNone/>
            </a:pPr>
            <a:endParaRPr lang="en-US" sz="1800" b="1" dirty="0"/>
          </a:p>
        </p:txBody>
      </p:sp>
      <p:sp>
        <p:nvSpPr>
          <p:cNvPr id="4" name="Slide Number Placeholder 3"/>
          <p:cNvSpPr>
            <a:spLocks noGrp="1"/>
          </p:cNvSpPr>
          <p:nvPr>
            <p:ph type="sldNum" sz="quarter" idx="10"/>
          </p:nvPr>
        </p:nvSpPr>
        <p:spPr/>
        <p:txBody>
          <a:bodyPr/>
          <a:lstStyle/>
          <a:p>
            <a:fld id="{87E509F7-1D4D-4DE9-B848-D3F29A6FBEEB}" type="slidenum">
              <a:rPr lang="en-US" smtClean="0"/>
              <a:t>18</a:t>
            </a:fld>
            <a:endParaRPr lang="en-US" dirty="0"/>
          </a:p>
        </p:txBody>
      </p:sp>
    </p:spTree>
    <p:extLst>
      <p:ext uri="{BB962C8B-B14F-4D97-AF65-F5344CB8AC3E}">
        <p14:creationId xmlns:p14="http://schemas.microsoft.com/office/powerpoint/2010/main" val="2187420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1615" y="3311458"/>
            <a:ext cx="7387598" cy="3127219"/>
          </a:xfrm>
        </p:spPr>
        <p:txBody>
          <a:bodyPr/>
          <a:lstStyle/>
          <a:p>
            <a:pPr marL="139700" indent="0">
              <a:buNone/>
            </a:pPr>
            <a:r>
              <a:rPr lang="en-US" sz="1800" b="1" dirty="0"/>
              <a:t>Corey</a:t>
            </a:r>
          </a:p>
          <a:p>
            <a:endParaRPr lang="en-US" sz="1800" b="1" dirty="0"/>
          </a:p>
          <a:p>
            <a:endParaRPr lang="en-US" sz="1800" b="1" dirty="0"/>
          </a:p>
        </p:txBody>
      </p:sp>
      <p:sp>
        <p:nvSpPr>
          <p:cNvPr id="4" name="Slide Number Placeholder 3"/>
          <p:cNvSpPr>
            <a:spLocks noGrp="1"/>
          </p:cNvSpPr>
          <p:nvPr>
            <p:ph type="sldNum" sz="quarter" idx="10"/>
          </p:nvPr>
        </p:nvSpPr>
        <p:spPr/>
        <p:txBody>
          <a:bodyPr/>
          <a:lstStyle/>
          <a:p>
            <a:fld id="{87E509F7-1D4D-4DE9-B848-D3F29A6FBEEB}" type="slidenum">
              <a:rPr lang="en-US" smtClean="0"/>
              <a:t>19</a:t>
            </a:fld>
            <a:endParaRPr lang="en-US" dirty="0"/>
          </a:p>
        </p:txBody>
      </p:sp>
    </p:spTree>
    <p:extLst>
      <p:ext uri="{BB962C8B-B14F-4D97-AF65-F5344CB8AC3E}">
        <p14:creationId xmlns:p14="http://schemas.microsoft.com/office/powerpoint/2010/main" val="218742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1615" y="3311458"/>
            <a:ext cx="7387598" cy="3127219"/>
          </a:xfrm>
        </p:spPr>
        <p:txBody>
          <a:bodyPr/>
          <a:lstStyle/>
          <a:p>
            <a:r>
              <a:rPr lang="en-US" sz="1800" dirty="0"/>
              <a:t>47605 – example add here</a:t>
            </a:r>
          </a:p>
          <a:p>
            <a:endParaRPr lang="en-US" sz="1800" dirty="0"/>
          </a:p>
          <a:p>
            <a:r>
              <a:rPr lang="en-US" sz="1800" dirty="0"/>
              <a:t>A specific provision in the charter schools statute, often called the “mega-waiver,” exempts California charter schools from most of the state laws governing school districts. (Ed. Code § 47610.) This provision means that charter schools are generally exempt from complying with the Education Code unless otherwise provided in their charter. </a:t>
            </a:r>
          </a:p>
          <a:p>
            <a:endParaRPr lang="en-US" sz="1800" b="1" dirty="0"/>
          </a:p>
          <a:p>
            <a:r>
              <a:rPr lang="en-US" sz="1800" dirty="0"/>
              <a:t>The Education Code has specifically identified legal requirements that charter schools must follow, including: </a:t>
            </a:r>
          </a:p>
          <a:p>
            <a:r>
              <a:rPr lang="en-US" sz="1800" dirty="0"/>
              <a:t>o Charter schools must comply with “[a]ll laws establishing minimum age for public school attendance.” (Education Code section 47610(c).) </a:t>
            </a:r>
          </a:p>
          <a:p>
            <a:r>
              <a:rPr lang="en-US" sz="1800" dirty="0"/>
              <a:t>o Charter school facilities must comply with the provisions of the Field Act (Education Code section 17280 et seq.) or the California Building Standards Code, unless otherwise exempt. (Education Code section 47610(d); 47610.5(b).) § </a:t>
            </a:r>
          </a:p>
          <a:p>
            <a:r>
              <a:rPr lang="en-US" sz="1800" dirty="0"/>
              <a:t>However, charter schools must comply with other laws governing the use and location of facilities, including local zoning requirements (unless exempted by a school district), and the California EPA.</a:t>
            </a:r>
          </a:p>
          <a:p>
            <a:r>
              <a:rPr lang="en-US" sz="1800" dirty="0"/>
              <a:t>o Charter schools must meet instructional minute requirements (Education Code section 47612.5(a)) and maintain an instructional track of no less than 175 days (Education Code section 47612(d)(3).) </a:t>
            </a:r>
          </a:p>
          <a:p>
            <a:r>
              <a:rPr lang="en-US" sz="1800" dirty="0"/>
              <a:t>o If the Charter document makes the State Teachers Retirement Plan or Public Employees’ Retirement System available to employees, the charter school must comply with the requirements stated for participation in those plans</a:t>
            </a:r>
            <a:endParaRPr lang="en-US" sz="1800" b="1" dirty="0"/>
          </a:p>
          <a:p>
            <a:endParaRPr lang="en-US" sz="1800" b="1" dirty="0"/>
          </a:p>
          <a:p>
            <a:endParaRPr lang="en-US" sz="1800" b="1" dirty="0"/>
          </a:p>
        </p:txBody>
      </p:sp>
      <p:sp>
        <p:nvSpPr>
          <p:cNvPr id="4" name="Slide Number Placeholder 3"/>
          <p:cNvSpPr>
            <a:spLocks noGrp="1"/>
          </p:cNvSpPr>
          <p:nvPr>
            <p:ph type="sldNum" sz="quarter" idx="10"/>
          </p:nvPr>
        </p:nvSpPr>
        <p:spPr/>
        <p:txBody>
          <a:bodyPr/>
          <a:lstStyle/>
          <a:p>
            <a:fld id="{87E509F7-1D4D-4DE9-B848-D3F29A6FBEEB}" type="slidenum">
              <a:rPr lang="en-US" smtClean="0"/>
              <a:t>20</a:t>
            </a:fld>
            <a:endParaRPr lang="en-US" dirty="0"/>
          </a:p>
        </p:txBody>
      </p:sp>
    </p:spTree>
    <p:extLst>
      <p:ext uri="{BB962C8B-B14F-4D97-AF65-F5344CB8AC3E}">
        <p14:creationId xmlns:p14="http://schemas.microsoft.com/office/powerpoint/2010/main" val="2187420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8026" y="3340200"/>
            <a:ext cx="7435850" cy="3154363"/>
          </a:xfrm>
        </p:spPr>
        <p:txBody>
          <a:bodyPr/>
          <a:lstStyle/>
          <a:p>
            <a:r>
              <a:rPr lang="en-US" sz="1800" baseline="0" dirty="0"/>
              <a:t>Los Angeles Board of Directors are appointed by the County Board of Supervisors. (any others?)</a:t>
            </a:r>
          </a:p>
          <a:p>
            <a:r>
              <a:rPr lang="en-US" sz="1800" baseline="0" dirty="0"/>
              <a:t>53 out of 58 county superintendents are elected, 5 are appointed (Los Angeles, Sacramento, San Diego, San Francisco, Santa Clara)</a:t>
            </a:r>
          </a:p>
        </p:txBody>
      </p:sp>
      <p:sp>
        <p:nvSpPr>
          <p:cNvPr id="4" name="Slide Number Placeholder 3"/>
          <p:cNvSpPr>
            <a:spLocks noGrp="1"/>
          </p:cNvSpPr>
          <p:nvPr>
            <p:ph type="sldNum" sz="quarter" idx="10"/>
          </p:nvPr>
        </p:nvSpPr>
        <p:spPr/>
        <p:txBody>
          <a:bodyPr/>
          <a:lstStyle/>
          <a:p>
            <a:fld id="{87E509F7-1D4D-4DE9-B848-D3F29A6FBEEB}" type="slidenum">
              <a:rPr lang="en-US" smtClean="0"/>
              <a:t>21</a:t>
            </a:fld>
            <a:endParaRPr lang="en-US" dirty="0"/>
          </a:p>
        </p:txBody>
      </p:sp>
    </p:spTree>
    <p:extLst>
      <p:ext uri="{BB962C8B-B14F-4D97-AF65-F5344CB8AC3E}">
        <p14:creationId xmlns:p14="http://schemas.microsoft.com/office/powerpoint/2010/main" val="2187420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None/>
              <a:tabLst/>
              <a:defRPr/>
            </a:pP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TOM</a:t>
            </a:r>
          </a:p>
          <a:p>
            <a:pPr marL="457200" marR="0" lvl="0" indent="-45720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Char char="•"/>
              <a:tabLst/>
              <a:defRPr/>
            </a:pP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County Board Members are Elected Officials (typically)</a:t>
            </a:r>
          </a:p>
          <a:p>
            <a:pPr marL="457200" marR="0" lvl="0" indent="-45720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Char char="•"/>
              <a:tabLst/>
              <a:defRPr/>
            </a:pP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County Superintendents of Schools are Elected Officials (typically)</a:t>
            </a:r>
          </a:p>
          <a:p>
            <a:pPr marL="457200" marR="0" lvl="0" indent="-45720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Char char="•"/>
              <a:tabLst/>
              <a:defRPr/>
            </a:pPr>
            <a:r>
              <a:rPr kumimoji="0" lang="en-US" sz="1800" b="0" i="0" u="sng" strike="noStrike" kern="0" cap="none" spc="0" normalizeH="0" baseline="0" noProof="0" dirty="0">
                <a:ln>
                  <a:noFill/>
                </a:ln>
                <a:solidFill>
                  <a:srgbClr val="000000">
                    <a:lumMod val="50000"/>
                    <a:lumOff val="50000"/>
                  </a:srgbClr>
                </a:solidFill>
                <a:effectLst/>
                <a:uLnTx/>
                <a:uFillTx/>
                <a:latin typeface="Trebuchet MS"/>
                <a:sym typeface="Trebuchet MS"/>
              </a:rPr>
              <a:t>Boards</a:t>
            </a: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 Approve or Deny Charters</a:t>
            </a:r>
          </a:p>
          <a:p>
            <a:pPr marL="457200" marR="0" lvl="0" indent="-45720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Char char="•"/>
              <a:tabLst/>
              <a:defRPr/>
            </a:pPr>
            <a:r>
              <a:rPr kumimoji="0" lang="en-US" sz="1800" b="0" i="0" u="sng" strike="noStrike" kern="0" cap="none" spc="0" normalizeH="0" baseline="0" noProof="0" dirty="0">
                <a:ln>
                  <a:noFill/>
                </a:ln>
                <a:solidFill>
                  <a:srgbClr val="000000">
                    <a:lumMod val="50000"/>
                    <a:lumOff val="50000"/>
                  </a:srgbClr>
                </a:solidFill>
                <a:effectLst/>
                <a:uLnTx/>
                <a:uFillTx/>
                <a:latin typeface="Trebuchet MS"/>
                <a:sym typeface="Trebuchet MS"/>
              </a:rPr>
              <a:t>Superintendents</a:t>
            </a: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 have direct responsibility for the staff of County Offices of Education, and typically for the oversight of charter schools approved by the Board</a:t>
            </a:r>
          </a:p>
        </p:txBody>
      </p:sp>
    </p:spTree>
    <p:extLst>
      <p:ext uri="{BB962C8B-B14F-4D97-AF65-F5344CB8AC3E}">
        <p14:creationId xmlns:p14="http://schemas.microsoft.com/office/powerpoint/2010/main" val="37140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8026" y="3340200"/>
            <a:ext cx="7435850" cy="3154363"/>
          </a:xfrm>
        </p:spPr>
        <p:txBody>
          <a:bodyPr/>
          <a:lstStyle/>
          <a:p>
            <a:endParaRPr lang="en-US" sz="1800" b="1" dirty="0"/>
          </a:p>
        </p:txBody>
      </p:sp>
      <p:sp>
        <p:nvSpPr>
          <p:cNvPr id="4" name="Slide Number Placeholder 3"/>
          <p:cNvSpPr>
            <a:spLocks noGrp="1"/>
          </p:cNvSpPr>
          <p:nvPr>
            <p:ph type="sldNum" sz="quarter" idx="10"/>
          </p:nvPr>
        </p:nvSpPr>
        <p:spPr/>
        <p:txBody>
          <a:bodyPr/>
          <a:lstStyle/>
          <a:p>
            <a:fld id="{87E509F7-1D4D-4DE9-B848-D3F29A6FBEEB}" type="slidenum">
              <a:rPr lang="en-US" smtClean="0"/>
              <a:t>23</a:t>
            </a:fld>
            <a:endParaRPr lang="en-US" dirty="0"/>
          </a:p>
        </p:txBody>
      </p:sp>
    </p:spTree>
    <p:extLst>
      <p:ext uri="{BB962C8B-B14F-4D97-AF65-F5344CB8AC3E}">
        <p14:creationId xmlns:p14="http://schemas.microsoft.com/office/powerpoint/2010/main" val="218742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and or someway merge with slide 6 and a survey in Zoom</a:t>
            </a:r>
          </a:p>
          <a:p>
            <a:r>
              <a:rPr lang="en-US" dirty="0"/>
              <a:t>Depending how many we have in the training we will do this individually (small number of participants) or put in the chat. </a:t>
            </a:r>
          </a:p>
        </p:txBody>
      </p:sp>
    </p:spTree>
    <p:extLst>
      <p:ext uri="{BB962C8B-B14F-4D97-AF65-F5344CB8AC3E}">
        <p14:creationId xmlns:p14="http://schemas.microsoft.com/office/powerpoint/2010/main" val="250514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None/>
              <a:tabLst/>
              <a:defRPr/>
            </a:pP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COREY</a:t>
            </a:r>
          </a:p>
          <a:p>
            <a:pPr marL="457200" marR="0" lvl="0" indent="-45720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Char char="•"/>
              <a:tabLst/>
              <a:defRPr/>
            </a:pP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County Board Members are Elected Officials (typically)</a:t>
            </a:r>
          </a:p>
          <a:p>
            <a:pPr marL="457200" marR="0" lvl="0" indent="-45720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Char char="•"/>
              <a:tabLst/>
              <a:defRPr/>
            </a:pP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County Superintendents of Schools are Elected Officials (typically)</a:t>
            </a:r>
          </a:p>
          <a:p>
            <a:pPr marL="457200" marR="0" lvl="0" indent="-45720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Char char="•"/>
              <a:tabLst/>
              <a:defRPr/>
            </a:pPr>
            <a:r>
              <a:rPr kumimoji="0" lang="en-US" sz="1800" b="0" i="0" u="sng" strike="noStrike" kern="0" cap="none" spc="0" normalizeH="0" baseline="0" noProof="0" dirty="0">
                <a:ln>
                  <a:noFill/>
                </a:ln>
                <a:solidFill>
                  <a:srgbClr val="000000">
                    <a:lumMod val="50000"/>
                    <a:lumOff val="50000"/>
                  </a:srgbClr>
                </a:solidFill>
                <a:effectLst/>
                <a:uLnTx/>
                <a:uFillTx/>
                <a:latin typeface="Trebuchet MS"/>
                <a:sym typeface="Trebuchet MS"/>
              </a:rPr>
              <a:t>Boards</a:t>
            </a: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 Approve or Deny Charters</a:t>
            </a:r>
          </a:p>
          <a:p>
            <a:pPr marL="457200" marR="0" lvl="0" indent="-457200" algn="l" defTabSz="914400" rtl="0" eaLnBrk="1" fontAlgn="auto" latinLnBrk="0" hangingPunct="1">
              <a:lnSpc>
                <a:spcPct val="100000"/>
              </a:lnSpc>
              <a:spcBef>
                <a:spcPts val="1000"/>
              </a:spcBef>
              <a:spcAft>
                <a:spcPts val="0"/>
              </a:spcAft>
              <a:buClr>
                <a:srgbClr val="A5B592"/>
              </a:buClr>
              <a:buSzPts val="1440"/>
              <a:buFont typeface="Arial" panose="020B0604020202020204" pitchFamily="34" charset="0"/>
              <a:buChar char="•"/>
              <a:tabLst/>
              <a:defRPr/>
            </a:pPr>
            <a:r>
              <a:rPr kumimoji="0" lang="en-US" sz="1800" b="0" i="0" u="sng" strike="noStrike" kern="0" cap="none" spc="0" normalizeH="0" baseline="0" noProof="0" dirty="0">
                <a:ln>
                  <a:noFill/>
                </a:ln>
                <a:solidFill>
                  <a:srgbClr val="000000">
                    <a:lumMod val="50000"/>
                    <a:lumOff val="50000"/>
                  </a:srgbClr>
                </a:solidFill>
                <a:effectLst/>
                <a:uLnTx/>
                <a:uFillTx/>
                <a:latin typeface="Trebuchet MS"/>
                <a:sym typeface="Trebuchet MS"/>
              </a:rPr>
              <a:t>Superintendents</a:t>
            </a:r>
            <a:r>
              <a:rPr kumimoji="0" lang="en-US" sz="1800" b="0" i="0" u="none" strike="noStrike" kern="0" cap="none" spc="0" normalizeH="0" baseline="0" noProof="0" dirty="0">
                <a:ln>
                  <a:noFill/>
                </a:ln>
                <a:solidFill>
                  <a:srgbClr val="000000">
                    <a:lumMod val="50000"/>
                    <a:lumOff val="50000"/>
                  </a:srgbClr>
                </a:solidFill>
                <a:effectLst/>
                <a:uLnTx/>
                <a:uFillTx/>
                <a:latin typeface="Trebuchet MS"/>
                <a:sym typeface="Trebuchet MS"/>
              </a:rPr>
              <a:t> have direct responsibility for the staff of County Offices of Education, and typically for the oversight of charter schools approved by the Board</a:t>
            </a:r>
          </a:p>
        </p:txBody>
      </p:sp>
    </p:spTree>
    <p:extLst>
      <p:ext uri="{BB962C8B-B14F-4D97-AF65-F5344CB8AC3E}">
        <p14:creationId xmlns:p14="http://schemas.microsoft.com/office/powerpoint/2010/main" val="172493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1615" y="3311458"/>
            <a:ext cx="7387598" cy="3127219"/>
          </a:xfrm>
        </p:spPr>
        <p:txBody>
          <a:bodyPr/>
          <a:lstStyle/>
          <a:p>
            <a:pPr marL="139700" indent="0" defTabSz="907633">
              <a:buNone/>
              <a:defRPr/>
            </a:pPr>
            <a:r>
              <a:rPr lang="en-US" altLang="en-US" sz="1800" b="1" dirty="0"/>
              <a:t>TOM</a:t>
            </a:r>
          </a:p>
          <a:p>
            <a:pPr defTabSz="907633">
              <a:defRPr/>
            </a:pPr>
            <a:r>
              <a:rPr lang="en-US" altLang="en-US" sz="1800" b="1" dirty="0"/>
              <a:t>START INTRODUCING CHANGES IN LAW GOING FORWARD</a:t>
            </a:r>
          </a:p>
          <a:p>
            <a:endParaRPr lang="en-US" sz="1800" b="1" dirty="0"/>
          </a:p>
        </p:txBody>
      </p:sp>
      <p:sp>
        <p:nvSpPr>
          <p:cNvPr id="4" name="Slide Number Placeholder 3"/>
          <p:cNvSpPr>
            <a:spLocks noGrp="1"/>
          </p:cNvSpPr>
          <p:nvPr>
            <p:ph type="sldNum" sz="quarter" idx="10"/>
          </p:nvPr>
        </p:nvSpPr>
        <p:spPr/>
        <p:txBody>
          <a:bodyPr/>
          <a:lstStyle/>
          <a:p>
            <a:fld id="{87E509F7-1D4D-4DE9-B848-D3F29A6FBEEB}" type="slidenum">
              <a:rPr lang="en-US" smtClean="0"/>
              <a:t>25</a:t>
            </a:fld>
            <a:endParaRPr lang="en-US" dirty="0"/>
          </a:p>
        </p:txBody>
      </p:sp>
    </p:spTree>
    <p:extLst>
      <p:ext uri="{BB962C8B-B14F-4D97-AF65-F5344CB8AC3E}">
        <p14:creationId xmlns:p14="http://schemas.microsoft.com/office/powerpoint/2010/main" val="2187420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t>Stacey</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t>A3 story</a:t>
            </a:r>
          </a:p>
          <a:p>
            <a:endParaRPr lang="en-US" dirty="0"/>
          </a:p>
        </p:txBody>
      </p:sp>
    </p:spTree>
    <p:extLst>
      <p:ext uri="{BB962C8B-B14F-4D97-AF65-F5344CB8AC3E}">
        <p14:creationId xmlns:p14="http://schemas.microsoft.com/office/powerpoint/2010/main" val="1667236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Double check that the failure to act in xxx days results in an automatic renewal is still in place – in the regs</a:t>
            </a:r>
          </a:p>
        </p:txBody>
      </p:sp>
    </p:spTree>
    <p:extLst>
      <p:ext uri="{BB962C8B-B14F-4D97-AF65-F5344CB8AC3E}">
        <p14:creationId xmlns:p14="http://schemas.microsoft.com/office/powerpoint/2010/main" val="15082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2ba1969eb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2ba1969eb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in body instead of Q&amp;A slides?</a:t>
            </a:r>
            <a:endParaRPr dirty="0"/>
          </a:p>
        </p:txBody>
      </p:sp>
    </p:spTree>
    <p:extLst>
      <p:ext uri="{BB962C8B-B14F-4D97-AF65-F5344CB8AC3E}">
        <p14:creationId xmlns:p14="http://schemas.microsoft.com/office/powerpoint/2010/main" val="328583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374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5a1755e74_4_388: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5a1755e74_4_388: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0" lvl="0" indent="0" algn="l" rtl="0">
              <a:spcBef>
                <a:spcPts val="0"/>
              </a:spcBef>
              <a:spcAft>
                <a:spcPts val="0"/>
              </a:spcAft>
              <a:buNone/>
            </a:pPr>
            <a:r>
              <a:rPr lang="en-US" dirty="0"/>
              <a:t>Corey</a:t>
            </a:r>
            <a:endParaRPr dirty="0"/>
          </a:p>
        </p:txBody>
      </p:sp>
      <p:sp>
        <p:nvSpPr>
          <p:cNvPr id="228" name="Google Shape;228;g95a1755e74_4_388: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None/>
            </a:pPr>
            <a:fld id="{00000000-1234-1234-1234-123412341234}" type="slidenum">
              <a:rPr lang="en-US"/>
              <a:t>30</a:t>
            </a:fld>
            <a:endParaRPr sz="1400" dirty="0">
              <a:latin typeface="Arial"/>
              <a:ea typeface="Arial"/>
              <a:cs typeface="Arial"/>
              <a:sym typeface="Arial"/>
            </a:endParaRPr>
          </a:p>
        </p:txBody>
      </p:sp>
    </p:spTree>
    <p:extLst>
      <p:ext uri="{BB962C8B-B14F-4D97-AF65-F5344CB8AC3E}">
        <p14:creationId xmlns:p14="http://schemas.microsoft.com/office/powerpoint/2010/main" val="3055887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Corey</a:t>
            </a:r>
          </a:p>
        </p:txBody>
      </p:sp>
    </p:spTree>
    <p:extLst>
      <p:ext uri="{BB962C8B-B14F-4D97-AF65-F5344CB8AC3E}">
        <p14:creationId xmlns:p14="http://schemas.microsoft.com/office/powerpoint/2010/main" val="282278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Corey</a:t>
            </a:r>
          </a:p>
        </p:txBody>
      </p:sp>
    </p:spTree>
    <p:extLst>
      <p:ext uri="{BB962C8B-B14F-4D97-AF65-F5344CB8AC3E}">
        <p14:creationId xmlns:p14="http://schemas.microsoft.com/office/powerpoint/2010/main" val="2259276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1615" y="3311458"/>
            <a:ext cx="7387598" cy="3127219"/>
          </a:xfrm>
        </p:spPr>
        <p:txBody>
          <a:bodyPr/>
          <a:lstStyle/>
          <a:p>
            <a:pPr marL="139700" indent="0" defTabSz="907633">
              <a:buNone/>
              <a:defRPr/>
            </a:pPr>
            <a:r>
              <a:rPr lang="en-US" altLang="en-US" sz="1800" b="1" dirty="0"/>
              <a:t>TOM</a:t>
            </a:r>
          </a:p>
          <a:p>
            <a:pPr defTabSz="907633">
              <a:defRPr/>
            </a:pPr>
            <a:r>
              <a:rPr lang="en-US" altLang="en-US" sz="1800" b="1" dirty="0"/>
              <a:t>START INTRODUCING CHANGES IN LAW GOING FORWARD</a:t>
            </a:r>
          </a:p>
          <a:p>
            <a:endParaRPr lang="en-US" sz="1800" b="1" dirty="0"/>
          </a:p>
        </p:txBody>
      </p:sp>
      <p:sp>
        <p:nvSpPr>
          <p:cNvPr id="4" name="Slide Number Placeholder 3"/>
          <p:cNvSpPr>
            <a:spLocks noGrp="1"/>
          </p:cNvSpPr>
          <p:nvPr>
            <p:ph type="sldNum" sz="quarter" idx="10"/>
          </p:nvPr>
        </p:nvSpPr>
        <p:spPr/>
        <p:txBody>
          <a:bodyPr/>
          <a:lstStyle/>
          <a:p>
            <a:fld id="{87E509F7-1D4D-4DE9-B848-D3F29A6FBEEB}" type="slidenum">
              <a:rPr lang="en-US" smtClean="0"/>
              <a:t>33</a:t>
            </a:fld>
            <a:endParaRPr lang="en-US" dirty="0"/>
          </a:p>
        </p:txBody>
      </p:sp>
    </p:spTree>
    <p:extLst>
      <p:ext uri="{BB962C8B-B14F-4D97-AF65-F5344CB8AC3E}">
        <p14:creationId xmlns:p14="http://schemas.microsoft.com/office/powerpoint/2010/main" val="218742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1615" y="3311458"/>
            <a:ext cx="7387598" cy="3127219"/>
          </a:xfrm>
        </p:spPr>
        <p:txBody>
          <a:bodyPr/>
          <a:lstStyle/>
          <a:p>
            <a:r>
              <a:rPr lang="en-US" sz="1800" b="1" dirty="0"/>
              <a:t>If we were in person, we would do a show of hands for each. Today, I will just ask anyone who can answer all four questions with a yes, put a YES, and the name of your county office in the chat.</a:t>
            </a:r>
            <a:endParaRPr lang="en-US" sz="1800" dirty="0"/>
          </a:p>
          <a:p>
            <a:endParaRPr lang="en-US" sz="1800" dirty="0"/>
          </a:p>
          <a:p>
            <a:r>
              <a:rPr lang="en-US" sz="1800" dirty="0"/>
              <a:t>By the time we finish our time together we hope you have a plan so that you can score yourself a 4 or 5 on these questions!</a:t>
            </a:r>
          </a:p>
          <a:p>
            <a:endParaRPr lang="en-US" sz="1800" b="1" dirty="0"/>
          </a:p>
        </p:txBody>
      </p:sp>
      <p:sp>
        <p:nvSpPr>
          <p:cNvPr id="4" name="Slide Number Placeholder 3"/>
          <p:cNvSpPr>
            <a:spLocks noGrp="1"/>
          </p:cNvSpPr>
          <p:nvPr>
            <p:ph type="sldNum" sz="quarter" idx="10"/>
          </p:nvPr>
        </p:nvSpPr>
        <p:spPr/>
        <p:txBody>
          <a:bodyPr/>
          <a:lstStyle/>
          <a:p>
            <a:fld id="{87E509F7-1D4D-4DE9-B848-D3F29A6FBEEB}" type="slidenum">
              <a:rPr lang="en-US" smtClean="0"/>
              <a:t>6</a:t>
            </a:fld>
            <a:endParaRPr lang="en-US" dirty="0"/>
          </a:p>
        </p:txBody>
      </p:sp>
    </p:spTree>
    <p:extLst>
      <p:ext uri="{BB962C8B-B14F-4D97-AF65-F5344CB8AC3E}">
        <p14:creationId xmlns:p14="http://schemas.microsoft.com/office/powerpoint/2010/main" val="2572275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981615" y="3311458"/>
            <a:ext cx="7387598" cy="3127219"/>
          </a:xfrm>
        </p:spPr>
        <p:txBody>
          <a:bodyPr/>
          <a:lstStyle/>
          <a:p>
            <a:pPr marL="139700" indent="0" defTabSz="907633">
              <a:buNone/>
              <a:defRPr/>
            </a:pPr>
            <a:r>
              <a:rPr lang="en-US" altLang="en-US" sz="1800" b="1" dirty="0"/>
              <a:t>TOM</a:t>
            </a:r>
          </a:p>
          <a:p>
            <a:endParaRPr lang="en-US" sz="1800" b="1" dirty="0"/>
          </a:p>
        </p:txBody>
      </p:sp>
      <p:sp>
        <p:nvSpPr>
          <p:cNvPr id="4" name="Slide Number Placeholder 3"/>
          <p:cNvSpPr>
            <a:spLocks noGrp="1"/>
          </p:cNvSpPr>
          <p:nvPr>
            <p:ph type="sldNum" sz="quarter" idx="10"/>
          </p:nvPr>
        </p:nvSpPr>
        <p:spPr/>
        <p:txBody>
          <a:bodyPr/>
          <a:lstStyle/>
          <a:p>
            <a:fld id="{87E509F7-1D4D-4DE9-B848-D3F29A6FBEEB}" type="slidenum">
              <a:rPr lang="en-US" smtClean="0"/>
              <a:t>34</a:t>
            </a:fld>
            <a:endParaRPr lang="en-US" dirty="0"/>
          </a:p>
        </p:txBody>
      </p:sp>
    </p:spTree>
    <p:extLst>
      <p:ext uri="{BB962C8B-B14F-4D97-AF65-F5344CB8AC3E}">
        <p14:creationId xmlns:p14="http://schemas.microsoft.com/office/powerpoint/2010/main" val="1172633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5a1755e74_4_388: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5a1755e74_4_388: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0" lvl="0" indent="0" algn="l" rtl="0">
              <a:spcBef>
                <a:spcPts val="0"/>
              </a:spcBef>
              <a:spcAft>
                <a:spcPts val="0"/>
              </a:spcAft>
              <a:buNone/>
            </a:pPr>
            <a:r>
              <a:rPr lang="en-US" dirty="0"/>
              <a:t>Corey</a:t>
            </a:r>
            <a:endParaRPr dirty="0"/>
          </a:p>
        </p:txBody>
      </p:sp>
      <p:sp>
        <p:nvSpPr>
          <p:cNvPr id="228" name="Google Shape;228;g95a1755e74_4_388: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None/>
            </a:pPr>
            <a:fld id="{00000000-1234-1234-1234-123412341234}" type="slidenum">
              <a:rPr lang="en-US"/>
              <a:t>35</a:t>
            </a:fld>
            <a:endParaRPr sz="1400" dirty="0">
              <a:latin typeface="Arial"/>
              <a:ea typeface="Arial"/>
              <a:cs typeface="Arial"/>
              <a:sym typeface="Arial"/>
            </a:endParaRPr>
          </a:p>
        </p:txBody>
      </p:sp>
    </p:spTree>
    <p:extLst>
      <p:ext uri="{BB962C8B-B14F-4D97-AF65-F5344CB8AC3E}">
        <p14:creationId xmlns:p14="http://schemas.microsoft.com/office/powerpoint/2010/main" val="1946001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t>Tom CA2.0. then…</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t>Corey</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t>MENTION A3 Charter Schools! (Tom can chime in too)</a:t>
            </a:r>
          </a:p>
          <a:p>
            <a:endParaRPr lang="en-US" dirty="0"/>
          </a:p>
        </p:txBody>
      </p:sp>
    </p:spTree>
    <p:extLst>
      <p:ext uri="{BB962C8B-B14F-4D97-AF65-F5344CB8AC3E}">
        <p14:creationId xmlns:p14="http://schemas.microsoft.com/office/powerpoint/2010/main" val="1667236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(White Paper)</a:t>
            </a:r>
          </a:p>
        </p:txBody>
      </p:sp>
    </p:spTree>
    <p:extLst>
      <p:ext uri="{BB962C8B-B14F-4D97-AF65-F5344CB8AC3E}">
        <p14:creationId xmlns:p14="http://schemas.microsoft.com/office/powerpoint/2010/main" val="1697450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(White Paper)</a:t>
            </a:r>
          </a:p>
        </p:txBody>
      </p:sp>
    </p:spTree>
    <p:extLst>
      <p:ext uri="{BB962C8B-B14F-4D97-AF65-F5344CB8AC3E}">
        <p14:creationId xmlns:p14="http://schemas.microsoft.com/office/powerpoint/2010/main" val="75372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t>Corey</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t>CA2.0 Principle 2: charter school’s own board </a:t>
            </a:r>
          </a:p>
          <a:p>
            <a:endParaRPr lang="en-US" dirty="0"/>
          </a:p>
        </p:txBody>
      </p:sp>
    </p:spTree>
    <p:extLst>
      <p:ext uri="{BB962C8B-B14F-4D97-AF65-F5344CB8AC3E}">
        <p14:creationId xmlns:p14="http://schemas.microsoft.com/office/powerpoint/2010/main" val="1216852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5a1755e74_4_388: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5a1755e74_4_388: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0" lvl="0" indent="0" algn="l" rtl="0">
              <a:spcBef>
                <a:spcPts val="0"/>
              </a:spcBef>
              <a:spcAft>
                <a:spcPts val="0"/>
              </a:spcAft>
              <a:buNone/>
            </a:pPr>
            <a:r>
              <a:rPr lang="en-US" dirty="0"/>
              <a:t>Corey</a:t>
            </a:r>
            <a:endParaRPr dirty="0"/>
          </a:p>
        </p:txBody>
      </p:sp>
      <p:sp>
        <p:nvSpPr>
          <p:cNvPr id="228" name="Google Shape;228;g95a1755e74_4_388: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None/>
            </a:pPr>
            <a:fld id="{00000000-1234-1234-1234-123412341234}" type="slidenum">
              <a:rPr lang="en-US"/>
              <a:t>40</a:t>
            </a:fld>
            <a:endParaRPr sz="1400" dirty="0">
              <a:latin typeface="Arial"/>
              <a:ea typeface="Arial"/>
              <a:cs typeface="Arial"/>
              <a:sym typeface="Arial"/>
            </a:endParaRPr>
          </a:p>
        </p:txBody>
      </p:sp>
    </p:spTree>
    <p:extLst>
      <p:ext uri="{BB962C8B-B14F-4D97-AF65-F5344CB8AC3E}">
        <p14:creationId xmlns:p14="http://schemas.microsoft.com/office/powerpoint/2010/main" val="3097329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2ba1969eb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2ba1969eb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extLst>
      <p:ext uri="{BB962C8B-B14F-4D97-AF65-F5344CB8AC3E}">
        <p14:creationId xmlns:p14="http://schemas.microsoft.com/office/powerpoint/2010/main" val="4109509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GO IN DEPTH STARTING HERE</a:t>
            </a:r>
          </a:p>
        </p:txBody>
      </p:sp>
    </p:spTree>
    <p:extLst>
      <p:ext uri="{BB962C8B-B14F-4D97-AF65-F5344CB8AC3E}">
        <p14:creationId xmlns:p14="http://schemas.microsoft.com/office/powerpoint/2010/main" val="1832327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Stacey</a:t>
            </a:r>
          </a:p>
          <a:p>
            <a:r>
              <a:rPr lang="en-US" dirty="0"/>
              <a:t>fiscal impact considerations only to new petitions or existing schools that are expanding to one or more additional sites or grade levels beyond what is already approved in the charter</a:t>
            </a:r>
          </a:p>
        </p:txBody>
      </p:sp>
    </p:spTree>
    <p:extLst>
      <p:ext uri="{BB962C8B-B14F-4D97-AF65-F5344CB8AC3E}">
        <p14:creationId xmlns:p14="http://schemas.microsoft.com/office/powerpoint/2010/main" val="267096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sz="1100" dirty="0"/>
              <a:t>(WE NEED TO COVER DIFFERENCES BETWEEN LARGE CHARTER AUTHORIZER SHOPS AND SMALL)</a:t>
            </a:r>
          </a:p>
        </p:txBody>
      </p:sp>
    </p:spTree>
    <p:extLst>
      <p:ext uri="{BB962C8B-B14F-4D97-AF65-F5344CB8AC3E}">
        <p14:creationId xmlns:p14="http://schemas.microsoft.com/office/powerpoint/2010/main" val="1341328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Dave</a:t>
            </a:r>
          </a:p>
          <a:p>
            <a:endParaRPr lang="en-US" dirty="0"/>
          </a:p>
          <a:p>
            <a:r>
              <a:rPr lang="en-US" dirty="0"/>
              <a:t>fiscal impact considerations only to new petitions or existing schools that are expanding to one or more additional sites or grade levels beyond what is already approved in the charter</a:t>
            </a:r>
          </a:p>
        </p:txBody>
      </p:sp>
    </p:spTree>
    <p:extLst>
      <p:ext uri="{BB962C8B-B14F-4D97-AF65-F5344CB8AC3E}">
        <p14:creationId xmlns:p14="http://schemas.microsoft.com/office/powerpoint/2010/main" val="2006857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Dave</a:t>
            </a:r>
          </a:p>
          <a:p>
            <a:endParaRPr lang="en-US" dirty="0"/>
          </a:p>
          <a:p>
            <a:r>
              <a:rPr lang="en-US" dirty="0"/>
              <a:t>fiscal impact considerations only to new petitions or existing schools that are expanding to one or more additional sites or grade levels beyond what is already approved in the charter</a:t>
            </a:r>
          </a:p>
        </p:txBody>
      </p:sp>
    </p:spTree>
    <p:extLst>
      <p:ext uri="{BB962C8B-B14F-4D97-AF65-F5344CB8AC3E}">
        <p14:creationId xmlns:p14="http://schemas.microsoft.com/office/powerpoint/2010/main" val="1343063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Area where there are no clear answer yet</a:t>
            </a:r>
          </a:p>
          <a:p>
            <a:r>
              <a:rPr lang="en-US" dirty="0"/>
              <a:t>Review new law on this</a:t>
            </a:r>
          </a:p>
        </p:txBody>
      </p:sp>
    </p:spTree>
    <p:extLst>
      <p:ext uri="{BB962C8B-B14F-4D97-AF65-F5344CB8AC3E}">
        <p14:creationId xmlns:p14="http://schemas.microsoft.com/office/powerpoint/2010/main" val="7573799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t>
            </a:r>
          </a:p>
          <a:p>
            <a:endParaRPr lang="en-US" dirty="0"/>
          </a:p>
        </p:txBody>
      </p:sp>
      <p:sp>
        <p:nvSpPr>
          <p:cNvPr id="4" name="Slide Number Placeholder 3"/>
          <p:cNvSpPr>
            <a:spLocks noGrp="1"/>
          </p:cNvSpPr>
          <p:nvPr>
            <p:ph type="sldNum" sz="quarter" idx="5"/>
          </p:nvPr>
        </p:nvSpPr>
        <p:spPr/>
        <p:txBody>
          <a:bodyPr/>
          <a:lstStyle/>
          <a:p>
            <a:fld id="{E87C4550-EEDE-BA4C-9E90-7E635E849339}" type="slidenum">
              <a:rPr lang="en-US" smtClean="0"/>
              <a:t>47</a:t>
            </a:fld>
            <a:endParaRPr lang="en-US" dirty="0"/>
          </a:p>
        </p:txBody>
      </p:sp>
    </p:spTree>
    <p:extLst>
      <p:ext uri="{BB962C8B-B14F-4D97-AF65-F5344CB8AC3E}">
        <p14:creationId xmlns:p14="http://schemas.microsoft.com/office/powerpoint/2010/main" val="3856458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2ba1969eb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2ba1969eb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in body instead of Q&amp;A slides?</a:t>
            </a:r>
            <a:endParaRPr dirty="0"/>
          </a:p>
        </p:txBody>
      </p:sp>
    </p:spTree>
    <p:extLst>
      <p:ext uri="{BB962C8B-B14F-4D97-AF65-F5344CB8AC3E}">
        <p14:creationId xmlns:p14="http://schemas.microsoft.com/office/powerpoint/2010/main" val="4109509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6e374d745_2_785: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6e374d745_2_785: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0" lvl="0" indent="0" algn="l" rtl="0">
              <a:spcBef>
                <a:spcPts val="0"/>
              </a:spcBef>
              <a:spcAft>
                <a:spcPts val="0"/>
              </a:spcAft>
              <a:buNone/>
            </a:pPr>
            <a:r>
              <a:rPr lang="en-US" dirty="0"/>
              <a:t>Stacey</a:t>
            </a:r>
          </a:p>
          <a:p>
            <a:pPr marL="0" lvl="0" indent="0" algn="l" rtl="0">
              <a:spcBef>
                <a:spcPts val="0"/>
              </a:spcBef>
              <a:spcAft>
                <a:spcPts val="0"/>
              </a:spcAft>
              <a:buNone/>
            </a:pPr>
            <a:r>
              <a:rPr lang="en-US" dirty="0"/>
              <a:t>No dashboard, not sure what will happen in assigning charter to Tiers for compensate for no data – Stacey is going to do homework</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4" name="Google Shape;234;g96e374d745_2_785: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49</a:t>
            </a:fld>
            <a:endParaRPr sz="1400" dirty="0">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5a1755e74_4_286: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5a1755e74_4_286: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0" lvl="0" indent="0" algn="l" rtl="0">
              <a:spcBef>
                <a:spcPts val="0"/>
              </a:spcBef>
              <a:spcAft>
                <a:spcPts val="0"/>
              </a:spcAft>
              <a:buNone/>
            </a:pPr>
            <a:r>
              <a:rPr lang="en-US" dirty="0"/>
              <a:t>I think I want to move this, not sure where yet.</a:t>
            </a:r>
            <a:endParaRPr dirty="0"/>
          </a:p>
        </p:txBody>
      </p:sp>
      <p:sp>
        <p:nvSpPr>
          <p:cNvPr id="241" name="Google Shape;241;g95a1755e74_4_286: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50</a:t>
            </a:fld>
            <a:endParaRPr sz="1400" dirty="0">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5a1755e74_4_294: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95a1755e74_4_294: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Tier  3 - go back to authorizing questions - why fight for this school? – move this discussion to slide 43 and 44</a:t>
            </a:r>
            <a:endParaRPr dirty="0"/>
          </a:p>
        </p:txBody>
      </p:sp>
      <p:sp>
        <p:nvSpPr>
          <p:cNvPr id="258" name="Google Shape;258;g95a1755e74_4_294: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51</a:t>
            </a:fld>
            <a:endParaRPr sz="1400" dirty="0">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95a1755e74_4_329: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95a1755e74_4_329: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0" lvl="0" indent="0" algn="l" rtl="0">
              <a:spcBef>
                <a:spcPts val="0"/>
              </a:spcBef>
              <a:spcAft>
                <a:spcPts val="0"/>
              </a:spcAft>
              <a:buNone/>
            </a:pPr>
            <a:endParaRPr dirty="0"/>
          </a:p>
        </p:txBody>
      </p:sp>
      <p:sp>
        <p:nvSpPr>
          <p:cNvPr id="295" name="Google Shape;295;g95a1755e74_4_329: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None/>
            </a:pPr>
            <a:fld id="{00000000-1234-1234-1234-123412341234}" type="slidenum">
              <a:rPr lang="en-US"/>
              <a:t>52</a:t>
            </a:fld>
            <a:endParaRPr sz="1400" dirty="0">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5a1755e74_4_308: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5a1755e74_4_308: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228600" indent="-203200">
              <a:lnSpc>
                <a:spcPct val="110000"/>
              </a:lnSpc>
              <a:buClr>
                <a:srgbClr val="4590B8"/>
              </a:buClr>
              <a:buSzPts val="1440"/>
              <a:buFont typeface="Arial"/>
              <a:buChar char="•"/>
            </a:pPr>
            <a:r>
              <a:rPr lang="en-US" sz="1600" dirty="0">
                <a:solidFill>
                  <a:srgbClr val="3D3D3D"/>
                </a:solidFill>
                <a:latin typeface="Gill Sans"/>
                <a:ea typeface="Gill Sans"/>
                <a:cs typeface="Gill Sans"/>
                <a:sym typeface="Gill Sans"/>
              </a:rPr>
              <a:t>Presumption is approval; heavy lift to deny</a:t>
            </a:r>
            <a:endParaRPr lang="en-US" sz="900" dirty="0">
              <a:solidFill>
                <a:srgbClr val="3D3D3D"/>
              </a:solidFill>
              <a:latin typeface="Gill Sans"/>
              <a:ea typeface="Gill Sans"/>
              <a:cs typeface="Gill Sans"/>
              <a:sym typeface="Gill Sans"/>
            </a:endParaRPr>
          </a:p>
          <a:p>
            <a:pPr marL="228600" indent="-203200">
              <a:lnSpc>
                <a:spcPct val="110000"/>
              </a:lnSpc>
              <a:buClr>
                <a:srgbClr val="4590B8"/>
              </a:buClr>
              <a:buSzPts val="1440"/>
              <a:buFont typeface="Arial"/>
              <a:buChar char="•"/>
            </a:pPr>
            <a:r>
              <a:rPr lang="en-US" sz="1600" dirty="0">
                <a:solidFill>
                  <a:srgbClr val="3D3D3D"/>
                </a:solidFill>
                <a:latin typeface="Gill Sans"/>
                <a:ea typeface="Gill Sans"/>
                <a:cs typeface="Gill Sans"/>
                <a:sym typeface="Gill Sans"/>
              </a:rPr>
              <a:t>May deny due to demonstrably unlikely to successfully implement the program due to substantial fiscal or governance factors or is not serving all students who wish to attend</a:t>
            </a:r>
            <a:endParaRPr sz="900" dirty="0">
              <a:solidFill>
                <a:srgbClr val="3D3D3D"/>
              </a:solidFill>
              <a:latin typeface="Gill Sans"/>
              <a:ea typeface="Gill Sans"/>
              <a:cs typeface="Gill Sans"/>
            </a:endParaRPr>
          </a:p>
          <a:p>
            <a:pPr marL="228600" lvl="0" indent="-203200" algn="l" rtl="0">
              <a:lnSpc>
                <a:spcPct val="110000"/>
              </a:lnSpc>
              <a:spcBef>
                <a:spcPts val="0"/>
              </a:spcBef>
              <a:spcAft>
                <a:spcPts val="0"/>
              </a:spcAft>
              <a:buClr>
                <a:srgbClr val="4590B8"/>
              </a:buClr>
              <a:buSzPts val="1440"/>
              <a:buFont typeface="Arial"/>
              <a:buChar char="•"/>
            </a:pPr>
            <a:r>
              <a:rPr lang="en-US" sz="1600" dirty="0">
                <a:solidFill>
                  <a:srgbClr val="3D3D3D"/>
                </a:solidFill>
                <a:latin typeface="Gill Sans"/>
                <a:ea typeface="Gill Sans"/>
                <a:cs typeface="Gill Sans"/>
                <a:sym typeface="Gill Sans"/>
              </a:rPr>
              <a:t>Must give at least 30 days’ notice of the alleged violation and a reasonable opportunity to cure, including a corrective action plan</a:t>
            </a:r>
            <a:endParaRPr sz="900" dirty="0">
              <a:solidFill>
                <a:srgbClr val="3D3D3D"/>
              </a:solidFill>
              <a:latin typeface="Gill Sans"/>
              <a:ea typeface="Gill Sans"/>
              <a:cs typeface="Gill Sans"/>
              <a:sym typeface="Gill Sans"/>
            </a:endParaRPr>
          </a:p>
          <a:p>
            <a:pPr marL="228600" indent="-203200">
              <a:lnSpc>
                <a:spcPct val="110000"/>
              </a:lnSpc>
              <a:buClr>
                <a:srgbClr val="4590B8"/>
              </a:buClr>
              <a:buSzPts val="1440"/>
              <a:buFont typeface="Arial"/>
              <a:buChar char="•"/>
            </a:pPr>
            <a:r>
              <a:rPr lang="en-US" sz="1600" dirty="0">
                <a:solidFill>
                  <a:srgbClr val="3D3D3D"/>
                </a:solidFill>
                <a:latin typeface="Gill Sans"/>
                <a:ea typeface="Gill Sans"/>
                <a:cs typeface="Gill Sans"/>
                <a:sym typeface="Gill Sans"/>
              </a:rPr>
              <a:t>Authorizer must make either of the following findings:  Corrective action plan has been unsuccessful;  violations are sufficiently severe and pervasive as to render a corrective action plan unviable</a:t>
            </a:r>
            <a:endParaRPr sz="900" dirty="0">
              <a:solidFill>
                <a:srgbClr val="3D3D3D"/>
              </a:solidFill>
              <a:latin typeface="Gill Sans"/>
              <a:ea typeface="Gill Sans"/>
              <a:cs typeface="Gill Sans"/>
              <a:sym typeface="Gill Sans"/>
            </a:endParaRPr>
          </a:p>
          <a:p>
            <a:pPr marL="0" lvl="0" indent="0" algn="l" rtl="0">
              <a:spcBef>
                <a:spcPts val="0"/>
              </a:spcBef>
              <a:spcAft>
                <a:spcPts val="0"/>
              </a:spcAft>
              <a:buNone/>
            </a:pPr>
            <a:endParaRPr dirty="0"/>
          </a:p>
        </p:txBody>
      </p:sp>
      <p:sp>
        <p:nvSpPr>
          <p:cNvPr id="268" name="Google Shape;268;g95a1755e74_4_308: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53</a:t>
            </a:fld>
            <a:endParaRPr sz="1400" dirty="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39700" indent="0">
              <a:buNone/>
            </a:pPr>
            <a:r>
              <a:rPr lang="en-US" dirty="0"/>
              <a:t>Tom</a:t>
            </a:r>
          </a:p>
        </p:txBody>
      </p:sp>
    </p:spTree>
    <p:extLst>
      <p:ext uri="{BB962C8B-B14F-4D97-AF65-F5344CB8AC3E}">
        <p14:creationId xmlns:p14="http://schemas.microsoft.com/office/powerpoint/2010/main" val="1341328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5a1755e74_4_315: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5a1755e74_4_315: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171450" indent="-171450"/>
            <a:r>
              <a:rPr lang="en-US" dirty="0"/>
              <a:t>Presumption is not renew. </a:t>
            </a:r>
          </a:p>
          <a:p>
            <a:pPr marL="171450" indent="-171450"/>
            <a:endParaRPr lang="en-US" dirty="0"/>
          </a:p>
          <a:p>
            <a:pPr marL="0" indent="0">
              <a:buNone/>
            </a:pPr>
            <a:endParaRPr lang="en-US" dirty="0"/>
          </a:p>
        </p:txBody>
      </p:sp>
      <p:sp>
        <p:nvSpPr>
          <p:cNvPr id="275" name="Google Shape;275;g95a1755e74_4_315: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54</a:t>
            </a:fld>
            <a:endParaRPr sz="1400" dirty="0">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95a1755e74_4_319: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95a1755e74_4_319: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171450" indent="-171450"/>
            <a:r>
              <a:rPr lang="en-US" dirty="0"/>
              <a:t>School can provide additional data (role of verified data), and authorizer is required to review</a:t>
            </a:r>
          </a:p>
          <a:p>
            <a:pPr marL="171450" indent="-171450"/>
            <a:r>
              <a:rPr lang="en-US" dirty="0"/>
              <a:t>This is the second look</a:t>
            </a:r>
          </a:p>
          <a:p>
            <a:pPr marL="171450" indent="-171450"/>
            <a:r>
              <a:rPr lang="en-US" dirty="0"/>
              <a:t>Talk about the Escondido suit recently filed </a:t>
            </a:r>
            <a:endParaRPr dirty="0"/>
          </a:p>
        </p:txBody>
      </p:sp>
      <p:sp>
        <p:nvSpPr>
          <p:cNvPr id="285" name="Google Shape;285;g95a1755e74_4_319: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55</a:t>
            </a:fld>
            <a:endParaRPr sz="1400" dirty="0">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95a1755e74_4_335: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95a1755e74_4_335: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0" lvl="0" indent="0" algn="l" rtl="0">
              <a:spcBef>
                <a:spcPts val="0"/>
              </a:spcBef>
              <a:spcAft>
                <a:spcPts val="0"/>
              </a:spcAft>
              <a:buNone/>
            </a:pPr>
            <a:endParaRPr dirty="0"/>
          </a:p>
        </p:txBody>
      </p:sp>
      <p:sp>
        <p:nvSpPr>
          <p:cNvPr id="305" name="Google Shape;305;g95a1755e74_4_335: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None/>
            </a:pPr>
            <a:fld id="{00000000-1234-1234-1234-123412341234}" type="slidenum">
              <a:rPr lang="en-US"/>
              <a:t>56</a:t>
            </a:fld>
            <a:endParaRPr sz="1400" dirty="0">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buNone/>
            </a:pPr>
            <a:r>
              <a:rPr lang="en-US" dirty="0">
                <a:latin typeface="Calibri"/>
                <a:cs typeface="Calibri"/>
              </a:rPr>
              <a:t>Stacey – </a:t>
            </a:r>
          </a:p>
          <a:p>
            <a:pPr>
              <a:buNone/>
            </a:pPr>
            <a:r>
              <a:rPr lang="en-US" dirty="0">
                <a:latin typeface="Calibri"/>
                <a:cs typeface="Calibri"/>
              </a:rPr>
              <a:t>Stacey – will add something about the criteria for her school</a:t>
            </a:r>
          </a:p>
          <a:p>
            <a:pPr>
              <a:buNone/>
            </a:pPr>
            <a:r>
              <a:rPr lang="en-US" dirty="0"/>
              <a:t>Authorizer shall consider performance on:</a:t>
            </a:r>
          </a:p>
          <a:p>
            <a:pPr>
              <a:buNone/>
            </a:pPr>
            <a:r>
              <a:rPr lang="en-US" dirty="0"/>
              <a:t>• State and local indicators, and</a:t>
            </a:r>
          </a:p>
          <a:p>
            <a:pPr>
              <a:buNone/>
            </a:pPr>
            <a:r>
              <a:rPr lang="en-US" dirty="0"/>
              <a:t>• Dashboard uses 1-year grad rate, different CCI</a:t>
            </a:r>
          </a:p>
          <a:p>
            <a:pPr>
              <a:buNone/>
            </a:pPr>
            <a:r>
              <a:rPr lang="en-US" dirty="0"/>
              <a:t>• Alternative metrics applicable to the charter school based on</a:t>
            </a:r>
          </a:p>
          <a:p>
            <a:pPr>
              <a:buNone/>
            </a:pPr>
            <a:r>
              <a:rPr lang="en-US" dirty="0"/>
              <a:t>the pupil population served.</a:t>
            </a:r>
          </a:p>
          <a:p>
            <a:pPr>
              <a:buNone/>
            </a:pPr>
            <a:r>
              <a:rPr lang="en-US" dirty="0"/>
              <a:t>• Shall “mutually agree to discuss” alternative metrics</a:t>
            </a:r>
          </a:p>
          <a:p>
            <a:pPr>
              <a:buNone/>
            </a:pPr>
            <a:r>
              <a:rPr lang="en-US" dirty="0"/>
              <a:t>with charter school</a:t>
            </a:r>
          </a:p>
        </p:txBody>
      </p:sp>
    </p:spTree>
    <p:extLst>
      <p:ext uri="{BB962C8B-B14F-4D97-AF65-F5344CB8AC3E}">
        <p14:creationId xmlns:p14="http://schemas.microsoft.com/office/powerpoint/2010/main" val="2386133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buNone/>
            </a:pPr>
            <a:r>
              <a:rPr lang="en-US" dirty="0">
                <a:latin typeface="Calibri"/>
                <a:cs typeface="Calibri"/>
              </a:rPr>
              <a:t>Tom</a:t>
            </a:r>
          </a:p>
        </p:txBody>
      </p:sp>
    </p:spTree>
    <p:extLst>
      <p:ext uri="{BB962C8B-B14F-4D97-AF65-F5344CB8AC3E}">
        <p14:creationId xmlns:p14="http://schemas.microsoft.com/office/powerpoint/2010/main" val="4288767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2ba1969eb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2ba1969eb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in body instead of Q&amp;A slides?</a:t>
            </a:r>
            <a:endParaRPr dirty="0"/>
          </a:p>
        </p:txBody>
      </p:sp>
    </p:spTree>
    <p:extLst>
      <p:ext uri="{BB962C8B-B14F-4D97-AF65-F5344CB8AC3E}">
        <p14:creationId xmlns:p14="http://schemas.microsoft.com/office/powerpoint/2010/main" val="36323456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p>
        </p:txBody>
      </p:sp>
    </p:spTree>
    <p:extLst>
      <p:ext uri="{BB962C8B-B14F-4D97-AF65-F5344CB8AC3E}">
        <p14:creationId xmlns:p14="http://schemas.microsoft.com/office/powerpoint/2010/main" val="2214406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buNone/>
            </a:pPr>
            <a:r>
              <a:rPr lang="en-US" dirty="0"/>
              <a:t>Stacey</a:t>
            </a:r>
          </a:p>
          <a:p>
            <a:pPr marL="139700" indent="-317500" rtl="0">
              <a:spcBef>
                <a:spcPts val="0"/>
              </a:spcBef>
              <a:spcAft>
                <a:spcPts val="0"/>
              </a:spcAft>
            </a:pPr>
            <a:r>
              <a:rPr lang="en-US" sz="1800" b="0" i="0" u="none" strike="noStrike" dirty="0">
                <a:solidFill>
                  <a:srgbClr val="000000"/>
                </a:solidFill>
                <a:effectLst/>
                <a:latin typeface="Arial" panose="020B0604020202020204" pitchFamily="34" charset="0"/>
              </a:rPr>
              <a:t>(what about EL?)  Stacey….</a:t>
            </a:r>
            <a:endParaRPr lang="en-US" b="0" dirty="0">
              <a:effectLst/>
            </a:endParaRPr>
          </a:p>
          <a:p>
            <a:pPr marL="139700" indent="-317500" rtl="0">
              <a:spcBef>
                <a:spcPts val="0"/>
              </a:spcBef>
              <a:spcAft>
                <a:spcPts val="0"/>
              </a:spcAft>
            </a:pPr>
            <a:r>
              <a:rPr lang="en-US" sz="1800" b="0" i="0" u="none" strike="noStrike" dirty="0">
                <a:solidFill>
                  <a:srgbClr val="000000"/>
                </a:solidFill>
                <a:effectLst/>
                <a:latin typeface="Arial" panose="020B0604020202020204" pitchFamily="34" charset="0"/>
              </a:rPr>
              <a:t>(CA statewide testing doesn’t have growth data)</a:t>
            </a:r>
            <a:endParaRPr lang="en-US" b="0" dirty="0">
              <a:effectLst/>
            </a:endParaRPr>
          </a:p>
          <a:p>
            <a:pPr marL="139700" indent="-317500" rtl="0">
              <a:spcBef>
                <a:spcPts val="0"/>
              </a:spcBef>
              <a:spcAft>
                <a:spcPts val="0"/>
              </a:spcAft>
            </a:pPr>
            <a:r>
              <a:rPr lang="en-US" sz="1800" b="0" i="0" u="none" strike="noStrike" dirty="0">
                <a:solidFill>
                  <a:srgbClr val="0000FF"/>
                </a:solidFill>
                <a:effectLst/>
                <a:latin typeface="Arial" panose="020B0604020202020204" pitchFamily="34" charset="0"/>
              </a:rPr>
              <a:t>Actually, new LCAP cycle starting this year (2021) with an expanded Annual Update which covers the 19-20 LCAP and the 20-21 LCP.</a:t>
            </a:r>
            <a:endParaRPr lang="en-US" b="0" dirty="0">
              <a:effectLst/>
            </a:endParaRPr>
          </a:p>
          <a:p>
            <a:br>
              <a:rPr lang="en-US" dirty="0"/>
            </a:br>
            <a:endParaRPr lang="en-US" dirty="0"/>
          </a:p>
        </p:txBody>
      </p:sp>
    </p:spTree>
    <p:extLst>
      <p:ext uri="{BB962C8B-B14F-4D97-AF65-F5344CB8AC3E}">
        <p14:creationId xmlns:p14="http://schemas.microsoft.com/office/powerpoint/2010/main" val="102027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Stacey – can tell her story</a:t>
            </a:r>
          </a:p>
          <a:p>
            <a:r>
              <a:rPr lang="en-US" dirty="0"/>
              <a:t>Discuss what is a high stakes decision, the need for measurements to be valid and reliable FOR THE PURPOSE THE MEASUREMENTS ARE BEING USED.</a:t>
            </a:r>
          </a:p>
          <a:p>
            <a:endParaRPr lang="en-US" dirty="0"/>
          </a:p>
          <a:p>
            <a:r>
              <a:rPr lang="en-US" dirty="0"/>
              <a:t>The challenges faced by CA authorizers because of the lack of CAASP and Dashboard data, and/or that the data is incomplete, and this results in the data available being inadequate to make high quality high stakes decisions,</a:t>
            </a:r>
          </a:p>
        </p:txBody>
      </p:sp>
    </p:spTree>
    <p:extLst>
      <p:ext uri="{BB962C8B-B14F-4D97-AF65-F5344CB8AC3E}">
        <p14:creationId xmlns:p14="http://schemas.microsoft.com/office/powerpoint/2010/main" val="39999847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Tom</a:t>
            </a:r>
          </a:p>
        </p:txBody>
      </p:sp>
    </p:spTree>
    <p:extLst>
      <p:ext uri="{BB962C8B-B14F-4D97-AF65-F5344CB8AC3E}">
        <p14:creationId xmlns:p14="http://schemas.microsoft.com/office/powerpoint/2010/main" val="20507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(White Paper)</a:t>
            </a:r>
          </a:p>
        </p:txBody>
      </p:sp>
    </p:spTree>
    <p:extLst>
      <p:ext uri="{BB962C8B-B14F-4D97-AF65-F5344CB8AC3E}">
        <p14:creationId xmlns:p14="http://schemas.microsoft.com/office/powerpoint/2010/main" val="16974505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2ba1969eb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2ba1969eb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in body instead of Q&amp;A slides?</a:t>
            </a:r>
            <a:endParaRPr dirty="0"/>
          </a:p>
        </p:txBody>
      </p:sp>
    </p:spTree>
    <p:extLst>
      <p:ext uri="{BB962C8B-B14F-4D97-AF65-F5344CB8AC3E}">
        <p14:creationId xmlns:p14="http://schemas.microsoft.com/office/powerpoint/2010/main" val="2660299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Tom</a:t>
            </a:r>
          </a:p>
        </p:txBody>
      </p:sp>
    </p:spTree>
    <p:extLst>
      <p:ext uri="{BB962C8B-B14F-4D97-AF65-F5344CB8AC3E}">
        <p14:creationId xmlns:p14="http://schemas.microsoft.com/office/powerpoint/2010/main" val="2965007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Tom</a:t>
            </a:r>
            <a:endParaRPr dirty="0"/>
          </a:p>
        </p:txBody>
      </p:sp>
      <p:sp>
        <p:nvSpPr>
          <p:cNvPr id="154" name="Google Shape;15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Dave - Here they are (this slide and the next)</a:t>
            </a:r>
            <a:endParaRPr lang="en-US" dirty="0"/>
          </a:p>
        </p:txBody>
      </p:sp>
      <p:sp>
        <p:nvSpPr>
          <p:cNvPr id="4" name="Slide Number Placeholder 3"/>
          <p:cNvSpPr>
            <a:spLocks noGrp="1"/>
          </p:cNvSpPr>
          <p:nvPr>
            <p:ph type="sldNum" sz="quarter" idx="5"/>
          </p:nvPr>
        </p:nvSpPr>
        <p:spPr/>
        <p:txBody>
          <a:bodyPr/>
          <a:lstStyle/>
          <a:p>
            <a:fld id="{E93CB639-A878-41E8-B674-2A55DD2A6406}" type="slidenum">
              <a:rPr lang="en-US" smtClean="0"/>
              <a:t>10</a:t>
            </a:fld>
            <a:endParaRPr lang="en-US" dirty="0"/>
          </a:p>
        </p:txBody>
      </p:sp>
    </p:spTree>
    <p:extLst>
      <p:ext uri="{BB962C8B-B14F-4D97-AF65-F5344CB8AC3E}">
        <p14:creationId xmlns:p14="http://schemas.microsoft.com/office/powerpoint/2010/main" val="345881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t>
            </a:r>
          </a:p>
          <a:p>
            <a:endParaRPr lang="en-US" dirty="0"/>
          </a:p>
        </p:txBody>
      </p:sp>
      <p:sp>
        <p:nvSpPr>
          <p:cNvPr id="4" name="Slide Number Placeholder 3"/>
          <p:cNvSpPr>
            <a:spLocks noGrp="1"/>
          </p:cNvSpPr>
          <p:nvPr>
            <p:ph type="sldNum" sz="quarter" idx="5"/>
          </p:nvPr>
        </p:nvSpPr>
        <p:spPr/>
        <p:txBody>
          <a:bodyPr/>
          <a:lstStyle/>
          <a:p>
            <a:fld id="{E87C4550-EEDE-BA4C-9E90-7E635E849339}" type="slidenum">
              <a:rPr lang="en-US" smtClean="0"/>
              <a:t>11</a:t>
            </a:fld>
            <a:endParaRPr lang="en-US" dirty="0"/>
          </a:p>
        </p:txBody>
      </p:sp>
    </p:spTree>
    <p:extLst>
      <p:ext uri="{BB962C8B-B14F-4D97-AF65-F5344CB8AC3E}">
        <p14:creationId xmlns:p14="http://schemas.microsoft.com/office/powerpoint/2010/main" val="385645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5a1755e74_4_388:notes"/>
          <p:cNvSpPr>
            <a:spLocks noGrp="1" noRot="1" noChangeAspect="1"/>
          </p:cNvSpPr>
          <p:nvPr>
            <p:ph type="sldImg" idx="2"/>
          </p:nvPr>
        </p:nvSpPr>
        <p:spPr>
          <a:xfrm>
            <a:off x="407988"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5a1755e74_4_388:notes"/>
          <p:cNvSpPr txBox="1">
            <a:spLocks noGrp="1"/>
          </p:cNvSpPr>
          <p:nvPr>
            <p:ph type="body" idx="1"/>
          </p:nvPr>
        </p:nvSpPr>
        <p:spPr>
          <a:xfrm>
            <a:off x="701675" y="4416425"/>
            <a:ext cx="5607000" cy="4181400"/>
          </a:xfrm>
          <a:prstGeom prst="rect">
            <a:avLst/>
          </a:prstGeom>
        </p:spPr>
        <p:txBody>
          <a:bodyPr spcFirstLastPara="1" wrap="square" lIns="92250" tIns="46125" rIns="92250" bIns="46125" anchor="t" anchorCtr="0">
            <a:noAutofit/>
          </a:bodyPr>
          <a:lstStyle/>
          <a:p>
            <a:pPr marL="0" lvl="0" indent="0" algn="l" rtl="0">
              <a:spcBef>
                <a:spcPts val="0"/>
              </a:spcBef>
              <a:spcAft>
                <a:spcPts val="0"/>
              </a:spcAft>
              <a:buNone/>
            </a:pPr>
            <a:endParaRPr dirty="0"/>
          </a:p>
        </p:txBody>
      </p:sp>
      <p:sp>
        <p:nvSpPr>
          <p:cNvPr id="228" name="Google Shape;228;g95a1755e74_4_388:notes"/>
          <p:cNvSpPr txBox="1">
            <a:spLocks noGrp="1"/>
          </p:cNvSpPr>
          <p:nvPr>
            <p:ph type="sldNum" idx="12"/>
          </p:nvPr>
        </p:nvSpPr>
        <p:spPr>
          <a:xfrm>
            <a:off x="3970337" y="8831262"/>
            <a:ext cx="3038400" cy="463500"/>
          </a:xfrm>
          <a:prstGeom prst="rect">
            <a:avLst/>
          </a:prstGeom>
        </p:spPr>
        <p:txBody>
          <a:bodyPr spcFirstLastPara="1" wrap="square" lIns="92250" tIns="46125" rIns="92250" bIns="46125" anchor="b" anchorCtr="0">
            <a:noAutofit/>
          </a:bodyPr>
          <a:lstStyle/>
          <a:p>
            <a:pPr marL="0" lvl="0" indent="0" algn="r" rtl="0">
              <a:spcBef>
                <a:spcPts val="0"/>
              </a:spcBef>
              <a:spcAft>
                <a:spcPts val="0"/>
              </a:spcAft>
              <a:buNone/>
            </a:pPr>
            <a:fld id="{00000000-1234-1234-1234-123412341234}" type="slidenum">
              <a:rPr lang="en-US"/>
              <a:t>13</a:t>
            </a:fld>
            <a:endParaRPr sz="1400"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12801" y="609600"/>
            <a:ext cx="8463617"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812800" y="2160590"/>
            <a:ext cx="8463619"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 name="Google Shape;45;p8"/>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8"/>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8"/>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12801" y="609600"/>
            <a:ext cx="8463617"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rot="5400000">
            <a:off x="3104224" y="-130833"/>
            <a:ext cx="3880773" cy="846361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3" name="Google Shape;133;p21"/>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4" name="Google Shape;134;p21"/>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5" name="Google Shape;135;p21"/>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rot="5400000">
            <a:off x="5996568" y="2582785"/>
            <a:ext cx="5251451" cy="130508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body" idx="1"/>
          </p:nvPr>
        </p:nvSpPr>
        <p:spPr>
          <a:xfrm rot="5400000">
            <a:off x="1650425" y="-228026"/>
            <a:ext cx="5251451" cy="69267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9" name="Google Shape;139;p22"/>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22"/>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1" name="Google Shape;141;p22"/>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64"/>
          <p:cNvSpPr txBox="1">
            <a:spLocks noGrp="1"/>
          </p:cNvSpPr>
          <p:nvPr>
            <p:ph type="ftr" idx="11"/>
          </p:nvPr>
        </p:nvSpPr>
        <p:spPr>
          <a:xfrm>
            <a:off x="582083" y="5951538"/>
            <a:ext cx="691726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64"/>
          <p:cNvSpPr txBox="1">
            <a:spLocks noGrp="1"/>
          </p:cNvSpPr>
          <p:nvPr>
            <p:ph type="sldNum" idx="12"/>
          </p:nvPr>
        </p:nvSpPr>
        <p:spPr>
          <a:xfrm>
            <a:off x="10557934" y="5956301"/>
            <a:ext cx="105198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1pPr>
            <a:lvl2pPr marL="0" marR="0" lvl="1"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2pPr>
            <a:lvl3pPr marL="0" marR="0" lvl="2"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3pPr>
            <a:lvl4pPr marL="0" marR="0" lvl="3"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4pPr>
            <a:lvl5pPr marL="0" marR="0" lvl="4"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5pPr>
            <a:lvl6pPr marL="0" marR="0" lvl="5"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6pPr>
            <a:lvl7pPr marL="0" marR="0" lvl="6"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7pPr>
            <a:lvl8pPr marL="0" marR="0" lvl="7"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8pPr>
            <a:lvl9pPr marL="0" marR="0" lvl="8" indent="0" algn="r">
              <a:lnSpc>
                <a:spcPct val="100000"/>
              </a:lnSpc>
              <a:spcBef>
                <a:spcPts val="0"/>
              </a:spcBef>
              <a:spcAft>
                <a:spcPts val="0"/>
              </a:spcAft>
              <a:buClr>
                <a:schemeClr val="accent2"/>
              </a:buClr>
              <a:buSzPts val="600"/>
              <a:buFont typeface="Verdana"/>
              <a:buNone/>
              <a:defRPr sz="600" b="0" i="0" u="none">
                <a:solidFill>
                  <a:schemeClr val="accent2"/>
                </a:solidFill>
                <a:latin typeface="Verdana"/>
                <a:ea typeface="Verdana"/>
                <a:cs typeface="Verdana"/>
                <a:sym typeface="Verdana"/>
              </a:defRPr>
            </a:lvl9pPr>
          </a:lstStyle>
          <a:p>
            <a:fld id="{00000000-1234-1234-1234-123412341234}" type="slidenum">
              <a:rPr lang="en-US" smtClean="0"/>
              <a:pPr/>
              <a:t>‹#›</a:t>
            </a:fld>
            <a:endParaRPr lang="en-US" dirty="0"/>
          </a:p>
        </p:txBody>
      </p:sp>
      <p:sp>
        <p:nvSpPr>
          <p:cNvPr id="53" name="Google Shape;53;p64"/>
          <p:cNvSpPr txBox="1">
            <a:spLocks noGrp="1"/>
          </p:cNvSpPr>
          <p:nvPr>
            <p:ph type="dt" idx="10"/>
          </p:nvPr>
        </p:nvSpPr>
        <p:spPr>
          <a:xfrm>
            <a:off x="7605183" y="5956301"/>
            <a:ext cx="2844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18020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August 6-8, 2015</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840" y="5982874"/>
            <a:ext cx="2978470" cy="8066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555" y="6097624"/>
            <a:ext cx="3154285" cy="692807"/>
          </a:xfrm>
          <a:prstGeom prst="rect">
            <a:avLst/>
          </a:prstGeom>
        </p:spPr>
      </p:pic>
    </p:spTree>
    <p:extLst>
      <p:ext uri="{BB962C8B-B14F-4D97-AF65-F5344CB8AC3E}">
        <p14:creationId xmlns:p14="http://schemas.microsoft.com/office/powerpoint/2010/main" val="140702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12801" y="609600"/>
            <a:ext cx="8463617"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body" idx="1"/>
          </p:nvPr>
        </p:nvSpPr>
        <p:spPr>
          <a:xfrm>
            <a:off x="812799" y="2160983"/>
            <a:ext cx="412089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4" name="Google Shape;64;p11"/>
          <p:cNvSpPr txBox="1">
            <a:spLocks noGrp="1"/>
          </p:cNvSpPr>
          <p:nvPr>
            <p:ph type="body" idx="2"/>
          </p:nvPr>
        </p:nvSpPr>
        <p:spPr>
          <a:xfrm>
            <a:off x="812799" y="2737249"/>
            <a:ext cx="4120896"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11"/>
          <p:cNvSpPr txBox="1">
            <a:spLocks noGrp="1"/>
          </p:cNvSpPr>
          <p:nvPr>
            <p:ph type="body" idx="3"/>
          </p:nvPr>
        </p:nvSpPr>
        <p:spPr>
          <a:xfrm>
            <a:off x="5155520" y="2160983"/>
            <a:ext cx="412089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6" name="Google Shape;66;p11"/>
          <p:cNvSpPr txBox="1">
            <a:spLocks noGrp="1"/>
          </p:cNvSpPr>
          <p:nvPr>
            <p:ph type="body" idx="4"/>
          </p:nvPr>
        </p:nvSpPr>
        <p:spPr>
          <a:xfrm>
            <a:off x="5155520" y="2737249"/>
            <a:ext cx="4120896"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7" name="Google Shape;67;p11"/>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1"/>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1"/>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812800" y="1498604"/>
            <a:ext cx="3720243"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4761702" y="514928"/>
            <a:ext cx="4514716"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2" name="Google Shape;82;p14"/>
          <p:cNvSpPr txBox="1">
            <a:spLocks noGrp="1"/>
          </p:cNvSpPr>
          <p:nvPr>
            <p:ph type="body" idx="2"/>
          </p:nvPr>
        </p:nvSpPr>
        <p:spPr>
          <a:xfrm>
            <a:off x="812800" y="2777069"/>
            <a:ext cx="3720243"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83" name="Google Shape;83;p14"/>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4"/>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4"/>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812800" y="4800600"/>
            <a:ext cx="846361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a:spLocks noGrp="1"/>
          </p:cNvSpPr>
          <p:nvPr>
            <p:ph type="pic" idx="2"/>
          </p:nvPr>
        </p:nvSpPr>
        <p:spPr>
          <a:xfrm>
            <a:off x="812800" y="609600"/>
            <a:ext cx="8463619"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dirty="0"/>
          </a:p>
        </p:txBody>
      </p:sp>
      <p:sp>
        <p:nvSpPr>
          <p:cNvPr id="89" name="Google Shape;89;p15"/>
          <p:cNvSpPr txBox="1">
            <a:spLocks noGrp="1"/>
          </p:cNvSpPr>
          <p:nvPr>
            <p:ph type="body" idx="1"/>
          </p:nvPr>
        </p:nvSpPr>
        <p:spPr>
          <a:xfrm>
            <a:off x="812800" y="5367338"/>
            <a:ext cx="8463619"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5"/>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5"/>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5"/>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812801" y="609600"/>
            <a:ext cx="8463619"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812801" y="4470400"/>
            <a:ext cx="8463619"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6" name="Google Shape;96;p16"/>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6"/>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6"/>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033181" y="609600"/>
            <a:ext cx="809624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7"/>
          <p:cNvSpPr txBox="1">
            <a:spLocks noGrp="1"/>
          </p:cNvSpPr>
          <p:nvPr>
            <p:ph type="body" idx="1"/>
          </p:nvPr>
        </p:nvSpPr>
        <p:spPr>
          <a:xfrm>
            <a:off x="1468100" y="3632200"/>
            <a:ext cx="7226405"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2" name="Google Shape;102;p17"/>
          <p:cNvSpPr txBox="1">
            <a:spLocks noGrp="1"/>
          </p:cNvSpPr>
          <p:nvPr>
            <p:ph type="body" idx="2"/>
          </p:nvPr>
        </p:nvSpPr>
        <p:spPr>
          <a:xfrm>
            <a:off x="812799" y="4470400"/>
            <a:ext cx="8463620"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3" name="Google Shape;103;p17"/>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7"/>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7"/>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06" name="Google Shape;106;p17"/>
          <p:cNvSpPr txBox="1"/>
          <p:nvPr/>
        </p:nvSpPr>
        <p:spPr>
          <a:xfrm>
            <a:off x="643617"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
        <p:nvSpPr>
          <p:cNvPr id="107" name="Google Shape;107;p17"/>
          <p:cNvSpPr txBox="1"/>
          <p:nvPr/>
        </p:nvSpPr>
        <p:spPr>
          <a:xfrm>
            <a:off x="8996934"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12799" y="1931988"/>
            <a:ext cx="8463620"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812799"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1" name="Google Shape;111;p18"/>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8"/>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18"/>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033181" y="609600"/>
            <a:ext cx="809624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7" name="Google Shape;117;p19"/>
          <p:cNvSpPr txBox="1">
            <a:spLocks noGrp="1"/>
          </p:cNvSpPr>
          <p:nvPr>
            <p:ph type="body" idx="2"/>
          </p:nvPr>
        </p:nvSpPr>
        <p:spPr>
          <a:xfrm>
            <a:off x="812799"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8" name="Google Shape;118;p19"/>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19"/>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0" name="Google Shape;120;p19"/>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21" name="Google Shape;121;p19"/>
          <p:cNvSpPr txBox="1"/>
          <p:nvPr/>
        </p:nvSpPr>
        <p:spPr>
          <a:xfrm>
            <a:off x="643617"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
        <p:nvSpPr>
          <p:cNvPr id="122" name="Google Shape;122;p19"/>
          <p:cNvSpPr txBox="1"/>
          <p:nvPr/>
        </p:nvSpPr>
        <p:spPr>
          <a:xfrm>
            <a:off x="8996934"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21133" y="609600"/>
            <a:ext cx="8455287"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20"/>
          <p:cNvSpPr txBox="1">
            <a:spLocks noGrp="1"/>
          </p:cNvSpPr>
          <p:nvPr>
            <p:ph type="body" idx="2"/>
          </p:nvPr>
        </p:nvSpPr>
        <p:spPr>
          <a:xfrm>
            <a:off x="812799"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7" name="Google Shape;127;p20"/>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20"/>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20"/>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
          <p:cNvGrpSpPr/>
          <p:nvPr/>
        </p:nvGrpSpPr>
        <p:grpSpPr>
          <a:xfrm>
            <a:off x="-11288" y="-8468"/>
            <a:ext cx="12226407" cy="6874935"/>
            <a:chOff x="-8467" y="-8468"/>
            <a:chExt cx="9169805" cy="6874935"/>
          </a:xfrm>
        </p:grpSpPr>
        <p:sp>
          <p:nvSpPr>
            <p:cNvPr id="7" name="Google Shape;7;p5"/>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cxnSp>
          <p:nvCxnSpPr>
            <p:cNvPr id="8" name="Google Shape;8;p5"/>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9" name="Google Shape;9;p5"/>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0" name="Google Shape;10;p5"/>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 name="Google Shape;11;p5"/>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 name="Google Shape;12;p5"/>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 name="Google Shape;13;p5"/>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DD7E0E">
                <a:alpha val="69803"/>
              </a:srgbClr>
            </a:solidFill>
            <a:ln>
              <a:noFill/>
            </a:ln>
          </p:spPr>
        </p:sp>
        <p:sp>
          <p:nvSpPr>
            <p:cNvPr id="14" name="Google Shape;14;p5"/>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8D2BC">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 name="Google Shape;15;p5"/>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 name="Google Shape;16;p5"/>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grpSp>
      <p:sp>
        <p:nvSpPr>
          <p:cNvPr id="17" name="Google Shape;17;p5"/>
          <p:cNvSpPr txBox="1">
            <a:spLocks noGrp="1"/>
          </p:cNvSpPr>
          <p:nvPr>
            <p:ph type="title"/>
          </p:nvPr>
        </p:nvSpPr>
        <p:spPr>
          <a:xfrm>
            <a:off x="812801" y="609600"/>
            <a:ext cx="8463617"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5"/>
          <p:cNvSpPr txBox="1">
            <a:spLocks noGrp="1"/>
          </p:cNvSpPr>
          <p:nvPr>
            <p:ph type="body" idx="1"/>
          </p:nvPr>
        </p:nvSpPr>
        <p:spPr>
          <a:xfrm>
            <a:off x="812800" y="2160590"/>
            <a:ext cx="8463619"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5"/>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0" name="Google Shape;20;p5"/>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1" name="Google Shape;21;p5"/>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webp"/></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32.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35.pn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hyperlink" Target="https://calauthorizers.org/wp-content/uploads/2020/12/California-Authorizing-2.0-CCAP-11192020_kwc-11.13.20-v4.pdf" TargetMode="External"/><Relationship Id="rId7"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https://www.qualitycharters.org/covid19/" TargetMode="External"/><Relationship Id="rId5" Type="http://schemas.openxmlformats.org/officeDocument/2006/relationships/hyperlink" Target="https://www.cde.ca.gov/ls/he/hn/coronavirus.asp" TargetMode="External"/><Relationship Id="rId4" Type="http://schemas.openxmlformats.org/officeDocument/2006/relationships/hyperlink" Target="https://www.cde.ca.gov/ta/ac/cm/documents/dashboardguide19.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monocoe.org/" TargetMode="External"/><Relationship Id="rId2" Type="http://schemas.openxmlformats.org/officeDocument/2006/relationships/hyperlink" Target="mailto:sadler@monocoe.org"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calauthorizers.org/" TargetMode="External"/><Relationship Id="rId4" Type="http://schemas.openxmlformats.org/officeDocument/2006/relationships/hyperlink" Target="mailto:david.patterson@calauthorizers.or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www.calauthorizers.org/"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alauthorizers.org/resource/charter-authorizing-2-0-white-pape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365BA4-1FED-4C4F-97D7-131FE8A820B5}"/>
              </a:ext>
            </a:extLst>
          </p:cNvPr>
          <p:cNvSpPr>
            <a:spLocks noGrp="1"/>
          </p:cNvSpPr>
          <p:nvPr>
            <p:ph type="sldNum" idx="12"/>
          </p:nvPr>
        </p:nvSpPr>
        <p:spPr/>
        <p:txBody>
          <a:bodyPr/>
          <a:lstStyle/>
          <a:p>
            <a:fld id="{00000000-1234-1234-1234-123412341234}" type="slidenum">
              <a:rPr lang="en-US" smtClean="0"/>
              <a:pPr/>
              <a:t>1</a:t>
            </a:fld>
            <a:endParaRPr lang="en-US" dirty="0"/>
          </a:p>
        </p:txBody>
      </p:sp>
      <p:sp>
        <p:nvSpPr>
          <p:cNvPr id="4" name="TextBox 3">
            <a:extLst>
              <a:ext uri="{FF2B5EF4-FFF2-40B4-BE49-F238E27FC236}">
                <a16:creationId xmlns:a16="http://schemas.microsoft.com/office/drawing/2014/main" id="{E0A27726-A3DE-4DB6-A621-B9DE63775AD8}"/>
              </a:ext>
            </a:extLst>
          </p:cNvPr>
          <p:cNvSpPr txBox="1"/>
          <p:nvPr/>
        </p:nvSpPr>
        <p:spPr>
          <a:xfrm>
            <a:off x="2192334" y="2696680"/>
            <a:ext cx="6370114" cy="2862322"/>
          </a:xfrm>
          <a:prstGeom prst="rect">
            <a:avLst/>
          </a:prstGeom>
          <a:noFill/>
        </p:spPr>
        <p:txBody>
          <a:bodyPr wrap="square" rtlCol="0">
            <a:spAutoFit/>
          </a:bodyPr>
          <a:lstStyle/>
          <a:p>
            <a:pPr algn="ctr"/>
            <a:endParaRPr lang="en-US" sz="2000" b="1" dirty="0">
              <a:latin typeface="Calibri" panose="020F0502020204030204" pitchFamily="34" charset="0"/>
              <a:cs typeface="Calibri" panose="020F0502020204030204" pitchFamily="34" charset="0"/>
            </a:endParaRPr>
          </a:p>
          <a:p>
            <a:pPr algn="ctr"/>
            <a:r>
              <a:rPr lang="en-US" sz="3000" b="1" i="1" dirty="0">
                <a:solidFill>
                  <a:srgbClr val="002060"/>
                </a:solidFill>
                <a:latin typeface="Calibri" panose="020F0502020204030204" pitchFamily="34" charset="0"/>
                <a:cs typeface="Calibri" panose="020F0502020204030204" pitchFamily="34" charset="0"/>
              </a:rPr>
              <a:t>LEAD WITH CONFIDENCE</a:t>
            </a:r>
          </a:p>
          <a:p>
            <a:pPr algn="ctr"/>
            <a:r>
              <a:rPr lang="en-US" sz="3000" b="1" i="1" dirty="0">
                <a:solidFill>
                  <a:srgbClr val="002060"/>
                </a:solidFill>
                <a:latin typeface="Calibri" panose="020F0502020204030204" pitchFamily="34" charset="0"/>
                <a:cs typeface="Calibri" panose="020F0502020204030204" pitchFamily="34" charset="0"/>
              </a:rPr>
              <a:t>County Board Governance Workshop</a:t>
            </a:r>
          </a:p>
          <a:p>
            <a:pPr algn="ctr"/>
            <a:r>
              <a:rPr lang="en-US" sz="3000" b="1" i="1" dirty="0">
                <a:solidFill>
                  <a:srgbClr val="002060"/>
                </a:solidFill>
                <a:latin typeface="Calibri" panose="020F0502020204030204" pitchFamily="34" charset="0"/>
                <a:cs typeface="Calibri" panose="020F0502020204030204" pitchFamily="34" charset="0"/>
              </a:rPr>
              <a:t>March 23, 2021</a:t>
            </a:r>
          </a:p>
          <a:p>
            <a:pPr algn="ctr"/>
            <a:r>
              <a:rPr lang="en-US" sz="3000" b="1" dirty="0">
                <a:solidFill>
                  <a:srgbClr val="002060"/>
                </a:solidFill>
                <a:latin typeface="Calibri" panose="020F0502020204030204" pitchFamily="34" charset="0"/>
                <a:cs typeface="Calibri" panose="020F0502020204030204" pitchFamily="34" charset="0"/>
              </a:rPr>
              <a:t>8:30 – 11:00 AM</a:t>
            </a:r>
          </a:p>
          <a:p>
            <a:pPr algn="ct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 </a:t>
            </a:r>
          </a:p>
        </p:txBody>
      </p:sp>
      <p:sp>
        <p:nvSpPr>
          <p:cNvPr id="5" name="Google Shape;151;p1">
            <a:extLst>
              <a:ext uri="{FF2B5EF4-FFF2-40B4-BE49-F238E27FC236}">
                <a16:creationId xmlns:a16="http://schemas.microsoft.com/office/drawing/2014/main" id="{F2C57A8C-0F28-42FA-AD8C-85651E9C7A59}"/>
              </a:ext>
            </a:extLst>
          </p:cNvPr>
          <p:cNvSpPr txBox="1">
            <a:spLocks/>
          </p:cNvSpPr>
          <p:nvPr/>
        </p:nvSpPr>
        <p:spPr>
          <a:xfrm>
            <a:off x="1499287" y="708455"/>
            <a:ext cx="7850660" cy="18267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chemeClr val="bg2"/>
                </a:solidFill>
                <a:latin typeface="Calibri" panose="020F0502020204030204" pitchFamily="34" charset="0"/>
                <a:cs typeface="Calibri" panose="020F0502020204030204" pitchFamily="34" charset="0"/>
              </a:rPr>
              <a:t>California </a:t>
            </a:r>
            <a:r>
              <a:rPr lang="en-US" sz="3600" b="1" dirty="0">
                <a:solidFill>
                  <a:schemeClr val="bg2"/>
                </a:solidFill>
                <a:effectLst/>
                <a:latin typeface="Calibri" panose="020F0502020204030204" pitchFamily="34" charset="0"/>
                <a:ea typeface="Calibri" panose="020F0502020204030204" pitchFamily="34" charset="0"/>
              </a:rPr>
              <a:t>Charter Schools Oversight 201</a:t>
            </a:r>
          </a:p>
          <a:p>
            <a:pPr algn="ctr"/>
            <a:r>
              <a:rPr lang="en-US" sz="3600" b="1" dirty="0">
                <a:solidFill>
                  <a:schemeClr val="bg2"/>
                </a:solidFill>
                <a:latin typeface="Calibri" panose="020F0502020204030204" pitchFamily="34" charset="0"/>
                <a:ea typeface="Calibri" panose="020F0502020204030204" pitchFamily="34" charset="0"/>
              </a:rPr>
              <a:t>For Experienced Board Members</a:t>
            </a:r>
            <a:r>
              <a:rPr lang="en-US" sz="3600" b="1" dirty="0">
                <a:solidFill>
                  <a:schemeClr val="bg2"/>
                </a:solidFill>
                <a:effectLst/>
                <a:latin typeface="Calibri" panose="020F0502020204030204" pitchFamily="34" charset="0"/>
                <a:ea typeface="Calibri" panose="020F0502020204030204" pitchFamily="34" charset="0"/>
              </a:rPr>
              <a:t> </a:t>
            </a:r>
          </a:p>
          <a:p>
            <a:pPr algn="ctr"/>
            <a:endParaRPr lang="en-US" sz="3600" b="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C420BDB-6B22-4BEE-96BF-C56CFE368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0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FF7E-0097-426F-853E-C3BDA5D24AFB}"/>
              </a:ext>
            </a:extLst>
          </p:cNvPr>
          <p:cNvSpPr>
            <a:spLocks noGrp="1"/>
          </p:cNvSpPr>
          <p:nvPr>
            <p:ph type="title"/>
          </p:nvPr>
        </p:nvSpPr>
        <p:spPr>
          <a:xfrm>
            <a:off x="1847121" y="343288"/>
            <a:ext cx="6347713" cy="1031630"/>
          </a:xfrm>
        </p:spPr>
        <p:txBody>
          <a:bodyPr>
            <a:normAutofit fontScale="90000"/>
          </a:bodyPr>
          <a:lstStyle/>
          <a:p>
            <a:r>
              <a:rPr lang="en-US" sz="4000" b="1" dirty="0">
                <a:solidFill>
                  <a:schemeClr val="bg2"/>
                </a:solidFill>
                <a:latin typeface="Calibri"/>
                <a:ea typeface="Calibri" panose="020F0502020204030204" pitchFamily="34" charset="0"/>
                <a:cs typeface="Times New Roman"/>
              </a:rPr>
              <a:t>CA2.0 Six</a:t>
            </a:r>
            <a:r>
              <a:rPr lang="en-US" sz="4000" b="1" dirty="0">
                <a:solidFill>
                  <a:schemeClr val="bg2"/>
                </a:solidFill>
                <a:effectLst/>
                <a:latin typeface="Calibri"/>
                <a:ea typeface="Calibri" panose="020F0502020204030204" pitchFamily="34" charset="0"/>
                <a:cs typeface="Times New Roman"/>
              </a:rPr>
              <a:t> Design Principles</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90A20BF2-FE35-4CCA-BB5B-5EE52FCA997A}"/>
              </a:ext>
            </a:extLst>
          </p:cNvPr>
          <p:cNvSpPr>
            <a:spLocks noGrp="1"/>
          </p:cNvSpPr>
          <p:nvPr>
            <p:ph type="body" idx="1"/>
          </p:nvPr>
        </p:nvSpPr>
        <p:spPr>
          <a:xfrm>
            <a:off x="868700" y="1497196"/>
            <a:ext cx="8775757" cy="4970105"/>
          </a:xfrm>
        </p:spPr>
        <p:txBody>
          <a:bodyPr spcFirstLastPara="1" wrap="square" lIns="91425" tIns="45700" rIns="91425" bIns="45700" anchor="t" anchorCtr="0">
            <a:noAutofit/>
          </a:bodyPr>
          <a:lstStyle/>
          <a:p>
            <a:pPr marL="342900" indent="-342900">
              <a:spcBef>
                <a:spcPts val="0"/>
              </a:spcBef>
              <a:spcAft>
                <a:spcPts val="800"/>
              </a:spcAft>
              <a:buClr>
                <a:schemeClr val="accent2"/>
              </a:buClr>
              <a:buSzPct val="100000"/>
              <a:buFont typeface="Wingdings" panose="05000000000000000000" pitchFamily="2" charset="2"/>
              <a:buChar char="Ø"/>
            </a:pPr>
            <a:r>
              <a:rPr lang="en-US" sz="2300" u="sng" dirty="0">
                <a:solidFill>
                  <a:schemeClr val="tx1"/>
                </a:solidFill>
                <a:effectLst/>
                <a:latin typeface="Calibri"/>
                <a:ea typeface="Calibri" panose="020F0502020204030204" pitchFamily="34" charset="0"/>
              </a:rPr>
              <a:t>Principle 1: </a:t>
            </a:r>
            <a:r>
              <a:rPr lang="en-US" sz="2300" i="1" dirty="0">
                <a:solidFill>
                  <a:schemeClr val="tx1"/>
                </a:solidFill>
                <a:effectLst/>
                <a:latin typeface="Calibri"/>
                <a:ea typeface="Calibri" panose="020F0502020204030204" pitchFamily="34" charset="0"/>
                <a:cs typeface="Times New Roman"/>
              </a:rPr>
              <a:t>The role of the authorizer is primarily regulatory</a:t>
            </a:r>
          </a:p>
          <a:p>
            <a:pPr marL="342900" indent="-342900">
              <a:spcBef>
                <a:spcPts val="0"/>
              </a:spcBef>
              <a:spcAft>
                <a:spcPts val="800"/>
              </a:spcAft>
              <a:buClr>
                <a:schemeClr val="accent2"/>
              </a:buClr>
              <a:buSzPct val="100000"/>
              <a:buFont typeface="Wingdings" panose="05000000000000000000" pitchFamily="2" charset="2"/>
              <a:buChar char="Ø"/>
            </a:pPr>
            <a:r>
              <a:rPr lang="en-US" sz="2300" u="sng" dirty="0">
                <a:solidFill>
                  <a:schemeClr val="tx1"/>
                </a:solidFill>
                <a:effectLst/>
                <a:latin typeface="Calibri"/>
                <a:ea typeface="Calibri" panose="020F0502020204030204" pitchFamily="34" charset="0"/>
              </a:rPr>
              <a:t>Principle 2: </a:t>
            </a:r>
            <a:r>
              <a:rPr lang="en-US" sz="2300" i="1" dirty="0">
                <a:solidFill>
                  <a:schemeClr val="tx1"/>
                </a:solidFill>
                <a:effectLst/>
                <a:latin typeface="Calibri"/>
                <a:ea typeface="Calibri" panose="020F0502020204030204" pitchFamily="34" charset="0"/>
                <a:cs typeface="Times New Roman"/>
              </a:rPr>
              <a:t>The first level of oversight responsibility resides with charter school governing boards</a:t>
            </a:r>
          </a:p>
          <a:p>
            <a:pPr marL="342900" indent="-342900">
              <a:spcBef>
                <a:spcPts val="0"/>
              </a:spcBef>
              <a:buClr>
                <a:schemeClr val="accent2"/>
              </a:buClr>
              <a:buSzPct val="100000"/>
              <a:buFont typeface="Wingdings" panose="05000000000000000000" pitchFamily="2" charset="2"/>
              <a:buChar char="Ø"/>
            </a:pPr>
            <a:r>
              <a:rPr lang="en-US" sz="2300" u="sng" dirty="0">
                <a:solidFill>
                  <a:schemeClr val="tx1"/>
                </a:solidFill>
                <a:effectLst/>
                <a:latin typeface="Calibri"/>
                <a:ea typeface="Calibri" panose="020F0502020204030204" pitchFamily="34" charset="0"/>
              </a:rPr>
              <a:t>Principle 3: </a:t>
            </a:r>
            <a:r>
              <a:rPr lang="en-US" sz="2300" i="1" dirty="0">
                <a:solidFill>
                  <a:schemeClr val="tx1"/>
                </a:solidFill>
                <a:effectLst/>
                <a:latin typeface="Calibri"/>
                <a:ea typeface="Calibri" panose="020F0502020204030204" pitchFamily="34" charset="0"/>
                <a:cs typeface="Times New Roman"/>
              </a:rPr>
              <a:t>There are fundamental performance-based measures of charter school quality that can be identified and </a:t>
            </a:r>
            <a:r>
              <a:rPr lang="en-US" sz="2300" i="1" dirty="0">
                <a:solidFill>
                  <a:schemeClr val="tx1"/>
                </a:solidFill>
                <a:latin typeface="Calibri"/>
                <a:ea typeface="Calibri" panose="020F0502020204030204" pitchFamily="34" charset="0"/>
                <a:cs typeface="Times New Roman"/>
              </a:rPr>
              <a:t>measured</a:t>
            </a:r>
          </a:p>
          <a:p>
            <a:pPr marL="342900" indent="-342900">
              <a:spcBef>
                <a:spcPts val="0"/>
              </a:spcBef>
              <a:buClr>
                <a:schemeClr val="accent2"/>
              </a:buClr>
              <a:buSzPct val="100000"/>
              <a:buFont typeface="Wingdings" panose="05000000000000000000" pitchFamily="2" charset="2"/>
              <a:buChar char="Ø"/>
            </a:pPr>
            <a:r>
              <a:rPr lang="en-US" sz="2300" u="sng" dirty="0">
                <a:solidFill>
                  <a:schemeClr val="tx1"/>
                </a:solidFill>
                <a:latin typeface="Calibri"/>
                <a:ea typeface="Calibri" panose="020F0502020204030204" pitchFamily="34" charset="0"/>
                <a:cs typeface="Times New Roman"/>
              </a:rPr>
              <a:t>Principle 4: </a:t>
            </a:r>
            <a:r>
              <a:rPr lang="en-US" sz="2300" i="1" dirty="0">
                <a:solidFill>
                  <a:schemeClr val="tx1"/>
                </a:solidFill>
                <a:latin typeface="Calibri"/>
                <a:ea typeface="Calibri" panose="020F0502020204030204" pitchFamily="34" charset="0"/>
                <a:cs typeface="Times New Roman"/>
              </a:rPr>
              <a:t>The intensity of oversight is tied to the charter school’s results with respect to the Key Performance Indicators</a:t>
            </a:r>
            <a:endParaRPr lang="en-US" sz="2300" dirty="0">
              <a:solidFill>
                <a:schemeClr val="tx1"/>
              </a:solidFill>
              <a:latin typeface="Calibri"/>
              <a:ea typeface="Calibri" panose="020F0502020204030204" pitchFamily="34" charset="0"/>
              <a:cs typeface="Times New Roman"/>
            </a:endParaRPr>
          </a:p>
          <a:p>
            <a:pPr marL="342900" indent="-342900">
              <a:spcBef>
                <a:spcPts val="0"/>
              </a:spcBef>
              <a:buClr>
                <a:schemeClr val="accent2"/>
              </a:buClr>
              <a:buSzPct val="100000"/>
              <a:buFont typeface="Wingdings" panose="05000000000000000000" pitchFamily="2" charset="2"/>
              <a:buChar char="Ø"/>
            </a:pPr>
            <a:r>
              <a:rPr lang="en-US" sz="2300" u="sng" dirty="0">
                <a:solidFill>
                  <a:schemeClr val="tx1"/>
                </a:solidFill>
                <a:latin typeface="Calibri"/>
                <a:ea typeface="Calibri" panose="020F0502020204030204" pitchFamily="34" charset="0"/>
              </a:rPr>
              <a:t>Principle 5: </a:t>
            </a:r>
            <a:r>
              <a:rPr lang="en-US" sz="2300" i="1" dirty="0">
                <a:solidFill>
                  <a:schemeClr val="tx1"/>
                </a:solidFill>
                <a:latin typeface="Calibri"/>
                <a:ea typeface="Calibri" panose="020F0502020204030204" pitchFamily="34" charset="0"/>
                <a:cs typeface="Times New Roman"/>
              </a:rPr>
              <a:t>The authorizer communicates results of monitoring to the charter school, laying a foundation for future decisions</a:t>
            </a:r>
            <a:r>
              <a:rPr lang="en-US" sz="2300" dirty="0">
                <a:solidFill>
                  <a:schemeClr val="tx1"/>
                </a:solidFill>
                <a:latin typeface="Calibri"/>
                <a:ea typeface="Calibri" panose="020F0502020204030204" pitchFamily="34" charset="0"/>
                <a:cs typeface="Times New Roman"/>
              </a:rPr>
              <a:t> </a:t>
            </a:r>
          </a:p>
          <a:p>
            <a:pPr marL="342900" indent="-342900">
              <a:spcBef>
                <a:spcPts val="0"/>
              </a:spcBef>
              <a:spcAft>
                <a:spcPts val="600"/>
              </a:spcAft>
              <a:buClr>
                <a:schemeClr val="accent2"/>
              </a:buClr>
              <a:buSzPct val="100000"/>
              <a:buFont typeface="Wingdings" panose="05000000000000000000" pitchFamily="2" charset="2"/>
              <a:buChar char="Ø"/>
            </a:pPr>
            <a:r>
              <a:rPr lang="en-US" sz="2300" u="sng" dirty="0">
                <a:solidFill>
                  <a:schemeClr val="tx1"/>
                </a:solidFill>
                <a:latin typeface="Calibri"/>
                <a:ea typeface="Calibri" panose="020F0502020204030204" pitchFamily="34" charset="0"/>
              </a:rPr>
              <a:t>Principle 6: </a:t>
            </a:r>
            <a:r>
              <a:rPr lang="en-US" sz="2300" i="1" dirty="0">
                <a:solidFill>
                  <a:schemeClr val="tx1"/>
                </a:solidFill>
                <a:latin typeface="Calibri"/>
                <a:ea typeface="Calibri" panose="020F0502020204030204" pitchFamily="34" charset="0"/>
                <a:cs typeface="Times New Roman"/>
              </a:rPr>
              <a:t>Implementing the process for effective authorizing must be within the capacity of all entities that serve as authorizers</a:t>
            </a:r>
            <a:endParaRPr lang="en-US" sz="2300" dirty="0">
              <a:solidFill>
                <a:schemeClr val="tx1"/>
              </a:solidFill>
              <a:latin typeface="Calibri"/>
              <a:ea typeface="Calibri" panose="020F0502020204030204" pitchFamily="34" charset="0"/>
              <a:cs typeface="Times New Roman" panose="02020603050405020304" pitchFamily="18" charset="0"/>
            </a:endParaRPr>
          </a:p>
          <a:p>
            <a:pPr marL="0" marR="0" indent="0">
              <a:spcBef>
                <a:spcPts val="0"/>
              </a:spcBef>
              <a:spcAft>
                <a:spcPts val="0"/>
              </a:spcAft>
              <a:buSzPct val="100000"/>
              <a:buNone/>
            </a:pPr>
            <a:endParaRPr lang="en-US" sz="2400" dirty="0">
              <a:solidFill>
                <a:schemeClr val="tx1"/>
              </a:solidFill>
              <a:effectLst/>
              <a:latin typeface="Calibri"/>
              <a:ea typeface="Calibri" panose="020F0502020204030204" pitchFamily="34" charset="0"/>
              <a:cs typeface="Times New Roman"/>
            </a:endParaRPr>
          </a:p>
          <a:p>
            <a:pPr marL="0" indent="0">
              <a:spcBef>
                <a:spcPts val="0"/>
              </a:spcBef>
              <a:buNone/>
            </a:pPr>
            <a:endParaRPr lang="en-US" sz="2400" i="1" dirty="0">
              <a:solidFill>
                <a:schemeClr val="tx1"/>
              </a:solidFill>
              <a:latin typeface="Calibri" panose="020F0502020204030204" pitchFamily="34" charset="0"/>
              <a:ea typeface="Calibri" panose="020F0502020204030204" pitchFamily="34" charset="0"/>
              <a:cs typeface="Times New Roman"/>
            </a:endParaRPr>
          </a:p>
          <a:p>
            <a:pPr marL="0" marR="0" indent="0">
              <a:spcBef>
                <a:spcPts val="0"/>
              </a:spcBef>
              <a:buFont typeface="Wingdings" panose="05000000000000000000" pitchFamily="2" charset="2"/>
              <a:buNone/>
            </a:pPr>
            <a:endParaRPr lang="en-US" sz="2400" i="1" dirty="0">
              <a:solidFill>
                <a:schemeClr val="tx1"/>
              </a:solidFill>
              <a:latin typeface="Calibri" panose="020F0502020204030204" pitchFamily="34" charset="0"/>
              <a:cs typeface="Times New Roman"/>
            </a:endParaRPr>
          </a:p>
        </p:txBody>
      </p:sp>
      <p:pic>
        <p:nvPicPr>
          <p:cNvPr id="7" name="Picture 6">
            <a:extLst>
              <a:ext uri="{FF2B5EF4-FFF2-40B4-BE49-F238E27FC236}">
                <a16:creationId xmlns:a16="http://schemas.microsoft.com/office/drawing/2014/main" id="{91A39758-9A46-4EAC-8C11-372A790EC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052" y="5865724"/>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6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E1FF-991D-4F40-AD61-8D01AFCEED1F}"/>
              </a:ext>
            </a:extLst>
          </p:cNvPr>
          <p:cNvSpPr>
            <a:spLocks noGrp="1"/>
          </p:cNvSpPr>
          <p:nvPr>
            <p:ph type="title"/>
          </p:nvPr>
        </p:nvSpPr>
        <p:spPr/>
        <p:txBody>
          <a:bodyPr>
            <a:normAutofit/>
          </a:bodyPr>
          <a:lstStyle/>
          <a:p>
            <a:pPr algn="ctr"/>
            <a:r>
              <a:rPr lang="en-US" dirty="0">
                <a:solidFill>
                  <a:schemeClr val="bg2"/>
                </a:solidFill>
              </a:rPr>
              <a:t>CA 2.0-Advancing Equity and Access Through Quality Authorizing</a:t>
            </a:r>
          </a:p>
        </p:txBody>
      </p:sp>
      <p:sp>
        <p:nvSpPr>
          <p:cNvPr id="3" name="Content Placeholder 2">
            <a:extLst>
              <a:ext uri="{FF2B5EF4-FFF2-40B4-BE49-F238E27FC236}">
                <a16:creationId xmlns:a16="http://schemas.microsoft.com/office/drawing/2014/main" id="{62338C9B-AA05-4089-8770-FC72A3462168}"/>
              </a:ext>
            </a:extLst>
          </p:cNvPr>
          <p:cNvSpPr>
            <a:spLocks noGrp="1"/>
          </p:cNvSpPr>
          <p:nvPr>
            <p:ph idx="1"/>
          </p:nvPr>
        </p:nvSpPr>
        <p:spPr/>
        <p:txBody>
          <a:bodyPr vert="horz" lIns="91440" tIns="45720" rIns="91440" bIns="45720" rtlCol="0" anchor="t">
            <a:normAutofit/>
          </a:bodyPr>
          <a:lstStyle/>
          <a:p>
            <a:pPr marL="0" indent="0">
              <a:buNone/>
            </a:pPr>
            <a:endParaRPr lang="en-US" sz="2400" dirty="0"/>
          </a:p>
          <a:p>
            <a:pPr marL="400050" lvl="2" indent="0" fontAlgn="base">
              <a:buClr>
                <a:srgbClr val="F07F09"/>
              </a:buClr>
              <a:buNone/>
            </a:pPr>
            <a:endParaRPr lang="en-US" sz="2200" dirty="0">
              <a:solidFill>
                <a:prstClr val="black">
                  <a:lumMod val="75000"/>
                  <a:lumOff val="25000"/>
                </a:prstClr>
              </a:solidFill>
            </a:endParaRPr>
          </a:p>
          <a:p>
            <a:pPr marL="342900" lvl="1" indent="-342900" fontAlgn="base">
              <a:buClr>
                <a:srgbClr val="F07F09"/>
              </a:buClr>
            </a:pPr>
            <a:endParaRPr lang="en-US" sz="2400" dirty="0">
              <a:solidFill>
                <a:prstClr val="black">
                  <a:lumMod val="75000"/>
                  <a:lumOff val="25000"/>
                </a:prstClr>
              </a:solidFill>
            </a:endParaRPr>
          </a:p>
          <a:p>
            <a:pPr marL="0" indent="0" fontAlgn="base">
              <a:buNone/>
            </a:pPr>
            <a:endParaRPr lang="en-US" sz="2000" dirty="0"/>
          </a:p>
          <a:p>
            <a:pPr fontAlgn="base"/>
            <a:endParaRPr lang="en-US" dirty="0"/>
          </a:p>
          <a:p>
            <a:pPr fontAlgn="base"/>
            <a:endParaRPr lang="en-US" dirty="0"/>
          </a:p>
          <a:p>
            <a:pPr marL="0" indent="0">
              <a:buNone/>
            </a:pPr>
            <a:endParaRPr lang="en-US" sz="2400" dirty="0"/>
          </a:p>
        </p:txBody>
      </p:sp>
      <p:pic>
        <p:nvPicPr>
          <p:cNvPr id="4" name="Picture 3">
            <a:extLst>
              <a:ext uri="{FF2B5EF4-FFF2-40B4-BE49-F238E27FC236}">
                <a16:creationId xmlns:a16="http://schemas.microsoft.com/office/drawing/2014/main" id="{07200AF9-8553-4408-9297-7E9D2A73CF95}"/>
              </a:ext>
            </a:extLst>
          </p:cNvPr>
          <p:cNvPicPr>
            <a:picLocks noChangeAspect="1"/>
          </p:cNvPicPr>
          <p:nvPr/>
        </p:nvPicPr>
        <p:blipFill>
          <a:blip r:embed="rId3"/>
          <a:stretch>
            <a:fillRect/>
          </a:stretch>
        </p:blipFill>
        <p:spPr>
          <a:xfrm>
            <a:off x="0" y="6136228"/>
            <a:ext cx="3072650" cy="713294"/>
          </a:xfrm>
          <a:prstGeom prst="rect">
            <a:avLst/>
          </a:prstGeom>
        </p:spPr>
      </p:pic>
      <p:pic>
        <p:nvPicPr>
          <p:cNvPr id="5" name="Picture 4">
            <a:extLst>
              <a:ext uri="{FF2B5EF4-FFF2-40B4-BE49-F238E27FC236}">
                <a16:creationId xmlns:a16="http://schemas.microsoft.com/office/drawing/2014/main" id="{A5FB5EA7-FF5E-459D-BB40-997A09D3CFB8}"/>
              </a:ext>
            </a:extLst>
          </p:cNvPr>
          <p:cNvPicPr>
            <a:picLocks noChangeAspect="1"/>
          </p:cNvPicPr>
          <p:nvPr/>
        </p:nvPicPr>
        <p:blipFill>
          <a:blip r:embed="rId4"/>
          <a:stretch>
            <a:fillRect/>
          </a:stretch>
        </p:blipFill>
        <p:spPr>
          <a:xfrm>
            <a:off x="2933156" y="6261207"/>
            <a:ext cx="2645893" cy="463336"/>
          </a:xfrm>
          <a:prstGeom prst="rect">
            <a:avLst/>
          </a:prstGeom>
        </p:spPr>
      </p:pic>
      <p:pic>
        <p:nvPicPr>
          <p:cNvPr id="6" name="Picture 5">
            <a:extLst>
              <a:ext uri="{FF2B5EF4-FFF2-40B4-BE49-F238E27FC236}">
                <a16:creationId xmlns:a16="http://schemas.microsoft.com/office/drawing/2014/main" id="{05A77CE5-D45E-4843-AFC7-BA42F56400EB}"/>
              </a:ext>
            </a:extLst>
          </p:cNvPr>
          <p:cNvPicPr>
            <a:picLocks noChangeAspect="1"/>
          </p:cNvPicPr>
          <p:nvPr/>
        </p:nvPicPr>
        <p:blipFill>
          <a:blip r:embed="rId5"/>
          <a:stretch>
            <a:fillRect/>
          </a:stretch>
        </p:blipFill>
        <p:spPr>
          <a:xfrm>
            <a:off x="5530318" y="1930399"/>
            <a:ext cx="3226875" cy="414398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AA4A873-8FB3-4434-A386-46E19E868D7A}"/>
              </a:ext>
            </a:extLst>
          </p:cNvPr>
          <p:cNvPicPr>
            <a:picLocks noChangeAspect="1"/>
          </p:cNvPicPr>
          <p:nvPr/>
        </p:nvPicPr>
        <p:blipFill>
          <a:blip r:embed="rId6"/>
          <a:stretch>
            <a:fillRect/>
          </a:stretch>
        </p:blipFill>
        <p:spPr>
          <a:xfrm>
            <a:off x="1384245" y="1942593"/>
            <a:ext cx="3201159" cy="41317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283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12</a:t>
            </a:fld>
            <a:endParaRPr lang="en-US" dirty="0"/>
          </a:p>
        </p:txBody>
      </p:sp>
      <p:sp>
        <p:nvSpPr>
          <p:cNvPr id="3" name="Rectangle 2"/>
          <p:cNvSpPr/>
          <p:nvPr/>
        </p:nvSpPr>
        <p:spPr>
          <a:xfrm rot="20533423">
            <a:off x="1650625" y="2606090"/>
            <a:ext cx="6994222" cy="923330"/>
          </a:xfrm>
          <a:prstGeom prst="rect">
            <a:avLst/>
          </a:prstGeom>
          <a:noFill/>
        </p:spPr>
        <p:txBody>
          <a:bodyPr wrap="none" lIns="91440" tIns="45720" rIns="91440" bIns="45720">
            <a:spAutoFit/>
          </a:bodyPr>
          <a:lstStyle/>
          <a:p>
            <a:pPr algn="ctr"/>
            <a:r>
              <a:rPr lang="en-US" sz="5400" b="1" dirty="0">
                <a:ln w="0"/>
                <a:solidFill>
                  <a:schemeClr val="accent1"/>
                </a:solidFill>
                <a:effectLst>
                  <a:outerShdw blurRad="38100" dist="25400" dir="5400000" algn="ctr" rotWithShape="0">
                    <a:srgbClr val="6E747A">
                      <a:alpha val="43000"/>
                    </a:srgbClr>
                  </a:outerShdw>
                </a:effectLst>
              </a:rPr>
              <a:t>Background/History</a:t>
            </a:r>
          </a:p>
        </p:txBody>
      </p:sp>
    </p:spTree>
    <p:extLst>
      <p:ext uri="{BB962C8B-B14F-4D97-AF65-F5344CB8AC3E}">
        <p14:creationId xmlns:p14="http://schemas.microsoft.com/office/powerpoint/2010/main" val="112429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g95a1755e74_4_388"/>
          <p:cNvPicPr preferRelativeResize="0"/>
          <p:nvPr/>
        </p:nvPicPr>
        <p:blipFill>
          <a:blip r:embed="rId3">
            <a:alphaModFix/>
          </a:blip>
          <a:stretch>
            <a:fillRect/>
          </a:stretch>
        </p:blipFill>
        <p:spPr>
          <a:xfrm>
            <a:off x="1967501" y="1036996"/>
            <a:ext cx="7315200" cy="4095750"/>
          </a:xfrm>
          <a:prstGeom prst="rect">
            <a:avLst/>
          </a:prstGeom>
          <a:noFill/>
          <a:ln>
            <a:noFill/>
          </a:ln>
        </p:spPr>
      </p:pic>
      <p:pic>
        <p:nvPicPr>
          <p:cNvPr id="3" name="Picture 2">
            <a:extLst>
              <a:ext uri="{FF2B5EF4-FFF2-40B4-BE49-F238E27FC236}">
                <a16:creationId xmlns:a16="http://schemas.microsoft.com/office/drawing/2014/main" id="{7C9FB8B5-2C66-46D5-9ECC-297E58E49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683741" y="1690673"/>
            <a:ext cx="9058136" cy="4625609"/>
          </a:xfrm>
        </p:spPr>
        <p:txBody>
          <a:bodyPr>
            <a:normAutofit/>
          </a:bodyPr>
          <a:lstStyle/>
          <a:p>
            <a:pPr>
              <a:buClr>
                <a:schemeClr val="accent2"/>
              </a:buClr>
              <a:buSzPct val="100000"/>
              <a:buFont typeface="Wingdings" panose="05000000000000000000" pitchFamily="2" charset="2"/>
              <a:buChar char="Ø"/>
            </a:pPr>
            <a:r>
              <a:rPr lang="en-US" sz="3200" dirty="0">
                <a:solidFill>
                  <a:schemeClr val="tx1"/>
                </a:solidFill>
                <a:latin typeface="Calibri"/>
                <a:cs typeface="Calibri"/>
              </a:rPr>
              <a:t>Students Enrolled Nationally (3.3 million) (6.5% of student enrollment)</a:t>
            </a:r>
          </a:p>
          <a:p>
            <a:pPr>
              <a:buClr>
                <a:schemeClr val="accent2"/>
              </a:buClr>
              <a:buSzPct val="100000"/>
              <a:buFont typeface="Wingdings" panose="05000000000000000000" pitchFamily="2" charset="2"/>
              <a:buChar char="Ø"/>
            </a:pPr>
            <a:r>
              <a:rPr lang="en-US" sz="3200" dirty="0">
                <a:solidFill>
                  <a:schemeClr val="tx1"/>
                </a:solidFill>
                <a:latin typeface="Calibri"/>
                <a:cs typeface="Calibri"/>
              </a:rPr>
              <a:t>Charter Schools Nationally (7,500) </a:t>
            </a:r>
          </a:p>
          <a:p>
            <a:pPr>
              <a:buClr>
                <a:schemeClr val="accent2"/>
              </a:buClr>
              <a:buSzPct val="100000"/>
              <a:buFont typeface="Wingdings" panose="05000000000000000000" pitchFamily="2" charset="2"/>
              <a:buChar char="Ø"/>
            </a:pPr>
            <a:r>
              <a:rPr lang="en-US" sz="3200" dirty="0">
                <a:solidFill>
                  <a:schemeClr val="tx1"/>
                </a:solidFill>
                <a:latin typeface="Calibri"/>
                <a:cs typeface="Calibri"/>
              </a:rPr>
              <a:t>How Many State Have Charter Schools? (45 plus DC, PR and GU)</a:t>
            </a:r>
          </a:p>
          <a:p>
            <a:pPr>
              <a:buClr>
                <a:schemeClr val="accent2"/>
              </a:buClr>
              <a:buSzPct val="100000"/>
              <a:buFont typeface="Wingdings" panose="05000000000000000000" pitchFamily="2" charset="2"/>
              <a:buChar char="Ø"/>
            </a:pPr>
            <a:r>
              <a:rPr lang="en-US" sz="3200" dirty="0">
                <a:solidFill>
                  <a:schemeClr val="tx1"/>
                </a:solidFill>
                <a:latin typeface="Calibri"/>
                <a:cs typeface="Calibri"/>
              </a:rPr>
              <a:t>What States do Not? (MT, ND, NE, SD, VT)</a:t>
            </a:r>
          </a:p>
          <a:p>
            <a:pPr lvl="1"/>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809678" y="418561"/>
            <a:ext cx="9058136" cy="1146629"/>
          </a:xfrm>
          <a:prstGeom prst="rect">
            <a:avLst/>
          </a:prstGeom>
          <a:noFill/>
          <a:ln>
            <a:noFill/>
          </a:ln>
        </p:spPr>
        <p:txBody>
          <a:bodyPr spcFirstLastPara="1" wrap="square" lIns="91425" tIns="91425" rIns="91425" bIns="91425" anchor="t" anchorCtr="0">
            <a:noAutofit/>
          </a:bodyPr>
          <a:lstStyle/>
          <a:p>
            <a:pPr algn="ctr"/>
            <a:r>
              <a:rPr lang="en-US" sz="3600" b="1" dirty="0">
                <a:solidFill>
                  <a:schemeClr val="bg2"/>
                </a:solidFill>
                <a:effectLst/>
                <a:latin typeface="Calibri" panose="020F0502020204030204" pitchFamily="34" charset="0"/>
                <a:ea typeface="Calibri" panose="020F0502020204030204" pitchFamily="34" charset="0"/>
              </a:rPr>
              <a:t>Charters at a Glance: National</a:t>
            </a:r>
            <a:endParaRPr lang="en-US" b="1" dirty="0">
              <a:solidFill>
                <a:schemeClr val="bg2"/>
              </a:solidFill>
              <a:latin typeface="Calibri"/>
              <a:cs typeface="Calibri"/>
            </a:endParaRPr>
          </a:p>
        </p:txBody>
      </p:sp>
      <p:pic>
        <p:nvPicPr>
          <p:cNvPr id="7" name="Picture 6">
            <a:extLst>
              <a:ext uri="{FF2B5EF4-FFF2-40B4-BE49-F238E27FC236}">
                <a16:creationId xmlns:a16="http://schemas.microsoft.com/office/drawing/2014/main" id="{5B00430B-19B8-4CCB-A039-D66F1DBC6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54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683741" y="1690673"/>
            <a:ext cx="9058136" cy="4625609"/>
          </a:xfrm>
        </p:spPr>
        <p:txBody>
          <a:bodyPr>
            <a:normAutofit/>
          </a:bodyPr>
          <a:lstStyle/>
          <a:p>
            <a:pPr>
              <a:buClr>
                <a:schemeClr val="accent2"/>
              </a:buClr>
              <a:buSzPct val="100000"/>
              <a:buFont typeface="Wingdings" panose="05000000000000000000" pitchFamily="2" charset="2"/>
              <a:buChar char="Ø"/>
            </a:pPr>
            <a:r>
              <a:rPr lang="en-US" sz="3200" dirty="0">
                <a:solidFill>
                  <a:schemeClr val="tx1"/>
                </a:solidFill>
                <a:latin typeface="Calibri"/>
                <a:cs typeface="Calibri"/>
              </a:rPr>
              <a:t>Students Enrolled in California (628,849) (10% of student enrollment)</a:t>
            </a:r>
          </a:p>
          <a:p>
            <a:pPr>
              <a:buClr>
                <a:schemeClr val="accent2"/>
              </a:buClr>
              <a:buSzPct val="100000"/>
              <a:buFont typeface="Wingdings" panose="05000000000000000000" pitchFamily="2" charset="2"/>
              <a:buChar char="Ø"/>
            </a:pPr>
            <a:r>
              <a:rPr lang="en-US" sz="3200" dirty="0">
                <a:solidFill>
                  <a:schemeClr val="tx1"/>
                </a:solidFill>
                <a:latin typeface="Calibri"/>
                <a:cs typeface="Calibri"/>
              </a:rPr>
              <a:t>Charter Schools in the State (1,337) </a:t>
            </a:r>
          </a:p>
          <a:p>
            <a:pPr>
              <a:buClr>
                <a:schemeClr val="accent2"/>
              </a:buClr>
              <a:buSzPct val="100000"/>
              <a:buFont typeface="Wingdings" panose="05000000000000000000" pitchFamily="2" charset="2"/>
              <a:buChar char="Ø"/>
            </a:pPr>
            <a:r>
              <a:rPr lang="en-US" sz="3200" dirty="0">
                <a:solidFill>
                  <a:schemeClr val="tx1"/>
                </a:solidFill>
                <a:latin typeface="Calibri"/>
                <a:cs typeface="Calibri"/>
              </a:rPr>
              <a:t>Number of Authorizers in California (337, 54 of 58 counties)</a:t>
            </a:r>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809678" y="418561"/>
            <a:ext cx="9058136" cy="1146629"/>
          </a:xfrm>
          <a:prstGeom prst="rect">
            <a:avLst/>
          </a:prstGeom>
          <a:noFill/>
          <a:ln>
            <a:noFill/>
          </a:ln>
        </p:spPr>
        <p:txBody>
          <a:bodyPr spcFirstLastPara="1" wrap="square" lIns="91425" tIns="91425" rIns="91425" bIns="91425" anchor="t" anchorCtr="0">
            <a:noAutofit/>
          </a:bodyPr>
          <a:lstStyle/>
          <a:p>
            <a:pPr algn="ctr"/>
            <a:r>
              <a:rPr lang="en-US" sz="3600" b="1" dirty="0">
                <a:solidFill>
                  <a:schemeClr val="bg2"/>
                </a:solidFill>
                <a:effectLst/>
                <a:latin typeface="Calibri" panose="020F0502020204030204" pitchFamily="34" charset="0"/>
                <a:ea typeface="Calibri" panose="020F0502020204030204" pitchFamily="34" charset="0"/>
              </a:rPr>
              <a:t>Charters at a Glance: California</a:t>
            </a:r>
            <a:endParaRPr lang="en-US" b="1" dirty="0">
              <a:solidFill>
                <a:schemeClr val="bg2"/>
              </a:solidFill>
              <a:latin typeface="Calibri"/>
              <a:cs typeface="Calibri"/>
            </a:endParaRPr>
          </a:p>
        </p:txBody>
      </p:sp>
      <p:pic>
        <p:nvPicPr>
          <p:cNvPr id="7" name="Picture 6">
            <a:extLst>
              <a:ext uri="{FF2B5EF4-FFF2-40B4-BE49-F238E27FC236}">
                <a16:creationId xmlns:a16="http://schemas.microsoft.com/office/drawing/2014/main" id="{5B00430B-19B8-4CCB-A039-D66F1DBC6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4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5;p19"/>
          <p:cNvSpPr txBox="1">
            <a:spLocks noGrp="1"/>
          </p:cNvSpPr>
          <p:nvPr>
            <p:ph idx="1"/>
          </p:nvPr>
        </p:nvSpPr>
        <p:spPr>
          <a:xfrm>
            <a:off x="1282788" y="2217365"/>
            <a:ext cx="6262335" cy="438150"/>
          </a:xfrm>
        </p:spPr>
        <p:txBody>
          <a:bodyPr spcFirstLastPara="1"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altLang="en-US" sz="2000" dirty="0"/>
              <a:t>Any district or county board can approve charter schools</a:t>
            </a:r>
            <a:r>
              <a:rPr lang="en-US" altLang="en-US" sz="1800" dirty="0"/>
              <a:t> </a:t>
            </a:r>
          </a:p>
          <a:p>
            <a:pPr marL="0" indent="0">
              <a:lnSpc>
                <a:spcPct val="100000"/>
              </a:lnSpc>
              <a:spcBef>
                <a:spcPts val="0"/>
              </a:spcBef>
              <a:buNone/>
              <a:defRPr/>
            </a:pPr>
            <a:r>
              <a:rPr lang="en-US" sz="1800" dirty="0">
                <a:solidFill>
                  <a:srgbClr val="CC6600"/>
                </a:solidFill>
              </a:rPr>
              <a:t> </a:t>
            </a:r>
            <a:endParaRPr lang="en-US" sz="1800" dirty="0">
              <a:solidFill>
                <a:schemeClr val="accent6"/>
              </a:solidFill>
            </a:endParaRPr>
          </a:p>
        </p:txBody>
      </p:sp>
      <p:sp>
        <p:nvSpPr>
          <p:cNvPr id="6" name="Google Shape;85;p19"/>
          <p:cNvSpPr txBox="1">
            <a:spLocks/>
          </p:cNvSpPr>
          <p:nvPr/>
        </p:nvSpPr>
        <p:spPr bwMode="auto">
          <a:xfrm>
            <a:off x="1182423" y="1616725"/>
            <a:ext cx="449068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900" tIns="121900" rIns="121900" bIns="121900"/>
          <a:lstStyle>
            <a:lvl1pPr>
              <a:spcBef>
                <a:spcPct val="20000"/>
              </a:spcBef>
              <a:spcAft>
                <a:spcPts val="450"/>
              </a:spcAft>
              <a:buClr>
                <a:schemeClr val="accent2"/>
              </a:buClr>
              <a:buSzPct val="92000"/>
              <a:buFont typeface="Wingdings 2" panose="05020102010507070707" pitchFamily="18" charset="2"/>
              <a:buChar char=""/>
              <a:defRPr sz="1300">
                <a:solidFill>
                  <a:schemeClr val="tx2"/>
                </a:solidFill>
                <a:latin typeface="Gill Sans MT" panose="020B0502020104020203" pitchFamily="34" charset="0"/>
                <a:cs typeface="Arial" panose="020B0604020202020204" pitchFamily="34" charset="0"/>
              </a:defRPr>
            </a:lvl1pPr>
            <a:lvl2pPr marL="685800" indent="-228600">
              <a:spcBef>
                <a:spcPct val="20000"/>
              </a:spcBef>
              <a:spcAft>
                <a:spcPts val="45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cs typeface="Arial" panose="020B0604020202020204" pitchFamily="34" charset="0"/>
              </a:defRPr>
            </a:lvl2pPr>
            <a:lvl3pPr marL="1143000" indent="-228600">
              <a:spcBef>
                <a:spcPct val="20000"/>
              </a:spcBef>
              <a:spcAft>
                <a:spcPts val="450"/>
              </a:spcAft>
              <a:buClr>
                <a:schemeClr val="accent2"/>
              </a:buClr>
              <a:buSzPct val="92000"/>
              <a:buFont typeface="Wingdings 2" panose="05020102010507070707" pitchFamily="18" charset="2"/>
              <a:buChar char=""/>
              <a:defRPr sz="1000">
                <a:solidFill>
                  <a:schemeClr val="tx2"/>
                </a:solidFill>
                <a:latin typeface="Gill Sans MT" panose="020B0502020104020203" pitchFamily="34" charset="0"/>
                <a:cs typeface="Arial" panose="020B0604020202020204" pitchFamily="34" charset="0"/>
              </a:defRPr>
            </a:lvl3pPr>
            <a:lvl4pPr marL="16002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4pPr>
            <a:lvl5pPr marL="20574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5pPr>
            <a:lvl6pPr marL="25146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6pPr>
            <a:lvl7pPr marL="29718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7pPr>
            <a:lvl8pPr marL="34290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8pPr>
            <a:lvl9pPr marL="38862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9pPr>
          </a:lstStyle>
          <a:p>
            <a:pPr eaLnBrk="1" hangingPunct="1">
              <a:spcBef>
                <a:spcPct val="0"/>
              </a:spcBef>
              <a:buClr>
                <a:srgbClr val="4590B8"/>
              </a:buClr>
              <a:buFont typeface="Arial" panose="020B0604020202020204" pitchFamily="34" charset="0"/>
              <a:buNone/>
            </a:pPr>
            <a:r>
              <a:rPr lang="en-US" altLang="en-US" sz="2000" dirty="0">
                <a:solidFill>
                  <a:srgbClr val="000000"/>
                </a:solidFill>
                <a:latin typeface="Franklin Gothic Book" panose="020B0503020102020204" pitchFamily="34" charset="0"/>
              </a:rPr>
              <a:t>Charter Schools are private schools </a:t>
            </a:r>
          </a:p>
        </p:txBody>
      </p:sp>
      <p:sp>
        <p:nvSpPr>
          <p:cNvPr id="7" name="Google Shape;85;p19"/>
          <p:cNvSpPr txBox="1">
            <a:spLocks/>
          </p:cNvSpPr>
          <p:nvPr/>
        </p:nvSpPr>
        <p:spPr bwMode="auto">
          <a:xfrm>
            <a:off x="5226755" y="1572274"/>
            <a:ext cx="1032051"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spcBef>
                <a:spcPct val="20000"/>
              </a:spcBef>
              <a:spcAft>
                <a:spcPts val="450"/>
              </a:spcAft>
              <a:buClr>
                <a:schemeClr val="accent2"/>
              </a:buClr>
              <a:buSzPct val="92000"/>
              <a:buFont typeface="Wingdings 2" panose="05020102010507070707" pitchFamily="18" charset="2"/>
              <a:buChar char=""/>
              <a:defRPr sz="1300">
                <a:solidFill>
                  <a:schemeClr val="tx2"/>
                </a:solidFill>
                <a:latin typeface="Gill Sans MT" panose="020B0502020104020203" pitchFamily="34" charset="0"/>
                <a:cs typeface="Arial" panose="020B0604020202020204" pitchFamily="34" charset="0"/>
              </a:defRPr>
            </a:lvl1pPr>
            <a:lvl2pPr marL="685800" indent="-228600">
              <a:spcBef>
                <a:spcPct val="20000"/>
              </a:spcBef>
              <a:spcAft>
                <a:spcPts val="45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cs typeface="Arial" panose="020B0604020202020204" pitchFamily="34" charset="0"/>
              </a:defRPr>
            </a:lvl2pPr>
            <a:lvl3pPr marL="1143000" indent="-228600">
              <a:spcBef>
                <a:spcPct val="20000"/>
              </a:spcBef>
              <a:spcAft>
                <a:spcPts val="450"/>
              </a:spcAft>
              <a:buClr>
                <a:schemeClr val="accent2"/>
              </a:buClr>
              <a:buSzPct val="92000"/>
              <a:buFont typeface="Wingdings 2" panose="05020102010507070707" pitchFamily="18" charset="2"/>
              <a:buChar char=""/>
              <a:defRPr sz="1000">
                <a:solidFill>
                  <a:schemeClr val="tx2"/>
                </a:solidFill>
                <a:latin typeface="Gill Sans MT" panose="020B0502020104020203" pitchFamily="34" charset="0"/>
                <a:cs typeface="Arial" panose="020B0604020202020204" pitchFamily="34" charset="0"/>
              </a:defRPr>
            </a:lvl3pPr>
            <a:lvl4pPr marL="16002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4pPr>
            <a:lvl5pPr marL="20574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5pPr>
            <a:lvl6pPr marL="25146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6pPr>
            <a:lvl7pPr marL="29718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7pPr>
            <a:lvl8pPr marL="34290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8pPr>
            <a:lvl9pPr marL="38862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9pPr>
          </a:lstStyle>
          <a:p>
            <a:pPr eaLnBrk="1" hangingPunct="1">
              <a:spcBef>
                <a:spcPct val="0"/>
              </a:spcBef>
              <a:spcAft>
                <a:spcPct val="0"/>
              </a:spcAft>
              <a:buClrTx/>
              <a:buSzPct val="100000"/>
              <a:buFont typeface="Arial" panose="020B0604020202020204" pitchFamily="34" charset="0"/>
              <a:buNone/>
            </a:pPr>
            <a:r>
              <a:rPr lang="en-US" altLang="en-US" sz="2000" b="1" dirty="0">
                <a:solidFill>
                  <a:srgbClr val="FF0000"/>
                </a:solidFill>
                <a:latin typeface="Franklin Gothic Book" panose="020B0503020102020204" pitchFamily="34" charset="0"/>
              </a:rPr>
              <a:t>False</a:t>
            </a:r>
            <a:r>
              <a:rPr lang="en-US" altLang="en-US" sz="2000" dirty="0">
                <a:solidFill>
                  <a:srgbClr val="CC6600"/>
                </a:solidFill>
                <a:latin typeface="Franklin Gothic Book" panose="020B0503020102020204" pitchFamily="34" charset="0"/>
              </a:rPr>
              <a:t> </a:t>
            </a:r>
            <a:endParaRPr lang="en-US" altLang="en-US" sz="2000" dirty="0">
              <a:solidFill>
                <a:srgbClr val="42955F"/>
              </a:solidFill>
              <a:latin typeface="Franklin Gothic Book" panose="020B0503020102020204" pitchFamily="34" charset="0"/>
            </a:endParaRPr>
          </a:p>
        </p:txBody>
      </p:sp>
      <p:sp>
        <p:nvSpPr>
          <p:cNvPr id="9" name="Rectangle 8"/>
          <p:cNvSpPr>
            <a:spLocks noChangeArrowheads="1"/>
          </p:cNvSpPr>
          <p:nvPr/>
        </p:nvSpPr>
        <p:spPr bwMode="auto">
          <a:xfrm>
            <a:off x="1180040" y="2825281"/>
            <a:ext cx="6146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spcAft>
                <a:spcPts val="450"/>
              </a:spcAft>
              <a:buClr>
                <a:schemeClr val="accent2"/>
              </a:buClr>
              <a:buSzPct val="92000"/>
              <a:buFont typeface="Wingdings 2" panose="05020102010507070707" pitchFamily="18" charset="2"/>
              <a:buChar char=""/>
              <a:defRPr sz="1300">
                <a:solidFill>
                  <a:schemeClr val="tx2"/>
                </a:solidFill>
                <a:latin typeface="Gill Sans MT" panose="020B0502020104020203" pitchFamily="34" charset="0"/>
                <a:cs typeface="Arial" panose="020B0604020202020204" pitchFamily="34" charset="0"/>
              </a:defRPr>
            </a:lvl1pPr>
            <a:lvl2pPr marL="742950" indent="-285750" defTabSz="342900">
              <a:spcBef>
                <a:spcPct val="20000"/>
              </a:spcBef>
              <a:spcAft>
                <a:spcPts val="45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cs typeface="Arial" panose="020B0604020202020204" pitchFamily="34" charset="0"/>
              </a:defRPr>
            </a:lvl2pPr>
            <a:lvl3pPr marL="1143000" indent="-228600" defTabSz="342900">
              <a:spcBef>
                <a:spcPct val="20000"/>
              </a:spcBef>
              <a:spcAft>
                <a:spcPts val="450"/>
              </a:spcAft>
              <a:buClr>
                <a:schemeClr val="accent2"/>
              </a:buClr>
              <a:buSzPct val="92000"/>
              <a:buFont typeface="Wingdings 2" panose="05020102010507070707" pitchFamily="18" charset="2"/>
              <a:buChar char=""/>
              <a:defRPr sz="1000">
                <a:solidFill>
                  <a:schemeClr val="tx2"/>
                </a:solidFill>
                <a:latin typeface="Gill Sans MT" panose="020B0502020104020203" pitchFamily="34" charset="0"/>
                <a:cs typeface="Arial" panose="020B0604020202020204" pitchFamily="34" charset="0"/>
              </a:defRPr>
            </a:lvl3pPr>
            <a:lvl4pPr marL="1600200" indent="-22860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4pPr>
            <a:lvl5pPr marL="2057400" indent="-22860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5pPr>
            <a:lvl6pPr marL="2514600" indent="-228600" defTabSz="3429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6pPr>
            <a:lvl7pPr marL="2971800" indent="-228600" defTabSz="3429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7pPr>
            <a:lvl8pPr marL="3429000" indent="-228600" defTabSz="3429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8pPr>
            <a:lvl9pPr marL="3886200" indent="-228600" defTabSz="3429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9pPr>
          </a:lstStyle>
          <a:p>
            <a:pPr eaLnBrk="1" hangingPunct="1">
              <a:buClr>
                <a:srgbClr val="4590B8"/>
              </a:buClr>
              <a:buFontTx/>
              <a:buNone/>
            </a:pPr>
            <a:r>
              <a:rPr lang="en-US" altLang="en-US" sz="2000" dirty="0">
                <a:solidFill>
                  <a:srgbClr val="3D3D3D"/>
                </a:solidFill>
                <a:latin typeface="Franklin Gothic Book" panose="020B0503020102020204" pitchFamily="34" charset="0"/>
              </a:rPr>
              <a:t>Charter Schools are operated by for profit corporations </a:t>
            </a:r>
          </a:p>
        </p:txBody>
      </p:sp>
      <p:sp>
        <p:nvSpPr>
          <p:cNvPr id="10" name="Rectangle 9"/>
          <p:cNvSpPr>
            <a:spLocks noChangeArrowheads="1"/>
          </p:cNvSpPr>
          <p:nvPr/>
        </p:nvSpPr>
        <p:spPr bwMode="auto">
          <a:xfrm>
            <a:off x="1180040" y="3386570"/>
            <a:ext cx="1790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450"/>
              </a:spcAft>
              <a:buClr>
                <a:schemeClr val="accent2"/>
              </a:buClr>
              <a:buSzPct val="92000"/>
              <a:buFont typeface="Wingdings 2" panose="05020102010507070707" pitchFamily="18" charset="2"/>
              <a:buChar char=""/>
              <a:defRPr sz="1300">
                <a:solidFill>
                  <a:schemeClr val="tx2"/>
                </a:solidFill>
                <a:latin typeface="Gill Sans MT" panose="020B0502020104020203" pitchFamily="34" charset="0"/>
                <a:cs typeface="Arial" panose="020B0604020202020204" pitchFamily="34" charset="0"/>
              </a:defRPr>
            </a:lvl1pPr>
            <a:lvl2pPr marL="742950" indent="-285750">
              <a:spcBef>
                <a:spcPct val="20000"/>
              </a:spcBef>
              <a:spcAft>
                <a:spcPts val="45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cs typeface="Arial" panose="020B0604020202020204" pitchFamily="34" charset="0"/>
              </a:defRPr>
            </a:lvl2pPr>
            <a:lvl3pPr marL="1143000" indent="-228600">
              <a:spcBef>
                <a:spcPct val="20000"/>
              </a:spcBef>
              <a:spcAft>
                <a:spcPts val="450"/>
              </a:spcAft>
              <a:buClr>
                <a:schemeClr val="accent2"/>
              </a:buClr>
              <a:buSzPct val="92000"/>
              <a:buFont typeface="Wingdings 2" panose="05020102010507070707" pitchFamily="18" charset="2"/>
              <a:buChar char=""/>
              <a:defRPr sz="1000">
                <a:solidFill>
                  <a:schemeClr val="tx2"/>
                </a:solidFill>
                <a:latin typeface="Gill Sans MT" panose="020B0502020104020203" pitchFamily="34" charset="0"/>
                <a:cs typeface="Arial" panose="020B0604020202020204" pitchFamily="34" charset="0"/>
              </a:defRPr>
            </a:lvl3pPr>
            <a:lvl4pPr marL="16002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4pPr>
            <a:lvl5pPr marL="20574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5pPr>
            <a:lvl6pPr marL="25146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6pPr>
            <a:lvl7pPr marL="29718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7pPr>
            <a:lvl8pPr marL="34290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8pPr>
            <a:lvl9pPr marL="38862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9pPr>
          </a:lstStyle>
          <a:p>
            <a:pPr eaLnBrk="1" hangingPunct="1">
              <a:spcBef>
                <a:spcPct val="0"/>
              </a:spcBef>
              <a:spcAft>
                <a:spcPct val="0"/>
              </a:spcAft>
              <a:buClrTx/>
              <a:buSzPct val="100000"/>
              <a:buFontTx/>
              <a:buNone/>
            </a:pPr>
            <a:r>
              <a:rPr lang="en-US" altLang="en-US" sz="2000" dirty="0">
                <a:solidFill>
                  <a:srgbClr val="000000"/>
                </a:solidFill>
                <a:latin typeface="Franklin Gothic Book" panose="020B0503020102020204" pitchFamily="34" charset="0"/>
              </a:rPr>
              <a:t>Why created: </a:t>
            </a:r>
          </a:p>
        </p:txBody>
      </p:sp>
      <p:sp>
        <p:nvSpPr>
          <p:cNvPr id="11" name="Google Shape;85;p19"/>
          <p:cNvSpPr txBox="1">
            <a:spLocks/>
          </p:cNvSpPr>
          <p:nvPr/>
        </p:nvSpPr>
        <p:spPr bwMode="auto">
          <a:xfrm>
            <a:off x="2621535" y="3325629"/>
            <a:ext cx="202485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spcBef>
                <a:spcPct val="20000"/>
              </a:spcBef>
              <a:spcAft>
                <a:spcPts val="450"/>
              </a:spcAft>
              <a:buClr>
                <a:schemeClr val="accent2"/>
              </a:buClr>
              <a:buSzPct val="92000"/>
              <a:buFont typeface="Wingdings 2" panose="05020102010507070707" pitchFamily="18" charset="2"/>
              <a:buChar char=""/>
              <a:defRPr sz="1300">
                <a:solidFill>
                  <a:schemeClr val="tx2"/>
                </a:solidFill>
                <a:latin typeface="Gill Sans MT" panose="020B0502020104020203" pitchFamily="34" charset="0"/>
                <a:cs typeface="Arial" panose="020B0604020202020204" pitchFamily="34" charset="0"/>
              </a:defRPr>
            </a:lvl1pPr>
            <a:lvl2pPr marL="685800" indent="-228600">
              <a:spcBef>
                <a:spcPct val="20000"/>
              </a:spcBef>
              <a:spcAft>
                <a:spcPts val="45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cs typeface="Arial" panose="020B0604020202020204" pitchFamily="34" charset="0"/>
              </a:defRPr>
            </a:lvl2pPr>
            <a:lvl3pPr marL="1143000" indent="-228600">
              <a:spcBef>
                <a:spcPct val="20000"/>
              </a:spcBef>
              <a:spcAft>
                <a:spcPts val="450"/>
              </a:spcAft>
              <a:buClr>
                <a:schemeClr val="accent2"/>
              </a:buClr>
              <a:buSzPct val="92000"/>
              <a:buFont typeface="Wingdings 2" panose="05020102010507070707" pitchFamily="18" charset="2"/>
              <a:buChar char=""/>
              <a:defRPr sz="1000">
                <a:solidFill>
                  <a:schemeClr val="tx2"/>
                </a:solidFill>
                <a:latin typeface="Gill Sans MT" panose="020B0502020104020203" pitchFamily="34" charset="0"/>
                <a:cs typeface="Arial" panose="020B0604020202020204" pitchFamily="34" charset="0"/>
              </a:defRPr>
            </a:lvl3pPr>
            <a:lvl4pPr marL="16002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4pPr>
            <a:lvl5pPr marL="20574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5pPr>
            <a:lvl6pPr marL="25146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6pPr>
            <a:lvl7pPr marL="29718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7pPr>
            <a:lvl8pPr marL="34290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8pPr>
            <a:lvl9pPr marL="38862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9pPr>
          </a:lstStyle>
          <a:p>
            <a:pPr eaLnBrk="1" hangingPunct="1">
              <a:spcBef>
                <a:spcPct val="0"/>
              </a:spcBef>
              <a:spcAft>
                <a:spcPct val="0"/>
              </a:spcAft>
              <a:buClrTx/>
              <a:buSzPct val="100000"/>
              <a:buFont typeface="Arial" panose="020B0604020202020204" pitchFamily="34" charset="0"/>
              <a:buNone/>
            </a:pPr>
            <a:r>
              <a:rPr lang="en-US" altLang="en-US" sz="2000" b="1" dirty="0">
                <a:solidFill>
                  <a:srgbClr val="FF0000"/>
                </a:solidFill>
                <a:latin typeface="Franklin Gothic Book" panose="020B0503020102020204" pitchFamily="34" charset="0"/>
              </a:rPr>
              <a:t>Parent choice,</a:t>
            </a:r>
            <a:r>
              <a:rPr lang="en-US" altLang="en-US" sz="2000" dirty="0">
                <a:solidFill>
                  <a:srgbClr val="CC6600"/>
                </a:solidFill>
                <a:latin typeface="Franklin Gothic Book" panose="020B0503020102020204" pitchFamily="34" charset="0"/>
              </a:rPr>
              <a:t> </a:t>
            </a:r>
            <a:endParaRPr lang="en-US" altLang="en-US" sz="2000" dirty="0">
              <a:solidFill>
                <a:srgbClr val="42955F"/>
              </a:solidFill>
              <a:latin typeface="Franklin Gothic Book" panose="020B0503020102020204" pitchFamily="34" charset="0"/>
            </a:endParaRPr>
          </a:p>
        </p:txBody>
      </p:sp>
      <p:sp>
        <p:nvSpPr>
          <p:cNvPr id="16392" name="Title 1"/>
          <p:cNvSpPr>
            <a:spLocks noGrp="1"/>
          </p:cNvSpPr>
          <p:nvPr>
            <p:ph type="title"/>
          </p:nvPr>
        </p:nvSpPr>
        <p:spPr>
          <a:xfrm>
            <a:off x="1928814" y="692151"/>
            <a:ext cx="8270875" cy="1014413"/>
          </a:xfrm>
        </p:spPr>
        <p:txBody>
          <a:bodyPr/>
          <a:lstStyle/>
          <a:p>
            <a:r>
              <a:rPr lang="en-US" altLang="en-US" b="1" dirty="0">
                <a:solidFill>
                  <a:schemeClr val="bg2"/>
                </a:solidFill>
                <a:latin typeface="Gill Sans MT" panose="020B0502020104020203" pitchFamily="34" charset="0"/>
                <a:cs typeface="Arial" panose="020B0604020202020204" pitchFamily="34" charset="0"/>
              </a:rPr>
              <a:t>CHARTER SCHOOLS ACT 1992 </a:t>
            </a:r>
          </a:p>
        </p:txBody>
      </p:sp>
      <p:sp>
        <p:nvSpPr>
          <p:cNvPr id="14" name="Google Shape;85;p19"/>
          <p:cNvSpPr txBox="1">
            <a:spLocks/>
          </p:cNvSpPr>
          <p:nvPr/>
        </p:nvSpPr>
        <p:spPr bwMode="auto">
          <a:xfrm>
            <a:off x="7176824" y="2749738"/>
            <a:ext cx="99324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spcBef>
                <a:spcPct val="20000"/>
              </a:spcBef>
              <a:spcAft>
                <a:spcPts val="450"/>
              </a:spcAft>
              <a:buClr>
                <a:schemeClr val="accent2"/>
              </a:buClr>
              <a:buSzPct val="92000"/>
              <a:buFont typeface="Wingdings 2" panose="05020102010507070707" pitchFamily="18" charset="2"/>
              <a:buChar char=""/>
              <a:defRPr sz="1300">
                <a:solidFill>
                  <a:schemeClr val="tx2"/>
                </a:solidFill>
                <a:latin typeface="Gill Sans MT" panose="020B0502020104020203" pitchFamily="34" charset="0"/>
                <a:cs typeface="Arial" panose="020B0604020202020204" pitchFamily="34" charset="0"/>
              </a:defRPr>
            </a:lvl1pPr>
            <a:lvl2pPr marL="685800" indent="-228600">
              <a:spcBef>
                <a:spcPct val="20000"/>
              </a:spcBef>
              <a:spcAft>
                <a:spcPts val="45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cs typeface="Arial" panose="020B0604020202020204" pitchFamily="34" charset="0"/>
              </a:defRPr>
            </a:lvl2pPr>
            <a:lvl3pPr marL="1143000" indent="-228600">
              <a:spcBef>
                <a:spcPct val="20000"/>
              </a:spcBef>
              <a:spcAft>
                <a:spcPts val="450"/>
              </a:spcAft>
              <a:buClr>
                <a:schemeClr val="accent2"/>
              </a:buClr>
              <a:buSzPct val="92000"/>
              <a:buFont typeface="Wingdings 2" panose="05020102010507070707" pitchFamily="18" charset="2"/>
              <a:buChar char=""/>
              <a:defRPr sz="1000">
                <a:solidFill>
                  <a:schemeClr val="tx2"/>
                </a:solidFill>
                <a:latin typeface="Gill Sans MT" panose="020B0502020104020203" pitchFamily="34" charset="0"/>
                <a:cs typeface="Arial" panose="020B0604020202020204" pitchFamily="34" charset="0"/>
              </a:defRPr>
            </a:lvl3pPr>
            <a:lvl4pPr marL="16002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4pPr>
            <a:lvl5pPr marL="20574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5pPr>
            <a:lvl6pPr marL="25146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6pPr>
            <a:lvl7pPr marL="29718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7pPr>
            <a:lvl8pPr marL="34290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8pPr>
            <a:lvl9pPr marL="38862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9pPr>
          </a:lstStyle>
          <a:p>
            <a:pPr eaLnBrk="1" hangingPunct="1">
              <a:spcBef>
                <a:spcPct val="0"/>
              </a:spcBef>
              <a:spcAft>
                <a:spcPct val="0"/>
              </a:spcAft>
              <a:buClrTx/>
              <a:buSzPct val="100000"/>
              <a:buFont typeface="Arial" panose="020B0604020202020204" pitchFamily="34" charset="0"/>
              <a:buNone/>
            </a:pPr>
            <a:r>
              <a:rPr lang="en-US" altLang="en-US" sz="2000" b="1" dirty="0">
                <a:solidFill>
                  <a:srgbClr val="FF0000"/>
                </a:solidFill>
                <a:latin typeface="Franklin Gothic Book" panose="020B0503020102020204" pitchFamily="34" charset="0"/>
              </a:rPr>
              <a:t>False</a:t>
            </a:r>
            <a:r>
              <a:rPr lang="en-US" altLang="en-US" sz="2000" dirty="0">
                <a:solidFill>
                  <a:srgbClr val="CC6600"/>
                </a:solidFill>
                <a:latin typeface="Franklin Gothic Book" panose="020B0503020102020204" pitchFamily="34" charset="0"/>
              </a:rPr>
              <a:t> </a:t>
            </a:r>
            <a:endParaRPr lang="en-US" altLang="en-US" sz="2000" dirty="0">
              <a:solidFill>
                <a:srgbClr val="42955F"/>
              </a:solidFill>
              <a:latin typeface="Franklin Gothic Book" panose="020B0503020102020204" pitchFamily="34" charset="0"/>
            </a:endParaRPr>
          </a:p>
        </p:txBody>
      </p:sp>
      <p:sp>
        <p:nvSpPr>
          <p:cNvPr id="15" name="Google Shape;85;p19"/>
          <p:cNvSpPr txBox="1">
            <a:spLocks/>
          </p:cNvSpPr>
          <p:nvPr/>
        </p:nvSpPr>
        <p:spPr>
          <a:xfrm>
            <a:off x="1180040" y="3769450"/>
            <a:ext cx="3233916" cy="393700"/>
          </a:xfrm>
          <a:prstGeom prst="rect">
            <a:avLst/>
          </a:prstGeom>
        </p:spPr>
        <p:txBody>
          <a:bodyPr spcFirstLastPara="1" lIns="121900" tIns="121900" rIns="121900" bIns="12190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SzPct val="100000"/>
              <a:buNone/>
              <a:defRPr/>
            </a:pPr>
            <a:r>
              <a:rPr lang="en-US" sz="2000" b="1" dirty="0">
                <a:solidFill>
                  <a:srgbClr val="00B0F0"/>
                </a:solidFill>
              </a:rPr>
              <a:t>improve student outcomes, </a:t>
            </a:r>
            <a:r>
              <a:rPr lang="en-US" sz="2000" dirty="0">
                <a:solidFill>
                  <a:srgbClr val="00B0F0"/>
                </a:solidFill>
              </a:rPr>
              <a:t> </a:t>
            </a:r>
          </a:p>
        </p:txBody>
      </p:sp>
      <p:sp>
        <p:nvSpPr>
          <p:cNvPr id="16" name="Google Shape;85;p19"/>
          <p:cNvSpPr txBox="1">
            <a:spLocks/>
          </p:cNvSpPr>
          <p:nvPr/>
        </p:nvSpPr>
        <p:spPr>
          <a:xfrm>
            <a:off x="4253264" y="3325124"/>
            <a:ext cx="1550458" cy="352425"/>
          </a:xfrm>
          <a:prstGeom prst="rect">
            <a:avLst/>
          </a:prstGeom>
          <a:solidFill>
            <a:schemeClr val="bg1"/>
          </a:solidFill>
        </p:spPr>
        <p:txBody>
          <a:bodyPr spcFirstLastPara="1" lIns="121900" tIns="121900" rIns="121900" bIns="12190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SzPct val="100000"/>
              <a:buNone/>
              <a:defRPr/>
            </a:pPr>
            <a:r>
              <a:rPr lang="en-US" altLang="en-US" sz="2000" b="1" dirty="0">
                <a:solidFill>
                  <a:srgbClr val="00B0F0"/>
                </a:solidFill>
              </a:rPr>
              <a:t>innovation,</a:t>
            </a:r>
            <a:r>
              <a:rPr lang="en-US" altLang="en-US" sz="1800" b="1" dirty="0">
                <a:solidFill>
                  <a:schemeClr val="accent1">
                    <a:lumMod val="60000"/>
                    <a:lumOff val="40000"/>
                  </a:schemeClr>
                </a:solidFill>
              </a:rPr>
              <a:t> </a:t>
            </a:r>
            <a:r>
              <a:rPr lang="en-US" sz="1800" dirty="0">
                <a:solidFill>
                  <a:srgbClr val="CC6600"/>
                </a:solidFill>
              </a:rPr>
              <a:t> </a:t>
            </a:r>
            <a:endParaRPr lang="en-US" sz="1800" dirty="0">
              <a:solidFill>
                <a:srgbClr val="42955F"/>
              </a:solidFill>
            </a:endParaRPr>
          </a:p>
        </p:txBody>
      </p:sp>
      <p:sp>
        <p:nvSpPr>
          <p:cNvPr id="17" name="Google Shape;85;p19"/>
          <p:cNvSpPr txBox="1">
            <a:spLocks/>
          </p:cNvSpPr>
          <p:nvPr/>
        </p:nvSpPr>
        <p:spPr bwMode="auto">
          <a:xfrm>
            <a:off x="5573713" y="3347529"/>
            <a:ext cx="1603111"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spcBef>
                <a:spcPct val="20000"/>
              </a:spcBef>
              <a:spcAft>
                <a:spcPts val="450"/>
              </a:spcAft>
              <a:buClr>
                <a:schemeClr val="accent2"/>
              </a:buClr>
              <a:buSzPct val="92000"/>
              <a:buFont typeface="Wingdings 2" panose="05020102010507070707" pitchFamily="18" charset="2"/>
              <a:buChar char=""/>
              <a:defRPr sz="1300">
                <a:solidFill>
                  <a:schemeClr val="tx2"/>
                </a:solidFill>
                <a:latin typeface="Gill Sans MT" panose="020B0502020104020203" pitchFamily="34" charset="0"/>
                <a:cs typeface="Arial" panose="020B0604020202020204" pitchFamily="34" charset="0"/>
              </a:defRPr>
            </a:lvl1pPr>
            <a:lvl2pPr marL="685800" indent="-228600">
              <a:spcBef>
                <a:spcPct val="20000"/>
              </a:spcBef>
              <a:spcAft>
                <a:spcPts val="45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cs typeface="Arial" panose="020B0604020202020204" pitchFamily="34" charset="0"/>
              </a:defRPr>
            </a:lvl2pPr>
            <a:lvl3pPr marL="1143000" indent="-228600">
              <a:spcBef>
                <a:spcPct val="20000"/>
              </a:spcBef>
              <a:spcAft>
                <a:spcPts val="450"/>
              </a:spcAft>
              <a:buClr>
                <a:schemeClr val="accent2"/>
              </a:buClr>
              <a:buSzPct val="92000"/>
              <a:buFont typeface="Wingdings 2" panose="05020102010507070707" pitchFamily="18" charset="2"/>
              <a:buChar char=""/>
              <a:defRPr sz="1000">
                <a:solidFill>
                  <a:schemeClr val="tx2"/>
                </a:solidFill>
                <a:latin typeface="Gill Sans MT" panose="020B0502020104020203" pitchFamily="34" charset="0"/>
                <a:cs typeface="Arial" panose="020B0604020202020204" pitchFamily="34" charset="0"/>
              </a:defRPr>
            </a:lvl3pPr>
            <a:lvl4pPr marL="16002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4pPr>
            <a:lvl5pPr marL="20574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5pPr>
            <a:lvl6pPr marL="25146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6pPr>
            <a:lvl7pPr marL="29718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7pPr>
            <a:lvl8pPr marL="34290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8pPr>
            <a:lvl9pPr marL="38862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9pPr>
          </a:lstStyle>
          <a:p>
            <a:pPr eaLnBrk="1" hangingPunct="1">
              <a:spcBef>
                <a:spcPct val="0"/>
              </a:spcBef>
              <a:spcAft>
                <a:spcPct val="0"/>
              </a:spcAft>
              <a:buClrTx/>
              <a:buSzPct val="100000"/>
              <a:buFont typeface="Arial" panose="020B0604020202020204" pitchFamily="34" charset="0"/>
              <a:buNone/>
            </a:pPr>
            <a:r>
              <a:rPr lang="en-US" altLang="en-US" sz="2000" b="1" dirty="0">
                <a:solidFill>
                  <a:srgbClr val="FF0000"/>
                </a:solidFill>
                <a:latin typeface="Franklin Gothic Book" panose="020B0503020102020204" pitchFamily="34" charset="0"/>
              </a:rPr>
              <a:t>competition, </a:t>
            </a:r>
            <a:r>
              <a:rPr lang="en-US" altLang="en-US" sz="2000" dirty="0">
                <a:solidFill>
                  <a:srgbClr val="CC6600"/>
                </a:solidFill>
                <a:latin typeface="Franklin Gothic Book" panose="020B0503020102020204" pitchFamily="34" charset="0"/>
              </a:rPr>
              <a:t> </a:t>
            </a:r>
            <a:endParaRPr lang="en-US" altLang="en-US" sz="2000" dirty="0">
              <a:solidFill>
                <a:srgbClr val="42955F"/>
              </a:solidFill>
              <a:latin typeface="Franklin Gothic Book" panose="020B0503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4114" y="4196466"/>
            <a:ext cx="4227886" cy="264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85;p19"/>
          <p:cNvSpPr txBox="1">
            <a:spLocks/>
          </p:cNvSpPr>
          <p:nvPr/>
        </p:nvSpPr>
        <p:spPr bwMode="auto">
          <a:xfrm>
            <a:off x="7568032" y="2107848"/>
            <a:ext cx="792163"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spcBef>
                <a:spcPct val="20000"/>
              </a:spcBef>
              <a:spcAft>
                <a:spcPts val="450"/>
              </a:spcAft>
              <a:buClr>
                <a:schemeClr val="accent2"/>
              </a:buClr>
              <a:buSzPct val="92000"/>
              <a:buFont typeface="Wingdings 2" panose="05020102010507070707" pitchFamily="18" charset="2"/>
              <a:buChar char=""/>
              <a:defRPr sz="1300">
                <a:solidFill>
                  <a:schemeClr val="tx2"/>
                </a:solidFill>
                <a:latin typeface="Gill Sans MT" panose="020B0502020104020203" pitchFamily="34" charset="0"/>
                <a:cs typeface="Arial" panose="020B0604020202020204" pitchFamily="34" charset="0"/>
              </a:defRPr>
            </a:lvl1pPr>
            <a:lvl2pPr marL="685800" indent="-228600">
              <a:spcBef>
                <a:spcPct val="20000"/>
              </a:spcBef>
              <a:spcAft>
                <a:spcPts val="45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cs typeface="Arial" panose="020B0604020202020204" pitchFamily="34" charset="0"/>
              </a:defRPr>
            </a:lvl2pPr>
            <a:lvl3pPr marL="1143000" indent="-228600">
              <a:spcBef>
                <a:spcPct val="20000"/>
              </a:spcBef>
              <a:spcAft>
                <a:spcPts val="450"/>
              </a:spcAft>
              <a:buClr>
                <a:schemeClr val="accent2"/>
              </a:buClr>
              <a:buSzPct val="92000"/>
              <a:buFont typeface="Wingdings 2" panose="05020102010507070707" pitchFamily="18" charset="2"/>
              <a:buChar char=""/>
              <a:defRPr sz="1000">
                <a:solidFill>
                  <a:schemeClr val="tx2"/>
                </a:solidFill>
                <a:latin typeface="Gill Sans MT" panose="020B0502020104020203" pitchFamily="34" charset="0"/>
                <a:cs typeface="Arial" panose="020B0604020202020204" pitchFamily="34" charset="0"/>
              </a:defRPr>
            </a:lvl3pPr>
            <a:lvl4pPr marL="16002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4pPr>
            <a:lvl5pPr marL="20574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5pPr>
            <a:lvl6pPr marL="25146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6pPr>
            <a:lvl7pPr marL="29718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7pPr>
            <a:lvl8pPr marL="34290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8pPr>
            <a:lvl9pPr marL="38862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9pPr>
          </a:lstStyle>
          <a:p>
            <a:pPr eaLnBrk="1" hangingPunct="1">
              <a:spcBef>
                <a:spcPct val="0"/>
              </a:spcBef>
              <a:spcAft>
                <a:spcPct val="0"/>
              </a:spcAft>
              <a:buClrTx/>
              <a:buSzPct val="100000"/>
              <a:buFont typeface="Arial" panose="020B0604020202020204" pitchFamily="34" charset="0"/>
              <a:buNone/>
            </a:pPr>
            <a:r>
              <a:rPr lang="en-US" altLang="en-US" sz="2000" b="1" dirty="0">
                <a:solidFill>
                  <a:srgbClr val="FF0000"/>
                </a:solidFill>
                <a:latin typeface="Franklin Gothic Book" panose="020B0503020102020204" pitchFamily="34" charset="0"/>
              </a:rPr>
              <a:t>True</a:t>
            </a:r>
            <a:r>
              <a:rPr lang="en-US" altLang="en-US" sz="2800" dirty="0">
                <a:solidFill>
                  <a:srgbClr val="CC6600"/>
                </a:solidFill>
                <a:latin typeface="Franklin Gothic Book" panose="020B0503020102020204" pitchFamily="34" charset="0"/>
              </a:rPr>
              <a:t> </a:t>
            </a:r>
            <a:endParaRPr lang="en-US" altLang="en-US" sz="2800" dirty="0">
              <a:solidFill>
                <a:srgbClr val="42955F"/>
              </a:solidFill>
              <a:latin typeface="Franklin Gothic Book" panose="020B0503020102020204" pitchFamily="34" charset="0"/>
            </a:endParaRPr>
          </a:p>
        </p:txBody>
      </p:sp>
      <p:sp>
        <p:nvSpPr>
          <p:cNvPr id="19" name="Google Shape;85;p19"/>
          <p:cNvSpPr txBox="1">
            <a:spLocks/>
          </p:cNvSpPr>
          <p:nvPr/>
        </p:nvSpPr>
        <p:spPr>
          <a:xfrm>
            <a:off x="6167438" y="4737101"/>
            <a:ext cx="4005262" cy="2100263"/>
          </a:xfrm>
          <a:prstGeom prst="rect">
            <a:avLst/>
          </a:prstGeom>
        </p:spPr>
        <p:txBody>
          <a:bodyPr spcFirstLastPara="1" lIns="121900" tIns="121900" rIns="121900" bIns="12190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SzPct val="100000"/>
              <a:buNone/>
              <a:defRPr/>
            </a:pPr>
            <a:r>
              <a:rPr lang="en-US" sz="1600" b="1" dirty="0">
                <a:solidFill>
                  <a:schemeClr val="accent1">
                    <a:lumMod val="60000"/>
                    <a:lumOff val="40000"/>
                  </a:schemeClr>
                </a:solidFill>
              </a:rPr>
              <a:t> </a:t>
            </a:r>
            <a:endParaRPr lang="en-US" sz="1600" dirty="0">
              <a:solidFill>
                <a:schemeClr val="accent1">
                  <a:lumMod val="60000"/>
                  <a:lumOff val="40000"/>
                </a:schemeClr>
              </a:solidFill>
            </a:endParaRPr>
          </a:p>
        </p:txBody>
      </p:sp>
      <p:sp>
        <p:nvSpPr>
          <p:cNvPr id="20" name="Google Shape;85;p19"/>
          <p:cNvSpPr txBox="1">
            <a:spLocks/>
          </p:cNvSpPr>
          <p:nvPr/>
        </p:nvSpPr>
        <p:spPr bwMode="auto">
          <a:xfrm>
            <a:off x="4182681" y="3748813"/>
            <a:ext cx="3566789"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spcBef>
                <a:spcPct val="20000"/>
              </a:spcBef>
              <a:spcAft>
                <a:spcPts val="450"/>
              </a:spcAft>
              <a:buClr>
                <a:schemeClr val="accent2"/>
              </a:buClr>
              <a:buSzPct val="92000"/>
              <a:buFont typeface="Wingdings 2" panose="05020102010507070707" pitchFamily="18" charset="2"/>
              <a:buChar char=""/>
              <a:defRPr sz="1300">
                <a:solidFill>
                  <a:schemeClr val="tx2"/>
                </a:solidFill>
                <a:latin typeface="Gill Sans MT" panose="020B0502020104020203" pitchFamily="34" charset="0"/>
                <a:cs typeface="Arial" panose="020B0604020202020204" pitchFamily="34" charset="0"/>
              </a:defRPr>
            </a:lvl1pPr>
            <a:lvl2pPr marL="685800" indent="-228600">
              <a:spcBef>
                <a:spcPct val="20000"/>
              </a:spcBef>
              <a:spcAft>
                <a:spcPts val="45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cs typeface="Arial" panose="020B0604020202020204" pitchFamily="34" charset="0"/>
              </a:defRPr>
            </a:lvl2pPr>
            <a:lvl3pPr marL="1143000" indent="-228600">
              <a:spcBef>
                <a:spcPct val="20000"/>
              </a:spcBef>
              <a:spcAft>
                <a:spcPts val="450"/>
              </a:spcAft>
              <a:buClr>
                <a:schemeClr val="accent2"/>
              </a:buClr>
              <a:buSzPct val="92000"/>
              <a:buFont typeface="Wingdings 2" panose="05020102010507070707" pitchFamily="18" charset="2"/>
              <a:buChar char=""/>
              <a:defRPr sz="1000">
                <a:solidFill>
                  <a:schemeClr val="tx2"/>
                </a:solidFill>
                <a:latin typeface="Gill Sans MT" panose="020B0502020104020203" pitchFamily="34" charset="0"/>
                <a:cs typeface="Arial" panose="020B0604020202020204" pitchFamily="34" charset="0"/>
              </a:defRPr>
            </a:lvl3pPr>
            <a:lvl4pPr marL="16002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4pPr>
            <a:lvl5pPr marL="2057400" indent="-22860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5pPr>
            <a:lvl6pPr marL="25146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6pPr>
            <a:lvl7pPr marL="29718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7pPr>
            <a:lvl8pPr marL="34290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8pPr>
            <a:lvl9pPr marL="3886200" indent="-228600" eaLnBrk="0" fontAlgn="base" hangingPunct="0">
              <a:spcBef>
                <a:spcPct val="20000"/>
              </a:spcBef>
              <a:spcAft>
                <a:spcPts val="450"/>
              </a:spcAft>
              <a:buClr>
                <a:schemeClr val="accent2"/>
              </a:buClr>
              <a:buSzPct val="92000"/>
              <a:buFont typeface="Wingdings 2" panose="05020102010507070707" pitchFamily="18" charset="2"/>
              <a:buChar char=""/>
              <a:defRPr sz="900">
                <a:solidFill>
                  <a:schemeClr val="tx2"/>
                </a:solidFill>
                <a:latin typeface="Gill Sans MT" panose="020B0502020104020203" pitchFamily="34" charset="0"/>
                <a:cs typeface="Arial" panose="020B0604020202020204" pitchFamily="34" charset="0"/>
              </a:defRPr>
            </a:lvl9pPr>
          </a:lstStyle>
          <a:p>
            <a:pPr eaLnBrk="1" hangingPunct="1">
              <a:spcBef>
                <a:spcPct val="0"/>
              </a:spcBef>
              <a:spcAft>
                <a:spcPct val="0"/>
              </a:spcAft>
              <a:buClrTx/>
              <a:buSzPct val="100000"/>
              <a:buFont typeface="Arial" panose="020B0604020202020204" pitchFamily="34" charset="0"/>
              <a:buNone/>
            </a:pPr>
            <a:r>
              <a:rPr lang="en-US" altLang="en-US" sz="2000" b="1" dirty="0">
                <a:solidFill>
                  <a:srgbClr val="FF0000"/>
                </a:solidFill>
                <a:latin typeface="Franklin Gothic Book" panose="020B0503020102020204" pitchFamily="34" charset="0"/>
              </a:rPr>
              <a:t>new opportunities for </a:t>
            </a:r>
            <a:r>
              <a:rPr lang="en-US" altLang="en-US" sz="2000" b="1" u="sng" dirty="0">
                <a:solidFill>
                  <a:srgbClr val="FF0000"/>
                </a:solidFill>
                <a:latin typeface="Franklin Gothic Book" panose="020B0503020102020204" pitchFamily="34" charset="0"/>
              </a:rPr>
              <a:t>teachers</a:t>
            </a:r>
            <a:endParaRPr lang="en-US" altLang="en-US" sz="2000" u="sng" dirty="0">
              <a:solidFill>
                <a:srgbClr val="42955F"/>
              </a:solidFill>
              <a:latin typeface="Franklin Gothic Book" panose="020B0503020102020204" pitchFamily="34" charset="0"/>
            </a:endParaRPr>
          </a:p>
        </p:txBody>
      </p:sp>
      <p:pic>
        <p:nvPicPr>
          <p:cNvPr id="3" name="Picture 2"/>
          <p:cNvPicPr>
            <a:picLocks noChangeAspect="1"/>
          </p:cNvPicPr>
          <p:nvPr/>
        </p:nvPicPr>
        <p:blipFill>
          <a:blip r:embed="rId4"/>
          <a:stretch>
            <a:fillRect/>
          </a:stretch>
        </p:blipFill>
        <p:spPr>
          <a:xfrm>
            <a:off x="0" y="5864266"/>
            <a:ext cx="3005588" cy="993734"/>
          </a:xfrm>
          <a:prstGeom prst="rect">
            <a:avLst/>
          </a:prstGeom>
        </p:spPr>
      </p:pic>
    </p:spTree>
    <p:extLst>
      <p:ext uri="{BB962C8B-B14F-4D97-AF65-F5344CB8AC3E}">
        <p14:creationId xmlns:p14="http://schemas.microsoft.com/office/powerpoint/2010/main" val="1594936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7" grpId="0"/>
      <p:bldP spid="9" grpId="0"/>
      <p:bldP spid="10" grpId="0"/>
      <p:bldP spid="11" grpId="0"/>
      <p:bldP spid="14" grpId="0"/>
      <p:bldP spid="15" grpId="0"/>
      <p:bldP spid="16" grpId="0" animBg="1"/>
      <p:bldP spid="17"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259" y="551883"/>
            <a:ext cx="9343963" cy="1812375"/>
          </a:xfrm>
        </p:spPr>
        <p:txBody>
          <a:bodyPr>
            <a:noAutofit/>
          </a:bodyPr>
          <a:lstStyle/>
          <a:p>
            <a:pPr algn="l"/>
            <a:r>
              <a:rPr lang="en-US" sz="3600" dirty="0">
                <a:solidFill>
                  <a:schemeClr val="bg2"/>
                </a:solidFill>
              </a:rPr>
              <a:t>It is the intent of the Legislature</a:t>
            </a:r>
            <a:r>
              <a:rPr lang="en-US" sz="3200" dirty="0">
                <a:solidFill>
                  <a:schemeClr val="bg2"/>
                </a:solidFill>
              </a:rPr>
              <a:t>…</a:t>
            </a:r>
            <a:r>
              <a:rPr lang="en-US" sz="2000" dirty="0">
                <a:solidFill>
                  <a:schemeClr val="bg2"/>
                </a:solidFill>
              </a:rPr>
              <a:t>, to provide opportunities for teachers, parents, pupils, and community members to establish …schools…independently from the existing school district structure, …to accomplish…the following:*</a:t>
            </a:r>
          </a:p>
        </p:txBody>
      </p:sp>
      <p:sp>
        <p:nvSpPr>
          <p:cNvPr id="3" name="Subtitle 2"/>
          <p:cNvSpPr>
            <a:spLocks noGrp="1"/>
          </p:cNvSpPr>
          <p:nvPr>
            <p:ph type="subTitle" idx="1"/>
          </p:nvPr>
        </p:nvSpPr>
        <p:spPr>
          <a:xfrm>
            <a:off x="327259" y="2364257"/>
            <a:ext cx="11386686" cy="3941859"/>
          </a:xfrm>
        </p:spPr>
        <p:txBody>
          <a:bodyPr>
            <a:noAutofit/>
          </a:bodyPr>
          <a:lstStyle/>
          <a:p>
            <a:pPr algn="l" fontAlgn="base"/>
            <a:r>
              <a:rPr lang="en-US" dirty="0">
                <a:solidFill>
                  <a:schemeClr val="tx1"/>
                </a:solidFill>
              </a:rPr>
              <a:t>(a) Improve pupil learning.</a:t>
            </a:r>
          </a:p>
          <a:p>
            <a:pPr algn="l" fontAlgn="base"/>
            <a:r>
              <a:rPr lang="en-US" dirty="0">
                <a:solidFill>
                  <a:schemeClr val="tx1"/>
                </a:solidFill>
              </a:rPr>
              <a:t>(b) Increase learning opportunities for all pupils, with special emphasis …for pupils …academically low achieving.</a:t>
            </a:r>
          </a:p>
          <a:p>
            <a:pPr algn="l" fontAlgn="base"/>
            <a:r>
              <a:rPr lang="en-US" dirty="0">
                <a:solidFill>
                  <a:schemeClr val="tx1"/>
                </a:solidFill>
              </a:rPr>
              <a:t>(c) …different and innovative teaching methods.</a:t>
            </a:r>
          </a:p>
          <a:p>
            <a:pPr algn="l" fontAlgn="base"/>
            <a:r>
              <a:rPr lang="en-US" dirty="0">
                <a:solidFill>
                  <a:schemeClr val="tx1"/>
                </a:solidFill>
              </a:rPr>
              <a:t>(d) Create new professional opportunities for teachers… </a:t>
            </a:r>
          </a:p>
          <a:p>
            <a:pPr algn="l" fontAlgn="base"/>
            <a:r>
              <a:rPr lang="en-US" dirty="0">
                <a:solidFill>
                  <a:schemeClr val="tx1"/>
                </a:solidFill>
              </a:rPr>
              <a:t>(e) Provide …expanded choices in the types of educational opportunities…within the public school system.</a:t>
            </a:r>
          </a:p>
          <a:p>
            <a:pPr algn="l" fontAlgn="base"/>
            <a:r>
              <a:rPr lang="en-US" dirty="0">
                <a:solidFill>
                  <a:schemeClr val="tx1"/>
                </a:solidFill>
              </a:rPr>
              <a:t>(f) …change from rule-based to performance-based accountability systems.</a:t>
            </a:r>
          </a:p>
          <a:p>
            <a:pPr algn="l" fontAlgn="base"/>
            <a:r>
              <a:rPr lang="en-US" dirty="0">
                <a:solidFill>
                  <a:schemeClr val="tx1"/>
                </a:solidFill>
              </a:rPr>
              <a:t>(g) Provide vigorous competition within the public school system to stimulate continual improvements..</a:t>
            </a:r>
          </a:p>
          <a:p>
            <a:pPr fontAlgn="base"/>
            <a:endParaRPr lang="en-US" dirty="0">
              <a:solidFill>
                <a:schemeClr val="tx1"/>
              </a:solidFill>
            </a:endParaRPr>
          </a:p>
          <a:p>
            <a:pPr fontAlgn="base"/>
            <a:r>
              <a:rPr lang="en-US" dirty="0">
                <a:solidFill>
                  <a:schemeClr val="tx1"/>
                </a:solidFill>
              </a:rPr>
              <a:t>*Ed Code 47601</a:t>
            </a:r>
          </a:p>
        </p:txBody>
      </p:sp>
      <p:pic>
        <p:nvPicPr>
          <p:cNvPr id="4" name="Picture 3">
            <a:extLst>
              <a:ext uri="{FF2B5EF4-FFF2-40B4-BE49-F238E27FC236}">
                <a16:creationId xmlns:a16="http://schemas.microsoft.com/office/drawing/2014/main" id="{4F0589F2-ACB2-4DB9-852B-C1CF3C1CB090}"/>
              </a:ext>
            </a:extLst>
          </p:cNvPr>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17448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775" y="551884"/>
            <a:ext cx="9491376" cy="1719678"/>
          </a:xfrm>
        </p:spPr>
        <p:txBody>
          <a:bodyPr>
            <a:normAutofit/>
          </a:bodyPr>
          <a:lstStyle/>
          <a:p>
            <a:r>
              <a:rPr lang="en-US" altLang="en-US" sz="3600" b="1" dirty="0">
                <a:solidFill>
                  <a:schemeClr val="bg2"/>
                </a:solidFill>
              </a:rPr>
              <a:t>Authorizing Is Primarily About The System, </a:t>
            </a:r>
            <a:br>
              <a:rPr lang="en-US" altLang="en-US" sz="3600" b="1" dirty="0">
                <a:solidFill>
                  <a:schemeClr val="bg2"/>
                </a:solidFill>
              </a:rPr>
            </a:br>
            <a:r>
              <a:rPr lang="en-US" altLang="en-US" sz="3600" b="1" dirty="0">
                <a:solidFill>
                  <a:schemeClr val="bg2"/>
                </a:solidFill>
              </a:rPr>
              <a:t>Not The Schools</a:t>
            </a:r>
            <a:endParaRPr lang="en-US" sz="4900" b="1" dirty="0">
              <a:solidFill>
                <a:schemeClr val="bg2"/>
              </a:solidFill>
            </a:endParaRPr>
          </a:p>
        </p:txBody>
      </p:sp>
      <p:sp>
        <p:nvSpPr>
          <p:cNvPr id="3" name="Subtitle 2"/>
          <p:cNvSpPr>
            <a:spLocks noGrp="1"/>
          </p:cNvSpPr>
          <p:nvPr>
            <p:ph type="subTitle" idx="1"/>
          </p:nvPr>
        </p:nvSpPr>
        <p:spPr>
          <a:xfrm>
            <a:off x="673759" y="2156056"/>
            <a:ext cx="10924673" cy="3407343"/>
          </a:xfrm>
        </p:spPr>
        <p:txBody>
          <a:bodyPr>
            <a:normAutofit lnSpcReduction="10000"/>
          </a:bodyPr>
          <a:lstStyle/>
          <a:p>
            <a:pPr marL="342900" indent="-342900" algn="l">
              <a:buClr>
                <a:schemeClr val="accent2"/>
              </a:buClr>
              <a:buFont typeface="Wingdings" panose="05000000000000000000" pitchFamily="2" charset="2"/>
              <a:buChar char="Ø"/>
            </a:pPr>
            <a:r>
              <a:rPr lang="en-US" altLang="en-US" sz="2400" dirty="0">
                <a:solidFill>
                  <a:schemeClr val="tx1"/>
                </a:solidFill>
              </a:rPr>
              <a:t>Shift from traditional “geographic franchise” model of public education (monopoly) </a:t>
            </a:r>
          </a:p>
          <a:p>
            <a:pPr marL="1257300" lvl="2" indent="-342900" algn="l">
              <a:buClr>
                <a:schemeClr val="accent2"/>
              </a:buClr>
              <a:buFont typeface="Wingdings" panose="05000000000000000000" pitchFamily="2" charset="2"/>
              <a:buChar char="Ø"/>
            </a:pPr>
            <a:r>
              <a:rPr lang="en-US" altLang="en-US" sz="2000" dirty="0">
                <a:solidFill>
                  <a:schemeClr val="tx1"/>
                </a:solidFill>
              </a:rPr>
              <a:t>Where all public school are owned and managed by geographically distinct, school districts that own the local franchise</a:t>
            </a:r>
          </a:p>
          <a:p>
            <a:pPr marL="342900" indent="-342900" algn="l">
              <a:buClr>
                <a:schemeClr val="accent2"/>
              </a:buClr>
              <a:buFont typeface="Wingdings" panose="05000000000000000000" pitchFamily="2" charset="2"/>
              <a:buChar char="Ø"/>
            </a:pPr>
            <a:r>
              <a:rPr lang="en-US" altLang="en-US" sz="2400" dirty="0">
                <a:solidFill>
                  <a:schemeClr val="tx1"/>
                </a:solidFill>
              </a:rPr>
              <a:t>To create an “open sector” within the public education system</a:t>
            </a:r>
          </a:p>
          <a:p>
            <a:pPr marL="1257300" lvl="2" indent="-342900" algn="l">
              <a:buClr>
                <a:schemeClr val="accent2"/>
              </a:buClr>
              <a:buFont typeface="Wingdings" panose="05000000000000000000" pitchFamily="2" charset="2"/>
              <a:buChar char="Ø"/>
            </a:pPr>
            <a:r>
              <a:rPr lang="en-US" altLang="en-US" sz="2000" dirty="0">
                <a:solidFill>
                  <a:schemeClr val="tx1"/>
                </a:solidFill>
              </a:rPr>
              <a:t>Where other types of organizations may control and operate public schools, independent of the usual school district model</a:t>
            </a:r>
          </a:p>
          <a:p>
            <a:pPr marL="342900" indent="-342900" algn="l">
              <a:buClr>
                <a:schemeClr val="accent2"/>
              </a:buClr>
              <a:buFont typeface="Wingdings" panose="05000000000000000000" pitchFamily="2" charset="2"/>
              <a:buChar char="Ø"/>
            </a:pPr>
            <a:r>
              <a:rPr lang="en-US" altLang="en-US" sz="2400" dirty="0">
                <a:solidFill>
                  <a:schemeClr val="tx1"/>
                </a:solidFill>
              </a:rPr>
              <a:t>Shift from rule-based to performance-based accountability</a:t>
            </a:r>
          </a:p>
        </p:txBody>
      </p:sp>
      <p:pic>
        <p:nvPicPr>
          <p:cNvPr id="4" name="Picture 3">
            <a:extLst>
              <a:ext uri="{FF2B5EF4-FFF2-40B4-BE49-F238E27FC236}">
                <a16:creationId xmlns:a16="http://schemas.microsoft.com/office/drawing/2014/main" id="{A47A0637-B8CF-4639-9A7E-5A947827CB08}"/>
              </a:ext>
            </a:extLst>
          </p:cNvPr>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409347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0063" y="314818"/>
            <a:ext cx="3796394" cy="1134676"/>
          </a:xfrm>
        </p:spPr>
        <p:txBody>
          <a:bodyPr>
            <a:normAutofit/>
          </a:bodyPr>
          <a:lstStyle/>
          <a:p>
            <a:r>
              <a:rPr lang="en-US" b="1" dirty="0">
                <a:solidFill>
                  <a:schemeClr val="bg2"/>
                </a:solidFill>
              </a:rPr>
              <a:t>“Mega-Waiver” </a:t>
            </a:r>
            <a:endParaRPr lang="en-US" sz="6000" b="1" dirty="0">
              <a:solidFill>
                <a:schemeClr val="bg2"/>
              </a:solidFill>
            </a:endParaRPr>
          </a:p>
        </p:txBody>
      </p:sp>
      <p:pic>
        <p:nvPicPr>
          <p:cNvPr id="6" name="Picture 5"/>
          <p:cNvPicPr>
            <a:picLocks noChangeAspect="1"/>
          </p:cNvPicPr>
          <p:nvPr/>
        </p:nvPicPr>
        <p:blipFill>
          <a:blip r:embed="rId3"/>
          <a:stretch>
            <a:fillRect/>
          </a:stretch>
        </p:blipFill>
        <p:spPr>
          <a:xfrm>
            <a:off x="2729188" y="3950946"/>
            <a:ext cx="2286000" cy="1918218"/>
          </a:xfrm>
          <a:prstGeom prst="rect">
            <a:avLst/>
          </a:prstGeom>
        </p:spPr>
      </p:pic>
      <p:pic>
        <p:nvPicPr>
          <p:cNvPr id="7" name="Picture 6"/>
          <p:cNvPicPr>
            <a:picLocks noChangeAspect="1"/>
          </p:cNvPicPr>
          <p:nvPr/>
        </p:nvPicPr>
        <p:blipFill>
          <a:blip r:embed="rId3"/>
          <a:stretch>
            <a:fillRect/>
          </a:stretch>
        </p:blipFill>
        <p:spPr>
          <a:xfrm>
            <a:off x="5962650" y="4959178"/>
            <a:ext cx="2286000" cy="909986"/>
          </a:xfrm>
          <a:prstGeom prst="rect">
            <a:avLst/>
          </a:prstGeom>
        </p:spPr>
      </p:pic>
      <p:pic>
        <p:nvPicPr>
          <p:cNvPr id="8" name="Picture 7"/>
          <p:cNvPicPr>
            <a:picLocks noChangeAspect="1"/>
          </p:cNvPicPr>
          <p:nvPr/>
        </p:nvPicPr>
        <p:blipFill>
          <a:blip r:embed="rId4"/>
          <a:stretch>
            <a:fillRect/>
          </a:stretch>
        </p:blipFill>
        <p:spPr>
          <a:xfrm>
            <a:off x="5962650" y="2446148"/>
            <a:ext cx="2038350" cy="307777"/>
          </a:xfrm>
          <a:prstGeom prst="rect">
            <a:avLst/>
          </a:prstGeom>
        </p:spPr>
      </p:pic>
      <p:pic>
        <p:nvPicPr>
          <p:cNvPr id="9" name="Picture 8"/>
          <p:cNvPicPr>
            <a:picLocks noChangeAspect="1"/>
          </p:cNvPicPr>
          <p:nvPr/>
        </p:nvPicPr>
        <p:blipFill>
          <a:blip r:embed="rId5"/>
          <a:stretch>
            <a:fillRect/>
          </a:stretch>
        </p:blipFill>
        <p:spPr>
          <a:xfrm>
            <a:off x="2728990" y="1791007"/>
            <a:ext cx="2286198" cy="1505843"/>
          </a:xfrm>
          <a:prstGeom prst="rect">
            <a:avLst/>
          </a:prstGeom>
        </p:spPr>
      </p:pic>
      <p:sp>
        <p:nvSpPr>
          <p:cNvPr id="11" name="Rectangle 10"/>
          <p:cNvSpPr/>
          <p:nvPr/>
        </p:nvSpPr>
        <p:spPr>
          <a:xfrm>
            <a:off x="1366832" y="1051320"/>
            <a:ext cx="652679" cy="5112414"/>
          </a:xfrm>
          <a:prstGeom prst="rect">
            <a:avLst/>
          </a:prstGeom>
          <a:noFill/>
        </p:spPr>
        <p:txBody>
          <a:bodyPr vert="wordArtVert" wrap="square" lIns="91440" tIns="45720" rIns="91440" bIns="45720">
            <a:spAutoFit/>
          </a:bodyPr>
          <a:lstStyle/>
          <a:p>
            <a:pPr algn="ctr"/>
            <a:r>
              <a:rPr lang="en-US" sz="2800" b="1" cap="none" spc="0" dirty="0">
                <a:ln w="0"/>
                <a:solidFill>
                  <a:schemeClr val="accent1"/>
                </a:solidFill>
                <a:effectLst>
                  <a:outerShdw blurRad="38100" dist="25400" dir="5400000" algn="ctr" rotWithShape="0">
                    <a:srgbClr val="6E747A">
                      <a:alpha val="43000"/>
                    </a:srgbClr>
                  </a:outerShdw>
                </a:effectLst>
              </a:rPr>
              <a:t>District</a:t>
            </a:r>
          </a:p>
        </p:txBody>
      </p:sp>
      <p:sp>
        <p:nvSpPr>
          <p:cNvPr id="12" name="Rectangle 11"/>
          <p:cNvSpPr/>
          <p:nvPr/>
        </p:nvSpPr>
        <p:spPr>
          <a:xfrm>
            <a:off x="8724348" y="2032729"/>
            <a:ext cx="652679" cy="3836435"/>
          </a:xfrm>
          <a:prstGeom prst="rect">
            <a:avLst/>
          </a:prstGeom>
          <a:noFill/>
        </p:spPr>
        <p:txBody>
          <a:bodyPr vert="wordArtVert" wrap="none" lIns="91440" tIns="45720" rIns="91440" bIns="45720">
            <a:spAutoFit/>
          </a:bodyPr>
          <a:lstStyle/>
          <a:p>
            <a:pPr algn="ctr"/>
            <a:r>
              <a:rPr lang="en-US" sz="2800" b="1" cap="none" spc="0" dirty="0">
                <a:ln w="0"/>
                <a:solidFill>
                  <a:schemeClr val="accent1"/>
                </a:solidFill>
                <a:effectLst>
                  <a:outerShdw blurRad="38100" dist="25400" dir="5400000" algn="ctr" rotWithShape="0">
                    <a:srgbClr val="6E747A">
                      <a:alpha val="43000"/>
                    </a:srgbClr>
                  </a:outerShdw>
                </a:effectLst>
              </a:rPr>
              <a:t>Charter</a:t>
            </a:r>
            <a:r>
              <a:rPr lang="en-US" sz="2800" b="0" cap="none" spc="0" dirty="0">
                <a:ln w="0"/>
                <a:solidFill>
                  <a:schemeClr val="accent1"/>
                </a:solidFill>
                <a:effectLst>
                  <a:outerShdw blurRad="38100" dist="25400" dir="5400000" algn="ctr" rotWithShape="0">
                    <a:srgbClr val="6E747A">
                      <a:alpha val="43000"/>
                    </a:srgbClr>
                  </a:outerShdw>
                </a:effectLst>
              </a:rPr>
              <a:t> </a:t>
            </a:r>
          </a:p>
        </p:txBody>
      </p:sp>
      <p:sp>
        <p:nvSpPr>
          <p:cNvPr id="13" name="TextBox 12"/>
          <p:cNvSpPr txBox="1"/>
          <p:nvPr/>
        </p:nvSpPr>
        <p:spPr>
          <a:xfrm>
            <a:off x="4597238" y="1449494"/>
            <a:ext cx="1682044" cy="338554"/>
          </a:xfrm>
          <a:prstGeom prst="rect">
            <a:avLst/>
          </a:prstGeom>
          <a:noFill/>
        </p:spPr>
        <p:txBody>
          <a:bodyPr wrap="square" rtlCol="0">
            <a:spAutoFit/>
          </a:bodyPr>
          <a:lstStyle/>
          <a:p>
            <a:r>
              <a:rPr lang="en-US" sz="1600" dirty="0"/>
              <a:t>In the beginning</a:t>
            </a:r>
          </a:p>
        </p:txBody>
      </p:sp>
      <p:sp>
        <p:nvSpPr>
          <p:cNvPr id="14" name="TextBox 13"/>
          <p:cNvSpPr txBox="1"/>
          <p:nvPr/>
        </p:nvSpPr>
        <p:spPr>
          <a:xfrm>
            <a:off x="5121628" y="3950946"/>
            <a:ext cx="841022" cy="338554"/>
          </a:xfrm>
          <a:prstGeom prst="rect">
            <a:avLst/>
          </a:prstGeom>
          <a:noFill/>
        </p:spPr>
        <p:txBody>
          <a:bodyPr wrap="square" rtlCol="0">
            <a:spAutoFit/>
          </a:bodyPr>
          <a:lstStyle/>
          <a:p>
            <a:r>
              <a:rPr lang="en-US" sz="1600" dirty="0"/>
              <a:t>Now</a:t>
            </a:r>
          </a:p>
        </p:txBody>
      </p:sp>
      <p:pic>
        <p:nvPicPr>
          <p:cNvPr id="3" name="Picture 2"/>
          <p:cNvPicPr>
            <a:picLocks noChangeAspect="1"/>
          </p:cNvPicPr>
          <p:nvPr/>
        </p:nvPicPr>
        <p:blipFill>
          <a:blip r:embed="rId6"/>
          <a:stretch>
            <a:fillRect/>
          </a:stretch>
        </p:blipFill>
        <p:spPr>
          <a:xfrm>
            <a:off x="9196112" y="5864266"/>
            <a:ext cx="3005588" cy="993734"/>
          </a:xfrm>
          <a:prstGeom prst="rect">
            <a:avLst/>
          </a:prstGeom>
        </p:spPr>
      </p:pic>
    </p:spTree>
    <p:extLst>
      <p:ext uri="{BB962C8B-B14F-4D97-AF65-F5344CB8AC3E}">
        <p14:creationId xmlns:p14="http://schemas.microsoft.com/office/powerpoint/2010/main" val="20167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2aac8634d_0_676"/>
          <p:cNvSpPr txBox="1">
            <a:spLocks noGrp="1"/>
          </p:cNvSpPr>
          <p:nvPr>
            <p:ph type="title"/>
          </p:nvPr>
        </p:nvSpPr>
        <p:spPr>
          <a:xfrm>
            <a:off x="1911088" y="696593"/>
            <a:ext cx="7328101" cy="1320900"/>
          </a:xfrm>
          <a:prstGeom prst="rect">
            <a:avLst/>
          </a:prstGeom>
        </p:spPr>
        <p:txBody>
          <a:bodyPr spcFirstLastPara="1" wrap="square" lIns="91425" tIns="45700" rIns="91425" bIns="45700" anchor="t" anchorCtr="0">
            <a:noAutofit/>
          </a:bodyPr>
          <a:lstStyle/>
          <a:p>
            <a:pPr algn="ctr"/>
            <a:r>
              <a:rPr lang="en" b="1" dirty="0">
                <a:solidFill>
                  <a:schemeClr val="bg2"/>
                </a:solidFill>
                <a:latin typeface="Calibri" panose="020F0502020204030204" pitchFamily="34" charset="0"/>
                <a:cs typeface="Calibri" panose="020F0502020204030204" pitchFamily="34" charset="0"/>
              </a:rPr>
              <a:t>Today Presenters</a:t>
            </a:r>
            <a:endParaRPr b="1" dirty="0">
              <a:solidFill>
                <a:schemeClr val="bg2"/>
              </a:solidFill>
              <a:latin typeface="Calibri" panose="020F0502020204030204" pitchFamily="34" charset="0"/>
              <a:cs typeface="Calibri" panose="020F0502020204030204" pitchFamily="34" charset="0"/>
            </a:endParaRPr>
          </a:p>
        </p:txBody>
      </p:sp>
      <p:pic>
        <p:nvPicPr>
          <p:cNvPr id="204" name="Google Shape;204;g82aac8634d_0_676"/>
          <p:cNvPicPr preferRelativeResize="0"/>
          <p:nvPr/>
        </p:nvPicPr>
        <p:blipFill>
          <a:blip r:embed="rId3"/>
          <a:srcRect/>
          <a:stretch/>
        </p:blipFill>
        <p:spPr>
          <a:xfrm>
            <a:off x="6831007" y="1697676"/>
            <a:ext cx="1800891" cy="1951867"/>
          </a:xfrm>
          <a:prstGeom prst="rect">
            <a:avLst/>
          </a:prstGeom>
          <a:noFill/>
          <a:ln>
            <a:noFill/>
          </a:ln>
        </p:spPr>
      </p:pic>
      <p:sp>
        <p:nvSpPr>
          <p:cNvPr id="7" name="TextBox 6"/>
          <p:cNvSpPr txBox="1"/>
          <p:nvPr/>
        </p:nvSpPr>
        <p:spPr>
          <a:xfrm>
            <a:off x="6831007" y="3927637"/>
            <a:ext cx="1985099" cy="1077218"/>
          </a:xfrm>
          <a:prstGeom prst="rect">
            <a:avLst/>
          </a:prstGeom>
          <a:noFill/>
        </p:spPr>
        <p:txBody>
          <a:bodyPr wrap="square" rtlCol="0">
            <a:spAutoFit/>
          </a:bodyPr>
          <a:lstStyle/>
          <a:p>
            <a:r>
              <a:rPr lang="en-US" sz="1600" b="1" dirty="0">
                <a:solidFill>
                  <a:schemeClr val="tx1"/>
                </a:solidFill>
                <a:latin typeface="Calibri" panose="020F0502020204030204" pitchFamily="34" charset="0"/>
                <a:cs typeface="Calibri" panose="020F0502020204030204" pitchFamily="34" charset="0"/>
              </a:rPr>
              <a:t>Dr. David Patterson</a:t>
            </a:r>
          </a:p>
          <a:p>
            <a:r>
              <a:rPr lang="en-US" sz="1600" b="1" dirty="0">
                <a:solidFill>
                  <a:schemeClr val="tx1"/>
                </a:solidFill>
                <a:latin typeface="Calibri" panose="020F0502020204030204" pitchFamily="34" charset="0"/>
                <a:cs typeface="Calibri" panose="020F0502020204030204" pitchFamily="34" charset="0"/>
              </a:rPr>
              <a:t>President, CCAP</a:t>
            </a:r>
          </a:p>
          <a:p>
            <a:r>
              <a:rPr lang="en-US" sz="1600" b="1" dirty="0">
                <a:solidFill>
                  <a:schemeClr val="tx1"/>
                </a:solidFill>
                <a:latin typeface="Calibri" panose="020F0502020204030204" pitchFamily="34" charset="0"/>
                <a:cs typeface="Calibri" panose="020F0502020204030204" pitchFamily="34" charset="0"/>
              </a:rPr>
              <a:t>Placer County Board of Education Trustee</a:t>
            </a:r>
          </a:p>
        </p:txBody>
      </p:sp>
      <p:sp>
        <p:nvSpPr>
          <p:cNvPr id="10" name="TextBox 9"/>
          <p:cNvSpPr txBox="1"/>
          <p:nvPr/>
        </p:nvSpPr>
        <p:spPr>
          <a:xfrm>
            <a:off x="2338778" y="3890979"/>
            <a:ext cx="1985098" cy="1077218"/>
          </a:xfrm>
          <a:prstGeom prst="rect">
            <a:avLst/>
          </a:prstGeom>
          <a:noFill/>
        </p:spPr>
        <p:txBody>
          <a:bodyPr wrap="square" rtlCol="0">
            <a:spAutoFit/>
          </a:bodyPr>
          <a:lstStyle/>
          <a:p>
            <a:r>
              <a:rPr lang="en-US" sz="1600" b="1" dirty="0">
                <a:solidFill>
                  <a:schemeClr val="tx1"/>
                </a:solidFill>
                <a:latin typeface="Calibri" panose="020F0502020204030204" pitchFamily="34" charset="0"/>
                <a:cs typeface="Calibri" panose="020F0502020204030204" pitchFamily="34" charset="0"/>
              </a:rPr>
              <a:t>Dr. Stacey Adler</a:t>
            </a:r>
          </a:p>
          <a:p>
            <a:r>
              <a:rPr lang="en-US" sz="1600" b="1" dirty="0">
                <a:solidFill>
                  <a:schemeClr val="tx1"/>
                </a:solidFill>
                <a:latin typeface="Calibri" panose="020F0502020204030204" pitchFamily="34" charset="0"/>
                <a:cs typeface="Calibri" panose="020F0502020204030204" pitchFamily="34" charset="0"/>
              </a:rPr>
              <a:t>Mono County</a:t>
            </a:r>
          </a:p>
          <a:p>
            <a:r>
              <a:rPr lang="en-US" sz="1600" b="1" dirty="0">
                <a:solidFill>
                  <a:schemeClr val="tx1"/>
                </a:solidFill>
                <a:latin typeface="Calibri" panose="020F0502020204030204" pitchFamily="34" charset="0"/>
                <a:cs typeface="Calibri" panose="020F0502020204030204" pitchFamily="34" charset="0"/>
              </a:rPr>
              <a:t>Superintendent of School</a:t>
            </a:r>
          </a:p>
        </p:txBody>
      </p:sp>
      <p:pic>
        <p:nvPicPr>
          <p:cNvPr id="2" name="Picture 2">
            <a:extLst>
              <a:ext uri="{FF2B5EF4-FFF2-40B4-BE49-F238E27FC236}">
                <a16:creationId xmlns:a16="http://schemas.microsoft.com/office/drawing/2014/main" id="{600E711E-6686-4958-A982-064941C35C1F}"/>
              </a:ext>
            </a:extLst>
          </p:cNvPr>
          <p:cNvPicPr>
            <a:picLocks noChangeAspect="1"/>
          </p:cNvPicPr>
          <p:nvPr/>
        </p:nvPicPr>
        <p:blipFill>
          <a:blip r:embed="rId4"/>
          <a:srcRect/>
          <a:stretch/>
        </p:blipFill>
        <p:spPr>
          <a:xfrm>
            <a:off x="2378827" y="1697181"/>
            <a:ext cx="2147054" cy="1951867"/>
          </a:xfrm>
          <a:prstGeom prst="rect">
            <a:avLst/>
          </a:prstGeom>
        </p:spPr>
      </p:pic>
      <p:pic>
        <p:nvPicPr>
          <p:cNvPr id="4" name="Picture 3">
            <a:extLst>
              <a:ext uri="{FF2B5EF4-FFF2-40B4-BE49-F238E27FC236}">
                <a16:creationId xmlns:a16="http://schemas.microsoft.com/office/drawing/2014/main" id="{1A6F7C04-D720-4BB2-83DC-921FB8650C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650" y="551885"/>
            <a:ext cx="10363200" cy="1134676"/>
          </a:xfrm>
        </p:spPr>
        <p:txBody>
          <a:bodyPr>
            <a:normAutofit/>
          </a:bodyPr>
          <a:lstStyle/>
          <a:p>
            <a:r>
              <a:rPr lang="en-US" b="1" dirty="0">
                <a:solidFill>
                  <a:schemeClr val="bg2"/>
                </a:solidFill>
              </a:rPr>
              <a:t>The Mega-Waiver</a:t>
            </a:r>
            <a:endParaRPr lang="en-US" sz="6000" b="1" dirty="0">
              <a:solidFill>
                <a:schemeClr val="bg2"/>
              </a:solidFill>
            </a:endParaRPr>
          </a:p>
        </p:txBody>
      </p:sp>
      <p:sp>
        <p:nvSpPr>
          <p:cNvPr id="3" name="Subtitle 2"/>
          <p:cNvSpPr>
            <a:spLocks noGrp="1"/>
          </p:cNvSpPr>
          <p:nvPr>
            <p:ph type="subTitle" idx="1"/>
          </p:nvPr>
        </p:nvSpPr>
        <p:spPr>
          <a:xfrm>
            <a:off x="583933" y="1363412"/>
            <a:ext cx="11608067" cy="4757302"/>
          </a:xfrm>
        </p:spPr>
        <p:txBody>
          <a:bodyPr>
            <a:noAutofit/>
          </a:bodyPr>
          <a:lstStyle/>
          <a:p>
            <a:pPr algn="l"/>
            <a:r>
              <a:rPr lang="en-US" sz="2500" dirty="0">
                <a:solidFill>
                  <a:schemeClr val="tx1"/>
                </a:solidFill>
              </a:rPr>
              <a:t>47601: Legislative intent</a:t>
            </a:r>
          </a:p>
          <a:p>
            <a:pPr algn="l"/>
            <a:r>
              <a:rPr lang="en-US" sz="2500" dirty="0">
                <a:solidFill>
                  <a:schemeClr val="tx1"/>
                </a:solidFill>
              </a:rPr>
              <a:t>47605: Petition process</a:t>
            </a:r>
          </a:p>
          <a:p>
            <a:pPr algn="l"/>
            <a:r>
              <a:rPr lang="en-US" sz="2500" dirty="0">
                <a:solidFill>
                  <a:schemeClr val="tx1"/>
                </a:solidFill>
              </a:rPr>
              <a:t>47610: Waiver and exceptions</a:t>
            </a:r>
          </a:p>
          <a:p>
            <a:pPr lvl="1" algn="l"/>
            <a:r>
              <a:rPr lang="en-US" sz="2500" dirty="0">
                <a:solidFill>
                  <a:schemeClr val="tx1"/>
                </a:solidFill>
              </a:rPr>
              <a:t>From laws governing school districts</a:t>
            </a:r>
          </a:p>
          <a:p>
            <a:pPr lvl="1" algn="l"/>
            <a:r>
              <a:rPr lang="en-US" sz="2500" dirty="0">
                <a:solidFill>
                  <a:schemeClr val="tx1"/>
                </a:solidFill>
              </a:rPr>
              <a:t>With specific exceptions</a:t>
            </a:r>
          </a:p>
          <a:p>
            <a:pPr algn="l"/>
            <a:r>
              <a:rPr lang="en-US" sz="2500" dirty="0">
                <a:solidFill>
                  <a:schemeClr val="tx1"/>
                </a:solidFill>
              </a:rPr>
              <a:t>47612.5: And other district-like requirements (minimum minutes)</a:t>
            </a:r>
          </a:p>
          <a:p>
            <a:pPr algn="l"/>
            <a:r>
              <a:rPr lang="en-US" sz="2500" dirty="0">
                <a:solidFill>
                  <a:schemeClr val="tx1"/>
                </a:solidFill>
              </a:rPr>
              <a:t>47605(l): And as included in charter content (credentials)</a:t>
            </a:r>
          </a:p>
          <a:p>
            <a:pPr algn="l"/>
            <a:r>
              <a:rPr lang="en-US" sz="2500" dirty="0">
                <a:solidFill>
                  <a:schemeClr val="tx1"/>
                </a:solidFill>
              </a:rPr>
              <a:t>49414: And in other places in the code (e.g., Epi-pens), other statues that specifically mention charter compliance</a:t>
            </a:r>
          </a:p>
        </p:txBody>
      </p:sp>
      <p:pic>
        <p:nvPicPr>
          <p:cNvPr id="4" name="Picture 3">
            <a:extLst>
              <a:ext uri="{FF2B5EF4-FFF2-40B4-BE49-F238E27FC236}">
                <a16:creationId xmlns:a16="http://schemas.microsoft.com/office/drawing/2014/main" id="{1B638FFB-4803-4D93-B7A5-2494335C70BF}"/>
              </a:ext>
            </a:extLst>
          </p:cNvPr>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14018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133" y="385007"/>
            <a:ext cx="11444437" cy="1555553"/>
          </a:xfrm>
        </p:spPr>
        <p:txBody>
          <a:bodyPr>
            <a:noAutofit/>
          </a:bodyPr>
          <a:lstStyle/>
          <a:p>
            <a:r>
              <a:rPr lang="en-US" sz="4000" b="1" dirty="0">
                <a:solidFill>
                  <a:schemeClr val="bg2"/>
                </a:solidFill>
              </a:rPr>
              <a:t>County Boards and County Superintendents – Collaboration and Cooperation is Essential!</a:t>
            </a:r>
            <a:endParaRPr lang="en-US" sz="5400" b="1" dirty="0">
              <a:solidFill>
                <a:schemeClr val="bg2"/>
              </a:solidFill>
            </a:endParaRPr>
          </a:p>
        </p:txBody>
      </p:sp>
      <p:sp>
        <p:nvSpPr>
          <p:cNvPr id="3" name="Subtitle 2"/>
          <p:cNvSpPr>
            <a:spLocks noGrp="1"/>
          </p:cNvSpPr>
          <p:nvPr>
            <p:ph type="subTitle" idx="1"/>
          </p:nvPr>
        </p:nvSpPr>
        <p:spPr>
          <a:xfrm>
            <a:off x="1116516" y="2300438"/>
            <a:ext cx="9675052" cy="3224463"/>
          </a:xfrm>
        </p:spPr>
        <p:txBody>
          <a:bodyPr>
            <a:normAutofit/>
          </a:bodyPr>
          <a:lstStyle/>
          <a:p>
            <a:pPr marL="457200" indent="-457200" algn="l">
              <a:buClr>
                <a:schemeClr val="accent2"/>
              </a:buClr>
              <a:buSzPct val="100000"/>
              <a:buFont typeface="Wingdings" panose="05000000000000000000" pitchFamily="2" charset="2"/>
              <a:buChar char="Ø"/>
            </a:pPr>
            <a:r>
              <a:rPr lang="en-US" sz="2400" dirty="0">
                <a:solidFill>
                  <a:schemeClr val="tx1"/>
                </a:solidFill>
              </a:rPr>
              <a:t>County Board Members are Elected Officials (typically)</a:t>
            </a:r>
          </a:p>
          <a:p>
            <a:pPr marL="457200" indent="-457200" algn="l">
              <a:buClr>
                <a:schemeClr val="accent2"/>
              </a:buClr>
              <a:buSzPct val="100000"/>
              <a:buFont typeface="Wingdings" panose="05000000000000000000" pitchFamily="2" charset="2"/>
              <a:buChar char="Ø"/>
            </a:pPr>
            <a:r>
              <a:rPr lang="en-US" sz="2400" dirty="0">
                <a:solidFill>
                  <a:schemeClr val="tx1"/>
                </a:solidFill>
              </a:rPr>
              <a:t>County Superintendents of Schools are Elected Officials (typically)</a:t>
            </a:r>
          </a:p>
          <a:p>
            <a:pPr marL="457200" indent="-457200" algn="l">
              <a:buClr>
                <a:schemeClr val="accent2"/>
              </a:buClr>
              <a:buSzPct val="100000"/>
              <a:buFont typeface="Wingdings" panose="05000000000000000000" pitchFamily="2" charset="2"/>
              <a:buChar char="Ø"/>
            </a:pPr>
            <a:r>
              <a:rPr lang="en-US" sz="2400" u="sng" dirty="0">
                <a:solidFill>
                  <a:schemeClr val="tx1"/>
                </a:solidFill>
              </a:rPr>
              <a:t>Boards</a:t>
            </a:r>
            <a:r>
              <a:rPr lang="en-US" sz="2400" dirty="0">
                <a:solidFill>
                  <a:schemeClr val="tx1"/>
                </a:solidFill>
              </a:rPr>
              <a:t> Approve or Deny Charters</a:t>
            </a:r>
          </a:p>
          <a:p>
            <a:pPr marL="457200" indent="-457200" algn="l">
              <a:buClr>
                <a:schemeClr val="accent2"/>
              </a:buClr>
              <a:buSzPct val="100000"/>
              <a:buFont typeface="Wingdings" panose="05000000000000000000" pitchFamily="2" charset="2"/>
              <a:buChar char="Ø"/>
            </a:pPr>
            <a:r>
              <a:rPr lang="en-US" sz="2400" u="sng" dirty="0">
                <a:solidFill>
                  <a:schemeClr val="tx1"/>
                </a:solidFill>
              </a:rPr>
              <a:t>Superintendents</a:t>
            </a:r>
            <a:r>
              <a:rPr lang="en-US" sz="2400" dirty="0">
                <a:solidFill>
                  <a:schemeClr val="tx1"/>
                </a:solidFill>
              </a:rPr>
              <a:t> have direct responsibility for the staff of County Offices of Education, and typically for the oversight of charter schools approved by the Board</a:t>
            </a:r>
          </a:p>
        </p:txBody>
      </p:sp>
      <p:pic>
        <p:nvPicPr>
          <p:cNvPr id="4" name="Picture 3">
            <a:extLst>
              <a:ext uri="{FF2B5EF4-FFF2-40B4-BE49-F238E27FC236}">
                <a16:creationId xmlns:a16="http://schemas.microsoft.com/office/drawing/2014/main" id="{217AFA14-3B03-4A85-BD5C-ED468F5B9156}"/>
              </a:ext>
            </a:extLst>
          </p:cNvPr>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84279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185332" y="1145413"/>
            <a:ext cx="8726311" cy="5173726"/>
          </a:xfrm>
        </p:spPr>
        <p:txBody>
          <a:bodyPr>
            <a:normAutofit lnSpcReduction="10000"/>
          </a:bodyPr>
          <a:lstStyle/>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Decision Maker</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Collaboration with superintendent and staff</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Making sure you get the information you need to make high quality decisions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Oversight - c</a:t>
            </a:r>
            <a:r>
              <a:rPr lang="en-US" sz="2400" dirty="0">
                <a:solidFill>
                  <a:schemeClr val="tx1"/>
                </a:solidFill>
              </a:rPr>
              <a:t>reate clear and positive relationships</a:t>
            </a:r>
          </a:p>
          <a:p>
            <a:pPr>
              <a:buClr>
                <a:schemeClr val="accent2"/>
              </a:buClr>
              <a:buSzPct val="100000"/>
              <a:buFont typeface="Wingdings" panose="05000000000000000000" pitchFamily="2" charset="2"/>
              <a:buChar char="Ø"/>
            </a:pPr>
            <a:r>
              <a:rPr lang="en-US" sz="2400" dirty="0">
                <a:solidFill>
                  <a:schemeClr val="tx1"/>
                </a:solidFill>
              </a:rPr>
              <a:t>Ongoing review of the performance of the charter school(s) </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Key considerations: </a:t>
            </a:r>
          </a:p>
          <a:p>
            <a:pPr lvl="1">
              <a:buClr>
                <a:schemeClr val="accent2"/>
              </a:buClr>
              <a:buSzPct val="100000"/>
              <a:buFont typeface="Wingdings" panose="05000000000000000000" pitchFamily="2" charset="2"/>
              <a:buChar char="Ø"/>
            </a:pPr>
            <a:r>
              <a:rPr lang="en-US" sz="2200" dirty="0">
                <a:solidFill>
                  <a:schemeClr val="tx1"/>
                </a:solidFill>
                <a:latin typeface="Calibri"/>
                <a:cs typeface="Calibri"/>
              </a:rPr>
              <a:t>Working with the County Superintendent</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Appeals from district boards</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“De Novo” Review</a:t>
            </a:r>
            <a:endParaRPr lang="en-US" sz="2400" dirty="0">
              <a:solidFill>
                <a:schemeClr val="tx1"/>
              </a:solidFill>
              <a:latin typeface="Calibri" panose="020F0502020204030204" pitchFamily="34" charset="0"/>
              <a:cs typeface="Calibri" panose="020F0502020204030204" pitchFamily="34" charset="0"/>
            </a:endParaRPr>
          </a:p>
          <a:p>
            <a:pPr>
              <a:buClr>
                <a:schemeClr val="accent2"/>
              </a:buClr>
              <a:buSzPct val="100000"/>
              <a:buFont typeface="Wingdings" panose="05000000000000000000" pitchFamily="2" charset="2"/>
              <a:buChar char="Ø"/>
            </a:pPr>
            <a:endParaRPr lang="en-US" sz="2400" dirty="0">
              <a:solidFill>
                <a:schemeClr val="tx1"/>
              </a:solidFill>
              <a:latin typeface="Calibri" panose="020F0502020204030204" pitchFamily="34" charset="0"/>
              <a:cs typeface="Calibri" panose="020F0502020204030204" pitchFamily="34" charset="0"/>
            </a:endParaRPr>
          </a:p>
          <a:p>
            <a:pPr lvl="1">
              <a:buClr>
                <a:srgbClr val="A5B592"/>
              </a:buClr>
            </a:pPr>
            <a:endParaRPr lang="en-US" sz="24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699911" y="147707"/>
            <a:ext cx="5917242" cy="997706"/>
          </a:xfrm>
          <a:prstGeom prst="rect">
            <a:avLst/>
          </a:prstGeom>
          <a:noFill/>
          <a:ln>
            <a:noFill/>
          </a:ln>
        </p:spPr>
        <p:txBody>
          <a:bodyPr spcFirstLastPara="1" wrap="square" lIns="91425" tIns="91425" rIns="91425" bIns="91425" anchor="t" anchorCtr="0">
            <a:noAutofit/>
          </a:bodyPr>
          <a:lstStyle/>
          <a:p>
            <a:pPr lvl="0" algn="ctr"/>
            <a:r>
              <a:rPr lang="en-US" sz="4400" b="1" dirty="0">
                <a:ln w="0"/>
                <a:solidFill>
                  <a:schemeClr val="bg2"/>
                </a:solidFill>
                <a:effectLst>
                  <a:outerShdw blurRad="38100" dist="25400" dir="5400000" algn="ctr" rotWithShape="0">
                    <a:srgbClr val="6E747A">
                      <a:alpha val="43000"/>
                    </a:srgbClr>
                  </a:outerShdw>
                </a:effectLst>
              </a:rPr>
              <a:t>County Board’s Role</a:t>
            </a:r>
            <a:endParaRPr sz="4400" b="1" dirty="0">
              <a:solidFill>
                <a:schemeClr val="bg2"/>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72AA3A5-BAC7-424B-80B7-2C810349F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8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650" y="474884"/>
            <a:ext cx="8795236" cy="1470025"/>
          </a:xfrm>
        </p:spPr>
        <p:txBody>
          <a:bodyPr>
            <a:normAutofit/>
          </a:bodyPr>
          <a:lstStyle/>
          <a:p>
            <a:pPr algn="ctr"/>
            <a:r>
              <a:rPr lang="en-US" b="1" dirty="0">
                <a:solidFill>
                  <a:schemeClr val="bg2"/>
                </a:solidFill>
              </a:rPr>
              <a:t>Your Special Role: Appeals from Denial of a Petition</a:t>
            </a:r>
            <a:endParaRPr lang="en-US" sz="6000" b="1" dirty="0">
              <a:solidFill>
                <a:schemeClr val="bg2"/>
              </a:solidFill>
            </a:endParaRPr>
          </a:p>
        </p:txBody>
      </p:sp>
      <p:sp>
        <p:nvSpPr>
          <p:cNvPr id="3" name="Subtitle 2"/>
          <p:cNvSpPr>
            <a:spLocks noGrp="1"/>
          </p:cNvSpPr>
          <p:nvPr>
            <p:ph type="subTitle" idx="1"/>
          </p:nvPr>
        </p:nvSpPr>
        <p:spPr>
          <a:xfrm>
            <a:off x="385012" y="2069434"/>
            <a:ext cx="11675443" cy="3484346"/>
          </a:xfrm>
        </p:spPr>
        <p:txBody>
          <a:bodyPr>
            <a:noAutofit/>
          </a:bodyPr>
          <a:lstStyle/>
          <a:p>
            <a:pPr marL="457200" indent="-457200" algn="l">
              <a:buClr>
                <a:schemeClr val="accent2"/>
              </a:buClr>
              <a:buFont typeface="Wingdings" panose="05000000000000000000" pitchFamily="2" charset="2"/>
              <a:buChar char="Ø"/>
            </a:pPr>
            <a:r>
              <a:rPr lang="en-US" sz="2400" dirty="0">
                <a:solidFill>
                  <a:schemeClr val="tx1"/>
                </a:solidFill>
              </a:rPr>
              <a:t>From district to COE</a:t>
            </a:r>
          </a:p>
          <a:p>
            <a:pPr marL="457200" indent="-457200" algn="l">
              <a:buClr>
                <a:schemeClr val="accent2"/>
              </a:buClr>
              <a:buFont typeface="Wingdings" panose="05000000000000000000" pitchFamily="2" charset="2"/>
              <a:buChar char="Ø"/>
            </a:pPr>
            <a:r>
              <a:rPr lang="en-US" sz="2400" dirty="0">
                <a:solidFill>
                  <a:schemeClr val="tx1"/>
                </a:solidFill>
              </a:rPr>
              <a:t>From COE to SBE (except countywide)</a:t>
            </a:r>
          </a:p>
          <a:p>
            <a:pPr marL="457200" indent="-457200" algn="l">
              <a:buClr>
                <a:schemeClr val="accent2"/>
              </a:buClr>
              <a:buFont typeface="Wingdings" panose="05000000000000000000" pitchFamily="2" charset="2"/>
              <a:buChar char="Ø"/>
            </a:pPr>
            <a:r>
              <a:rPr lang="en-US" sz="2400" dirty="0">
                <a:solidFill>
                  <a:schemeClr val="tx1"/>
                </a:solidFill>
              </a:rPr>
              <a:t>District role:</a:t>
            </a:r>
          </a:p>
          <a:p>
            <a:pPr marL="1257300" lvl="2" indent="-342900" algn="l">
              <a:buClr>
                <a:schemeClr val="accent2"/>
              </a:buClr>
              <a:buFont typeface="Wingdings" panose="05000000000000000000" pitchFamily="2" charset="2"/>
              <a:buChar char="Ø"/>
            </a:pPr>
            <a:r>
              <a:rPr lang="en-US" sz="2400" dirty="0">
                <a:solidFill>
                  <a:schemeClr val="tx1"/>
                </a:solidFill>
              </a:rPr>
              <a:t>Provide documentation of denial</a:t>
            </a:r>
          </a:p>
          <a:p>
            <a:pPr marL="1257300" lvl="2" indent="-342900" algn="l">
              <a:buClr>
                <a:schemeClr val="accent2"/>
              </a:buClr>
              <a:buFont typeface="Wingdings" panose="05000000000000000000" pitchFamily="2" charset="2"/>
              <a:buChar char="Ø"/>
            </a:pPr>
            <a:r>
              <a:rPr lang="en-US" sz="2400" dirty="0">
                <a:solidFill>
                  <a:schemeClr val="tx1"/>
                </a:solidFill>
              </a:rPr>
              <a:t>Offered an opportunity to speak; can provide public comment</a:t>
            </a:r>
          </a:p>
          <a:p>
            <a:pPr marL="457200" indent="-457200" algn="l">
              <a:buClr>
                <a:schemeClr val="accent2"/>
              </a:buClr>
              <a:buFont typeface="Wingdings" panose="05000000000000000000" pitchFamily="2" charset="2"/>
              <a:buChar char="Ø"/>
            </a:pPr>
            <a:r>
              <a:rPr lang="en-US" sz="2400" dirty="0">
                <a:solidFill>
                  <a:schemeClr val="tx1"/>
                </a:solidFill>
              </a:rPr>
              <a:t>Not judging the district’s decision – </a:t>
            </a:r>
            <a:r>
              <a:rPr lang="en-US" sz="2400" i="1" dirty="0">
                <a:solidFill>
                  <a:schemeClr val="tx1"/>
                </a:solidFill>
              </a:rPr>
              <a:t>de novo review</a:t>
            </a:r>
          </a:p>
          <a:p>
            <a:pPr marL="457200" indent="-457200" algn="l">
              <a:buClr>
                <a:schemeClr val="accent2"/>
              </a:buClr>
              <a:buFont typeface="Wingdings" panose="05000000000000000000" pitchFamily="2" charset="2"/>
              <a:buChar char="Ø"/>
            </a:pPr>
            <a:r>
              <a:rPr lang="en-US" sz="2400" dirty="0">
                <a:solidFill>
                  <a:schemeClr val="tx1"/>
                </a:solidFill>
              </a:rPr>
              <a:t>Often difficult role for the board AND staff</a:t>
            </a:r>
          </a:p>
        </p:txBody>
      </p:sp>
      <p:pic>
        <p:nvPicPr>
          <p:cNvPr id="4" name="Picture 3">
            <a:extLst>
              <a:ext uri="{FF2B5EF4-FFF2-40B4-BE49-F238E27FC236}">
                <a16:creationId xmlns:a16="http://schemas.microsoft.com/office/drawing/2014/main" id="{57005853-FEBB-4980-A9FD-E86E9009711C}"/>
              </a:ext>
            </a:extLst>
          </p:cNvPr>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31112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479833" y="1361977"/>
            <a:ext cx="8726311" cy="4499031"/>
          </a:xfrm>
        </p:spPr>
        <p:txBody>
          <a:bodyPr>
            <a:normAutofit/>
          </a:bodyPr>
          <a:lstStyle/>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Process Board required actions (i.e. petition, renewals, NOV)</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Review petitions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Conduct oversight on behalf of the Board</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Ensure all laws are followed </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Ensure required reports are submitted </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Manage communicate with the school(s)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Process any complaints </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Accountable to Superintendent (and not Board) </a:t>
            </a:r>
            <a:endParaRPr lang="en-US" sz="2400" dirty="0">
              <a:solidFill>
                <a:schemeClr val="tx1"/>
              </a:solidFill>
              <a:latin typeface="Calibri" panose="020F0502020204030204" pitchFamily="34" charset="0"/>
              <a:cs typeface="Calibri" panose="020F0502020204030204" pitchFamily="34" charset="0"/>
            </a:endParaRPr>
          </a:p>
          <a:p>
            <a:pPr marL="137160" indent="0">
              <a:buClrTx/>
              <a:buSzPct val="100000"/>
              <a:buNone/>
            </a:pPr>
            <a:endParaRPr lang="en-US" sz="2400" dirty="0">
              <a:solidFill>
                <a:schemeClr val="tx1"/>
              </a:solidFill>
              <a:latin typeface="Calibri" panose="020F0502020204030204" pitchFamily="34" charset="0"/>
              <a:cs typeface="Calibri" panose="020F0502020204030204" pitchFamily="34" charset="0"/>
            </a:endParaRPr>
          </a:p>
          <a:p>
            <a:pPr lvl="1">
              <a:buClr>
                <a:srgbClr val="A5B592"/>
              </a:buClr>
            </a:pPr>
            <a:endParaRPr lang="en-US" sz="24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699911" y="147707"/>
            <a:ext cx="5917242" cy="997706"/>
          </a:xfrm>
          <a:prstGeom prst="rect">
            <a:avLst/>
          </a:prstGeom>
          <a:noFill/>
          <a:ln>
            <a:noFill/>
          </a:ln>
        </p:spPr>
        <p:txBody>
          <a:bodyPr spcFirstLastPara="1" wrap="square" lIns="91425" tIns="91425" rIns="91425" bIns="91425" anchor="t" anchorCtr="0">
            <a:noAutofit/>
          </a:bodyPr>
          <a:lstStyle/>
          <a:p>
            <a:pPr lvl="0" algn="ctr"/>
            <a:r>
              <a:rPr lang="en-US" sz="4400" b="1" dirty="0">
                <a:ln w="0"/>
                <a:solidFill>
                  <a:schemeClr val="bg2"/>
                </a:solidFill>
                <a:effectLst>
                  <a:outerShdw blurRad="38100" dist="25400" dir="5400000" algn="ctr" rotWithShape="0">
                    <a:srgbClr val="6E747A">
                      <a:alpha val="43000"/>
                    </a:srgbClr>
                  </a:outerShdw>
                </a:effectLst>
              </a:rPr>
              <a:t>Staff’s Role</a:t>
            </a:r>
            <a:endParaRPr sz="4400" b="1" dirty="0">
              <a:solidFill>
                <a:schemeClr val="bg2"/>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72AA3A5-BAC7-424B-80B7-2C810349F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0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661" y="460177"/>
            <a:ext cx="8882239" cy="812801"/>
          </a:xfrm>
        </p:spPr>
        <p:txBody>
          <a:bodyPr>
            <a:normAutofit fontScale="90000"/>
          </a:bodyPr>
          <a:lstStyle/>
          <a:p>
            <a:r>
              <a:rPr lang="en-US" sz="4000" b="1" dirty="0">
                <a:solidFill>
                  <a:schemeClr val="bg2"/>
                </a:solidFill>
              </a:rPr>
              <a:t>Standard of Review – Reasons for Denial</a:t>
            </a:r>
            <a:endParaRPr lang="en-US" sz="5400" b="1" dirty="0">
              <a:solidFill>
                <a:schemeClr val="bg2"/>
              </a:solidFill>
            </a:endParaRPr>
          </a:p>
        </p:txBody>
      </p:sp>
      <p:sp>
        <p:nvSpPr>
          <p:cNvPr id="3" name="Subtitle 2"/>
          <p:cNvSpPr>
            <a:spLocks noGrp="1"/>
          </p:cNvSpPr>
          <p:nvPr>
            <p:ph type="subTitle" idx="1"/>
          </p:nvPr>
        </p:nvSpPr>
        <p:spPr>
          <a:xfrm>
            <a:off x="636143" y="1749778"/>
            <a:ext cx="10084068" cy="3973689"/>
          </a:xfrm>
        </p:spPr>
        <p:txBody>
          <a:bodyPr>
            <a:normAutofit/>
          </a:bodyPr>
          <a:lstStyle/>
          <a:p>
            <a:pPr algn="l"/>
            <a:r>
              <a:rPr lang="en-US" sz="2100" dirty="0">
                <a:solidFill>
                  <a:schemeClr val="tx1"/>
                </a:solidFill>
              </a:rPr>
              <a:t>The governing board of the school district </a:t>
            </a:r>
            <a:r>
              <a:rPr lang="en-US" sz="2100" u="sng" dirty="0">
                <a:solidFill>
                  <a:schemeClr val="tx1"/>
                </a:solidFill>
              </a:rPr>
              <a:t>shall not deny</a:t>
            </a:r>
            <a:r>
              <a:rPr lang="en-US" sz="2100" dirty="0">
                <a:solidFill>
                  <a:schemeClr val="tx1"/>
                </a:solidFill>
              </a:rPr>
              <a:t> a petition for the establishment of a charter school unless it makes </a:t>
            </a:r>
            <a:r>
              <a:rPr lang="en-US" sz="2100" u="sng" dirty="0">
                <a:solidFill>
                  <a:schemeClr val="tx1"/>
                </a:solidFill>
              </a:rPr>
              <a:t>written factual findings</a:t>
            </a:r>
            <a:r>
              <a:rPr lang="en-US" sz="2100" dirty="0">
                <a:solidFill>
                  <a:schemeClr val="tx1"/>
                </a:solidFill>
              </a:rPr>
              <a:t>: </a:t>
            </a:r>
          </a:p>
          <a:p>
            <a:pPr marL="757238" lvl="1" indent="-457200" algn="l">
              <a:buSzPct val="100000"/>
              <a:buFont typeface="+mj-lt"/>
              <a:buAutoNum type="arabicParenR"/>
            </a:pPr>
            <a:r>
              <a:rPr lang="en-US" sz="2100" dirty="0">
                <a:solidFill>
                  <a:schemeClr val="tx1"/>
                </a:solidFill>
              </a:rPr>
              <a:t>Unsound educational program</a:t>
            </a:r>
          </a:p>
          <a:p>
            <a:pPr marL="757238" lvl="1" indent="-457200" algn="l">
              <a:buSzPct val="100000"/>
              <a:buFont typeface="+mj-lt"/>
              <a:buAutoNum type="arabicParenR"/>
            </a:pPr>
            <a:r>
              <a:rPr lang="en-US" sz="2100" dirty="0">
                <a:solidFill>
                  <a:schemeClr val="tx1"/>
                </a:solidFill>
              </a:rPr>
              <a:t>Demonstrably unlikely to successfully implement the program</a:t>
            </a:r>
          </a:p>
          <a:p>
            <a:pPr marL="757238" lvl="1" indent="-457200" algn="l">
              <a:buSzPct val="100000"/>
              <a:buFont typeface="+mj-lt"/>
              <a:buAutoNum type="arabicParenR"/>
            </a:pPr>
            <a:r>
              <a:rPr lang="en-US" sz="2100" dirty="0">
                <a:solidFill>
                  <a:schemeClr val="tx1"/>
                </a:solidFill>
              </a:rPr>
              <a:t>Does not contain the number of signatures (teachers or parents 50%)</a:t>
            </a:r>
          </a:p>
          <a:p>
            <a:pPr marL="757238" lvl="1" indent="-457200" algn="l">
              <a:buSzPct val="100000"/>
              <a:buFont typeface="+mj-lt"/>
              <a:buAutoNum type="arabicParenR"/>
            </a:pPr>
            <a:r>
              <a:rPr lang="en-US" sz="2100" dirty="0">
                <a:solidFill>
                  <a:schemeClr val="tx1"/>
                </a:solidFill>
              </a:rPr>
              <a:t>Does not contain required affirmations/ assurances</a:t>
            </a:r>
          </a:p>
          <a:p>
            <a:pPr marL="757238" lvl="1" indent="-457200" algn="l">
              <a:buSzPct val="100000"/>
              <a:buFont typeface="+mj-lt"/>
              <a:buAutoNum type="arabicParenR"/>
            </a:pPr>
            <a:r>
              <a:rPr lang="en-US" sz="2100" dirty="0">
                <a:solidFill>
                  <a:schemeClr val="tx1"/>
                </a:solidFill>
              </a:rPr>
              <a:t>Does not contain reasonably comprehensive descriptions</a:t>
            </a:r>
          </a:p>
          <a:p>
            <a:pPr marL="757238" lvl="1" indent="-457200" algn="l">
              <a:buSzPct val="100000"/>
              <a:buFont typeface="+mj-lt"/>
              <a:buAutoNum type="arabicParenR"/>
            </a:pPr>
            <a:r>
              <a:rPr lang="en-US" sz="2100" dirty="0">
                <a:solidFill>
                  <a:schemeClr val="tx1"/>
                </a:solidFill>
              </a:rPr>
              <a:t>Does not declare it will be exclusive employer </a:t>
            </a:r>
            <a:endParaRPr lang="en-US" sz="2000" dirty="0">
              <a:solidFill>
                <a:schemeClr val="tx1"/>
              </a:solidFill>
            </a:endParaRPr>
          </a:p>
          <a:p>
            <a:pPr marL="757238" lvl="1" indent="-457200" algn="l">
              <a:buFont typeface="+mj-lt"/>
              <a:buAutoNum type="arabicParenR"/>
            </a:pPr>
            <a:endParaRPr lang="en-US" sz="2000" dirty="0">
              <a:solidFill>
                <a:schemeClr val="tx1">
                  <a:lumMod val="50000"/>
                  <a:lumOff val="50000"/>
                </a:schemeClr>
              </a:solidFill>
            </a:endParaRPr>
          </a:p>
          <a:p>
            <a:pPr marL="300038" lvl="1" algn="l"/>
            <a:endParaRPr lang="en-US" sz="2000" dirty="0">
              <a:solidFill>
                <a:schemeClr val="tx1">
                  <a:lumMod val="50000"/>
                  <a:lumOff val="50000"/>
                </a:schemeClr>
              </a:solidFill>
            </a:endParaRPr>
          </a:p>
          <a:p>
            <a:pPr marL="300038" lvl="1" algn="l"/>
            <a:endParaRPr lang="en-US" sz="2000" dirty="0">
              <a:solidFill>
                <a:schemeClr val="tx1">
                  <a:lumMod val="50000"/>
                  <a:lumOff val="50000"/>
                </a:schemeClr>
              </a:solidFill>
            </a:endParaRPr>
          </a:p>
        </p:txBody>
      </p:sp>
      <p:pic>
        <p:nvPicPr>
          <p:cNvPr id="4" name="Picture 3"/>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137632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821753" y="1422033"/>
            <a:ext cx="7857921" cy="4647147"/>
          </a:xfrm>
        </p:spPr>
        <p:txBody>
          <a:bodyPr>
            <a:normAutofit/>
          </a:bodyPr>
          <a:lstStyle/>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Statutory Oversight Requirements (EC 47604.32)</a:t>
            </a:r>
            <a:endParaRPr lang="en-US" dirty="0">
              <a:solidFill>
                <a:schemeClr val="tx1"/>
              </a:solidFill>
            </a:endParaRP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Identify at least one staff member as contact person for charter school</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Visit each charter school at least annually</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Ensure each charter school complies with all reports required of charter schools by law, including local control and accountability plan and annual update</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Monitor fiscal condition of each charter school</a:t>
            </a:r>
            <a:endParaRPr lang="en-US" dirty="0">
              <a:solidFill>
                <a:schemeClr val="tx1"/>
              </a:solidFill>
              <a:cs typeface="Calibri"/>
            </a:endParaRP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Provide timely notification to CDE of renewal, revocation, or a charter school that ceases operations</a:t>
            </a:r>
            <a:endParaRPr lang="en-US" dirty="0">
              <a:solidFill>
                <a:schemeClr val="tx1"/>
              </a:solidFill>
              <a:cs typeface="Calibri"/>
            </a:endParaRPr>
          </a:p>
          <a:p>
            <a:pPr lvl="1"/>
            <a:endParaRPr lang="en-US" sz="24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816800" y="306698"/>
            <a:ext cx="6348413" cy="997706"/>
          </a:xfrm>
          <a:prstGeom prst="rect">
            <a:avLst/>
          </a:prstGeom>
          <a:noFill/>
          <a:ln>
            <a:noFill/>
          </a:ln>
        </p:spPr>
        <p:txBody>
          <a:bodyPr spcFirstLastPara="1" wrap="square" lIns="91425" tIns="91425" rIns="91425" bIns="91425" anchor="t" anchorCtr="0">
            <a:noAutofit/>
          </a:bodyPr>
          <a:lstStyle/>
          <a:p>
            <a:pPr lvl="0" algn="ctr"/>
            <a:r>
              <a:rPr lang="en-US" b="1" dirty="0">
                <a:solidFill>
                  <a:schemeClr val="bg2"/>
                </a:solidFill>
                <a:latin typeface="Calibri"/>
                <a:cs typeface="Calibri"/>
              </a:rPr>
              <a:t>Charter School Oversight</a:t>
            </a:r>
          </a:p>
        </p:txBody>
      </p:sp>
      <p:pic>
        <p:nvPicPr>
          <p:cNvPr id="5" name="Picture 4">
            <a:extLst>
              <a:ext uri="{FF2B5EF4-FFF2-40B4-BE49-F238E27FC236}">
                <a16:creationId xmlns:a16="http://schemas.microsoft.com/office/drawing/2014/main" id="{CB183E36-670A-48F3-85E9-68A69EDD6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35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2401009" y="1598838"/>
            <a:ext cx="6347714" cy="4211745"/>
          </a:xfrm>
        </p:spPr>
        <p:txBody>
          <a:bodyPr>
            <a:normAutofit/>
          </a:bodyPr>
          <a:lstStyle/>
          <a:p>
            <a:pPr>
              <a:buClr>
                <a:schemeClr val="accent2"/>
              </a:buClr>
              <a:buSzPct val="100000"/>
              <a:buFont typeface="Wingdings" panose="05000000000000000000" pitchFamily="2" charset="2"/>
              <a:buChar char="Ø"/>
            </a:pPr>
            <a:r>
              <a:rPr lang="en-US" sz="2400" dirty="0">
                <a:latin typeface="Calibri"/>
                <a:cs typeface="Calibri"/>
              </a:rPr>
              <a:t>Overall Approach – Similar to initial approval, but some important differences because the school has a track record</a:t>
            </a:r>
            <a:br>
              <a:rPr lang="en-US" sz="2400" dirty="0">
                <a:latin typeface="Calibri"/>
                <a:cs typeface="Calibri"/>
              </a:rPr>
            </a:br>
            <a:endParaRPr lang="en-US" sz="2400" dirty="0">
              <a:latin typeface="Calibri"/>
              <a:cs typeface="Calibri"/>
            </a:endParaRPr>
          </a:p>
          <a:p>
            <a:pPr>
              <a:buClr>
                <a:schemeClr val="accent2"/>
              </a:buClr>
              <a:buSzPct val="100000"/>
              <a:buFont typeface="Wingdings" panose="05000000000000000000" pitchFamily="2" charset="2"/>
              <a:buChar char="Ø"/>
            </a:pPr>
            <a:r>
              <a:rPr lang="en-US" sz="2400" b="1" dirty="0">
                <a:latin typeface="Calibri"/>
                <a:cs typeface="Calibri"/>
              </a:rPr>
              <a:t>Approve unless…. </a:t>
            </a:r>
            <a:r>
              <a:rPr lang="en-US" sz="2400" dirty="0">
                <a:latin typeface="Calibri"/>
                <a:cs typeface="Calibri"/>
              </a:rPr>
              <a:t>Default in the law is approval </a:t>
            </a:r>
            <a:r>
              <a:rPr lang="en-US" sz="2400" i="1" dirty="0">
                <a:latin typeface="Calibri"/>
                <a:cs typeface="Calibri"/>
              </a:rPr>
              <a:t>(uncommon legal language, but clearly stated in law for new petitions and renewals)</a:t>
            </a:r>
          </a:p>
          <a:p>
            <a:pPr>
              <a:buClrTx/>
              <a:buSzPct val="100000"/>
            </a:pPr>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2038906" y="451512"/>
            <a:ext cx="5929773" cy="997706"/>
          </a:xfrm>
          <a:prstGeom prst="rect">
            <a:avLst/>
          </a:prstGeom>
          <a:noFill/>
          <a:ln>
            <a:noFill/>
          </a:ln>
        </p:spPr>
        <p:txBody>
          <a:bodyPr spcFirstLastPara="1" wrap="square" lIns="91425" tIns="91425" rIns="91425" bIns="91425" anchor="t" anchorCtr="0">
            <a:noAutofit/>
          </a:bodyPr>
          <a:lstStyle/>
          <a:p>
            <a:pPr lvl="0" algn="ctr"/>
            <a:r>
              <a:rPr lang="en-US" b="1" dirty="0">
                <a:solidFill>
                  <a:schemeClr val="bg2"/>
                </a:solidFill>
                <a:latin typeface="Calibri" panose="020F0502020204030204" pitchFamily="34" charset="0"/>
                <a:cs typeface="Calibri" panose="020F0502020204030204" pitchFamily="34" charset="0"/>
              </a:rPr>
              <a:t>Renewal Law and Regulations</a:t>
            </a:r>
            <a:br>
              <a:rPr lang="en-US" b="1" dirty="0">
                <a:solidFill>
                  <a:schemeClr val="tx1"/>
                </a:solidFill>
                <a:latin typeface="Calibri" panose="020F0502020204030204" pitchFamily="34" charset="0"/>
                <a:cs typeface="Calibri" panose="020F0502020204030204" pitchFamily="34" charset="0"/>
              </a:rPr>
            </a:br>
            <a:endParaRPr b="1"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E4C59D-A105-4CC0-9B45-8B03BC5D5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89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2" name="Picture 1">
            <a:extLst>
              <a:ext uri="{FF2B5EF4-FFF2-40B4-BE49-F238E27FC236}">
                <a16:creationId xmlns:a16="http://schemas.microsoft.com/office/drawing/2014/main" id="{D4E029A5-4B83-4B04-B075-4D10981F1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956572" y="1111648"/>
            <a:ext cx="4901609" cy="4499238"/>
          </a:xfrm>
          <a:prstGeom prst="rect">
            <a:avLst/>
          </a:prstGeom>
        </p:spPr>
      </p:pic>
    </p:spTree>
    <p:extLst>
      <p:ext uri="{BB962C8B-B14F-4D97-AF65-F5344CB8AC3E}">
        <p14:creationId xmlns:p14="http://schemas.microsoft.com/office/powerpoint/2010/main" val="352449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29</a:t>
            </a:fld>
            <a:endParaRPr lang="en-US" dirty="0"/>
          </a:p>
        </p:txBody>
      </p:sp>
      <p:pic>
        <p:nvPicPr>
          <p:cNvPr id="3" name="Picture 2"/>
          <p:cNvPicPr>
            <a:picLocks noChangeAspect="1"/>
          </p:cNvPicPr>
          <p:nvPr/>
        </p:nvPicPr>
        <p:blipFill>
          <a:blip r:embed="rId3"/>
          <a:stretch>
            <a:fillRect/>
          </a:stretch>
        </p:blipFill>
        <p:spPr>
          <a:xfrm>
            <a:off x="5927916" y="1182121"/>
            <a:ext cx="3839770" cy="4161327"/>
          </a:xfrm>
          <a:prstGeom prst="rect">
            <a:avLst/>
          </a:prstGeom>
        </p:spPr>
      </p:pic>
      <p:pic>
        <p:nvPicPr>
          <p:cNvPr id="6" name="Picture 5"/>
          <p:cNvPicPr>
            <a:picLocks noChangeAspect="1"/>
          </p:cNvPicPr>
          <p:nvPr/>
        </p:nvPicPr>
        <p:blipFill>
          <a:blip r:embed="rId4">
            <a:grayscl/>
          </a:blip>
          <a:stretch>
            <a:fillRect/>
          </a:stretch>
        </p:blipFill>
        <p:spPr>
          <a:xfrm>
            <a:off x="629891" y="754410"/>
            <a:ext cx="5106112" cy="4589038"/>
          </a:xfrm>
          <a:prstGeom prst="rect">
            <a:avLst/>
          </a:prstGeom>
        </p:spPr>
      </p:pic>
      <p:sp>
        <p:nvSpPr>
          <p:cNvPr id="5" name="Rectangle 4"/>
          <p:cNvSpPr/>
          <p:nvPr/>
        </p:nvSpPr>
        <p:spPr>
          <a:xfrm>
            <a:off x="745068" y="2262509"/>
            <a:ext cx="5182848" cy="2000548"/>
          </a:xfrm>
          <a:prstGeom prst="rect">
            <a:avLst/>
          </a:prstGeom>
          <a:noFill/>
        </p:spPr>
        <p:txBody>
          <a:bodyPr wrap="square" lIns="91440" tIns="45720" rIns="91440" bIns="45720">
            <a:spAutoFit/>
          </a:bodyPr>
          <a:lstStyle/>
          <a:p>
            <a:pPr marL="571500" indent="-571500" algn="ctr">
              <a:buClr>
                <a:schemeClr val="tx2">
                  <a:lumMod val="75000"/>
                </a:schemeClr>
              </a:buClr>
              <a:buFont typeface="Wingdings" panose="05000000000000000000" pitchFamily="2" charset="2"/>
              <a:buChar char="ü"/>
            </a:pPr>
            <a:r>
              <a:rPr lang="en-US" sz="4000" b="1" cap="none" spc="0" dirty="0">
                <a:ln w="0"/>
                <a:solidFill>
                  <a:schemeClr val="tx2">
                    <a:lumMod val="90000"/>
                  </a:schemeClr>
                </a:solidFill>
                <a:effectLst>
                  <a:outerShdw blurRad="38100" dist="25400" dir="5400000" algn="ctr" rotWithShape="0">
                    <a:srgbClr val="6E747A">
                      <a:alpha val="43000"/>
                    </a:srgbClr>
                  </a:outerShdw>
                </a:effectLst>
              </a:rPr>
              <a:t>Process</a:t>
            </a:r>
          </a:p>
          <a:p>
            <a:pPr marL="571500" indent="-571500" algn="ctr">
              <a:buClr>
                <a:schemeClr val="tx2">
                  <a:lumMod val="75000"/>
                </a:schemeClr>
              </a:buClr>
              <a:buFont typeface="Wingdings" panose="05000000000000000000" pitchFamily="2" charset="2"/>
              <a:buChar char="ü"/>
            </a:pPr>
            <a:r>
              <a:rPr lang="en-US" sz="4000" b="1" cap="none" spc="0" dirty="0">
                <a:ln w="0"/>
                <a:solidFill>
                  <a:schemeClr val="tx2">
                    <a:lumMod val="90000"/>
                  </a:schemeClr>
                </a:solidFill>
                <a:effectLst>
                  <a:outerShdw blurRad="38100" dist="25400" dir="5400000" algn="ctr" rotWithShape="0">
                    <a:srgbClr val="6E747A">
                      <a:alpha val="43000"/>
                    </a:srgbClr>
                  </a:outerShdw>
                </a:effectLst>
              </a:rPr>
              <a:t>Roles</a:t>
            </a:r>
          </a:p>
          <a:p>
            <a:pPr marL="571500" indent="-571500" algn="ctr">
              <a:buClr>
                <a:schemeClr val="tx2">
                  <a:lumMod val="75000"/>
                </a:schemeClr>
              </a:buClr>
              <a:buFont typeface="Wingdings" panose="05000000000000000000" pitchFamily="2" charset="2"/>
              <a:buChar char="ü"/>
            </a:pPr>
            <a:r>
              <a:rPr lang="en-US" sz="4000" b="1" cap="none" spc="0" dirty="0">
                <a:ln w="0"/>
                <a:solidFill>
                  <a:schemeClr val="tx2">
                    <a:lumMod val="90000"/>
                  </a:schemeClr>
                </a:solidFill>
                <a:effectLst>
                  <a:outerShdw blurRad="38100" dist="25400" dir="5400000" algn="ctr" rotWithShape="0">
                    <a:srgbClr val="6E747A">
                      <a:alpha val="43000"/>
                    </a:srgbClr>
                  </a:outerShdw>
                </a:effectLst>
              </a:rPr>
              <a:t>Responsibilities</a:t>
            </a:r>
            <a:r>
              <a:rPr lang="en-US" sz="4400" b="1" cap="none" spc="0" dirty="0">
                <a:ln w="0"/>
                <a:solidFill>
                  <a:schemeClr val="tx2">
                    <a:lumMod val="90000"/>
                  </a:schemeClr>
                </a:solidFill>
                <a:effectLst>
                  <a:outerShdw blurRad="38100" dist="25400" dir="5400000" algn="ctr" rotWithShape="0">
                    <a:srgbClr val="6E747A">
                      <a:alpha val="43000"/>
                    </a:srgbClr>
                  </a:outerShdw>
                </a:effectLst>
              </a:rPr>
              <a:t> </a:t>
            </a:r>
          </a:p>
        </p:txBody>
      </p:sp>
      <p:pic>
        <p:nvPicPr>
          <p:cNvPr id="4" name="Picture 3"/>
          <p:cNvPicPr>
            <a:picLocks noChangeAspect="1"/>
          </p:cNvPicPr>
          <p:nvPr/>
        </p:nvPicPr>
        <p:blipFill>
          <a:blip r:embed="rId5"/>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415662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F7CA-7E8E-4C26-B3BF-A9D3CC2A3C86}"/>
              </a:ext>
            </a:extLst>
          </p:cNvPr>
          <p:cNvSpPr>
            <a:spLocks noGrp="1"/>
          </p:cNvSpPr>
          <p:nvPr>
            <p:ph type="title"/>
          </p:nvPr>
        </p:nvSpPr>
        <p:spPr>
          <a:xfrm>
            <a:off x="812799" y="568410"/>
            <a:ext cx="8463617" cy="164758"/>
          </a:xfrm>
        </p:spPr>
        <p:txBody>
          <a:bodyPr>
            <a:normAutofit fontScale="90000"/>
          </a:bodyPr>
          <a:lstStyle/>
          <a:p>
            <a:endParaRPr lang="en-US" dirty="0"/>
          </a:p>
        </p:txBody>
      </p:sp>
      <p:sp>
        <p:nvSpPr>
          <p:cNvPr id="3" name="Text Placeholder 2">
            <a:extLst>
              <a:ext uri="{FF2B5EF4-FFF2-40B4-BE49-F238E27FC236}">
                <a16:creationId xmlns:a16="http://schemas.microsoft.com/office/drawing/2014/main" id="{0C7899A5-4AEE-49FB-AE4A-275D402A5FCB}"/>
              </a:ext>
            </a:extLst>
          </p:cNvPr>
          <p:cNvSpPr>
            <a:spLocks noGrp="1"/>
          </p:cNvSpPr>
          <p:nvPr>
            <p:ph type="body" idx="1"/>
          </p:nvPr>
        </p:nvSpPr>
        <p:spPr>
          <a:xfrm>
            <a:off x="812799" y="1439226"/>
            <a:ext cx="4120896" cy="576262"/>
          </a:xfrm>
        </p:spPr>
        <p:txBody>
          <a:bodyPr/>
          <a:lstStyle/>
          <a:p>
            <a:r>
              <a:rPr lang="en-US" sz="2800" dirty="0"/>
              <a:t>Mono County</a:t>
            </a:r>
          </a:p>
        </p:txBody>
      </p:sp>
      <p:sp>
        <p:nvSpPr>
          <p:cNvPr id="4" name="Text Placeholder 3">
            <a:extLst>
              <a:ext uri="{FF2B5EF4-FFF2-40B4-BE49-F238E27FC236}">
                <a16:creationId xmlns:a16="http://schemas.microsoft.com/office/drawing/2014/main" id="{150C4630-4106-4041-AB5E-977CDA330ADE}"/>
              </a:ext>
            </a:extLst>
          </p:cNvPr>
          <p:cNvSpPr>
            <a:spLocks noGrp="1"/>
          </p:cNvSpPr>
          <p:nvPr>
            <p:ph type="body" idx="2"/>
          </p:nvPr>
        </p:nvSpPr>
        <p:spPr>
          <a:xfrm>
            <a:off x="1108764" y="2491699"/>
            <a:ext cx="4120896" cy="3304117"/>
          </a:xfrm>
        </p:spPr>
        <p:txBody>
          <a:bodyPr>
            <a:normAutofit fontScale="92500" lnSpcReduction="20000"/>
          </a:bodyPr>
          <a:lstStyle/>
          <a:p>
            <a:pPr marL="342900" indent="-342900" rtl="0">
              <a:spcBef>
                <a:spcPts val="1000"/>
              </a:spcBef>
              <a:spcAft>
                <a:spcPts val="0"/>
              </a:spcAft>
              <a:buFont typeface="Wingdings" panose="05000000000000000000" pitchFamily="2" charset="2"/>
              <a:buChar char="Ø"/>
            </a:pPr>
            <a:r>
              <a:rPr lang="en-US" sz="1900" b="1" i="0" u="none" strike="noStrike" dirty="0">
                <a:solidFill>
                  <a:srgbClr val="3F3F3F"/>
                </a:solidFill>
                <a:effectLst/>
                <a:latin typeface="Calibri" panose="020F0502020204030204" pitchFamily="34" charset="0"/>
                <a:cs typeface="Calibri" panose="020F0502020204030204" pitchFamily="34" charset="0"/>
              </a:rPr>
              <a:t>Located in the Eastern Sierra Mountains</a:t>
            </a:r>
            <a:endParaRPr lang="en-US" sz="1900" b="1" dirty="0">
              <a:effectLst/>
              <a:latin typeface="Calibri" panose="020F0502020204030204" pitchFamily="34" charset="0"/>
              <a:cs typeface="Calibri" panose="020F0502020204030204" pitchFamily="34" charset="0"/>
            </a:endParaRPr>
          </a:p>
          <a:p>
            <a:pPr marL="342900" indent="-342900" rtl="0">
              <a:spcBef>
                <a:spcPts val="1000"/>
              </a:spcBef>
              <a:spcAft>
                <a:spcPts val="0"/>
              </a:spcAft>
              <a:buFont typeface="Wingdings" panose="05000000000000000000" pitchFamily="2" charset="2"/>
              <a:buChar char="Ø"/>
            </a:pPr>
            <a:r>
              <a:rPr lang="en-US" sz="1900" b="1" i="0" u="none" strike="noStrike" dirty="0">
                <a:solidFill>
                  <a:srgbClr val="3F3F3F"/>
                </a:solidFill>
                <a:effectLst/>
                <a:latin typeface="Calibri" panose="020F0502020204030204" pitchFamily="34" charset="0"/>
                <a:cs typeface="Calibri" panose="020F0502020204030204" pitchFamily="34" charset="0"/>
              </a:rPr>
              <a:t>Two school districts: Mammoth Unified and Eastern Sierra Unified</a:t>
            </a:r>
            <a:endParaRPr lang="en-US" sz="1900" b="1" dirty="0">
              <a:effectLst/>
              <a:latin typeface="Calibri" panose="020F0502020204030204" pitchFamily="34" charset="0"/>
              <a:cs typeface="Calibri" panose="020F0502020204030204" pitchFamily="34" charset="0"/>
            </a:endParaRPr>
          </a:p>
          <a:p>
            <a:pPr marL="342900" indent="-342900" rtl="0">
              <a:spcBef>
                <a:spcPts val="1000"/>
              </a:spcBef>
              <a:spcAft>
                <a:spcPts val="0"/>
              </a:spcAft>
              <a:buFont typeface="Wingdings" panose="05000000000000000000" pitchFamily="2" charset="2"/>
              <a:buChar char="Ø"/>
            </a:pPr>
            <a:r>
              <a:rPr lang="en-US" sz="1900" b="1" i="0" u="none" strike="noStrike" dirty="0">
                <a:solidFill>
                  <a:srgbClr val="3F3F3F"/>
                </a:solidFill>
                <a:effectLst/>
                <a:latin typeface="Calibri" panose="020F0502020204030204" pitchFamily="34" charset="0"/>
                <a:cs typeface="Calibri" panose="020F0502020204030204" pitchFamily="34" charset="0"/>
              </a:rPr>
              <a:t>ADA of 1,936 (2019 - 2020 data)</a:t>
            </a:r>
            <a:endParaRPr lang="en-US" sz="1900" b="1" dirty="0">
              <a:effectLst/>
              <a:latin typeface="Calibri" panose="020F0502020204030204" pitchFamily="34" charset="0"/>
              <a:cs typeface="Calibri" panose="020F0502020204030204" pitchFamily="34" charset="0"/>
            </a:endParaRPr>
          </a:p>
          <a:p>
            <a:pPr marL="342900" indent="-342900" rtl="0">
              <a:spcBef>
                <a:spcPts val="1000"/>
              </a:spcBef>
              <a:spcAft>
                <a:spcPts val="0"/>
              </a:spcAft>
              <a:buFont typeface="Wingdings" panose="05000000000000000000" pitchFamily="2" charset="2"/>
              <a:buChar char="Ø"/>
            </a:pPr>
            <a:r>
              <a:rPr lang="en-US" sz="1900" b="1" i="0" u="none" strike="noStrike" dirty="0">
                <a:solidFill>
                  <a:srgbClr val="3F3F3F"/>
                </a:solidFill>
                <a:effectLst/>
                <a:latin typeface="Calibri" panose="020F0502020204030204" pitchFamily="34" charset="0"/>
                <a:cs typeface="Calibri" panose="020F0502020204030204" pitchFamily="34" charset="0"/>
              </a:rPr>
              <a:t>Authorizer of the Urban Corps Charter School since 2011 </a:t>
            </a:r>
            <a:endParaRPr lang="en-US" sz="1900" b="1" dirty="0">
              <a:effectLst/>
              <a:latin typeface="Calibri" panose="020F0502020204030204" pitchFamily="34" charset="0"/>
              <a:cs typeface="Calibri" panose="020F0502020204030204" pitchFamily="34" charset="0"/>
            </a:endParaRPr>
          </a:p>
          <a:p>
            <a:pPr marL="342900" indent="-342900" rtl="0">
              <a:spcBef>
                <a:spcPts val="1000"/>
              </a:spcBef>
              <a:spcAft>
                <a:spcPts val="0"/>
              </a:spcAft>
              <a:buFont typeface="Wingdings" panose="05000000000000000000" pitchFamily="2" charset="2"/>
              <a:buChar char="Ø"/>
            </a:pPr>
            <a:r>
              <a:rPr lang="en-US" sz="1900" b="1" i="0" u="none" strike="noStrike" dirty="0">
                <a:solidFill>
                  <a:srgbClr val="3F3F3F"/>
                </a:solidFill>
                <a:effectLst/>
                <a:latin typeface="Calibri" panose="020F0502020204030204" pitchFamily="34" charset="0"/>
                <a:cs typeface="Calibri" panose="020F0502020204030204" pitchFamily="34" charset="0"/>
              </a:rPr>
              <a:t>Only COE in the state to run the public libraries</a:t>
            </a:r>
            <a:endParaRPr lang="en-US" sz="1900" b="1" dirty="0">
              <a:effectLst/>
              <a:latin typeface="Calibri" panose="020F0502020204030204" pitchFamily="34" charset="0"/>
              <a:cs typeface="Calibri" panose="020F0502020204030204" pitchFamily="34" charset="0"/>
            </a:endParaRPr>
          </a:p>
          <a:p>
            <a:pPr marL="137160" indent="0">
              <a:buNone/>
            </a:pPr>
            <a:br>
              <a:rPr lang="en-US" dirty="0"/>
            </a:br>
            <a:endParaRPr lang="en-US" dirty="0"/>
          </a:p>
        </p:txBody>
      </p:sp>
      <p:sp>
        <p:nvSpPr>
          <p:cNvPr id="5" name="Text Placeholder 4">
            <a:extLst>
              <a:ext uri="{FF2B5EF4-FFF2-40B4-BE49-F238E27FC236}">
                <a16:creationId xmlns:a16="http://schemas.microsoft.com/office/drawing/2014/main" id="{B1BAACC2-3CA0-48C1-82E9-ADE0F1BCAAB7}"/>
              </a:ext>
            </a:extLst>
          </p:cNvPr>
          <p:cNvSpPr>
            <a:spLocks noGrp="1"/>
          </p:cNvSpPr>
          <p:nvPr>
            <p:ph type="body" idx="3"/>
          </p:nvPr>
        </p:nvSpPr>
        <p:spPr>
          <a:xfrm>
            <a:off x="5299375" y="1021492"/>
            <a:ext cx="4120896" cy="1219901"/>
          </a:xfrm>
        </p:spPr>
        <p:txBody>
          <a:bodyPr/>
          <a:lstStyle/>
          <a:p>
            <a:r>
              <a:rPr lang="en-US" dirty="0"/>
              <a:t>  California Charter Authorizing Professionals (CCAP)</a:t>
            </a:r>
          </a:p>
        </p:txBody>
      </p:sp>
      <p:sp>
        <p:nvSpPr>
          <p:cNvPr id="6" name="Text Placeholder 5">
            <a:extLst>
              <a:ext uri="{FF2B5EF4-FFF2-40B4-BE49-F238E27FC236}">
                <a16:creationId xmlns:a16="http://schemas.microsoft.com/office/drawing/2014/main" id="{DA447DC2-BDC0-46BB-9AA4-3ECEA5C679E8}"/>
              </a:ext>
            </a:extLst>
          </p:cNvPr>
          <p:cNvSpPr>
            <a:spLocks noGrp="1"/>
          </p:cNvSpPr>
          <p:nvPr>
            <p:ph type="body" idx="4"/>
          </p:nvPr>
        </p:nvSpPr>
        <p:spPr>
          <a:xfrm>
            <a:off x="5130806" y="2366546"/>
            <a:ext cx="5281821" cy="3304117"/>
          </a:xfrm>
        </p:spPr>
        <p:txBody>
          <a:bodyPr>
            <a:normAutofit/>
          </a:bodyPr>
          <a:lstStyle/>
          <a:p>
            <a:pPr>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Founded by a group of </a:t>
            </a:r>
            <a:r>
              <a:rPr lang="en-US" sz="1800" b="1" dirty="0">
                <a:solidFill>
                  <a:schemeClr val="accent1">
                    <a:lumMod val="75000"/>
                  </a:schemeClr>
                </a:solidFill>
                <a:latin typeface="Calibri" panose="020F0502020204030204" pitchFamily="34" charset="0"/>
                <a:cs typeface="Calibri" panose="020F0502020204030204" pitchFamily="34" charset="0"/>
              </a:rPr>
              <a:t>committed California authorizers </a:t>
            </a:r>
            <a:r>
              <a:rPr lang="en-US" sz="1800" dirty="0">
                <a:solidFill>
                  <a:schemeClr val="tx1"/>
                </a:solidFill>
                <a:latin typeface="Calibri" panose="020F0502020204030204" pitchFamily="34" charset="0"/>
                <a:cs typeface="Calibri" panose="020F0502020204030204" pitchFamily="34" charset="0"/>
              </a:rPr>
              <a:t>with a mission to </a:t>
            </a:r>
            <a:r>
              <a:rPr lang="en-US" sz="1800" b="1" dirty="0">
                <a:solidFill>
                  <a:schemeClr val="accent1">
                    <a:lumMod val="75000"/>
                  </a:schemeClr>
                </a:solidFill>
                <a:latin typeface="Calibri" panose="020F0502020204030204" pitchFamily="34" charset="0"/>
                <a:cs typeface="Calibri" panose="020F0502020204030204" pitchFamily="34" charset="0"/>
              </a:rPr>
              <a:t>advance quality public education for all students</a:t>
            </a:r>
          </a:p>
          <a:p>
            <a:pPr>
              <a:buFont typeface="Wingdings" panose="05000000000000000000" pitchFamily="2" charset="2"/>
              <a:buChar char="Ø"/>
            </a:pPr>
            <a:r>
              <a:rPr lang="en-US" sz="1800" b="1" dirty="0">
                <a:solidFill>
                  <a:schemeClr val="accent1">
                    <a:lumMod val="75000"/>
                  </a:schemeClr>
                </a:solidFill>
                <a:latin typeface="Calibri" panose="020F0502020204030204" pitchFamily="34" charset="0"/>
                <a:cs typeface="Calibri" panose="020F0502020204030204" pitchFamily="34" charset="0"/>
              </a:rPr>
              <a:t>National Dissemination Grant </a:t>
            </a:r>
            <a:r>
              <a:rPr lang="en-US" sz="1800" dirty="0">
                <a:solidFill>
                  <a:schemeClr val="tx1"/>
                </a:solidFill>
                <a:latin typeface="Calibri" panose="020F0502020204030204" pitchFamily="34" charset="0"/>
                <a:cs typeface="Calibri" panose="020F0502020204030204" pitchFamily="34" charset="0"/>
              </a:rPr>
              <a:t>recipient from the U.S. Department of Education’s Office of Innovation to improve charter school authorizing best practices, partnering with </a:t>
            </a:r>
            <a:r>
              <a:rPr lang="en-US" sz="1800" b="1" dirty="0">
                <a:solidFill>
                  <a:schemeClr val="accent1">
                    <a:lumMod val="75000"/>
                  </a:schemeClr>
                </a:solidFill>
                <a:latin typeface="Calibri" panose="020F0502020204030204" pitchFamily="34" charset="0"/>
                <a:cs typeface="Calibri" panose="020F0502020204030204" pitchFamily="34" charset="0"/>
              </a:rPr>
              <a:t>Colorado and Florida</a:t>
            </a:r>
            <a:r>
              <a:rPr lang="en-US" sz="1800" b="1" dirty="0">
                <a:solidFill>
                  <a:srgbClr val="0000FF"/>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in the </a:t>
            </a:r>
            <a:r>
              <a:rPr lang="en-US" sz="1800" b="1" dirty="0">
                <a:solidFill>
                  <a:schemeClr val="accent1">
                    <a:lumMod val="75000"/>
                  </a:schemeClr>
                </a:solidFill>
                <a:latin typeface="Calibri" panose="020F0502020204030204" pitchFamily="34" charset="0"/>
                <a:cs typeface="Calibri" panose="020F0502020204030204" pitchFamily="34" charset="0"/>
              </a:rPr>
              <a:t>Tri-State Alliance for Improving District-Led Authorizing</a:t>
            </a:r>
          </a:p>
          <a:p>
            <a:endParaRPr lang="en-US" dirty="0"/>
          </a:p>
        </p:txBody>
      </p:sp>
      <p:sp>
        <p:nvSpPr>
          <p:cNvPr id="7" name="Slide Number Placeholder 6">
            <a:extLst>
              <a:ext uri="{FF2B5EF4-FFF2-40B4-BE49-F238E27FC236}">
                <a16:creationId xmlns:a16="http://schemas.microsoft.com/office/drawing/2014/main" id="{4B4BCE18-6C2C-4296-B663-F6D66C43498A}"/>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1930020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3" name="Picture 2">
            <a:extLst>
              <a:ext uri="{FF2B5EF4-FFF2-40B4-BE49-F238E27FC236}">
                <a16:creationId xmlns:a16="http://schemas.microsoft.com/office/drawing/2014/main" id="{7C9FB8B5-2C66-46D5-9ECC-297E58E49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231" y="1068947"/>
            <a:ext cx="7203036" cy="4127007"/>
          </a:xfrm>
          <a:prstGeom prst="rect">
            <a:avLst/>
          </a:prstGeom>
        </p:spPr>
      </p:pic>
      <p:sp>
        <p:nvSpPr>
          <p:cNvPr id="4" name="Oval 3"/>
          <p:cNvSpPr/>
          <p:nvPr/>
        </p:nvSpPr>
        <p:spPr>
          <a:xfrm>
            <a:off x="1603022" y="4617156"/>
            <a:ext cx="4639734" cy="812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5718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979" y="101601"/>
            <a:ext cx="3476978" cy="778933"/>
          </a:xfrm>
        </p:spPr>
        <p:txBody>
          <a:bodyPr>
            <a:normAutofit fontScale="90000"/>
          </a:bodyPr>
          <a:lstStyle/>
          <a:p>
            <a:r>
              <a:rPr lang="en-US" b="1" dirty="0"/>
              <a:t>Petition Process</a:t>
            </a:r>
          </a:p>
        </p:txBody>
      </p:sp>
      <p:pic>
        <p:nvPicPr>
          <p:cNvPr id="4" name="Picture 3"/>
          <p:cNvPicPr>
            <a:picLocks noChangeAspect="1"/>
          </p:cNvPicPr>
          <p:nvPr/>
        </p:nvPicPr>
        <p:blipFill>
          <a:blip r:embed="rId3"/>
          <a:stretch>
            <a:fillRect/>
          </a:stretch>
        </p:blipFill>
        <p:spPr>
          <a:xfrm>
            <a:off x="214489" y="967494"/>
            <a:ext cx="11606591" cy="5659083"/>
          </a:xfrm>
          <a:prstGeom prst="rect">
            <a:avLst/>
          </a:prstGeom>
        </p:spPr>
      </p:pic>
      <p:sp>
        <p:nvSpPr>
          <p:cNvPr id="5" name="Oval 4"/>
          <p:cNvSpPr/>
          <p:nvPr/>
        </p:nvSpPr>
        <p:spPr>
          <a:xfrm>
            <a:off x="293511" y="1106312"/>
            <a:ext cx="2438402" cy="1140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93511" y="5198534"/>
            <a:ext cx="2438402" cy="1140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9674579" y="1219202"/>
            <a:ext cx="1740098" cy="1117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242756" y="5217762"/>
            <a:ext cx="2438402" cy="1140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406444" y="1106312"/>
            <a:ext cx="2274714" cy="1140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285066" y="3110090"/>
            <a:ext cx="2438402" cy="114017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1093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6400" y="948266"/>
            <a:ext cx="2235200" cy="298026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descr="Image result for happy educa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2" y="3928535"/>
            <a:ext cx="3980990" cy="276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2094" y="752170"/>
            <a:ext cx="6020795" cy="594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600" y="2438399"/>
            <a:ext cx="1664232" cy="149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06400" y="169334"/>
            <a:ext cx="6683022" cy="778933"/>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US" b="1" dirty="0">
                <a:solidFill>
                  <a:schemeClr val="bg2"/>
                </a:solidFill>
              </a:rPr>
              <a:t>Petition Requirements </a:t>
            </a:r>
            <a:r>
              <a:rPr lang="en-US" sz="2400" b="1" dirty="0">
                <a:solidFill>
                  <a:schemeClr val="bg2"/>
                </a:solidFill>
              </a:rPr>
              <a:t>(EDC 47605) </a:t>
            </a:r>
          </a:p>
        </p:txBody>
      </p:sp>
      <p:cxnSp>
        <p:nvCxnSpPr>
          <p:cNvPr id="4" name="Straight Connector 3"/>
          <p:cNvCxnSpPr/>
          <p:nvPr/>
        </p:nvCxnSpPr>
        <p:spPr>
          <a:xfrm>
            <a:off x="5012267" y="993422"/>
            <a:ext cx="14562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724400" y="2607733"/>
            <a:ext cx="1890889" cy="56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24400" y="4216400"/>
            <a:ext cx="2206978" cy="56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724400" y="6129867"/>
            <a:ext cx="1608667" cy="56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5170311"/>
            <a:ext cx="14562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24400" y="6468533"/>
            <a:ext cx="198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093200" y="993422"/>
            <a:ext cx="1202267" cy="56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0134" y="1778000"/>
            <a:ext cx="1744133" cy="56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0134" y="3177822"/>
            <a:ext cx="1253066" cy="56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52267" y="1207911"/>
            <a:ext cx="598311" cy="22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840134" y="2822222"/>
            <a:ext cx="2263422" cy="225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07455" y="4250266"/>
            <a:ext cx="1886878" cy="169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840134" y="3928533"/>
            <a:ext cx="16425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890932" y="5345288"/>
            <a:ext cx="14901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07455" y="4617155"/>
            <a:ext cx="2183212"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582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661" y="460177"/>
            <a:ext cx="9220983" cy="812801"/>
          </a:xfrm>
        </p:spPr>
        <p:txBody>
          <a:bodyPr>
            <a:normAutofit fontScale="90000"/>
          </a:bodyPr>
          <a:lstStyle/>
          <a:p>
            <a:r>
              <a:rPr lang="en-US" sz="4000" b="1" dirty="0">
                <a:solidFill>
                  <a:schemeClr val="bg2"/>
                </a:solidFill>
              </a:rPr>
              <a:t>Standard of Review – Reasons for Denial</a:t>
            </a:r>
            <a:endParaRPr lang="en-US" sz="5400" b="1" dirty="0">
              <a:solidFill>
                <a:schemeClr val="bg2"/>
              </a:solidFill>
            </a:endParaRPr>
          </a:p>
        </p:txBody>
      </p:sp>
      <p:sp>
        <p:nvSpPr>
          <p:cNvPr id="3" name="Subtitle 2"/>
          <p:cNvSpPr>
            <a:spLocks noGrp="1"/>
          </p:cNvSpPr>
          <p:nvPr>
            <p:ph type="subTitle" idx="1"/>
          </p:nvPr>
        </p:nvSpPr>
        <p:spPr>
          <a:xfrm>
            <a:off x="636143" y="1749778"/>
            <a:ext cx="10084068" cy="3973689"/>
          </a:xfrm>
        </p:spPr>
        <p:txBody>
          <a:bodyPr>
            <a:normAutofit/>
          </a:bodyPr>
          <a:lstStyle/>
          <a:p>
            <a:pPr algn="l"/>
            <a:r>
              <a:rPr lang="en-US" sz="2100" dirty="0">
                <a:solidFill>
                  <a:schemeClr val="tx1"/>
                </a:solidFill>
              </a:rPr>
              <a:t>The governing board of the school district </a:t>
            </a:r>
            <a:r>
              <a:rPr lang="en-US" sz="2100" u="sng" dirty="0">
                <a:solidFill>
                  <a:schemeClr val="tx1"/>
                </a:solidFill>
              </a:rPr>
              <a:t>shall not deny</a:t>
            </a:r>
            <a:r>
              <a:rPr lang="en-US" sz="2100" dirty="0">
                <a:solidFill>
                  <a:schemeClr val="tx1"/>
                </a:solidFill>
              </a:rPr>
              <a:t> a petition for the establishment of a charter school unless it makes </a:t>
            </a:r>
            <a:r>
              <a:rPr lang="en-US" sz="2100" u="sng" dirty="0">
                <a:solidFill>
                  <a:schemeClr val="tx1"/>
                </a:solidFill>
              </a:rPr>
              <a:t>written factual findings</a:t>
            </a:r>
            <a:r>
              <a:rPr lang="en-US" sz="2100" dirty="0">
                <a:solidFill>
                  <a:schemeClr val="tx1"/>
                </a:solidFill>
              </a:rPr>
              <a:t>: </a:t>
            </a:r>
          </a:p>
          <a:p>
            <a:pPr marL="757238" lvl="1" indent="-457200" algn="l">
              <a:buSzPct val="100000"/>
              <a:buFont typeface="+mj-lt"/>
              <a:buAutoNum type="arabicParenR"/>
            </a:pPr>
            <a:r>
              <a:rPr lang="en-US" sz="2100" dirty="0">
                <a:solidFill>
                  <a:schemeClr val="tx1"/>
                </a:solidFill>
              </a:rPr>
              <a:t>Unsound educational program</a:t>
            </a:r>
          </a:p>
          <a:p>
            <a:pPr marL="757238" lvl="1" indent="-457200" algn="l">
              <a:buSzPct val="100000"/>
              <a:buFont typeface="+mj-lt"/>
              <a:buAutoNum type="arabicParenR"/>
            </a:pPr>
            <a:r>
              <a:rPr lang="en-US" sz="2100" dirty="0">
                <a:solidFill>
                  <a:schemeClr val="tx1"/>
                </a:solidFill>
              </a:rPr>
              <a:t>Demonstrably unlikely to successfully implement the program</a:t>
            </a:r>
          </a:p>
          <a:p>
            <a:pPr marL="757238" lvl="1" indent="-457200" algn="l">
              <a:buSzPct val="100000"/>
              <a:buFont typeface="+mj-lt"/>
              <a:buAutoNum type="arabicParenR"/>
            </a:pPr>
            <a:r>
              <a:rPr lang="en-US" sz="2100" dirty="0">
                <a:solidFill>
                  <a:schemeClr val="tx1"/>
                </a:solidFill>
              </a:rPr>
              <a:t>Does not contain the number of signatures (teachers or parents 50%)</a:t>
            </a:r>
          </a:p>
          <a:p>
            <a:pPr marL="757238" lvl="1" indent="-457200" algn="l">
              <a:buSzPct val="100000"/>
              <a:buFont typeface="+mj-lt"/>
              <a:buAutoNum type="arabicParenR"/>
            </a:pPr>
            <a:r>
              <a:rPr lang="en-US" sz="2100" dirty="0">
                <a:solidFill>
                  <a:schemeClr val="tx1"/>
                </a:solidFill>
              </a:rPr>
              <a:t>Does not contain required affirmations/ assurances</a:t>
            </a:r>
          </a:p>
          <a:p>
            <a:pPr marL="757238" lvl="1" indent="-457200" algn="l">
              <a:buSzPct val="100000"/>
              <a:buFont typeface="+mj-lt"/>
              <a:buAutoNum type="arabicParenR"/>
            </a:pPr>
            <a:r>
              <a:rPr lang="en-US" sz="2100" dirty="0">
                <a:solidFill>
                  <a:schemeClr val="tx1"/>
                </a:solidFill>
              </a:rPr>
              <a:t>Does not contain reasonably comprehensive descriptions</a:t>
            </a:r>
          </a:p>
          <a:p>
            <a:pPr marL="757238" lvl="1" indent="-457200" algn="l">
              <a:buSzPct val="100000"/>
              <a:buFont typeface="+mj-lt"/>
              <a:buAutoNum type="arabicParenR"/>
            </a:pPr>
            <a:r>
              <a:rPr lang="en-US" sz="2100" dirty="0">
                <a:solidFill>
                  <a:schemeClr val="tx1"/>
                </a:solidFill>
              </a:rPr>
              <a:t>Does not declare it will be exclusive employer </a:t>
            </a:r>
            <a:endParaRPr lang="en-US" sz="2000" dirty="0">
              <a:solidFill>
                <a:schemeClr val="tx1"/>
              </a:solidFill>
            </a:endParaRPr>
          </a:p>
          <a:p>
            <a:pPr marL="757238" lvl="1" indent="-457200" algn="l">
              <a:buFont typeface="+mj-lt"/>
              <a:buAutoNum type="arabicParenR"/>
            </a:pPr>
            <a:endParaRPr lang="en-US" sz="2000" dirty="0">
              <a:solidFill>
                <a:schemeClr val="tx1">
                  <a:lumMod val="50000"/>
                  <a:lumOff val="50000"/>
                </a:schemeClr>
              </a:solidFill>
            </a:endParaRPr>
          </a:p>
          <a:p>
            <a:pPr marL="300038" lvl="1" algn="l"/>
            <a:endParaRPr lang="en-US" sz="2000" dirty="0">
              <a:solidFill>
                <a:schemeClr val="tx1">
                  <a:lumMod val="50000"/>
                  <a:lumOff val="50000"/>
                </a:schemeClr>
              </a:solidFill>
            </a:endParaRPr>
          </a:p>
          <a:p>
            <a:pPr marL="300038" lvl="1" algn="l"/>
            <a:endParaRPr lang="en-US" sz="2000" dirty="0">
              <a:solidFill>
                <a:schemeClr val="tx1">
                  <a:lumMod val="50000"/>
                  <a:lumOff val="50000"/>
                </a:schemeClr>
              </a:solidFill>
            </a:endParaRPr>
          </a:p>
        </p:txBody>
      </p:sp>
      <p:pic>
        <p:nvPicPr>
          <p:cNvPr id="4" name="Picture 3"/>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36506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138" y="297432"/>
            <a:ext cx="10363200" cy="812801"/>
          </a:xfrm>
        </p:spPr>
        <p:txBody>
          <a:bodyPr>
            <a:normAutofit/>
          </a:bodyPr>
          <a:lstStyle/>
          <a:p>
            <a:r>
              <a:rPr lang="en-US" b="1" dirty="0">
                <a:solidFill>
                  <a:schemeClr val="bg2"/>
                </a:solidFill>
              </a:rPr>
              <a:t>Standard of Review – Reasons for Denial</a:t>
            </a:r>
          </a:p>
        </p:txBody>
      </p:sp>
      <p:sp>
        <p:nvSpPr>
          <p:cNvPr id="3" name="Subtitle 2"/>
          <p:cNvSpPr>
            <a:spLocks noGrp="1"/>
          </p:cNvSpPr>
          <p:nvPr>
            <p:ph type="subTitle" idx="1"/>
          </p:nvPr>
        </p:nvSpPr>
        <p:spPr>
          <a:xfrm>
            <a:off x="605138" y="1158240"/>
            <a:ext cx="10084068" cy="4849113"/>
          </a:xfrm>
        </p:spPr>
        <p:txBody>
          <a:bodyPr>
            <a:normAutofit/>
          </a:bodyPr>
          <a:lstStyle/>
          <a:p>
            <a:pPr algn="l"/>
            <a:r>
              <a:rPr lang="en-US" sz="2100" dirty="0">
                <a:solidFill>
                  <a:schemeClr val="tx1"/>
                </a:solidFill>
              </a:rPr>
              <a:t> </a:t>
            </a:r>
            <a:r>
              <a:rPr lang="en-US" sz="2800" dirty="0">
                <a:solidFill>
                  <a:schemeClr val="tx1"/>
                </a:solidFill>
              </a:rPr>
              <a:t>New grounds: </a:t>
            </a:r>
          </a:p>
          <a:p>
            <a:pPr algn="l"/>
            <a:endParaRPr lang="en-US" sz="2800" dirty="0">
              <a:solidFill>
                <a:schemeClr val="tx1"/>
              </a:solidFill>
            </a:endParaRPr>
          </a:p>
          <a:p>
            <a:pPr algn="l"/>
            <a:r>
              <a:rPr lang="en-US" sz="2800" dirty="0">
                <a:solidFill>
                  <a:schemeClr val="accent1">
                    <a:lumMod val="75000"/>
                  </a:schemeClr>
                </a:solidFill>
              </a:rPr>
              <a:t>7) </a:t>
            </a:r>
            <a:r>
              <a:rPr lang="en-US" sz="2800" dirty="0">
                <a:solidFill>
                  <a:schemeClr val="tx1"/>
                </a:solidFill>
              </a:rPr>
              <a:t>“Unlikely to serve the interests of the entire community”: A) “Substantially undermine existing services; OR B) Duplicate programs</a:t>
            </a:r>
          </a:p>
          <a:p>
            <a:pPr algn="l"/>
            <a:endParaRPr lang="en-US" sz="2800" dirty="0">
              <a:solidFill>
                <a:schemeClr val="tx1"/>
              </a:solidFill>
            </a:endParaRPr>
          </a:p>
          <a:p>
            <a:pPr algn="l"/>
            <a:r>
              <a:rPr lang="en-US" sz="2800" dirty="0">
                <a:solidFill>
                  <a:schemeClr val="accent1">
                    <a:lumMod val="75000"/>
                  </a:schemeClr>
                </a:solidFill>
              </a:rPr>
              <a:t>8) </a:t>
            </a:r>
            <a:r>
              <a:rPr lang="en-US" sz="2800" dirty="0">
                <a:solidFill>
                  <a:schemeClr val="tx1"/>
                </a:solidFill>
              </a:rPr>
              <a:t>Qualified or Negative interim certificate (as defined by statue)</a:t>
            </a:r>
          </a:p>
          <a:p>
            <a:pPr marL="757238" lvl="1" indent="-457200" algn="l">
              <a:buFont typeface="+mj-lt"/>
              <a:buAutoNum type="arabicParenR"/>
            </a:pPr>
            <a:endParaRPr lang="en-US" sz="2000" dirty="0">
              <a:solidFill>
                <a:schemeClr val="tx1">
                  <a:lumMod val="50000"/>
                  <a:lumOff val="50000"/>
                </a:schemeClr>
              </a:solidFill>
            </a:endParaRPr>
          </a:p>
          <a:p>
            <a:pPr marL="300038" lvl="1" algn="l"/>
            <a:endParaRPr lang="en-US" sz="2000" dirty="0">
              <a:solidFill>
                <a:schemeClr val="tx1">
                  <a:lumMod val="50000"/>
                  <a:lumOff val="50000"/>
                </a:schemeClr>
              </a:solidFill>
            </a:endParaRPr>
          </a:p>
          <a:p>
            <a:pPr marL="300038" lvl="1" algn="l"/>
            <a:endParaRPr lang="en-US" sz="2000" dirty="0">
              <a:solidFill>
                <a:schemeClr val="tx1">
                  <a:lumMod val="50000"/>
                  <a:lumOff val="50000"/>
                </a:schemeClr>
              </a:solidFill>
            </a:endParaRPr>
          </a:p>
        </p:txBody>
      </p:sp>
      <p:pic>
        <p:nvPicPr>
          <p:cNvPr id="4" name="Picture 3"/>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38915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3" name="Picture 2">
            <a:extLst>
              <a:ext uri="{FF2B5EF4-FFF2-40B4-BE49-F238E27FC236}">
                <a16:creationId xmlns:a16="http://schemas.microsoft.com/office/drawing/2014/main" id="{7C9FB8B5-2C66-46D5-9ECC-297E58E49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471" y="1057658"/>
            <a:ext cx="7203036" cy="4127007"/>
          </a:xfrm>
          <a:prstGeom prst="rect">
            <a:avLst/>
          </a:prstGeom>
        </p:spPr>
      </p:pic>
      <p:sp>
        <p:nvSpPr>
          <p:cNvPr id="5" name="Oval 4"/>
          <p:cNvSpPr/>
          <p:nvPr/>
        </p:nvSpPr>
        <p:spPr>
          <a:xfrm rot="2765582">
            <a:off x="5605859" y="1528293"/>
            <a:ext cx="3921210" cy="1836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326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406401" y="1422033"/>
            <a:ext cx="9273274" cy="4647147"/>
          </a:xfrm>
        </p:spPr>
        <p:txBody>
          <a:bodyPr>
            <a:normAutofit lnSpcReduction="10000"/>
          </a:bodyPr>
          <a:lstStyle/>
          <a:p>
            <a:pPr marL="0" marR="0" lvl="0" indent="0" algn="l" defTabSz="914400" rtl="0" eaLnBrk="1" fontAlgn="auto" latinLnBrk="0" hangingPunct="1">
              <a:lnSpc>
                <a:spcPct val="107000"/>
              </a:lnSpc>
              <a:spcBef>
                <a:spcPts val="0"/>
              </a:spcBef>
              <a:spcAft>
                <a:spcPts val="800"/>
              </a:spcAft>
              <a:buClr>
                <a:srgbClr val="A5B592"/>
              </a:buClr>
              <a:buSzPts val="1440"/>
              <a:buFont typeface="Noto Sans Symbols"/>
              <a:buNone/>
              <a:tabLst/>
              <a:defRPr/>
            </a:pPr>
            <a:r>
              <a:rPr lang="en-US" sz="2400" b="1" dirty="0">
                <a:solidFill>
                  <a:schemeClr val="tx1"/>
                </a:solidFill>
                <a:latin typeface="Calibri"/>
                <a:cs typeface="Calibri"/>
              </a:rPr>
              <a:t>CA2.0 </a:t>
            </a:r>
            <a:r>
              <a:rPr kumimoji="0" lang="en-US" sz="2400" b="1" i="0" u="none" strike="noStrike" kern="0" cap="none" spc="0" normalizeH="0" baseline="0" noProof="0" dirty="0">
                <a:ln>
                  <a:noFill/>
                </a:ln>
                <a:solidFill>
                  <a:srgbClr val="000000"/>
                </a:solidFill>
                <a:effectLst/>
                <a:uLnTx/>
                <a:uFillTx/>
                <a:latin typeface="Calibri"/>
                <a:ea typeface="Calibri" panose="020F0502020204030204" pitchFamily="34" charset="0"/>
                <a:sym typeface="Trebuchet MS"/>
              </a:rPr>
              <a:t>Principle 1: </a:t>
            </a:r>
            <a:r>
              <a:rPr kumimoji="0" lang="en-US" sz="24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a:sym typeface="Trebuchet MS"/>
              </a:rPr>
              <a:t>The role of the authorizer is primarily regulatory</a:t>
            </a:r>
            <a:r>
              <a:rPr kumimoji="0" lang="en-US" sz="2400" b="1" i="0"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a:sym typeface="Trebuchet MS"/>
              </a:rPr>
              <a:t> </a:t>
            </a:r>
            <a:endParaRPr lang="en-US" sz="2400" b="1" dirty="0">
              <a:solidFill>
                <a:schemeClr val="tx1"/>
              </a:solidFill>
              <a:latin typeface="Calibri"/>
              <a:cs typeface="Calibri"/>
            </a:endParaRP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Statutory Oversight Requirements (EC 47604.32)</a:t>
            </a:r>
            <a:endParaRPr lang="en-US" dirty="0">
              <a:solidFill>
                <a:schemeClr val="tx1"/>
              </a:solidFill>
            </a:endParaRP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Identify at least one staff member as contact person for charter school</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Visit each charter school at least annually</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Ensure each charter school complies with all reports required of charter schools by law, including local control and accountability plan and annual update</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Monitor fiscal condition of each charter school</a:t>
            </a:r>
            <a:endParaRPr lang="en-US" dirty="0">
              <a:solidFill>
                <a:schemeClr val="tx1"/>
              </a:solidFill>
              <a:cs typeface="Calibri"/>
            </a:endParaRP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Provide timely notification to CDE of renewal, revocation, or a charter school that ceases operations</a:t>
            </a:r>
            <a:endParaRPr lang="en-US" dirty="0">
              <a:solidFill>
                <a:schemeClr val="tx1"/>
              </a:solidFill>
              <a:cs typeface="Calibri"/>
            </a:endParaRPr>
          </a:p>
          <a:p>
            <a:pPr lvl="1"/>
            <a:endParaRPr lang="en-US" sz="24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816800" y="306698"/>
            <a:ext cx="6348413" cy="997706"/>
          </a:xfrm>
          <a:prstGeom prst="rect">
            <a:avLst/>
          </a:prstGeom>
          <a:noFill/>
          <a:ln>
            <a:noFill/>
          </a:ln>
        </p:spPr>
        <p:txBody>
          <a:bodyPr spcFirstLastPara="1" wrap="square" lIns="91425" tIns="91425" rIns="91425" bIns="91425" anchor="t" anchorCtr="0">
            <a:noAutofit/>
          </a:bodyPr>
          <a:lstStyle/>
          <a:p>
            <a:pPr algn="ctr"/>
            <a:r>
              <a:rPr lang="en-US" b="1" dirty="0">
                <a:ln w="0"/>
                <a:solidFill>
                  <a:schemeClr val="bg2"/>
                </a:solidFill>
                <a:effectLst>
                  <a:outerShdw blurRad="38100" dist="25400" dir="5400000" algn="ctr" rotWithShape="0">
                    <a:srgbClr val="6E747A">
                      <a:alpha val="43000"/>
                    </a:srgbClr>
                  </a:outerShdw>
                </a:effectLst>
              </a:rPr>
              <a:t>“Oversight”</a:t>
            </a:r>
          </a:p>
        </p:txBody>
      </p:sp>
      <p:pic>
        <p:nvPicPr>
          <p:cNvPr id="5" name="Picture 4">
            <a:extLst>
              <a:ext uri="{FF2B5EF4-FFF2-40B4-BE49-F238E27FC236}">
                <a16:creationId xmlns:a16="http://schemas.microsoft.com/office/drawing/2014/main" id="{CB183E36-670A-48F3-85E9-68A69EDD6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273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130531" y="2070340"/>
            <a:ext cx="7618192" cy="3740242"/>
          </a:xfrm>
        </p:spPr>
        <p:txBody>
          <a:bodyPr>
            <a:normAutofit lnSpcReduction="10000"/>
          </a:bodyPr>
          <a:lstStyle/>
          <a:p>
            <a:pPr lvl="1" indent="-457200">
              <a:lnSpc>
                <a:spcPct val="107000"/>
              </a:lnSpc>
              <a:spcBef>
                <a:spcPts val="0"/>
              </a:spcBef>
              <a:buSzPct val="100000"/>
              <a:buAutoNum type="arabicPeriod"/>
            </a:pPr>
            <a:r>
              <a:rPr lang="en-US" sz="3200" dirty="0">
                <a:latin typeface="Calibri"/>
                <a:ea typeface="Calibri" panose="020F0502020204030204" pitchFamily="34" charset="0"/>
              </a:rPr>
              <a:t>Is the charter school’s educational program a</a:t>
            </a:r>
            <a:r>
              <a:rPr lang="en-US" sz="3200" spc="-35" dirty="0">
                <a:latin typeface="Calibri"/>
                <a:ea typeface="Calibri" panose="020F0502020204030204" pitchFamily="34" charset="0"/>
              </a:rPr>
              <a:t> </a:t>
            </a:r>
            <a:r>
              <a:rPr lang="en-US" sz="3200" dirty="0">
                <a:latin typeface="Calibri"/>
                <a:ea typeface="Calibri" panose="020F0502020204030204" pitchFamily="34" charset="0"/>
              </a:rPr>
              <a:t>success?</a:t>
            </a:r>
          </a:p>
          <a:p>
            <a:pPr lvl="1" indent="-457200">
              <a:lnSpc>
                <a:spcPct val="107000"/>
              </a:lnSpc>
              <a:spcBef>
                <a:spcPts val="0"/>
              </a:spcBef>
              <a:buSzPct val="100000"/>
              <a:buAutoNum type="arabicPeriod"/>
            </a:pPr>
            <a:r>
              <a:rPr lang="en-US" sz="3200" dirty="0">
                <a:latin typeface="Calibri"/>
                <a:ea typeface="Calibri" panose="020F0502020204030204" pitchFamily="34" charset="0"/>
              </a:rPr>
              <a:t>Is the charter school financially</a:t>
            </a:r>
            <a:r>
              <a:rPr lang="en-US" sz="3200" spc="-10" dirty="0">
                <a:latin typeface="Calibri"/>
                <a:ea typeface="Calibri" panose="020F0502020204030204" pitchFamily="34" charset="0"/>
              </a:rPr>
              <a:t> </a:t>
            </a:r>
            <a:r>
              <a:rPr lang="en-US" sz="3200" dirty="0">
                <a:latin typeface="Calibri"/>
                <a:ea typeface="Calibri" panose="020F0502020204030204" pitchFamily="34" charset="0"/>
              </a:rPr>
              <a:t>viable?</a:t>
            </a:r>
          </a:p>
          <a:p>
            <a:pPr lvl="1" indent="-457200">
              <a:lnSpc>
                <a:spcPct val="107000"/>
              </a:lnSpc>
              <a:spcBef>
                <a:spcPts val="0"/>
              </a:spcBef>
              <a:buSzPct val="100000"/>
              <a:buAutoNum type="arabicPeriod"/>
            </a:pPr>
            <a:r>
              <a:rPr lang="en-US" sz="3200" dirty="0">
                <a:latin typeface="Calibri"/>
                <a:ea typeface="Calibri" panose="020F0502020204030204" pitchFamily="34" charset="0"/>
              </a:rPr>
              <a:t>Is the charter school operating and governed</a:t>
            </a:r>
            <a:r>
              <a:rPr lang="en-US" sz="3200" spc="-15" dirty="0">
                <a:latin typeface="Calibri"/>
                <a:ea typeface="Calibri" panose="020F0502020204030204" pitchFamily="34" charset="0"/>
              </a:rPr>
              <a:t> </a:t>
            </a:r>
            <a:r>
              <a:rPr lang="en-US" sz="3200" dirty="0">
                <a:latin typeface="Calibri"/>
                <a:ea typeface="Calibri" panose="020F0502020204030204" pitchFamily="34" charset="0"/>
              </a:rPr>
              <a:t>effectively?</a:t>
            </a:r>
          </a:p>
          <a:p>
            <a:pPr lvl="1" indent="-457200">
              <a:lnSpc>
                <a:spcPct val="107000"/>
              </a:lnSpc>
              <a:spcBef>
                <a:spcPts val="0"/>
              </a:spcBef>
              <a:buSzPct val="100000"/>
              <a:buAutoNum type="arabicPeriod"/>
            </a:pPr>
            <a:r>
              <a:rPr lang="en-US" sz="3200" dirty="0">
                <a:latin typeface="Calibri"/>
                <a:ea typeface="Calibri" panose="020F0502020204030204" pitchFamily="34" charset="0"/>
              </a:rPr>
              <a:t>Is the charter school serving public policy</a:t>
            </a:r>
            <a:r>
              <a:rPr lang="en-US" sz="3200" spc="-35" dirty="0">
                <a:latin typeface="Calibri"/>
                <a:ea typeface="Calibri" panose="020F0502020204030204" pitchFamily="34" charset="0"/>
              </a:rPr>
              <a:t> </a:t>
            </a:r>
            <a:r>
              <a:rPr lang="en-US" sz="3200" dirty="0">
                <a:latin typeface="Calibri"/>
                <a:ea typeface="Calibri" panose="020F0502020204030204" pitchFamily="34" charset="0"/>
              </a:rPr>
              <a:t>purposes?</a:t>
            </a:r>
          </a:p>
          <a:p>
            <a:pPr>
              <a:buClrTx/>
              <a:buSzPct val="100000"/>
            </a:pPr>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438150" y="494649"/>
            <a:ext cx="8560848" cy="814862"/>
          </a:xfrm>
          <a:prstGeom prst="rect">
            <a:avLst/>
          </a:prstGeom>
          <a:noFill/>
          <a:ln>
            <a:noFill/>
          </a:ln>
        </p:spPr>
        <p:txBody>
          <a:bodyPr spcFirstLastPara="1" wrap="square" lIns="91425" tIns="91425" rIns="91425" bIns="91425" anchor="t" anchorCtr="0">
            <a:noAutofit/>
          </a:bodyPr>
          <a:lstStyle/>
          <a:p>
            <a:pPr marL="457200" lvl="1" algn="ctr">
              <a:lnSpc>
                <a:spcPct val="107000"/>
              </a:lnSpc>
              <a:spcAft>
                <a:spcPts val="800"/>
              </a:spcAft>
            </a:pPr>
            <a:r>
              <a:rPr lang="en-US" sz="3400" b="1" dirty="0">
                <a:solidFill>
                  <a:schemeClr val="bg2"/>
                </a:solidFill>
                <a:latin typeface="Calibri"/>
                <a:ea typeface="Calibri" panose="020F0502020204030204" pitchFamily="34" charset="0"/>
              </a:rPr>
              <a:t>CA2.0 Core Charter Performance Questions</a:t>
            </a:r>
            <a:r>
              <a:rPr lang="en-US" sz="3400" b="1" i="1" dirty="0">
                <a:solidFill>
                  <a:schemeClr val="bg2"/>
                </a:solidFill>
                <a:latin typeface="Calibri"/>
                <a:ea typeface="Calibri" panose="020F0502020204030204" pitchFamily="34" charset="0"/>
              </a:rPr>
              <a:t> </a:t>
            </a:r>
            <a:br>
              <a:rPr lang="en-US" dirty="0">
                <a:latin typeface="Calibri" panose="020F0502020204030204" pitchFamily="34" charset="0"/>
                <a:ea typeface="Calibri" panose="020F0502020204030204" pitchFamily="34" charset="0"/>
              </a:rPr>
            </a:br>
            <a:endPar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D448335-2A80-41BF-BD6B-9E1C69340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15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438150" y="1887460"/>
            <a:ext cx="9220200" cy="3740242"/>
          </a:xfrm>
        </p:spPr>
        <p:txBody>
          <a:bodyPr>
            <a:normAutofit/>
          </a:bodyPr>
          <a:lstStyle/>
          <a:p>
            <a:pPr marL="0" marR="0" indent="0">
              <a:spcBef>
                <a:spcPts val="0"/>
              </a:spcBef>
              <a:spcAft>
                <a:spcPts val="0"/>
              </a:spcAft>
              <a:buSzPct val="100000"/>
              <a:buNone/>
            </a:pPr>
            <a:r>
              <a:rPr lang="en-US" sz="2400" b="1" dirty="0">
                <a:solidFill>
                  <a:schemeClr val="tx1"/>
                </a:solidFill>
                <a:effectLst/>
                <a:latin typeface="Calibri"/>
                <a:ea typeface="Calibri" panose="020F0502020204030204" pitchFamily="34" charset="0"/>
              </a:rPr>
              <a:t>CA2.0 Principle 2: </a:t>
            </a:r>
            <a:r>
              <a:rPr lang="en-US" sz="2400" b="1" i="1" dirty="0">
                <a:solidFill>
                  <a:schemeClr val="tx1"/>
                </a:solidFill>
                <a:effectLst/>
                <a:latin typeface="Calibri"/>
                <a:ea typeface="Calibri" panose="020F0502020204030204" pitchFamily="34" charset="0"/>
                <a:cs typeface="Times New Roman"/>
              </a:rPr>
              <a:t>The first level of oversight responsibility resides with charter school governing boards</a:t>
            </a:r>
          </a:p>
          <a:p>
            <a:pPr marL="0" indent="0">
              <a:spcBef>
                <a:spcPts val="0"/>
              </a:spcBef>
              <a:buNone/>
            </a:pPr>
            <a:endParaRPr lang="en-US" sz="2400" b="1" i="1" dirty="0">
              <a:solidFill>
                <a:schemeClr val="tx1"/>
              </a:solidFill>
              <a:latin typeface="Calibri"/>
              <a:ea typeface="Calibri" panose="020F0502020204030204" pitchFamily="34" charset="0"/>
              <a:cs typeface="Times New Roman"/>
            </a:endParaRPr>
          </a:p>
          <a:p>
            <a:pPr marL="0" marR="0" indent="0">
              <a:spcBef>
                <a:spcPts val="0"/>
              </a:spcBef>
              <a:spcAft>
                <a:spcPts val="0"/>
              </a:spcAft>
              <a:buSzPct val="100000"/>
              <a:buNone/>
            </a:pPr>
            <a:r>
              <a:rPr lang="en-US" sz="2400" b="1" dirty="0">
                <a:solidFill>
                  <a:schemeClr val="tx1"/>
                </a:solidFill>
                <a:effectLst/>
                <a:latin typeface="Calibri"/>
                <a:ea typeface="Calibri" panose="020F0502020204030204" pitchFamily="34" charset="0"/>
              </a:rPr>
              <a:t>CA2.0 Principle 3: </a:t>
            </a:r>
            <a:r>
              <a:rPr lang="en-US" sz="2400" b="1" i="1" dirty="0">
                <a:solidFill>
                  <a:schemeClr val="tx1"/>
                </a:solidFill>
                <a:effectLst/>
                <a:latin typeface="Calibri"/>
                <a:ea typeface="Calibri" panose="020F0502020204030204" pitchFamily="34" charset="0"/>
                <a:cs typeface="Times New Roman"/>
              </a:rPr>
              <a:t>There are fundamental performance-based measures of charter school quality that can be identified and </a:t>
            </a:r>
            <a:r>
              <a:rPr lang="en-US" sz="2400" b="1" i="1" dirty="0">
                <a:solidFill>
                  <a:schemeClr val="tx1"/>
                </a:solidFill>
                <a:latin typeface="Calibri"/>
                <a:ea typeface="Calibri" panose="020F0502020204030204" pitchFamily="34" charset="0"/>
                <a:cs typeface="Times New Roman"/>
              </a:rPr>
              <a:t>measured</a:t>
            </a:r>
          </a:p>
          <a:p>
            <a:pPr marL="0" marR="0" indent="0">
              <a:spcBef>
                <a:spcPts val="0"/>
              </a:spcBef>
              <a:spcAft>
                <a:spcPts val="0"/>
              </a:spcAft>
              <a:buSzPct val="100000"/>
              <a:buNone/>
            </a:pPr>
            <a:endParaRPr lang="en-US" sz="2400" b="1" i="1" dirty="0">
              <a:solidFill>
                <a:schemeClr val="tx1"/>
              </a:solidFill>
              <a:effectLst/>
              <a:latin typeface="Calibri"/>
              <a:ea typeface="Calibri" panose="020F0502020204030204" pitchFamily="34" charset="0"/>
              <a:cs typeface="Times New Roman"/>
            </a:endParaRPr>
          </a:p>
          <a:p>
            <a:pPr marL="0" marR="0" indent="0">
              <a:spcBef>
                <a:spcPts val="0"/>
              </a:spcBef>
              <a:spcAft>
                <a:spcPts val="0"/>
              </a:spcAft>
              <a:buSzPct val="100000"/>
              <a:buNone/>
            </a:pPr>
            <a:r>
              <a:rPr lang="en-US" sz="2400" b="1" dirty="0">
                <a:solidFill>
                  <a:schemeClr val="tx1"/>
                </a:solidFill>
                <a:effectLst/>
                <a:latin typeface="Calibri"/>
                <a:ea typeface="Calibri" panose="020F0502020204030204" pitchFamily="34" charset="0"/>
                <a:cs typeface="Times New Roman"/>
              </a:rPr>
              <a:t>CA2.0 Principle 4: </a:t>
            </a:r>
            <a:r>
              <a:rPr lang="en-US" sz="2400" b="1" i="1" dirty="0">
                <a:solidFill>
                  <a:schemeClr val="tx1"/>
                </a:solidFill>
                <a:effectLst/>
                <a:latin typeface="Calibri"/>
                <a:ea typeface="Calibri" panose="020F0502020204030204" pitchFamily="34" charset="0"/>
                <a:cs typeface="Times New Roman"/>
              </a:rPr>
              <a:t>The intensity of oversight is tied to the charter school’s results with respect to the Key Performance Indicators</a:t>
            </a:r>
            <a:endParaRPr lang="en-US" sz="2400" b="1" dirty="0">
              <a:solidFill>
                <a:schemeClr val="tx1"/>
              </a:solidFill>
              <a:effectLst/>
              <a:latin typeface="Calibri"/>
              <a:ea typeface="Calibri" panose="020F0502020204030204" pitchFamily="34" charset="0"/>
              <a:cs typeface="Times New Roman"/>
            </a:endParaRPr>
          </a:p>
          <a:p>
            <a:pPr marL="137160" indent="0">
              <a:buClrTx/>
              <a:buSzPct val="100000"/>
              <a:buNone/>
            </a:pPr>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438150" y="494649"/>
            <a:ext cx="8560848" cy="814862"/>
          </a:xfrm>
          <a:prstGeom prst="rect">
            <a:avLst/>
          </a:prstGeom>
          <a:noFill/>
          <a:ln>
            <a:noFill/>
          </a:ln>
        </p:spPr>
        <p:txBody>
          <a:bodyPr spcFirstLastPara="1" wrap="square" lIns="91425" tIns="91425" rIns="91425" bIns="91425" anchor="t" anchorCtr="0">
            <a:noAutofit/>
          </a:bodyPr>
          <a:lstStyle/>
          <a:p>
            <a:pPr marL="457200" lvl="1" algn="ctr">
              <a:lnSpc>
                <a:spcPct val="107000"/>
              </a:lnSpc>
              <a:spcAft>
                <a:spcPts val="800"/>
              </a:spcAft>
            </a:pPr>
            <a:r>
              <a:rPr lang="en-US" sz="3400" b="1" dirty="0">
                <a:solidFill>
                  <a:schemeClr val="bg2"/>
                </a:solidFill>
                <a:latin typeface="Calibri"/>
                <a:ea typeface="Calibri" panose="020F0502020204030204" pitchFamily="34" charset="0"/>
              </a:rPr>
              <a:t>Oversight Principles</a:t>
            </a:r>
            <a:br>
              <a:rPr lang="en-US" dirty="0">
                <a:latin typeface="Calibri" panose="020F0502020204030204" pitchFamily="34" charset="0"/>
                <a:ea typeface="Calibri" panose="020F0502020204030204" pitchFamily="34" charset="0"/>
              </a:rPr>
            </a:br>
            <a:endPar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D448335-2A80-41BF-BD6B-9E1C69340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2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406401" y="1422033"/>
            <a:ext cx="9273274" cy="4647147"/>
          </a:xfrm>
        </p:spPr>
        <p:txBody>
          <a:bodyPr>
            <a:normAutofit/>
          </a:bodyPr>
          <a:lstStyle/>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Site Visits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Annual report or reporting</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Close and regular monitoring of finances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Monitoring of charter board meetings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Dashboard</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LCAP</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Board engagement with school(s) (i.e. reports)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Maintain open and positive relationship</a:t>
            </a:r>
            <a:endParaRPr lang="en-US" dirty="0">
              <a:solidFill>
                <a:schemeClr val="tx1"/>
              </a:solidFill>
              <a:cs typeface="Calibri"/>
            </a:endParaRPr>
          </a:p>
          <a:p>
            <a:pPr lvl="1"/>
            <a:endParaRPr lang="en-US" sz="24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816800" y="306698"/>
            <a:ext cx="6348413" cy="997706"/>
          </a:xfrm>
          <a:prstGeom prst="rect">
            <a:avLst/>
          </a:prstGeom>
          <a:noFill/>
          <a:ln>
            <a:noFill/>
          </a:ln>
        </p:spPr>
        <p:txBody>
          <a:bodyPr spcFirstLastPara="1" wrap="square" lIns="91425" tIns="91425" rIns="91425" bIns="91425" anchor="t" anchorCtr="0">
            <a:noAutofit/>
          </a:bodyPr>
          <a:lstStyle/>
          <a:p>
            <a:pPr algn="ctr"/>
            <a:r>
              <a:rPr lang="en-US" dirty="0">
                <a:ln w="0"/>
                <a:solidFill>
                  <a:schemeClr val="bg2"/>
                </a:solidFill>
                <a:effectLst>
                  <a:outerShdw blurRad="38100" dist="25400" dir="5400000" algn="ctr" rotWithShape="0">
                    <a:srgbClr val="6E747A">
                      <a:alpha val="43000"/>
                    </a:srgbClr>
                  </a:outerShdw>
                </a:effectLst>
              </a:rPr>
              <a:t>Key Practices</a:t>
            </a:r>
          </a:p>
        </p:txBody>
      </p:sp>
      <p:pic>
        <p:nvPicPr>
          <p:cNvPr id="5" name="Picture 4">
            <a:extLst>
              <a:ext uri="{FF2B5EF4-FFF2-40B4-BE49-F238E27FC236}">
                <a16:creationId xmlns:a16="http://schemas.microsoft.com/office/drawing/2014/main" id="{CB183E36-670A-48F3-85E9-68A69EDD6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993162" y="2035427"/>
            <a:ext cx="2797432" cy="2434973"/>
          </a:xfrm>
          <a:prstGeom prst="rect">
            <a:avLst/>
          </a:prstGeom>
        </p:spPr>
      </p:pic>
    </p:spTree>
    <p:extLst>
      <p:ext uri="{BB962C8B-B14F-4D97-AF65-F5344CB8AC3E}">
        <p14:creationId xmlns:p14="http://schemas.microsoft.com/office/powerpoint/2010/main" val="64360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8;g82aac8634d_0_459">
            <a:extLst>
              <a:ext uri="{FF2B5EF4-FFF2-40B4-BE49-F238E27FC236}">
                <a16:creationId xmlns:a16="http://schemas.microsoft.com/office/drawing/2014/main" id="{B061D98F-508B-4F82-B63C-7A6C27C6EE90}"/>
              </a:ext>
            </a:extLst>
          </p:cNvPr>
          <p:cNvPicPr preferRelativeResize="0"/>
          <p:nvPr/>
        </p:nvPicPr>
        <p:blipFill>
          <a:blip r:embed="rId2">
            <a:alphaModFix/>
          </a:blip>
          <a:stretch>
            <a:fillRect/>
          </a:stretch>
        </p:blipFill>
        <p:spPr>
          <a:xfrm>
            <a:off x="875601" y="1141201"/>
            <a:ext cx="9280453" cy="4575598"/>
          </a:xfrm>
          <a:prstGeom prst="rect">
            <a:avLst/>
          </a:prstGeom>
          <a:noFill/>
          <a:ln>
            <a:noFill/>
          </a:ln>
        </p:spPr>
      </p:pic>
      <p:sp>
        <p:nvSpPr>
          <p:cNvPr id="7" name="Google Shape;187;g82aac8634d_0_459">
            <a:extLst>
              <a:ext uri="{FF2B5EF4-FFF2-40B4-BE49-F238E27FC236}">
                <a16:creationId xmlns:a16="http://schemas.microsoft.com/office/drawing/2014/main" id="{ADD3D596-C252-4F42-B111-9D944695E47C}"/>
              </a:ext>
            </a:extLst>
          </p:cNvPr>
          <p:cNvSpPr txBox="1">
            <a:spLocks noGrp="1"/>
          </p:cNvSpPr>
          <p:nvPr>
            <p:ph type="title"/>
          </p:nvPr>
        </p:nvSpPr>
        <p:spPr>
          <a:xfrm>
            <a:off x="813457" y="299350"/>
            <a:ext cx="8462963" cy="1320800"/>
          </a:xfrm>
          <a:prstGeom prst="rect">
            <a:avLst/>
          </a:prstGeom>
        </p:spPr>
        <p:txBody>
          <a:bodyPr spcFirstLastPara="1" wrap="square" lIns="91425" tIns="45700" rIns="91425" bIns="45700" anchor="t" anchorCtr="0">
            <a:noAutofit/>
          </a:bodyPr>
          <a:lstStyle/>
          <a:p>
            <a:pPr marL="0" lvl="0" indent="0" algn="ctr" rtl="0">
              <a:spcBef>
                <a:spcPts val="0"/>
              </a:spcBef>
              <a:spcAft>
                <a:spcPts val="1000"/>
              </a:spcAft>
              <a:buNone/>
            </a:pPr>
            <a:r>
              <a:rPr lang="en" b="1">
                <a:solidFill>
                  <a:schemeClr val="tx1"/>
                </a:solidFill>
                <a:latin typeface="Calibri" panose="020F0502020204030204" pitchFamily="34" charset="0"/>
                <a:cs typeface="Calibri" panose="020F0502020204030204" pitchFamily="34" charset="0"/>
              </a:rPr>
              <a:t>Zoom Functionality</a:t>
            </a:r>
            <a:endParaRPr b="1"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1702198-EAE0-4565-9ED5-66F661BF0852}"/>
              </a:ext>
            </a:extLst>
          </p:cNvPr>
          <p:cNvSpPr txBox="1"/>
          <p:nvPr/>
        </p:nvSpPr>
        <p:spPr>
          <a:xfrm>
            <a:off x="7950464" y="2777242"/>
            <a:ext cx="1409037" cy="461665"/>
          </a:xfrm>
          <a:prstGeom prst="rect">
            <a:avLst/>
          </a:prstGeom>
          <a:noFill/>
        </p:spPr>
        <p:txBody>
          <a:bodyPr wrap="square" rtlCol="0">
            <a:spAutoFit/>
          </a:bodyPr>
          <a:lstStyle/>
          <a:p>
            <a:r>
              <a:rPr lang="en-US" sz="2400" dirty="0">
                <a:highlight>
                  <a:srgbClr val="FFFF00"/>
                </a:highlight>
              </a:rPr>
              <a:t>CCAP</a:t>
            </a:r>
          </a:p>
        </p:txBody>
      </p:sp>
      <p:pic>
        <p:nvPicPr>
          <p:cNvPr id="11" name="Picture 10">
            <a:extLst>
              <a:ext uri="{FF2B5EF4-FFF2-40B4-BE49-F238E27FC236}">
                <a16:creationId xmlns:a16="http://schemas.microsoft.com/office/drawing/2014/main" id="{5226C071-FAD6-43F8-A2A3-4F3291DDC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71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3" name="Picture 2">
            <a:extLst>
              <a:ext uri="{FF2B5EF4-FFF2-40B4-BE49-F238E27FC236}">
                <a16:creationId xmlns:a16="http://schemas.microsoft.com/office/drawing/2014/main" id="{7C9FB8B5-2C66-46D5-9ECC-297E58E49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398" y="1057863"/>
            <a:ext cx="7203036" cy="4127007"/>
          </a:xfrm>
          <a:prstGeom prst="rect">
            <a:avLst/>
          </a:prstGeom>
        </p:spPr>
      </p:pic>
      <p:sp>
        <p:nvSpPr>
          <p:cNvPr id="6" name="Oval 5"/>
          <p:cNvSpPr/>
          <p:nvPr/>
        </p:nvSpPr>
        <p:spPr>
          <a:xfrm rot="16200000">
            <a:off x="3460114" y="2877879"/>
            <a:ext cx="2364694" cy="615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151;p1">
            <a:extLst>
              <a:ext uri="{FF2B5EF4-FFF2-40B4-BE49-F238E27FC236}">
                <a16:creationId xmlns:a16="http://schemas.microsoft.com/office/drawing/2014/main" id="{AF0307B2-662F-4D02-8911-ED709639B9DF}"/>
              </a:ext>
            </a:extLst>
          </p:cNvPr>
          <p:cNvSpPr txBox="1">
            <a:spLocks/>
          </p:cNvSpPr>
          <p:nvPr/>
        </p:nvSpPr>
        <p:spPr>
          <a:xfrm>
            <a:off x="-315678" y="1005354"/>
            <a:ext cx="4314220" cy="997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ln w="0"/>
                <a:solidFill>
                  <a:schemeClr val="bg2"/>
                </a:solidFill>
                <a:effectLst>
                  <a:outerShdw blurRad="38100" dist="25400" dir="5400000" algn="ctr" rotWithShape="0">
                    <a:srgbClr val="6E747A">
                      <a:alpha val="43000"/>
                    </a:srgbClr>
                  </a:outerShdw>
                </a:effectLst>
              </a:rPr>
              <a:t>Renewals</a:t>
            </a:r>
            <a:endParaRPr lang="en-US" sz="44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563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2" name="Picture 1">
            <a:extLst>
              <a:ext uri="{FF2B5EF4-FFF2-40B4-BE49-F238E27FC236}">
                <a16:creationId xmlns:a16="http://schemas.microsoft.com/office/drawing/2014/main" id="{D4E029A5-4B83-4B04-B075-4D10981F1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812167" y="1321329"/>
            <a:ext cx="4898143" cy="4500100"/>
          </a:xfrm>
          <a:prstGeom prst="rect">
            <a:avLst/>
          </a:prstGeom>
        </p:spPr>
      </p:pic>
    </p:spTree>
    <p:extLst>
      <p:ext uri="{BB962C8B-B14F-4D97-AF65-F5344CB8AC3E}">
        <p14:creationId xmlns:p14="http://schemas.microsoft.com/office/powerpoint/2010/main" val="42146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C18AA-E494-452A-BA1E-3D7A7D530996}"/>
              </a:ext>
            </a:extLst>
          </p:cNvPr>
          <p:cNvSpPr>
            <a:spLocks noGrp="1"/>
          </p:cNvSpPr>
          <p:nvPr>
            <p:ph type="title"/>
          </p:nvPr>
        </p:nvSpPr>
        <p:spPr/>
        <p:txBody>
          <a:bodyPr/>
          <a:lstStyle/>
          <a:p>
            <a:r>
              <a:rPr lang="en-US" b="1" dirty="0">
                <a:solidFill>
                  <a:schemeClr val="bg2"/>
                </a:solidFill>
              </a:rPr>
              <a:t>Discussion of Legislative Changes - 1</a:t>
            </a:r>
          </a:p>
        </p:txBody>
      </p:sp>
      <p:sp>
        <p:nvSpPr>
          <p:cNvPr id="5" name="Text Placeholder 4">
            <a:extLst>
              <a:ext uri="{FF2B5EF4-FFF2-40B4-BE49-F238E27FC236}">
                <a16:creationId xmlns:a16="http://schemas.microsoft.com/office/drawing/2014/main" id="{29302369-6A1F-402D-BD03-FEBFD04BD85C}"/>
              </a:ext>
            </a:extLst>
          </p:cNvPr>
          <p:cNvSpPr>
            <a:spLocks noGrp="1"/>
          </p:cNvSpPr>
          <p:nvPr>
            <p:ph type="body" idx="1"/>
          </p:nvPr>
        </p:nvSpPr>
        <p:spPr>
          <a:xfrm>
            <a:off x="812800" y="1636296"/>
            <a:ext cx="8463619" cy="4405068"/>
          </a:xfrm>
        </p:spPr>
        <p:txBody>
          <a:bodyPr/>
          <a:lstStyle/>
          <a:p>
            <a:pPr>
              <a:buClr>
                <a:schemeClr val="accent2"/>
              </a:buClr>
              <a:buSzPct val="100000"/>
              <a:buFont typeface="Wingdings" panose="05000000000000000000" pitchFamily="2" charset="2"/>
              <a:buChar char="Ø"/>
            </a:pPr>
            <a:r>
              <a:rPr lang="en-US" dirty="0">
                <a:solidFill>
                  <a:schemeClr val="tx1"/>
                </a:solidFill>
              </a:rPr>
              <a:t>District/County has 30 more days to consider a charter petition and renewal</a:t>
            </a:r>
          </a:p>
          <a:p>
            <a:pPr lvl="1">
              <a:buClr>
                <a:schemeClr val="accent2"/>
              </a:buClr>
              <a:buSzPct val="100000"/>
              <a:buFont typeface="Wingdings" panose="05000000000000000000" pitchFamily="2" charset="2"/>
              <a:buChar char="Ø"/>
            </a:pPr>
            <a:r>
              <a:rPr lang="en-US" dirty="0">
                <a:solidFill>
                  <a:schemeClr val="tx1"/>
                </a:solidFill>
              </a:rPr>
              <a:t>Clock starts on date petition submitted</a:t>
            </a:r>
          </a:p>
          <a:p>
            <a:pPr lvl="1">
              <a:buClr>
                <a:schemeClr val="accent2"/>
              </a:buClr>
              <a:buSzPct val="100000"/>
              <a:buFont typeface="Wingdings" panose="05000000000000000000" pitchFamily="2" charset="2"/>
              <a:buChar char="Ø"/>
            </a:pPr>
            <a:r>
              <a:rPr lang="en-US" dirty="0">
                <a:solidFill>
                  <a:schemeClr val="tx1"/>
                </a:solidFill>
              </a:rPr>
              <a:t>Staff finding must be published 15 days before public hearing</a:t>
            </a:r>
          </a:p>
          <a:p>
            <a:pPr lvl="1">
              <a:buClr>
                <a:schemeClr val="accent2"/>
              </a:buClr>
              <a:buSzPct val="100000"/>
              <a:buFont typeface="Wingdings" panose="05000000000000000000" pitchFamily="2" charset="2"/>
              <a:buChar char="Ø"/>
            </a:pPr>
            <a:r>
              <a:rPr lang="en-US" dirty="0">
                <a:solidFill>
                  <a:schemeClr val="tx1"/>
                </a:solidFill>
              </a:rPr>
              <a:t>Equal time for petitioners at public hearing</a:t>
            </a:r>
          </a:p>
          <a:p>
            <a:pPr>
              <a:buClr>
                <a:schemeClr val="accent2"/>
              </a:buClr>
              <a:buSzPct val="100000"/>
              <a:buFont typeface="Wingdings" panose="05000000000000000000" pitchFamily="2" charset="2"/>
              <a:buChar char="Ø"/>
            </a:pPr>
            <a:r>
              <a:rPr lang="en-US" dirty="0">
                <a:solidFill>
                  <a:schemeClr val="tx1"/>
                </a:solidFill>
              </a:rPr>
              <a:t>New criteria for denial of a new petition (not renewal)</a:t>
            </a:r>
          </a:p>
          <a:p>
            <a:pPr lvl="1">
              <a:buClr>
                <a:schemeClr val="accent2"/>
              </a:buClr>
              <a:buSzPct val="100000"/>
              <a:buFont typeface="Wingdings" panose="05000000000000000000" pitchFamily="2" charset="2"/>
              <a:buChar char="Ø"/>
            </a:pPr>
            <a:r>
              <a:rPr lang="en-US" dirty="0">
                <a:solidFill>
                  <a:schemeClr val="tx1"/>
                </a:solidFill>
              </a:rPr>
              <a:t>Not serve the interest of the entire community</a:t>
            </a:r>
          </a:p>
          <a:p>
            <a:pPr lvl="2">
              <a:buClr>
                <a:schemeClr val="accent2"/>
              </a:buClr>
              <a:buSzPct val="100000"/>
              <a:buFont typeface="Wingdings" panose="05000000000000000000" pitchFamily="2" charset="2"/>
              <a:buChar char="Ø"/>
            </a:pPr>
            <a:r>
              <a:rPr lang="en-US" dirty="0">
                <a:solidFill>
                  <a:schemeClr val="tx1"/>
                </a:solidFill>
              </a:rPr>
              <a:t>Would substantially undermine existing district services</a:t>
            </a:r>
          </a:p>
          <a:p>
            <a:pPr lvl="1">
              <a:buClr>
                <a:schemeClr val="accent2"/>
              </a:buClr>
              <a:buSzPct val="100000"/>
              <a:buFont typeface="Wingdings" panose="05000000000000000000" pitchFamily="2" charset="2"/>
              <a:buChar char="Ø"/>
            </a:pPr>
            <a:r>
              <a:rPr lang="en-US" dirty="0">
                <a:solidFill>
                  <a:schemeClr val="tx1"/>
                </a:solidFill>
              </a:rPr>
              <a:t>Is the district not able absorb the fiscal impact of the proposed charter school</a:t>
            </a:r>
          </a:p>
          <a:p>
            <a:pPr lvl="2">
              <a:buClr>
                <a:schemeClr val="accent2"/>
              </a:buClr>
              <a:buSzPct val="100000"/>
              <a:buFont typeface="Wingdings" panose="05000000000000000000" pitchFamily="2" charset="2"/>
              <a:buChar char="Ø"/>
            </a:pPr>
            <a:r>
              <a:rPr lang="en-US" dirty="0">
                <a:solidFill>
                  <a:schemeClr val="tx1"/>
                </a:solidFill>
              </a:rPr>
              <a:t>Qualified interim certification, negative certification or is under receivership</a:t>
            </a:r>
          </a:p>
        </p:txBody>
      </p:sp>
      <p:pic>
        <p:nvPicPr>
          <p:cNvPr id="6" name="Picture 5">
            <a:extLst>
              <a:ext uri="{FF2B5EF4-FFF2-40B4-BE49-F238E27FC236}">
                <a16:creationId xmlns:a16="http://schemas.microsoft.com/office/drawing/2014/main" id="{37B20FD0-05D4-448B-8D43-B27D454877D6}"/>
              </a:ext>
            </a:extLst>
          </p:cNvPr>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4043662229"/>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C18AA-E494-452A-BA1E-3D7A7D530996}"/>
              </a:ext>
            </a:extLst>
          </p:cNvPr>
          <p:cNvSpPr>
            <a:spLocks noGrp="1"/>
          </p:cNvSpPr>
          <p:nvPr>
            <p:ph type="title"/>
          </p:nvPr>
        </p:nvSpPr>
        <p:spPr/>
        <p:txBody>
          <a:bodyPr/>
          <a:lstStyle/>
          <a:p>
            <a:r>
              <a:rPr lang="en-US" b="1" dirty="0">
                <a:solidFill>
                  <a:schemeClr val="bg2"/>
                </a:solidFill>
              </a:rPr>
              <a:t>Discussion of Legislative Changes - 2</a:t>
            </a:r>
          </a:p>
        </p:txBody>
      </p:sp>
      <p:sp>
        <p:nvSpPr>
          <p:cNvPr id="5" name="Text Placeholder 4">
            <a:extLst>
              <a:ext uri="{FF2B5EF4-FFF2-40B4-BE49-F238E27FC236}">
                <a16:creationId xmlns:a16="http://schemas.microsoft.com/office/drawing/2014/main" id="{29302369-6A1F-402D-BD03-FEBFD04BD85C}"/>
              </a:ext>
            </a:extLst>
          </p:cNvPr>
          <p:cNvSpPr>
            <a:spLocks noGrp="1"/>
          </p:cNvSpPr>
          <p:nvPr>
            <p:ph type="body" idx="1"/>
          </p:nvPr>
        </p:nvSpPr>
        <p:spPr>
          <a:xfrm>
            <a:off x="812800" y="1636296"/>
            <a:ext cx="8463619" cy="4405068"/>
          </a:xfrm>
        </p:spPr>
        <p:txBody>
          <a:bodyPr>
            <a:normAutofit/>
          </a:bodyPr>
          <a:lstStyle/>
          <a:p>
            <a:pPr>
              <a:buClr>
                <a:schemeClr val="accent2"/>
              </a:buClr>
              <a:buSzPct val="100000"/>
              <a:buFont typeface="Wingdings" panose="05000000000000000000" pitchFamily="2" charset="2"/>
              <a:buChar char="Ø"/>
            </a:pPr>
            <a:r>
              <a:rPr lang="en-US" dirty="0">
                <a:solidFill>
                  <a:schemeClr val="tx1"/>
                </a:solidFill>
              </a:rPr>
              <a:t>Additional Charter Petition Elements</a:t>
            </a:r>
          </a:p>
          <a:p>
            <a:pPr lvl="1">
              <a:buClr>
                <a:schemeClr val="accent2"/>
              </a:buClr>
              <a:buSzPct val="100000"/>
              <a:buFont typeface="Wingdings" panose="05000000000000000000" pitchFamily="2" charset="2"/>
              <a:buChar char="Ø"/>
            </a:pPr>
            <a:r>
              <a:rPr lang="en-US" sz="1800" dirty="0">
                <a:solidFill>
                  <a:schemeClr val="tx1"/>
                </a:solidFill>
              </a:rPr>
              <a:t>Tighter alignment to the goals and outcomes of the state dashboard priorities</a:t>
            </a:r>
          </a:p>
          <a:p>
            <a:pPr lvl="1">
              <a:buClr>
                <a:schemeClr val="accent2"/>
              </a:buClr>
              <a:buSzPct val="100000"/>
              <a:buFont typeface="Wingdings" panose="05000000000000000000" pitchFamily="2" charset="2"/>
              <a:buChar char="Ø"/>
            </a:pPr>
            <a:r>
              <a:rPr lang="en-US" sz="1800" dirty="0">
                <a:solidFill>
                  <a:schemeClr val="tx1"/>
                </a:solidFill>
              </a:rPr>
              <a:t>Expand the means to achieve a racial and ethnic balance to include English Learners and students with disabilities</a:t>
            </a:r>
          </a:p>
          <a:p>
            <a:pPr lvl="1">
              <a:buClr>
                <a:schemeClr val="accent2"/>
              </a:buClr>
              <a:buSzPct val="100000"/>
              <a:buFont typeface="Wingdings" panose="05000000000000000000" pitchFamily="2" charset="2"/>
              <a:buChar char="Ø"/>
            </a:pPr>
            <a:r>
              <a:rPr lang="en-US" sz="1800" dirty="0">
                <a:solidFill>
                  <a:schemeClr val="tx1"/>
                </a:solidFill>
              </a:rPr>
              <a:t>As supplemental information, the names and qualifications for the charter’s nonprofit governing board</a:t>
            </a:r>
          </a:p>
          <a:p>
            <a:pPr lvl="1">
              <a:buClr>
                <a:schemeClr val="accent2"/>
              </a:buClr>
              <a:buSzPct val="100000"/>
              <a:buFont typeface="Wingdings" panose="05000000000000000000" pitchFamily="2" charset="2"/>
              <a:buChar char="Ø"/>
            </a:pPr>
            <a:r>
              <a:rPr lang="en-US" sz="1800" dirty="0">
                <a:solidFill>
                  <a:schemeClr val="tx1"/>
                </a:solidFill>
              </a:rPr>
              <a:t>Requires a charter school that seeks to add additional grade levels to submit this as a </a:t>
            </a:r>
            <a:r>
              <a:rPr lang="en-US" sz="1800" b="1" dirty="0">
                <a:solidFill>
                  <a:schemeClr val="tx1"/>
                </a:solidFill>
              </a:rPr>
              <a:t>material change</a:t>
            </a:r>
          </a:p>
          <a:p>
            <a:pPr lvl="1">
              <a:buClr>
                <a:schemeClr val="accent2"/>
              </a:buClr>
              <a:buSzPct val="100000"/>
              <a:buFont typeface="Wingdings" panose="05000000000000000000" pitchFamily="2" charset="2"/>
              <a:buChar char="Ø"/>
            </a:pPr>
            <a:r>
              <a:rPr lang="en-US" sz="1800" dirty="0">
                <a:solidFill>
                  <a:schemeClr val="tx1"/>
                </a:solidFill>
              </a:rPr>
              <a:t>Removes charter school flexibility for teachers, requiring the same credentialing (exemption till June 30, 2025 of existing staff)</a:t>
            </a:r>
          </a:p>
          <a:p>
            <a:pPr lvl="1"/>
            <a:endParaRPr lang="en-US" dirty="0"/>
          </a:p>
        </p:txBody>
      </p:sp>
      <p:pic>
        <p:nvPicPr>
          <p:cNvPr id="6" name="Picture 5">
            <a:extLst>
              <a:ext uri="{FF2B5EF4-FFF2-40B4-BE49-F238E27FC236}">
                <a16:creationId xmlns:a16="http://schemas.microsoft.com/office/drawing/2014/main" id="{A16982FF-433A-4F56-A9B1-003186F2457A}"/>
              </a:ext>
            </a:extLst>
          </p:cNvPr>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3365068793"/>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C18AA-E494-452A-BA1E-3D7A7D530996}"/>
              </a:ext>
            </a:extLst>
          </p:cNvPr>
          <p:cNvSpPr>
            <a:spLocks noGrp="1"/>
          </p:cNvSpPr>
          <p:nvPr>
            <p:ph type="title"/>
          </p:nvPr>
        </p:nvSpPr>
        <p:spPr/>
        <p:txBody>
          <a:bodyPr/>
          <a:lstStyle/>
          <a:p>
            <a:r>
              <a:rPr lang="en-US" b="1" dirty="0">
                <a:solidFill>
                  <a:schemeClr val="bg2"/>
                </a:solidFill>
              </a:rPr>
              <a:t>Discussion of Legislative Changes - 3</a:t>
            </a:r>
          </a:p>
        </p:txBody>
      </p:sp>
      <p:sp>
        <p:nvSpPr>
          <p:cNvPr id="5" name="Text Placeholder 4">
            <a:extLst>
              <a:ext uri="{FF2B5EF4-FFF2-40B4-BE49-F238E27FC236}">
                <a16:creationId xmlns:a16="http://schemas.microsoft.com/office/drawing/2014/main" id="{29302369-6A1F-402D-BD03-FEBFD04BD85C}"/>
              </a:ext>
            </a:extLst>
          </p:cNvPr>
          <p:cNvSpPr>
            <a:spLocks noGrp="1"/>
          </p:cNvSpPr>
          <p:nvPr>
            <p:ph type="body" idx="1"/>
          </p:nvPr>
        </p:nvSpPr>
        <p:spPr>
          <a:xfrm>
            <a:off x="812800" y="1636296"/>
            <a:ext cx="8463619" cy="4405068"/>
          </a:xfrm>
        </p:spPr>
        <p:txBody>
          <a:bodyPr>
            <a:normAutofit fontScale="92500" lnSpcReduction="10000"/>
          </a:bodyPr>
          <a:lstStyle/>
          <a:p>
            <a:pPr>
              <a:buClr>
                <a:schemeClr val="accent2"/>
              </a:buClr>
              <a:buSzPct val="100000"/>
              <a:buFont typeface="Wingdings" panose="05000000000000000000" pitchFamily="2" charset="2"/>
              <a:buChar char="Ø"/>
            </a:pPr>
            <a:r>
              <a:rPr lang="en-US" sz="1600" dirty="0"/>
              <a:t>Charter Appeals</a:t>
            </a:r>
          </a:p>
          <a:p>
            <a:pPr lvl="1">
              <a:buClr>
                <a:schemeClr val="accent2"/>
              </a:buClr>
              <a:buSzPct val="100000"/>
              <a:buFont typeface="Wingdings" panose="05000000000000000000" pitchFamily="2" charset="2"/>
              <a:buChar char="Ø"/>
            </a:pPr>
            <a:r>
              <a:rPr lang="en-US" dirty="0"/>
              <a:t>Appeals must be submitted within 30 days</a:t>
            </a:r>
          </a:p>
          <a:p>
            <a:pPr lvl="1">
              <a:buClr>
                <a:schemeClr val="accent2"/>
              </a:buClr>
              <a:buSzPct val="100000"/>
              <a:buFont typeface="Wingdings" panose="05000000000000000000" pitchFamily="2" charset="2"/>
              <a:buChar char="Ø"/>
            </a:pPr>
            <a:r>
              <a:rPr lang="en-US" dirty="0"/>
              <a:t>The new timelines for considering new petitions also apply to appeals</a:t>
            </a:r>
          </a:p>
          <a:p>
            <a:pPr lvl="1">
              <a:buClr>
                <a:schemeClr val="accent2"/>
              </a:buClr>
              <a:buSzPct val="100000"/>
              <a:buFont typeface="Wingdings" panose="05000000000000000000" pitchFamily="2" charset="2"/>
              <a:buChar char="Ø"/>
            </a:pPr>
            <a:r>
              <a:rPr lang="en-US" dirty="0"/>
              <a:t>Two new criteria for denial of new petitions also apply to appeals</a:t>
            </a:r>
          </a:p>
          <a:p>
            <a:pPr lvl="1">
              <a:buClr>
                <a:schemeClr val="accent2"/>
              </a:buClr>
              <a:buSzPct val="100000"/>
              <a:buFont typeface="Wingdings" panose="05000000000000000000" pitchFamily="2" charset="2"/>
              <a:buChar char="Ø"/>
            </a:pPr>
            <a:r>
              <a:rPr lang="en-US" dirty="0"/>
              <a:t>Clarifies what updated information can be submitted with an appeal</a:t>
            </a:r>
          </a:p>
          <a:p>
            <a:pPr lvl="1">
              <a:buClr>
                <a:schemeClr val="accent2"/>
              </a:buClr>
              <a:buSzPct val="100000"/>
              <a:buFont typeface="Wingdings" panose="05000000000000000000" pitchFamily="2" charset="2"/>
              <a:buChar char="Ø"/>
            </a:pPr>
            <a:r>
              <a:rPr lang="en-US" dirty="0"/>
              <a:t>Includes a remand to the district if substantive changes are made</a:t>
            </a:r>
          </a:p>
          <a:p>
            <a:pPr lvl="1">
              <a:buClr>
                <a:schemeClr val="accent2"/>
              </a:buClr>
              <a:buSzPct val="100000"/>
              <a:buFont typeface="Wingdings" panose="05000000000000000000" pitchFamily="2" charset="2"/>
              <a:buChar char="Ø"/>
            </a:pPr>
            <a:r>
              <a:rPr lang="en-US" dirty="0"/>
              <a:t>Continues de nova review by the county (but must review fiscal impact)</a:t>
            </a:r>
          </a:p>
          <a:p>
            <a:pPr lvl="1">
              <a:buClr>
                <a:schemeClr val="accent2"/>
              </a:buClr>
              <a:buSzPct val="100000"/>
              <a:buFont typeface="Wingdings" panose="05000000000000000000" pitchFamily="2" charset="2"/>
              <a:buChar char="Ø"/>
            </a:pPr>
            <a:r>
              <a:rPr lang="en-US" dirty="0"/>
              <a:t>State Board Appeals have changed significantly</a:t>
            </a:r>
          </a:p>
          <a:p>
            <a:pPr lvl="2">
              <a:buClr>
                <a:schemeClr val="accent2"/>
              </a:buClr>
              <a:buSzPct val="100000"/>
              <a:buFont typeface="Wingdings" panose="05000000000000000000" pitchFamily="2" charset="2"/>
              <a:buChar char="Ø"/>
            </a:pPr>
            <a:r>
              <a:rPr lang="en-US" sz="1600" dirty="0"/>
              <a:t>New standard of review is “abuse of discretion”</a:t>
            </a:r>
          </a:p>
          <a:p>
            <a:pPr lvl="2">
              <a:buClr>
                <a:schemeClr val="accent2"/>
              </a:buClr>
              <a:buSzPct val="100000"/>
              <a:buFont typeface="Wingdings" panose="05000000000000000000" pitchFamily="2" charset="2"/>
              <a:buChar char="Ø"/>
            </a:pPr>
            <a:r>
              <a:rPr lang="en-US" sz="1600" dirty="0"/>
              <a:t>Exception is for districts that are also counties</a:t>
            </a:r>
          </a:p>
          <a:p>
            <a:pPr lvl="1">
              <a:buClr>
                <a:schemeClr val="accent2"/>
              </a:buClr>
              <a:buSzPct val="100000"/>
              <a:buFont typeface="Wingdings" panose="05000000000000000000" pitchFamily="2" charset="2"/>
              <a:buChar char="Ø"/>
            </a:pPr>
            <a:r>
              <a:rPr lang="en-US" dirty="0"/>
              <a:t>County-wide Benefit Charters</a:t>
            </a:r>
          </a:p>
          <a:p>
            <a:pPr lvl="2">
              <a:buClr>
                <a:schemeClr val="accent2"/>
              </a:buClr>
              <a:buSzPct val="100000"/>
              <a:buFont typeface="Wingdings" panose="05000000000000000000" pitchFamily="2" charset="2"/>
              <a:buChar char="Ø"/>
            </a:pPr>
            <a:r>
              <a:rPr lang="en-US" sz="1600" dirty="0"/>
              <a:t>No substantive changes except to conform with the procedural changes made for petitions submitted to district</a:t>
            </a:r>
          </a:p>
          <a:p>
            <a:pPr lvl="2"/>
            <a:endParaRPr lang="en-US" dirty="0"/>
          </a:p>
        </p:txBody>
      </p:sp>
      <p:pic>
        <p:nvPicPr>
          <p:cNvPr id="6" name="Picture 5">
            <a:extLst>
              <a:ext uri="{FF2B5EF4-FFF2-40B4-BE49-F238E27FC236}">
                <a16:creationId xmlns:a16="http://schemas.microsoft.com/office/drawing/2014/main" id="{C38BE0B0-0A38-40FD-BCDB-52C2F4746472}"/>
              </a:ext>
            </a:extLst>
          </p:cNvPr>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1405440583"/>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C18AA-E494-452A-BA1E-3D7A7D530996}"/>
              </a:ext>
            </a:extLst>
          </p:cNvPr>
          <p:cNvSpPr>
            <a:spLocks noGrp="1"/>
          </p:cNvSpPr>
          <p:nvPr>
            <p:ph type="title"/>
          </p:nvPr>
        </p:nvSpPr>
        <p:spPr/>
        <p:txBody>
          <a:bodyPr/>
          <a:lstStyle/>
          <a:p>
            <a:r>
              <a:rPr lang="en-US" b="1" dirty="0">
                <a:solidFill>
                  <a:schemeClr val="bg2"/>
                </a:solidFill>
              </a:rPr>
              <a:t>Discussion of Legislative Changes - 4</a:t>
            </a:r>
          </a:p>
        </p:txBody>
      </p:sp>
      <p:sp>
        <p:nvSpPr>
          <p:cNvPr id="5" name="Text Placeholder 4">
            <a:extLst>
              <a:ext uri="{FF2B5EF4-FFF2-40B4-BE49-F238E27FC236}">
                <a16:creationId xmlns:a16="http://schemas.microsoft.com/office/drawing/2014/main" id="{29302369-6A1F-402D-BD03-FEBFD04BD85C}"/>
              </a:ext>
            </a:extLst>
          </p:cNvPr>
          <p:cNvSpPr>
            <a:spLocks noGrp="1"/>
          </p:cNvSpPr>
          <p:nvPr>
            <p:ph type="body" idx="1"/>
          </p:nvPr>
        </p:nvSpPr>
        <p:spPr>
          <a:xfrm>
            <a:off x="812800" y="1636296"/>
            <a:ext cx="8463619" cy="4405068"/>
          </a:xfrm>
        </p:spPr>
        <p:txBody>
          <a:bodyPr>
            <a:normAutofit/>
          </a:bodyPr>
          <a:lstStyle/>
          <a:p>
            <a:pPr>
              <a:buClr>
                <a:schemeClr val="accent2"/>
              </a:buClr>
              <a:buSzPct val="100000"/>
              <a:buFont typeface="Wingdings" panose="05000000000000000000" pitchFamily="2" charset="2"/>
              <a:buChar char="Ø"/>
            </a:pPr>
            <a:r>
              <a:rPr lang="en-US" dirty="0">
                <a:solidFill>
                  <a:schemeClr val="tx1"/>
                </a:solidFill>
              </a:rPr>
              <a:t>Charter Renewals</a:t>
            </a:r>
          </a:p>
          <a:p>
            <a:pPr lvl="1">
              <a:buClr>
                <a:schemeClr val="accent2"/>
              </a:buClr>
              <a:buSzPct val="100000"/>
              <a:buFont typeface="Wingdings" panose="05000000000000000000" pitchFamily="2" charset="2"/>
              <a:buChar char="Ø"/>
            </a:pPr>
            <a:r>
              <a:rPr lang="en-US" dirty="0">
                <a:solidFill>
                  <a:schemeClr val="tx1"/>
                </a:solidFill>
              </a:rPr>
              <a:t>The new timelines for considering new petitions also apply to renewals</a:t>
            </a:r>
          </a:p>
          <a:p>
            <a:pPr lvl="1">
              <a:buClr>
                <a:schemeClr val="accent2"/>
              </a:buClr>
              <a:buSzPct val="100000"/>
              <a:buFont typeface="Wingdings" panose="05000000000000000000" pitchFamily="2" charset="2"/>
              <a:buChar char="Ø"/>
            </a:pPr>
            <a:r>
              <a:rPr lang="en-US" dirty="0">
                <a:solidFill>
                  <a:schemeClr val="tx1"/>
                </a:solidFill>
              </a:rPr>
              <a:t>Two new criteria for denial does not apply to renewals, only to new petitions or existing schools that are expanding </a:t>
            </a:r>
          </a:p>
          <a:p>
            <a:pPr lvl="1">
              <a:buClr>
                <a:schemeClr val="accent2"/>
              </a:buClr>
              <a:buSzPct val="100000"/>
              <a:buFont typeface="Wingdings" panose="05000000000000000000" pitchFamily="2" charset="2"/>
              <a:buChar char="Ø"/>
            </a:pPr>
            <a:r>
              <a:rPr lang="en-US" dirty="0">
                <a:solidFill>
                  <a:schemeClr val="tx1"/>
                </a:solidFill>
              </a:rPr>
              <a:t>Clarifies what updated information can be submitted with an appeal</a:t>
            </a:r>
          </a:p>
          <a:p>
            <a:pPr lvl="1">
              <a:buClr>
                <a:schemeClr val="accent2"/>
              </a:buClr>
              <a:buSzPct val="100000"/>
              <a:buFont typeface="Wingdings" panose="05000000000000000000" pitchFamily="2" charset="2"/>
              <a:buChar char="Ø"/>
            </a:pPr>
            <a:r>
              <a:rPr lang="en-US" dirty="0">
                <a:solidFill>
                  <a:schemeClr val="tx1"/>
                </a:solidFill>
              </a:rPr>
              <a:t>Includes a remand to the district if substantive changes are made</a:t>
            </a:r>
          </a:p>
          <a:p>
            <a:pPr lvl="1">
              <a:buClr>
                <a:schemeClr val="accent2"/>
              </a:buClr>
              <a:buSzPct val="100000"/>
              <a:buFont typeface="Wingdings" panose="05000000000000000000" pitchFamily="2" charset="2"/>
              <a:buChar char="Ø"/>
            </a:pPr>
            <a:r>
              <a:rPr lang="en-US" dirty="0">
                <a:solidFill>
                  <a:schemeClr val="tx1"/>
                </a:solidFill>
              </a:rPr>
              <a:t>Continues de nova review by the county </a:t>
            </a:r>
          </a:p>
          <a:p>
            <a:pPr lvl="1">
              <a:buClr>
                <a:schemeClr val="accent2"/>
              </a:buClr>
              <a:buSzPct val="100000"/>
              <a:buFont typeface="Wingdings" panose="05000000000000000000" pitchFamily="2" charset="2"/>
              <a:buChar char="Ø"/>
            </a:pPr>
            <a:r>
              <a:rPr lang="en-US" dirty="0">
                <a:solidFill>
                  <a:schemeClr val="tx1"/>
                </a:solidFill>
              </a:rPr>
              <a:t>State Board Appeals have changed significantly</a:t>
            </a:r>
          </a:p>
          <a:p>
            <a:pPr lvl="2">
              <a:buClr>
                <a:schemeClr val="accent2"/>
              </a:buClr>
              <a:buSzPct val="100000"/>
              <a:buFont typeface="Wingdings" panose="05000000000000000000" pitchFamily="2" charset="2"/>
              <a:buChar char="Ø"/>
            </a:pPr>
            <a:r>
              <a:rPr lang="en-US" dirty="0">
                <a:solidFill>
                  <a:schemeClr val="tx1"/>
                </a:solidFill>
              </a:rPr>
              <a:t>New standard of review is “abuse of discretion”</a:t>
            </a:r>
          </a:p>
          <a:p>
            <a:pPr lvl="2">
              <a:buClr>
                <a:schemeClr val="accent2"/>
              </a:buClr>
              <a:buSzPct val="100000"/>
              <a:buFont typeface="Wingdings" panose="05000000000000000000" pitchFamily="2" charset="2"/>
              <a:buChar char="Ø"/>
            </a:pPr>
            <a:r>
              <a:rPr lang="en-US" dirty="0">
                <a:solidFill>
                  <a:schemeClr val="tx1"/>
                </a:solidFill>
              </a:rPr>
              <a:t>Exception is districts that are also counties</a:t>
            </a:r>
          </a:p>
          <a:p>
            <a:pPr lvl="1">
              <a:buClr>
                <a:schemeClr val="accent2"/>
              </a:buClr>
              <a:buSzPct val="100000"/>
              <a:buFont typeface="Wingdings" panose="05000000000000000000" pitchFamily="2" charset="2"/>
              <a:buChar char="Ø"/>
            </a:pPr>
            <a:r>
              <a:rPr lang="en-US" dirty="0">
                <a:solidFill>
                  <a:schemeClr val="tx1"/>
                </a:solidFill>
              </a:rPr>
              <a:t>County-wide Benefit Charters – No Appeals</a:t>
            </a:r>
          </a:p>
          <a:p>
            <a:pPr lvl="2"/>
            <a:endParaRPr lang="en-US" dirty="0"/>
          </a:p>
        </p:txBody>
      </p:sp>
      <p:pic>
        <p:nvPicPr>
          <p:cNvPr id="6" name="Picture 5">
            <a:extLst>
              <a:ext uri="{FF2B5EF4-FFF2-40B4-BE49-F238E27FC236}">
                <a16:creationId xmlns:a16="http://schemas.microsoft.com/office/drawing/2014/main" id="{6661C8D5-9A38-4B43-A194-2DEB1F77667A}"/>
              </a:ext>
            </a:extLst>
          </p:cNvPr>
          <p:cNvPicPr>
            <a:picLocks noChangeAspect="1"/>
          </p:cNvPicPr>
          <p:nvPr/>
        </p:nvPicPr>
        <p:blipFill>
          <a:blip r:embed="rId3"/>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3912602216"/>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2326868" y="2145401"/>
            <a:ext cx="6347714" cy="4211745"/>
          </a:xfrm>
        </p:spPr>
        <p:txBody>
          <a:bodyPr>
            <a:normAutofit/>
          </a:bodyPr>
          <a:lstStyle/>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New and additional criteria:</a:t>
            </a:r>
            <a:endParaRPr lang="en-US" sz="2400" dirty="0">
              <a:solidFill>
                <a:schemeClr val="tx1"/>
              </a:solidFill>
              <a:latin typeface="Calibri" panose="020F0502020204030204" pitchFamily="34" charset="0"/>
              <a:cs typeface="Calibri" panose="020F0502020204030204" pitchFamily="34" charset="0"/>
            </a:endParaRP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Demonstrably unlikely to successfully implement the petition due to substantial fiscal or governance factors; </a:t>
            </a:r>
            <a:r>
              <a:rPr lang="en-US" sz="2400" u="sng" dirty="0">
                <a:solidFill>
                  <a:schemeClr val="tx1"/>
                </a:solidFill>
                <a:latin typeface="Calibri"/>
                <a:cs typeface="Calibri"/>
              </a:rPr>
              <a:t>OR</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Not serving all pupils who wish to attend.</a:t>
            </a: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620266" y="451512"/>
            <a:ext cx="6348413" cy="997706"/>
          </a:xfrm>
          <a:prstGeom prst="rect">
            <a:avLst/>
          </a:prstGeom>
          <a:noFill/>
          <a:ln>
            <a:noFill/>
          </a:ln>
        </p:spPr>
        <p:txBody>
          <a:bodyPr spcFirstLastPara="1" wrap="square" lIns="91425" tIns="91425" rIns="91425" bIns="91425" anchor="t" anchorCtr="0">
            <a:noAutofit/>
          </a:bodyPr>
          <a:lstStyle/>
          <a:p>
            <a:pPr lvl="0" algn="ctr"/>
            <a:r>
              <a:rPr lang="en-US" b="1" dirty="0">
                <a:solidFill>
                  <a:schemeClr val="bg2"/>
                </a:solidFill>
                <a:latin typeface="Calibri" panose="020F0502020204030204" pitchFamily="34" charset="0"/>
                <a:cs typeface="Calibri" panose="020F0502020204030204" pitchFamily="34" charset="0"/>
              </a:rPr>
              <a:t>Renewal Criteria – New Law</a:t>
            </a:r>
            <a:br>
              <a:rPr lang="en-US" b="1" dirty="0">
                <a:solidFill>
                  <a:schemeClr val="bg2"/>
                </a:solidFill>
                <a:latin typeface="Calibri" panose="020F0502020204030204" pitchFamily="34" charset="0"/>
                <a:cs typeface="Calibri" panose="020F0502020204030204" pitchFamily="34" charset="0"/>
              </a:rPr>
            </a:br>
            <a:r>
              <a:rPr lang="en-US" b="1" dirty="0">
                <a:solidFill>
                  <a:schemeClr val="bg2"/>
                </a:solidFill>
                <a:latin typeface="Calibri" panose="020F0502020204030204" pitchFamily="34" charset="0"/>
                <a:cs typeface="Calibri" panose="020F0502020204030204" pitchFamily="34" charset="0"/>
              </a:rPr>
              <a:t>Unanswered Questions</a:t>
            </a:r>
            <a:endParaRPr b="1" dirty="0">
              <a:solidFill>
                <a:schemeClr val="bg2"/>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79A1395-DB89-457C-AD5B-FAC509767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0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E1FF-991D-4F40-AD61-8D01AFCEED1F}"/>
              </a:ext>
            </a:extLst>
          </p:cNvPr>
          <p:cNvSpPr>
            <a:spLocks noGrp="1"/>
          </p:cNvSpPr>
          <p:nvPr>
            <p:ph type="title"/>
          </p:nvPr>
        </p:nvSpPr>
        <p:spPr/>
        <p:txBody>
          <a:bodyPr>
            <a:normAutofit/>
          </a:bodyPr>
          <a:lstStyle/>
          <a:p>
            <a:pPr algn="ctr"/>
            <a:r>
              <a:rPr lang="en-US" b="1" dirty="0">
                <a:solidFill>
                  <a:schemeClr val="bg2"/>
                </a:solidFill>
              </a:rPr>
              <a:t>CA 2.0-Advancing Equity and Access Through Quality Authorizing</a:t>
            </a:r>
          </a:p>
        </p:txBody>
      </p:sp>
      <p:sp>
        <p:nvSpPr>
          <p:cNvPr id="3" name="Content Placeholder 2">
            <a:extLst>
              <a:ext uri="{FF2B5EF4-FFF2-40B4-BE49-F238E27FC236}">
                <a16:creationId xmlns:a16="http://schemas.microsoft.com/office/drawing/2014/main" id="{62338C9B-AA05-4089-8770-FC72A3462168}"/>
              </a:ext>
            </a:extLst>
          </p:cNvPr>
          <p:cNvSpPr>
            <a:spLocks noGrp="1"/>
          </p:cNvSpPr>
          <p:nvPr>
            <p:ph idx="1"/>
          </p:nvPr>
        </p:nvSpPr>
        <p:spPr/>
        <p:txBody>
          <a:bodyPr vert="horz" lIns="91440" tIns="45720" rIns="91440" bIns="45720" rtlCol="0" anchor="t">
            <a:normAutofit/>
          </a:bodyPr>
          <a:lstStyle/>
          <a:p>
            <a:pPr marL="0" indent="0">
              <a:buNone/>
            </a:pPr>
            <a:endParaRPr lang="en-US" sz="2400" dirty="0"/>
          </a:p>
          <a:p>
            <a:pPr marL="400050" lvl="2" indent="0" fontAlgn="base">
              <a:buClr>
                <a:srgbClr val="F07F09"/>
              </a:buClr>
              <a:buNone/>
            </a:pPr>
            <a:endParaRPr lang="en-US" sz="2200" dirty="0">
              <a:solidFill>
                <a:prstClr val="black">
                  <a:lumMod val="75000"/>
                  <a:lumOff val="25000"/>
                </a:prstClr>
              </a:solidFill>
            </a:endParaRPr>
          </a:p>
          <a:p>
            <a:pPr marL="342900" lvl="1" indent="-342900" fontAlgn="base">
              <a:buClr>
                <a:srgbClr val="F07F09"/>
              </a:buClr>
            </a:pPr>
            <a:endParaRPr lang="en-US" sz="2400" dirty="0">
              <a:solidFill>
                <a:prstClr val="black">
                  <a:lumMod val="75000"/>
                  <a:lumOff val="25000"/>
                </a:prstClr>
              </a:solidFill>
            </a:endParaRPr>
          </a:p>
          <a:p>
            <a:pPr marL="0" indent="0" fontAlgn="base">
              <a:buNone/>
            </a:pPr>
            <a:endParaRPr lang="en-US" sz="2000" dirty="0"/>
          </a:p>
          <a:p>
            <a:pPr fontAlgn="base"/>
            <a:endParaRPr lang="en-US" dirty="0"/>
          </a:p>
          <a:p>
            <a:pPr fontAlgn="base"/>
            <a:endParaRPr lang="en-US" dirty="0"/>
          </a:p>
          <a:p>
            <a:pPr marL="0" indent="0">
              <a:buNone/>
            </a:pPr>
            <a:endParaRPr lang="en-US" sz="2400" dirty="0"/>
          </a:p>
        </p:txBody>
      </p:sp>
      <p:pic>
        <p:nvPicPr>
          <p:cNvPr id="4" name="Picture 3">
            <a:extLst>
              <a:ext uri="{FF2B5EF4-FFF2-40B4-BE49-F238E27FC236}">
                <a16:creationId xmlns:a16="http://schemas.microsoft.com/office/drawing/2014/main" id="{07200AF9-8553-4408-9297-7E9D2A73CF95}"/>
              </a:ext>
            </a:extLst>
          </p:cNvPr>
          <p:cNvPicPr>
            <a:picLocks noChangeAspect="1"/>
          </p:cNvPicPr>
          <p:nvPr/>
        </p:nvPicPr>
        <p:blipFill>
          <a:blip r:embed="rId3"/>
          <a:stretch>
            <a:fillRect/>
          </a:stretch>
        </p:blipFill>
        <p:spPr>
          <a:xfrm>
            <a:off x="0" y="6136228"/>
            <a:ext cx="3072650" cy="713294"/>
          </a:xfrm>
          <a:prstGeom prst="rect">
            <a:avLst/>
          </a:prstGeom>
        </p:spPr>
      </p:pic>
      <p:pic>
        <p:nvPicPr>
          <p:cNvPr id="5" name="Picture 4">
            <a:extLst>
              <a:ext uri="{FF2B5EF4-FFF2-40B4-BE49-F238E27FC236}">
                <a16:creationId xmlns:a16="http://schemas.microsoft.com/office/drawing/2014/main" id="{A5FB5EA7-FF5E-459D-BB40-997A09D3CFB8}"/>
              </a:ext>
            </a:extLst>
          </p:cNvPr>
          <p:cNvPicPr>
            <a:picLocks noChangeAspect="1"/>
          </p:cNvPicPr>
          <p:nvPr/>
        </p:nvPicPr>
        <p:blipFill>
          <a:blip r:embed="rId4"/>
          <a:stretch>
            <a:fillRect/>
          </a:stretch>
        </p:blipFill>
        <p:spPr>
          <a:xfrm>
            <a:off x="2933156" y="6261207"/>
            <a:ext cx="2645893" cy="463336"/>
          </a:xfrm>
          <a:prstGeom prst="rect">
            <a:avLst/>
          </a:prstGeom>
        </p:spPr>
      </p:pic>
      <p:pic>
        <p:nvPicPr>
          <p:cNvPr id="6" name="Picture 5">
            <a:extLst>
              <a:ext uri="{FF2B5EF4-FFF2-40B4-BE49-F238E27FC236}">
                <a16:creationId xmlns:a16="http://schemas.microsoft.com/office/drawing/2014/main" id="{05A77CE5-D45E-4843-AFC7-BA42F56400EB}"/>
              </a:ext>
            </a:extLst>
          </p:cNvPr>
          <p:cNvPicPr>
            <a:picLocks noChangeAspect="1"/>
          </p:cNvPicPr>
          <p:nvPr/>
        </p:nvPicPr>
        <p:blipFill>
          <a:blip r:embed="rId5"/>
          <a:stretch>
            <a:fillRect/>
          </a:stretch>
        </p:blipFill>
        <p:spPr>
          <a:xfrm>
            <a:off x="5530318" y="1930399"/>
            <a:ext cx="3226875" cy="414398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AA4A873-8FB3-4434-A386-46E19E868D7A}"/>
              </a:ext>
            </a:extLst>
          </p:cNvPr>
          <p:cNvPicPr>
            <a:picLocks noChangeAspect="1"/>
          </p:cNvPicPr>
          <p:nvPr/>
        </p:nvPicPr>
        <p:blipFill>
          <a:blip r:embed="rId6"/>
          <a:stretch>
            <a:fillRect/>
          </a:stretch>
        </p:blipFill>
        <p:spPr>
          <a:xfrm>
            <a:off x="1384245" y="1942593"/>
            <a:ext cx="3201159" cy="41317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1522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2" name="Picture 1">
            <a:extLst>
              <a:ext uri="{FF2B5EF4-FFF2-40B4-BE49-F238E27FC236}">
                <a16:creationId xmlns:a16="http://schemas.microsoft.com/office/drawing/2014/main" id="{D4E029A5-4B83-4B04-B075-4D10981F1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E5727B-E3B3-4C40-86B6-4FCE2D2718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97049" y="197230"/>
            <a:ext cx="8896861" cy="5521736"/>
          </a:xfrm>
          <a:prstGeom prst="rect">
            <a:avLst/>
          </a:prstGeom>
          <a:noFill/>
          <a:ln>
            <a:noFill/>
          </a:ln>
        </p:spPr>
      </p:pic>
    </p:spTree>
    <p:extLst>
      <p:ext uri="{BB962C8B-B14F-4D97-AF65-F5344CB8AC3E}">
        <p14:creationId xmlns:p14="http://schemas.microsoft.com/office/powerpoint/2010/main" val="1757719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g96e374d745_2_785"/>
          <p:cNvPicPr preferRelativeResize="0"/>
          <p:nvPr/>
        </p:nvPicPr>
        <p:blipFill>
          <a:blip r:embed="rId3">
            <a:alphaModFix/>
          </a:blip>
          <a:stretch>
            <a:fillRect/>
          </a:stretch>
        </p:blipFill>
        <p:spPr>
          <a:xfrm>
            <a:off x="1670245" y="909639"/>
            <a:ext cx="6934200" cy="2333625"/>
          </a:xfrm>
          <a:prstGeom prst="rect">
            <a:avLst/>
          </a:prstGeom>
          <a:noFill/>
          <a:ln>
            <a:noFill/>
          </a:ln>
        </p:spPr>
      </p:pic>
      <p:pic>
        <p:nvPicPr>
          <p:cNvPr id="2" name="Picture 1">
            <a:extLst>
              <a:ext uri="{FF2B5EF4-FFF2-40B4-BE49-F238E27FC236}">
                <a16:creationId xmlns:a16="http://schemas.microsoft.com/office/drawing/2014/main" id="{90627665-67FC-462F-9AE6-BE8506384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A picture containing graphical user interface&#10;&#10;Description automatically generated">
            <a:extLst>
              <a:ext uri="{FF2B5EF4-FFF2-40B4-BE49-F238E27FC236}">
                <a16:creationId xmlns:a16="http://schemas.microsoft.com/office/drawing/2014/main" id="{BAC6EE89-D981-452A-8655-A50D3C521700}"/>
              </a:ext>
            </a:extLst>
          </p:cNvPr>
          <p:cNvPicPr>
            <a:picLocks noChangeAspect="1"/>
          </p:cNvPicPr>
          <p:nvPr/>
        </p:nvPicPr>
        <p:blipFill>
          <a:blip r:embed="rId5"/>
          <a:stretch>
            <a:fillRect/>
          </a:stretch>
        </p:blipFill>
        <p:spPr>
          <a:xfrm>
            <a:off x="1800225" y="3792489"/>
            <a:ext cx="6619875" cy="14256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5C69-CE7E-48E5-8C21-51F1BEC501F7}"/>
              </a:ext>
            </a:extLst>
          </p:cNvPr>
          <p:cNvSpPr>
            <a:spLocks noGrp="1"/>
          </p:cNvSpPr>
          <p:nvPr>
            <p:ph type="title"/>
          </p:nvPr>
        </p:nvSpPr>
        <p:spPr>
          <a:xfrm>
            <a:off x="2133601" y="609600"/>
            <a:ext cx="6347713" cy="855216"/>
          </a:xfrm>
        </p:spPr>
        <p:txBody>
          <a:bodyPr/>
          <a:lstStyle/>
          <a:p>
            <a:r>
              <a:rPr lang="en-US" b="1" dirty="0">
                <a:solidFill>
                  <a:schemeClr val="bg2"/>
                </a:solidFill>
                <a:latin typeface="Calibri" panose="020F0502020204030204" pitchFamily="34" charset="0"/>
                <a:cs typeface="Calibri" panose="020F0502020204030204" pitchFamily="34" charset="0"/>
              </a:rPr>
              <a:t>Getting to Know You</a:t>
            </a:r>
          </a:p>
        </p:txBody>
      </p:sp>
      <p:sp>
        <p:nvSpPr>
          <p:cNvPr id="3" name="Text Placeholder 2">
            <a:extLst>
              <a:ext uri="{FF2B5EF4-FFF2-40B4-BE49-F238E27FC236}">
                <a16:creationId xmlns:a16="http://schemas.microsoft.com/office/drawing/2014/main" id="{A8B91F39-54FA-44D5-8F0C-841B639520B8}"/>
              </a:ext>
            </a:extLst>
          </p:cNvPr>
          <p:cNvSpPr>
            <a:spLocks noGrp="1"/>
          </p:cNvSpPr>
          <p:nvPr>
            <p:ph type="body" idx="1"/>
          </p:nvPr>
        </p:nvSpPr>
        <p:spPr>
          <a:xfrm>
            <a:off x="1272970" y="1380379"/>
            <a:ext cx="7875374" cy="4263496"/>
          </a:xfrm>
        </p:spPr>
        <p:txBody>
          <a:bodyPr>
            <a:normAutofit/>
          </a:bodyPr>
          <a:lstStyle/>
          <a:p>
            <a:pPr>
              <a:buClr>
                <a:schemeClr val="accent2"/>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Put your county after your name on screen</a:t>
            </a:r>
          </a:p>
          <a:p>
            <a:pPr>
              <a:buClr>
                <a:schemeClr val="accent2"/>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In the Chat:</a:t>
            </a:r>
          </a:p>
          <a:p>
            <a:pPr>
              <a:buClr>
                <a:schemeClr val="accent2"/>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What county office?</a:t>
            </a:r>
          </a:p>
          <a:p>
            <a:pPr>
              <a:buClr>
                <a:schemeClr val="accent2"/>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How long have you been on the board?</a:t>
            </a:r>
          </a:p>
          <a:p>
            <a:pPr>
              <a:buClr>
                <a:schemeClr val="accent2"/>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How many charters do you oversee?</a:t>
            </a:r>
          </a:p>
          <a:p>
            <a:pPr>
              <a:buClr>
                <a:schemeClr val="accent2"/>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How many of these charters are up for renewal in 2021-22 or 2022-23?</a:t>
            </a:r>
          </a:p>
          <a:p>
            <a:pPr>
              <a:buClr>
                <a:schemeClr val="accent2"/>
              </a:buClr>
              <a:buFont typeface="Wingdings" panose="05000000000000000000" pitchFamily="2" charset="2"/>
              <a:buChar char="Ø"/>
            </a:pPr>
            <a:r>
              <a:rPr lang="en-US" sz="2400" b="1" dirty="0">
                <a:latin typeface="Calibri" panose="020F0502020204030204" pitchFamily="34" charset="0"/>
                <a:cs typeface="Calibri" panose="020F0502020204030204" pitchFamily="34" charset="0"/>
              </a:rPr>
              <a:t>What is one thing you want from this training?</a:t>
            </a:r>
            <a:endParaRPr lang="en-US" sz="2200" b="1" dirty="0">
              <a:latin typeface="Calibri" panose="020F0502020204030204" pitchFamily="34" charset="0"/>
              <a:cs typeface="Calibri" panose="020F0502020204030204" pitchFamily="34" charset="0"/>
            </a:endParaRPr>
          </a:p>
          <a:p>
            <a:pPr marL="137160" indent="0">
              <a:buNone/>
            </a:pPr>
            <a:endParaRPr lang="en-US" sz="2400" dirty="0"/>
          </a:p>
        </p:txBody>
      </p:sp>
      <p:pic>
        <p:nvPicPr>
          <p:cNvPr id="7" name="Picture 6">
            <a:extLst>
              <a:ext uri="{FF2B5EF4-FFF2-40B4-BE49-F238E27FC236}">
                <a16:creationId xmlns:a16="http://schemas.microsoft.com/office/drawing/2014/main" id="{046B84FC-0814-4D9A-89B2-6207A983E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052" y="588483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A21A31B-FB72-4E1C-8354-770158564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434" y="3897934"/>
            <a:ext cx="3423566" cy="1923718"/>
          </a:xfrm>
          <a:prstGeom prst="rect">
            <a:avLst/>
          </a:prstGeom>
        </p:spPr>
      </p:pic>
    </p:spTree>
    <p:extLst>
      <p:ext uri="{BB962C8B-B14F-4D97-AF65-F5344CB8AC3E}">
        <p14:creationId xmlns:p14="http://schemas.microsoft.com/office/powerpoint/2010/main" val="291282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95a1755e74_4_286"/>
          <p:cNvSpPr txBox="1"/>
          <p:nvPr/>
        </p:nvSpPr>
        <p:spPr>
          <a:xfrm>
            <a:off x="4226857" y="473915"/>
            <a:ext cx="2396111" cy="566700"/>
          </a:xfrm>
          <a:prstGeom prst="rect">
            <a:avLst/>
          </a:prstGeom>
          <a:noFill/>
          <a:ln>
            <a:noFill/>
          </a:ln>
        </p:spPr>
        <p:txBody>
          <a:bodyPr spcFirstLastPara="1" wrap="square" lIns="91425" tIns="45700" rIns="91425" bIns="45700" anchor="t" anchorCtr="0">
            <a:noAutofit/>
          </a:bodyPr>
          <a:lstStyle/>
          <a:p>
            <a:r>
              <a:rPr lang="en-US" sz="3600" b="1" dirty="0">
                <a:solidFill>
                  <a:schemeClr val="bg2"/>
                </a:solidFill>
                <a:latin typeface="Calibri"/>
                <a:cs typeface="Calibri"/>
                <a:sym typeface="Gill Sans"/>
              </a:rPr>
              <a:t>Criteria</a:t>
            </a:r>
            <a:endParaRPr lang="en-US" b="1" dirty="0">
              <a:solidFill>
                <a:schemeClr val="bg2"/>
              </a:solidFill>
            </a:endParaRPr>
          </a:p>
        </p:txBody>
      </p:sp>
      <p:sp>
        <p:nvSpPr>
          <p:cNvPr id="244" name="Google Shape;244;g95a1755e74_4_286"/>
          <p:cNvSpPr txBox="1"/>
          <p:nvPr/>
        </p:nvSpPr>
        <p:spPr>
          <a:xfrm>
            <a:off x="791855" y="1403409"/>
            <a:ext cx="8409275" cy="4599600"/>
          </a:xfrm>
          <a:prstGeom prst="rect">
            <a:avLst/>
          </a:prstGeom>
          <a:noFill/>
          <a:ln>
            <a:noFill/>
          </a:ln>
        </p:spPr>
        <p:txBody>
          <a:bodyPr spcFirstLastPara="1" wrap="square" lIns="91425" tIns="91425" rIns="91425" bIns="91425" anchor="t" anchorCtr="0">
            <a:noAutofit/>
          </a:bodyPr>
          <a:lstStyle/>
          <a:p>
            <a:pPr marL="318135" indent="-342900">
              <a:lnSpc>
                <a:spcPct val="150000"/>
              </a:lnSpc>
              <a:buClr>
                <a:schemeClr val="accent2"/>
              </a:buClr>
              <a:buSzPts val="2048"/>
              <a:buFont typeface="Wingdings" panose="05000000000000000000" pitchFamily="2" charset="2"/>
              <a:buChar char="Ø"/>
            </a:pPr>
            <a:r>
              <a:rPr lang="en-US" sz="2000" dirty="0">
                <a:solidFill>
                  <a:schemeClr val="tx1"/>
                </a:solidFill>
                <a:latin typeface="Calibri"/>
                <a:ea typeface="Gill Sans"/>
                <a:cs typeface="Calibri"/>
                <a:sym typeface="Gill Sans"/>
              </a:rPr>
              <a:t>Dashboard </a:t>
            </a:r>
            <a:endParaRPr lang="en-US" sz="2000" dirty="0">
              <a:solidFill>
                <a:schemeClr val="tx1"/>
              </a:solidFill>
              <a:latin typeface="Calibri"/>
              <a:ea typeface="Gill Sans"/>
              <a:cs typeface="Calibri"/>
            </a:endParaRPr>
          </a:p>
          <a:p>
            <a:pPr marL="323850" indent="-342900">
              <a:lnSpc>
                <a:spcPct val="150000"/>
              </a:lnSpc>
              <a:buClr>
                <a:schemeClr val="accent2"/>
              </a:buClr>
              <a:buSzPts val="2048"/>
              <a:buFont typeface="Wingdings" panose="05000000000000000000" pitchFamily="2" charset="2"/>
              <a:buChar char="Ø"/>
            </a:pPr>
            <a:r>
              <a:rPr lang="en-US" sz="2000" dirty="0">
                <a:solidFill>
                  <a:schemeClr val="tx1"/>
                </a:solidFill>
                <a:latin typeface="Calibri"/>
                <a:ea typeface="Gill Sans"/>
                <a:cs typeface="Calibri"/>
                <a:sym typeface="Gill Sans"/>
              </a:rPr>
              <a:t>Any new laws  </a:t>
            </a:r>
            <a:endParaRPr sz="2000" dirty="0">
              <a:solidFill>
                <a:schemeClr val="tx1"/>
              </a:solidFill>
              <a:latin typeface="Calibri"/>
              <a:ea typeface="Gill Sans"/>
              <a:cs typeface="Calibri"/>
            </a:endParaRPr>
          </a:p>
          <a:p>
            <a:pPr marL="323850" indent="-342900">
              <a:lnSpc>
                <a:spcPct val="150000"/>
              </a:lnSpc>
              <a:buClr>
                <a:schemeClr val="accent2"/>
              </a:buClr>
              <a:buSzPts val="2048"/>
              <a:buFont typeface="Wingdings" panose="05000000000000000000" pitchFamily="2" charset="2"/>
              <a:buChar char="Ø"/>
            </a:pPr>
            <a:r>
              <a:rPr lang="en-US" sz="2000" dirty="0">
                <a:solidFill>
                  <a:schemeClr val="tx1"/>
                </a:solidFill>
                <a:latin typeface="Calibri"/>
                <a:ea typeface="Gill Sans"/>
                <a:cs typeface="Calibri"/>
              </a:rPr>
              <a:t>Enrollment data</a:t>
            </a:r>
          </a:p>
          <a:p>
            <a:pPr marL="323850" indent="-342900">
              <a:lnSpc>
                <a:spcPct val="150000"/>
              </a:lnSpc>
              <a:buClr>
                <a:schemeClr val="accent2"/>
              </a:buClr>
              <a:buSzPts val="2048"/>
              <a:buFont typeface="Wingdings" panose="05000000000000000000" pitchFamily="2" charset="2"/>
              <a:buChar char="Ø"/>
            </a:pPr>
            <a:r>
              <a:rPr lang="en-US" sz="2000" dirty="0">
                <a:solidFill>
                  <a:schemeClr val="tx1"/>
                </a:solidFill>
                <a:latin typeface="Calibri"/>
                <a:ea typeface="Gill Sans"/>
                <a:cs typeface="Calibri"/>
              </a:rPr>
              <a:t>Academic Performance of significant student groups compared to state based on </a:t>
            </a:r>
            <a:r>
              <a:rPr lang="en-US" sz="2000" i="1" dirty="0">
                <a:solidFill>
                  <a:schemeClr val="tx1"/>
                </a:solidFill>
                <a:latin typeface="Calibri"/>
                <a:ea typeface="Gill Sans"/>
                <a:cs typeface="Calibri"/>
              </a:rPr>
              <a:t>VERIFIABLE</a:t>
            </a:r>
            <a:r>
              <a:rPr lang="en-US" sz="2000" dirty="0">
                <a:solidFill>
                  <a:schemeClr val="tx1"/>
                </a:solidFill>
                <a:latin typeface="Calibri"/>
                <a:ea typeface="Gill Sans"/>
                <a:cs typeface="Calibri"/>
              </a:rPr>
              <a:t> data </a:t>
            </a:r>
            <a:endParaRPr lang="en-US" sz="2000" dirty="0">
              <a:solidFill>
                <a:schemeClr val="tx1"/>
              </a:solidFill>
              <a:latin typeface="Calibri"/>
              <a:ea typeface="Gill Sans"/>
              <a:cs typeface="Calibri"/>
              <a:sym typeface="Gill Sans"/>
            </a:endParaRPr>
          </a:p>
          <a:p>
            <a:pPr marL="323850" indent="-342900">
              <a:lnSpc>
                <a:spcPct val="150000"/>
              </a:lnSpc>
              <a:buClr>
                <a:schemeClr val="accent2"/>
              </a:buClr>
              <a:buSzPts val="2048"/>
              <a:buFont typeface="Wingdings" panose="05000000000000000000" pitchFamily="2" charset="2"/>
              <a:buChar char="Ø"/>
            </a:pPr>
            <a:r>
              <a:rPr lang="en-US" sz="2000" dirty="0">
                <a:solidFill>
                  <a:schemeClr val="tx1"/>
                </a:solidFill>
                <a:latin typeface="Calibri"/>
                <a:ea typeface="Gill Sans"/>
                <a:cs typeface="Calibri"/>
              </a:rPr>
              <a:t>1:1 year growth </a:t>
            </a:r>
            <a:endParaRPr lang="en-US" sz="2000" dirty="0">
              <a:solidFill>
                <a:schemeClr val="tx1"/>
              </a:solidFill>
              <a:latin typeface="Calibri"/>
              <a:ea typeface="Gill Sans"/>
              <a:cs typeface="Calibri"/>
              <a:sym typeface="Gill Sans"/>
            </a:endParaRPr>
          </a:p>
          <a:p>
            <a:pPr marL="323850" indent="-342900">
              <a:lnSpc>
                <a:spcPct val="150000"/>
              </a:lnSpc>
              <a:buClr>
                <a:schemeClr val="accent2"/>
              </a:buClr>
              <a:buSzPts val="2048"/>
              <a:buFont typeface="Wingdings" panose="05000000000000000000" pitchFamily="2" charset="2"/>
              <a:buChar char="Ø"/>
            </a:pPr>
            <a:r>
              <a:rPr lang="en-US" sz="2000" dirty="0">
                <a:solidFill>
                  <a:schemeClr val="tx1"/>
                </a:solidFill>
                <a:latin typeface="Calibri"/>
                <a:ea typeface="Gill Sans"/>
                <a:cs typeface="Calibri"/>
                <a:sym typeface="Gill Sans"/>
              </a:rPr>
              <a:t>New reasons to deny cannot be considered (i.e. fiscal impact – #s 7,8)</a:t>
            </a:r>
            <a:endParaRPr lang="en-US" sz="2000" dirty="0">
              <a:solidFill>
                <a:schemeClr val="tx1"/>
              </a:solidFill>
              <a:latin typeface="Calibri"/>
              <a:ea typeface="Gill Sans"/>
              <a:cs typeface="Calibri"/>
            </a:endParaRPr>
          </a:p>
          <a:p>
            <a:pPr marL="323850" indent="-342900">
              <a:lnSpc>
                <a:spcPct val="150000"/>
              </a:lnSpc>
              <a:buClr>
                <a:schemeClr val="accent2"/>
              </a:buClr>
              <a:buSzPts val="2048"/>
              <a:buFont typeface="Wingdings" panose="05000000000000000000" pitchFamily="2" charset="2"/>
              <a:buChar char="Ø"/>
            </a:pPr>
            <a:r>
              <a:rPr lang="en-US" sz="2000" dirty="0">
                <a:solidFill>
                  <a:schemeClr val="tx1"/>
                </a:solidFill>
                <a:latin typeface="Calibri"/>
                <a:ea typeface="Gill Sans"/>
                <a:cs typeface="Calibri"/>
              </a:rPr>
              <a:t>Sound governance, financials and operations</a:t>
            </a:r>
          </a:p>
          <a:p>
            <a:pPr marL="323850" indent="-342900">
              <a:lnSpc>
                <a:spcPct val="150000"/>
              </a:lnSpc>
              <a:buClr>
                <a:schemeClr val="accent2"/>
              </a:buClr>
              <a:buSzPts val="2048"/>
              <a:buFont typeface="Wingdings" panose="05000000000000000000" pitchFamily="2" charset="2"/>
              <a:buChar char="Ø"/>
            </a:pPr>
            <a:r>
              <a:rPr lang="en-US" sz="2000" dirty="0">
                <a:solidFill>
                  <a:schemeClr val="tx1"/>
                </a:solidFill>
                <a:latin typeface="Calibri"/>
                <a:ea typeface="Gill Sans"/>
                <a:cs typeface="Calibri"/>
              </a:rPr>
              <a:t>If non-renewal, "closure is in the best interest of the students"</a:t>
            </a:r>
            <a:endParaRPr lang="en-US" sz="2000" dirty="0">
              <a:solidFill>
                <a:schemeClr val="tx1"/>
              </a:solidFill>
              <a:latin typeface="Calibri" panose="020F0502020204030204" pitchFamily="34" charset="0"/>
              <a:ea typeface="Gill Sans"/>
              <a:cs typeface="Calibri" panose="020F0502020204030204" pitchFamily="34" charset="0"/>
            </a:endParaRPr>
          </a:p>
          <a:p>
            <a:pPr marL="228600" indent="-247650">
              <a:lnSpc>
                <a:spcPct val="150000"/>
              </a:lnSpc>
              <a:buClr>
                <a:schemeClr val="accent2"/>
              </a:buClr>
              <a:buSzPts val="2048"/>
              <a:buChar char="■"/>
            </a:pPr>
            <a:endParaRPr lang="en-US" sz="2000" dirty="0">
              <a:solidFill>
                <a:schemeClr val="tx1"/>
              </a:solidFill>
              <a:latin typeface="Calibri" panose="020F0502020204030204" pitchFamily="34" charset="0"/>
              <a:ea typeface="Gill Sans"/>
              <a:cs typeface="Calibri" panose="020F0502020204030204" pitchFamily="34" charset="0"/>
            </a:endParaRPr>
          </a:p>
          <a:p>
            <a:pPr marL="228600" indent="-247650">
              <a:buClr>
                <a:schemeClr val="accent2"/>
              </a:buClr>
              <a:buSzPts val="2048"/>
              <a:buChar char="■"/>
            </a:pPr>
            <a:endParaRPr lang="en-US" sz="2000" dirty="0">
              <a:solidFill>
                <a:schemeClr val="tx1"/>
              </a:solidFill>
              <a:latin typeface="Calibri" panose="020F0502020204030204" pitchFamily="34" charset="0"/>
              <a:ea typeface="Gill Sans"/>
              <a:cs typeface="Calibri" panose="020F0502020204030204" pitchFamily="34" charset="0"/>
            </a:endParaRPr>
          </a:p>
          <a:p>
            <a:pPr lvl="3">
              <a:buClr>
                <a:schemeClr val="accent2"/>
              </a:buClr>
              <a:buSzPts val="2048"/>
            </a:pPr>
            <a:r>
              <a:rPr lang="en-US" sz="2000" dirty="0">
                <a:solidFill>
                  <a:schemeClr val="tx1"/>
                </a:solidFill>
                <a:latin typeface="Calibri"/>
                <a:ea typeface="Gill Sans"/>
                <a:cs typeface="Calibri"/>
              </a:rPr>
              <a:t>                                 </a:t>
            </a:r>
            <a:endParaRPr lang="en-US" sz="2000" b="1" dirty="0">
              <a:solidFill>
                <a:schemeClr val="tx1"/>
              </a:solidFill>
              <a:latin typeface="Calibri" panose="020F0502020204030204" pitchFamily="34" charset="0"/>
              <a:ea typeface="Gill Sans"/>
              <a:cs typeface="Calibri" panose="020F0502020204030204" pitchFamily="34" charset="0"/>
            </a:endParaRPr>
          </a:p>
        </p:txBody>
      </p:sp>
      <p:pic>
        <p:nvPicPr>
          <p:cNvPr id="4" name="Picture 3">
            <a:extLst>
              <a:ext uri="{FF2B5EF4-FFF2-40B4-BE49-F238E27FC236}">
                <a16:creationId xmlns:a16="http://schemas.microsoft.com/office/drawing/2014/main" id="{82C7BE40-9DA5-4974-91D3-66203C371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
        <p:nvSpPr>
          <p:cNvPr id="9" name="Star: 5 Points 8">
            <a:extLst>
              <a:ext uri="{FF2B5EF4-FFF2-40B4-BE49-F238E27FC236}">
                <a16:creationId xmlns:a16="http://schemas.microsoft.com/office/drawing/2014/main" id="{452669AB-6CC3-4AC1-BA52-4CF4DD44F9B8}"/>
              </a:ext>
            </a:extLst>
          </p:cNvPr>
          <p:cNvSpPr/>
          <p:nvPr/>
        </p:nvSpPr>
        <p:spPr>
          <a:xfrm>
            <a:off x="2771775" y="2466975"/>
            <a:ext cx="304800" cy="3238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a:extLst>
              <a:ext uri="{FF2B5EF4-FFF2-40B4-BE49-F238E27FC236}">
                <a16:creationId xmlns:a16="http://schemas.microsoft.com/office/drawing/2014/main" id="{6ADCB607-687B-4853-950C-41D29ECF1747}"/>
              </a:ext>
            </a:extLst>
          </p:cNvPr>
          <p:cNvSpPr/>
          <p:nvPr/>
        </p:nvSpPr>
        <p:spPr>
          <a:xfrm>
            <a:off x="2562225" y="3228975"/>
            <a:ext cx="295275" cy="2857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g95a1755e74_4_294"/>
          <p:cNvSpPr txBox="1"/>
          <p:nvPr/>
        </p:nvSpPr>
        <p:spPr>
          <a:xfrm>
            <a:off x="6910016" y="1972770"/>
            <a:ext cx="2319552" cy="471264"/>
          </a:xfrm>
          <a:prstGeom prst="rect">
            <a:avLst/>
          </a:prstGeom>
          <a:noFill/>
          <a:ln>
            <a:noFill/>
          </a:ln>
        </p:spPr>
        <p:txBody>
          <a:bodyPr spcFirstLastPara="1" wrap="square" lIns="91425" tIns="91425" rIns="91425" bIns="91425" anchor="t" anchorCtr="0">
            <a:noAutofit/>
          </a:bodyPr>
          <a:lstStyle/>
          <a:p>
            <a:pPr>
              <a:lnSpc>
                <a:spcPct val="80000"/>
              </a:lnSpc>
              <a:buClr>
                <a:schemeClr val="accent2"/>
              </a:buClr>
              <a:buSzPts val="2024"/>
            </a:pPr>
            <a:r>
              <a:rPr lang="en-US" sz="2000" dirty="0">
                <a:solidFill>
                  <a:schemeClr val="dk1"/>
                </a:solidFill>
                <a:latin typeface="Gill Sans"/>
                <a:ea typeface="Gill Sans"/>
                <a:cs typeface="Gill Sans"/>
                <a:sym typeface="Gill Sans"/>
              </a:rPr>
              <a:t>"Shall not deny"</a:t>
            </a:r>
            <a:endParaRPr lang="en-US" sz="1300" dirty="0">
              <a:solidFill>
                <a:schemeClr val="dk1"/>
              </a:solidFill>
              <a:latin typeface="Gill Sans"/>
              <a:ea typeface="Gill Sans"/>
              <a:cs typeface="Gill Sans"/>
            </a:endParaRPr>
          </a:p>
          <a:p>
            <a:pPr marL="228600" indent="-241300">
              <a:lnSpc>
                <a:spcPct val="150000"/>
              </a:lnSpc>
              <a:buClr>
                <a:srgbClr val="F3A447"/>
              </a:buClr>
              <a:buSzPts val="2040"/>
              <a:buChar char="■"/>
            </a:pPr>
            <a:endParaRPr sz="2000" dirty="0">
              <a:solidFill>
                <a:schemeClr val="tx1"/>
              </a:solidFill>
              <a:latin typeface="Gill Sans"/>
              <a:ea typeface="Gill Sans"/>
              <a:cs typeface="Gill Sans"/>
            </a:endParaRPr>
          </a:p>
          <a:p>
            <a:pPr marL="228600" indent="-241300">
              <a:lnSpc>
                <a:spcPct val="150000"/>
              </a:lnSpc>
              <a:spcBef>
                <a:spcPts val="400"/>
              </a:spcBef>
              <a:buClr>
                <a:schemeClr val="accent2"/>
              </a:buClr>
              <a:buSzPts val="2040"/>
              <a:buFont typeface="Arial"/>
              <a:buChar char="■"/>
            </a:pPr>
            <a:endParaRPr lang="en-US" sz="2000" dirty="0">
              <a:solidFill>
                <a:schemeClr val="tx1"/>
              </a:solidFill>
              <a:latin typeface="Gill Sans"/>
              <a:ea typeface="Gill Sans"/>
              <a:cs typeface="Gill Sans"/>
            </a:endParaRPr>
          </a:p>
        </p:txBody>
      </p:sp>
      <p:pic>
        <p:nvPicPr>
          <p:cNvPr id="262" name="Google Shape;262;g95a1755e74_4_294"/>
          <p:cNvPicPr preferRelativeResize="0"/>
          <p:nvPr/>
        </p:nvPicPr>
        <p:blipFill>
          <a:blip r:embed="rId3">
            <a:alphaModFix/>
          </a:blip>
          <a:stretch>
            <a:fillRect/>
          </a:stretch>
        </p:blipFill>
        <p:spPr>
          <a:xfrm>
            <a:off x="3817456" y="1713122"/>
            <a:ext cx="1441789" cy="807328"/>
          </a:xfrm>
          <a:prstGeom prst="rect">
            <a:avLst/>
          </a:prstGeom>
          <a:noFill/>
          <a:ln>
            <a:noFill/>
          </a:ln>
        </p:spPr>
      </p:pic>
      <p:pic>
        <p:nvPicPr>
          <p:cNvPr id="263" name="Google Shape;263;g95a1755e74_4_294"/>
          <p:cNvPicPr preferRelativeResize="0"/>
          <p:nvPr/>
        </p:nvPicPr>
        <p:blipFill>
          <a:blip r:embed="rId4">
            <a:alphaModFix/>
          </a:blip>
          <a:stretch>
            <a:fillRect/>
          </a:stretch>
        </p:blipFill>
        <p:spPr>
          <a:xfrm>
            <a:off x="6060969" y="1808903"/>
            <a:ext cx="768959" cy="813629"/>
          </a:xfrm>
          <a:prstGeom prst="rect">
            <a:avLst/>
          </a:prstGeom>
          <a:noFill/>
          <a:ln>
            <a:noFill/>
          </a:ln>
        </p:spPr>
      </p:pic>
      <p:pic>
        <p:nvPicPr>
          <p:cNvPr id="264" name="Google Shape;264;g95a1755e74_4_294"/>
          <p:cNvPicPr preferRelativeResize="0"/>
          <p:nvPr/>
        </p:nvPicPr>
        <p:blipFill>
          <a:blip r:embed="rId5">
            <a:alphaModFix/>
          </a:blip>
          <a:stretch>
            <a:fillRect/>
          </a:stretch>
        </p:blipFill>
        <p:spPr>
          <a:xfrm>
            <a:off x="5423681" y="2003086"/>
            <a:ext cx="489452" cy="328119"/>
          </a:xfrm>
          <a:prstGeom prst="rect">
            <a:avLst/>
          </a:prstGeom>
          <a:noFill/>
          <a:ln>
            <a:noFill/>
          </a:ln>
        </p:spPr>
      </p:pic>
      <p:pic>
        <p:nvPicPr>
          <p:cNvPr id="4" name="Picture 3">
            <a:extLst>
              <a:ext uri="{FF2B5EF4-FFF2-40B4-BE49-F238E27FC236}">
                <a16:creationId xmlns:a16="http://schemas.microsoft.com/office/drawing/2014/main" id="{A595AD92-8FED-40FE-8036-A1B7AFA1F9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289;g95a1755e74_4_319" descr="Shape&#10;&#10;Description automatically generated">
            <a:extLst>
              <a:ext uri="{FF2B5EF4-FFF2-40B4-BE49-F238E27FC236}">
                <a16:creationId xmlns:a16="http://schemas.microsoft.com/office/drawing/2014/main" id="{C11650EC-2600-4A8B-89EF-5A15B4659E0E}"/>
              </a:ext>
            </a:extLst>
          </p:cNvPr>
          <p:cNvPicPr preferRelativeResize="0"/>
          <p:nvPr/>
        </p:nvPicPr>
        <p:blipFill>
          <a:blip r:embed="rId7">
            <a:alphaModFix/>
          </a:blip>
          <a:stretch>
            <a:fillRect/>
          </a:stretch>
        </p:blipFill>
        <p:spPr>
          <a:xfrm>
            <a:off x="5571683" y="4232393"/>
            <a:ext cx="874261" cy="805768"/>
          </a:xfrm>
          <a:prstGeom prst="rect">
            <a:avLst/>
          </a:prstGeom>
          <a:noFill/>
          <a:ln>
            <a:noFill/>
          </a:ln>
        </p:spPr>
      </p:pic>
      <p:sp>
        <p:nvSpPr>
          <p:cNvPr id="5" name="Google Shape;291;g95a1755e74_4_319">
            <a:extLst>
              <a:ext uri="{FF2B5EF4-FFF2-40B4-BE49-F238E27FC236}">
                <a16:creationId xmlns:a16="http://schemas.microsoft.com/office/drawing/2014/main" id="{E56A8BBB-35AE-4D19-A7A1-6C24297B8F40}"/>
              </a:ext>
            </a:extLst>
          </p:cNvPr>
          <p:cNvSpPr/>
          <p:nvPr/>
        </p:nvSpPr>
        <p:spPr>
          <a:xfrm>
            <a:off x="6533124" y="4571823"/>
            <a:ext cx="764951" cy="21053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1F497D"/>
              </a:solidFill>
            </a:endParaRPr>
          </a:p>
        </p:txBody>
      </p:sp>
      <p:pic>
        <p:nvPicPr>
          <p:cNvPr id="6" name="Google Shape;236;g96e374d745_2_785" descr="A picture containing drawing&#10;&#10;Description automatically generated">
            <a:extLst>
              <a:ext uri="{FF2B5EF4-FFF2-40B4-BE49-F238E27FC236}">
                <a16:creationId xmlns:a16="http://schemas.microsoft.com/office/drawing/2014/main" id="{65637DC1-10FD-4E9B-9460-E8DD5CD11170}"/>
              </a:ext>
            </a:extLst>
          </p:cNvPr>
          <p:cNvPicPr preferRelativeResize="0"/>
          <p:nvPr/>
        </p:nvPicPr>
        <p:blipFill>
          <a:blip r:embed="rId8">
            <a:alphaModFix/>
          </a:blip>
          <a:stretch>
            <a:fillRect/>
          </a:stretch>
        </p:blipFill>
        <p:spPr>
          <a:xfrm>
            <a:off x="109074" y="-1044"/>
            <a:ext cx="4239322" cy="1599503"/>
          </a:xfrm>
          <a:prstGeom prst="rect">
            <a:avLst/>
          </a:prstGeom>
          <a:noFill/>
          <a:ln>
            <a:noFill/>
          </a:ln>
        </p:spPr>
      </p:pic>
      <p:pic>
        <p:nvPicPr>
          <p:cNvPr id="24" name="Google Shape;290;g95a1755e74_4_319" descr="A picture containing drawing&#10;&#10;Description automatically generated">
            <a:extLst>
              <a:ext uri="{FF2B5EF4-FFF2-40B4-BE49-F238E27FC236}">
                <a16:creationId xmlns:a16="http://schemas.microsoft.com/office/drawing/2014/main" id="{74BD2D7F-066A-449A-BB59-E77D5A9DD0CD}"/>
              </a:ext>
            </a:extLst>
          </p:cNvPr>
          <p:cNvPicPr preferRelativeResize="0"/>
          <p:nvPr/>
        </p:nvPicPr>
        <p:blipFill>
          <a:blip r:embed="rId9">
            <a:alphaModFix/>
          </a:blip>
          <a:stretch>
            <a:fillRect/>
          </a:stretch>
        </p:blipFill>
        <p:spPr>
          <a:xfrm>
            <a:off x="7403112" y="4235857"/>
            <a:ext cx="926953" cy="801561"/>
          </a:xfrm>
          <a:prstGeom prst="rect">
            <a:avLst/>
          </a:prstGeom>
          <a:noFill/>
          <a:ln>
            <a:noFill/>
          </a:ln>
        </p:spPr>
      </p:pic>
      <p:pic>
        <p:nvPicPr>
          <p:cNvPr id="35" name="Google Shape;264;g95a1755e74_4_294">
            <a:extLst>
              <a:ext uri="{FF2B5EF4-FFF2-40B4-BE49-F238E27FC236}">
                <a16:creationId xmlns:a16="http://schemas.microsoft.com/office/drawing/2014/main" id="{1D0DC754-9A61-4E98-B9C0-31EBA00A2A50}"/>
              </a:ext>
            </a:extLst>
          </p:cNvPr>
          <p:cNvPicPr preferRelativeResize="0"/>
          <p:nvPr/>
        </p:nvPicPr>
        <p:blipFill>
          <a:blip r:embed="rId5">
            <a:alphaModFix/>
          </a:blip>
          <a:stretch>
            <a:fillRect/>
          </a:stretch>
        </p:blipFill>
        <p:spPr>
          <a:xfrm>
            <a:off x="4940462" y="4493525"/>
            <a:ext cx="424403" cy="355997"/>
          </a:xfrm>
          <a:prstGeom prst="rect">
            <a:avLst/>
          </a:prstGeom>
          <a:noFill/>
          <a:ln>
            <a:noFill/>
          </a:ln>
        </p:spPr>
      </p:pic>
      <p:pic>
        <p:nvPicPr>
          <p:cNvPr id="26" name="Picture 27">
            <a:extLst>
              <a:ext uri="{FF2B5EF4-FFF2-40B4-BE49-F238E27FC236}">
                <a16:creationId xmlns:a16="http://schemas.microsoft.com/office/drawing/2014/main" id="{EC90E896-6FE4-4400-A8DD-125108418F6F}"/>
              </a:ext>
            </a:extLst>
          </p:cNvPr>
          <p:cNvPicPr>
            <a:picLocks noChangeAspect="1"/>
          </p:cNvPicPr>
          <p:nvPr/>
        </p:nvPicPr>
        <p:blipFill>
          <a:blip r:embed="rId10"/>
          <a:stretch>
            <a:fillRect/>
          </a:stretch>
        </p:blipFill>
        <p:spPr>
          <a:xfrm>
            <a:off x="3498117" y="4236653"/>
            <a:ext cx="1246380" cy="670698"/>
          </a:xfrm>
          <a:prstGeom prst="rect">
            <a:avLst/>
          </a:prstGeom>
        </p:spPr>
      </p:pic>
      <p:sp>
        <p:nvSpPr>
          <p:cNvPr id="37" name="Google Shape;261;g95a1755e74_4_294">
            <a:extLst>
              <a:ext uri="{FF2B5EF4-FFF2-40B4-BE49-F238E27FC236}">
                <a16:creationId xmlns:a16="http://schemas.microsoft.com/office/drawing/2014/main" id="{F0771836-EC26-4A1C-BC04-0D969107D2C8}"/>
              </a:ext>
            </a:extLst>
          </p:cNvPr>
          <p:cNvSpPr txBox="1"/>
          <p:nvPr/>
        </p:nvSpPr>
        <p:spPr>
          <a:xfrm>
            <a:off x="8452600" y="4491087"/>
            <a:ext cx="1752699" cy="471264"/>
          </a:xfrm>
          <a:prstGeom prst="rect">
            <a:avLst/>
          </a:prstGeom>
          <a:noFill/>
          <a:ln>
            <a:noFill/>
          </a:ln>
        </p:spPr>
        <p:txBody>
          <a:bodyPr spcFirstLastPara="1" wrap="square" lIns="91425" tIns="91425" rIns="91425" bIns="91425" anchor="t" anchorCtr="0">
            <a:noAutofit/>
          </a:bodyPr>
          <a:lstStyle/>
          <a:p>
            <a:pPr>
              <a:lnSpc>
                <a:spcPct val="80000"/>
              </a:lnSpc>
              <a:buClr>
                <a:schemeClr val="accent2"/>
              </a:buClr>
              <a:buSzPts val="2024"/>
            </a:pPr>
            <a:r>
              <a:rPr lang="en-US" sz="2000" dirty="0">
                <a:solidFill>
                  <a:schemeClr val="dk1"/>
                </a:solidFill>
                <a:latin typeface="Gill Sans"/>
                <a:ea typeface="Gill Sans"/>
                <a:cs typeface="Gill Sans"/>
                <a:sym typeface="Gill Sans"/>
              </a:rPr>
              <a:t>"Shall deny"</a:t>
            </a:r>
            <a:endParaRPr lang="en-US" sz="1300" dirty="0">
              <a:solidFill>
                <a:schemeClr val="dk1"/>
              </a:solidFill>
              <a:latin typeface="Gill Sans"/>
              <a:ea typeface="Gill Sans"/>
              <a:cs typeface="Gill Sans"/>
            </a:endParaRPr>
          </a:p>
          <a:p>
            <a:pPr marL="228600" indent="-241300">
              <a:lnSpc>
                <a:spcPct val="150000"/>
              </a:lnSpc>
              <a:buClr>
                <a:srgbClr val="F3A447"/>
              </a:buClr>
              <a:buSzPts val="2040"/>
              <a:buChar char="■"/>
            </a:pPr>
            <a:endParaRPr sz="2000" dirty="0">
              <a:solidFill>
                <a:schemeClr val="tx1"/>
              </a:solidFill>
              <a:latin typeface="Gill Sans"/>
              <a:ea typeface="Gill Sans"/>
              <a:cs typeface="Gill Sans"/>
            </a:endParaRPr>
          </a:p>
          <a:p>
            <a:pPr marL="228600" indent="-241300">
              <a:lnSpc>
                <a:spcPct val="150000"/>
              </a:lnSpc>
              <a:spcBef>
                <a:spcPts val="400"/>
              </a:spcBef>
              <a:buClr>
                <a:schemeClr val="accent2"/>
              </a:buClr>
              <a:buSzPts val="2040"/>
              <a:buFont typeface="Arial"/>
              <a:buChar char="■"/>
            </a:pPr>
            <a:endParaRPr lang="en-US" sz="2000" dirty="0">
              <a:solidFill>
                <a:schemeClr val="tx1"/>
              </a:solidFill>
              <a:latin typeface="Gill Sans"/>
              <a:ea typeface="Gill Sans"/>
              <a:cs typeface="Gill Sans"/>
            </a:endParaRPr>
          </a:p>
        </p:txBody>
      </p:sp>
      <p:sp>
        <p:nvSpPr>
          <p:cNvPr id="38" name="Google Shape;261;g95a1755e74_4_294">
            <a:extLst>
              <a:ext uri="{FF2B5EF4-FFF2-40B4-BE49-F238E27FC236}">
                <a16:creationId xmlns:a16="http://schemas.microsoft.com/office/drawing/2014/main" id="{0C3761BB-D97F-432F-9C7D-F668C609E59B}"/>
              </a:ext>
            </a:extLst>
          </p:cNvPr>
          <p:cNvSpPr txBox="1"/>
          <p:nvPr/>
        </p:nvSpPr>
        <p:spPr>
          <a:xfrm>
            <a:off x="1696819" y="4946429"/>
            <a:ext cx="8805842" cy="703581"/>
          </a:xfrm>
          <a:prstGeom prst="rect">
            <a:avLst/>
          </a:prstGeom>
          <a:noFill/>
          <a:ln>
            <a:noFill/>
          </a:ln>
        </p:spPr>
        <p:txBody>
          <a:bodyPr spcFirstLastPara="1" wrap="square" lIns="91425" tIns="91425" rIns="91425" bIns="91425" anchor="t" anchorCtr="0">
            <a:noAutofit/>
          </a:bodyPr>
          <a:lstStyle/>
          <a:p>
            <a:pPr marL="330200" indent="-342900">
              <a:lnSpc>
                <a:spcPct val="150000"/>
              </a:lnSpc>
              <a:buClr>
                <a:schemeClr val="accent2"/>
              </a:buClr>
              <a:buSzPts val="2040"/>
              <a:buFont typeface="Wingdings" panose="05000000000000000000" pitchFamily="2" charset="2"/>
              <a:buChar char="Ø"/>
            </a:pPr>
            <a:r>
              <a:rPr lang="en-US" sz="2000" dirty="0">
                <a:solidFill>
                  <a:schemeClr val="dk1"/>
                </a:solidFill>
                <a:latin typeface="Gill Sans"/>
                <a:ea typeface="Gill Sans"/>
                <a:cs typeface="Gill Sans"/>
              </a:rPr>
              <a:t>"Clear and convincing evidence": Strong plan and growth = 2 yrs</a:t>
            </a:r>
          </a:p>
          <a:p>
            <a:pPr marL="228600" indent="-241300">
              <a:lnSpc>
                <a:spcPct val="150000"/>
              </a:lnSpc>
              <a:spcBef>
                <a:spcPts val="400"/>
              </a:spcBef>
              <a:buClr>
                <a:srgbClr val="F3A447"/>
              </a:buClr>
              <a:buSzPts val="2040"/>
              <a:buChar char="■"/>
            </a:pPr>
            <a:endParaRPr lang="en-US" sz="2000" dirty="0">
              <a:solidFill>
                <a:schemeClr val="tx1"/>
              </a:solidFill>
              <a:latin typeface="Gill Sans"/>
              <a:ea typeface="Gill Sans"/>
              <a:cs typeface="Gill Sans"/>
            </a:endParaRPr>
          </a:p>
        </p:txBody>
      </p:sp>
      <p:sp>
        <p:nvSpPr>
          <p:cNvPr id="39" name="Google Shape;261;g95a1755e74_4_294">
            <a:extLst>
              <a:ext uri="{FF2B5EF4-FFF2-40B4-BE49-F238E27FC236}">
                <a16:creationId xmlns:a16="http://schemas.microsoft.com/office/drawing/2014/main" id="{C994B6D4-BA39-47B9-BC0C-202CE20F311D}"/>
              </a:ext>
            </a:extLst>
          </p:cNvPr>
          <p:cNvSpPr txBox="1"/>
          <p:nvPr/>
        </p:nvSpPr>
        <p:spPr>
          <a:xfrm>
            <a:off x="3685453" y="2493160"/>
            <a:ext cx="6649941" cy="703581"/>
          </a:xfrm>
          <a:prstGeom prst="rect">
            <a:avLst/>
          </a:prstGeom>
          <a:noFill/>
          <a:ln>
            <a:noFill/>
          </a:ln>
        </p:spPr>
        <p:txBody>
          <a:bodyPr spcFirstLastPara="1" wrap="square" lIns="91425" tIns="91425" rIns="91425" bIns="91425" anchor="t" anchorCtr="0">
            <a:noAutofit/>
          </a:bodyPr>
          <a:lstStyle/>
          <a:p>
            <a:pPr marL="330200" indent="-342900">
              <a:lnSpc>
                <a:spcPct val="150000"/>
              </a:lnSpc>
              <a:buClr>
                <a:schemeClr val="accent2"/>
              </a:buClr>
              <a:buSzPts val="2040"/>
              <a:buFont typeface="Wingdings" panose="05000000000000000000" pitchFamily="2" charset="2"/>
              <a:buChar char="Ø"/>
            </a:pPr>
            <a:r>
              <a:rPr lang="en-US" sz="2000" dirty="0">
                <a:solidFill>
                  <a:schemeClr val="dk1"/>
                </a:solidFill>
                <a:latin typeface="Gill Sans"/>
                <a:ea typeface="Gill Sans"/>
                <a:cs typeface="Gill Sans"/>
              </a:rPr>
              <a:t>Any major issues/ concerns must follow NOV </a:t>
            </a:r>
          </a:p>
          <a:p>
            <a:pPr marL="330200" indent="-342900">
              <a:lnSpc>
                <a:spcPct val="150000"/>
              </a:lnSpc>
              <a:buClr>
                <a:srgbClr val="F3A447"/>
              </a:buClr>
              <a:buSzPts val="2040"/>
              <a:buFont typeface="Wingdings" panose="05000000000000000000" pitchFamily="2" charset="2"/>
              <a:buChar char="Ø"/>
            </a:pPr>
            <a:r>
              <a:rPr lang="en-US" sz="2000" dirty="0">
                <a:solidFill>
                  <a:schemeClr val="dk1"/>
                </a:solidFill>
                <a:latin typeface="Gill Sans"/>
                <a:ea typeface="Gill Sans"/>
                <a:cs typeface="Gill Sans"/>
              </a:rPr>
              <a:t>5-7 yrs</a:t>
            </a:r>
          </a:p>
          <a:p>
            <a:pPr marL="228600" indent="-241300">
              <a:lnSpc>
                <a:spcPct val="150000"/>
              </a:lnSpc>
              <a:spcBef>
                <a:spcPts val="400"/>
              </a:spcBef>
              <a:buClr>
                <a:srgbClr val="F3A447"/>
              </a:buClr>
              <a:buSzPts val="2040"/>
              <a:buChar char="■"/>
            </a:pPr>
            <a:endParaRPr lang="en-US" sz="2000" dirty="0">
              <a:solidFill>
                <a:schemeClr val="tx1"/>
              </a:solidFill>
              <a:latin typeface="Gill Sans"/>
              <a:ea typeface="Gill Sans"/>
              <a:cs typeface="Gill Sans"/>
            </a:endParaRPr>
          </a:p>
        </p:txBody>
      </p:sp>
      <p:pic>
        <p:nvPicPr>
          <p:cNvPr id="30" name="Picture 5" descr="A picture containing graphical user interface&#10;&#10;Description automatically generated">
            <a:extLst>
              <a:ext uri="{FF2B5EF4-FFF2-40B4-BE49-F238E27FC236}">
                <a16:creationId xmlns:a16="http://schemas.microsoft.com/office/drawing/2014/main" id="{9681A54E-680D-4BA3-8618-A0150B7ACC26}"/>
              </a:ext>
            </a:extLst>
          </p:cNvPr>
          <p:cNvPicPr>
            <a:picLocks noChangeAspect="1"/>
          </p:cNvPicPr>
          <p:nvPr/>
        </p:nvPicPr>
        <p:blipFill>
          <a:blip r:embed="rId11"/>
          <a:stretch>
            <a:fillRect/>
          </a:stretch>
        </p:blipFill>
        <p:spPr>
          <a:xfrm>
            <a:off x="34616" y="3132708"/>
            <a:ext cx="3506827" cy="765894"/>
          </a:xfrm>
          <a:prstGeom prst="rect">
            <a:avLst/>
          </a:prstGeom>
        </p:spPr>
      </p:pic>
      <p:sp>
        <p:nvSpPr>
          <p:cNvPr id="28" name="Arrow: Right 27">
            <a:extLst>
              <a:ext uri="{FF2B5EF4-FFF2-40B4-BE49-F238E27FC236}">
                <a16:creationId xmlns:a16="http://schemas.microsoft.com/office/drawing/2014/main" id="{26BA64F6-A881-4B85-877E-F945389D8891}"/>
              </a:ext>
            </a:extLst>
          </p:cNvPr>
          <p:cNvSpPr/>
          <p:nvPr/>
        </p:nvSpPr>
        <p:spPr>
          <a:xfrm rot="19560000" flipV="1">
            <a:off x="2041756" y="2523792"/>
            <a:ext cx="2124076" cy="1396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Right 41">
            <a:extLst>
              <a:ext uri="{FF2B5EF4-FFF2-40B4-BE49-F238E27FC236}">
                <a16:creationId xmlns:a16="http://schemas.microsoft.com/office/drawing/2014/main" id="{5488A10E-F76E-4E6E-A1E4-88ACE9922AA1}"/>
              </a:ext>
            </a:extLst>
          </p:cNvPr>
          <p:cNvSpPr/>
          <p:nvPr/>
        </p:nvSpPr>
        <p:spPr>
          <a:xfrm rot="1320000" flipV="1">
            <a:off x="2193261" y="3987645"/>
            <a:ext cx="1427124" cy="1396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g95a1755e74_4_329"/>
          <p:cNvSpPr txBox="1"/>
          <p:nvPr/>
        </p:nvSpPr>
        <p:spPr>
          <a:xfrm>
            <a:off x="2610036" y="3596255"/>
            <a:ext cx="7576465" cy="1508486"/>
          </a:xfrm>
          <a:prstGeom prst="rect">
            <a:avLst/>
          </a:prstGeom>
          <a:noFill/>
          <a:ln>
            <a:noFill/>
          </a:ln>
        </p:spPr>
        <p:txBody>
          <a:bodyPr spcFirstLastPara="1" wrap="square" lIns="91425" tIns="91425" rIns="91425" bIns="91425" anchor="t" anchorCtr="0">
            <a:noAutofit/>
          </a:bodyPr>
          <a:lstStyle/>
          <a:p>
            <a:pPr marL="228600" indent="-250190">
              <a:lnSpc>
                <a:spcPct val="80000"/>
              </a:lnSpc>
              <a:buClr>
                <a:schemeClr val="accent2"/>
              </a:buClr>
              <a:buSzPts val="2000"/>
              <a:buFont typeface="Noto Sans Symbols"/>
              <a:buChar char="◼"/>
            </a:pPr>
            <a:endParaRPr lang="en-US" sz="2000" dirty="0">
              <a:solidFill>
                <a:schemeClr val="tx1"/>
              </a:solidFill>
              <a:latin typeface="Gill Sans"/>
              <a:ea typeface="Gill Sans"/>
              <a:cs typeface="Gill Sans"/>
              <a:sym typeface="Gill Sans"/>
            </a:endParaRPr>
          </a:p>
          <a:p>
            <a:pPr marL="321310" indent="-342900">
              <a:lnSpc>
                <a:spcPct val="80000"/>
              </a:lnSpc>
              <a:buClr>
                <a:schemeClr val="accent2"/>
              </a:buClr>
              <a:buSzPts val="2000"/>
              <a:buFont typeface="Wingdings" panose="05000000000000000000" pitchFamily="2" charset="2"/>
              <a:buChar char="Ø"/>
            </a:pPr>
            <a:r>
              <a:rPr lang="en-US" sz="2000" dirty="0">
                <a:solidFill>
                  <a:schemeClr val="tx1"/>
                </a:solidFill>
                <a:latin typeface="Gill Sans"/>
                <a:ea typeface="Gill Sans"/>
                <a:cs typeface="Gill Sans"/>
              </a:rPr>
              <a:t>"Shall grant" renewal</a:t>
            </a:r>
          </a:p>
          <a:p>
            <a:pPr marL="321310" indent="-342900">
              <a:lnSpc>
                <a:spcPct val="80000"/>
              </a:lnSpc>
              <a:spcBef>
                <a:spcPts val="760"/>
              </a:spcBef>
              <a:buClr>
                <a:schemeClr val="accent2"/>
              </a:buClr>
              <a:buSzPts val="2000"/>
              <a:buFont typeface="Wingdings" panose="05000000000000000000" pitchFamily="2" charset="2"/>
              <a:buChar char="Ø"/>
            </a:pPr>
            <a:r>
              <a:rPr lang="en-US" sz="2000" dirty="0">
                <a:solidFill>
                  <a:schemeClr val="tx1"/>
                </a:solidFill>
                <a:latin typeface="Gill Sans"/>
                <a:ea typeface="Gill Sans"/>
                <a:cs typeface="Gill Sans"/>
                <a:sym typeface="Gill Sans"/>
              </a:rPr>
              <a:t>"Shall have clear and convincing evidence" of growth</a:t>
            </a:r>
          </a:p>
          <a:p>
            <a:pPr marL="321310" indent="-342900">
              <a:lnSpc>
                <a:spcPct val="80000"/>
              </a:lnSpc>
              <a:spcBef>
                <a:spcPts val="760"/>
              </a:spcBef>
              <a:buClr>
                <a:schemeClr val="accent2"/>
              </a:buClr>
              <a:buSzPts val="2000"/>
              <a:buFont typeface="Wingdings" panose="05000000000000000000" pitchFamily="2" charset="2"/>
              <a:buChar char="Ø"/>
            </a:pPr>
            <a:r>
              <a:rPr lang="en-US" sz="2000" dirty="0">
                <a:solidFill>
                  <a:schemeClr val="tx1"/>
                </a:solidFill>
                <a:latin typeface="Gill Sans"/>
                <a:ea typeface="Gill Sans"/>
                <a:cs typeface="Gill Sans"/>
              </a:rPr>
              <a:t>No major issues/ concerns</a:t>
            </a:r>
          </a:p>
          <a:p>
            <a:pPr marL="321310" indent="-342900">
              <a:lnSpc>
                <a:spcPct val="80000"/>
              </a:lnSpc>
              <a:spcBef>
                <a:spcPts val="760"/>
              </a:spcBef>
              <a:buClr>
                <a:schemeClr val="accent2"/>
              </a:buClr>
              <a:buSzPts val="2000"/>
              <a:buFont typeface="Wingdings" panose="05000000000000000000" pitchFamily="2" charset="2"/>
              <a:buChar char="Ø"/>
            </a:pPr>
            <a:r>
              <a:rPr lang="en-US" sz="2000" dirty="0">
                <a:solidFill>
                  <a:schemeClr val="tx1"/>
                </a:solidFill>
                <a:latin typeface="Gill Sans"/>
                <a:ea typeface="Gill Sans"/>
                <a:cs typeface="Gill Sans"/>
              </a:rPr>
              <a:t>5 yrs</a:t>
            </a:r>
          </a:p>
        </p:txBody>
      </p:sp>
      <p:pic>
        <p:nvPicPr>
          <p:cNvPr id="299" name="Google Shape;299;g95a1755e74_4_329"/>
          <p:cNvPicPr preferRelativeResize="0"/>
          <p:nvPr/>
        </p:nvPicPr>
        <p:blipFill>
          <a:blip r:embed="rId3">
            <a:alphaModFix/>
          </a:blip>
          <a:stretch>
            <a:fillRect/>
          </a:stretch>
        </p:blipFill>
        <p:spPr>
          <a:xfrm>
            <a:off x="2976644" y="2616734"/>
            <a:ext cx="2514600" cy="723900"/>
          </a:xfrm>
          <a:prstGeom prst="rect">
            <a:avLst/>
          </a:prstGeom>
          <a:noFill/>
          <a:ln>
            <a:noFill/>
          </a:ln>
        </p:spPr>
      </p:pic>
      <p:pic>
        <p:nvPicPr>
          <p:cNvPr id="300" name="Google Shape;300;g95a1755e74_4_329"/>
          <p:cNvPicPr preferRelativeResize="0"/>
          <p:nvPr/>
        </p:nvPicPr>
        <p:blipFill>
          <a:blip r:embed="rId4">
            <a:alphaModFix/>
          </a:blip>
          <a:stretch>
            <a:fillRect/>
          </a:stretch>
        </p:blipFill>
        <p:spPr>
          <a:xfrm>
            <a:off x="6003031" y="2768621"/>
            <a:ext cx="640209" cy="428733"/>
          </a:xfrm>
          <a:prstGeom prst="rect">
            <a:avLst/>
          </a:prstGeom>
          <a:noFill/>
          <a:ln>
            <a:noFill/>
          </a:ln>
        </p:spPr>
      </p:pic>
      <p:pic>
        <p:nvPicPr>
          <p:cNvPr id="301" name="Google Shape;301;g95a1755e74_4_329"/>
          <p:cNvPicPr preferRelativeResize="0"/>
          <p:nvPr/>
        </p:nvPicPr>
        <p:blipFill>
          <a:blip r:embed="rId5">
            <a:alphaModFix/>
          </a:blip>
          <a:stretch>
            <a:fillRect/>
          </a:stretch>
        </p:blipFill>
        <p:spPr>
          <a:xfrm>
            <a:off x="6911216" y="2255282"/>
            <a:ext cx="1299556" cy="1342365"/>
          </a:xfrm>
          <a:prstGeom prst="rect">
            <a:avLst/>
          </a:prstGeom>
          <a:noFill/>
          <a:ln>
            <a:noFill/>
          </a:ln>
        </p:spPr>
      </p:pic>
      <p:pic>
        <p:nvPicPr>
          <p:cNvPr id="3" name="Picture 2">
            <a:extLst>
              <a:ext uri="{FF2B5EF4-FFF2-40B4-BE49-F238E27FC236}">
                <a16:creationId xmlns:a16="http://schemas.microsoft.com/office/drawing/2014/main" id="{45ABB28D-DC76-490E-A7DC-1A37AF7A9A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A picture containing graphical user interface&#10;&#10;Description automatically generated">
            <a:extLst>
              <a:ext uri="{FF2B5EF4-FFF2-40B4-BE49-F238E27FC236}">
                <a16:creationId xmlns:a16="http://schemas.microsoft.com/office/drawing/2014/main" id="{62D33E75-8DD7-4F2D-BE08-BCA6D8340DA2}"/>
              </a:ext>
            </a:extLst>
          </p:cNvPr>
          <p:cNvPicPr>
            <a:picLocks noChangeAspect="1"/>
          </p:cNvPicPr>
          <p:nvPr/>
        </p:nvPicPr>
        <p:blipFill>
          <a:blip r:embed="rId7"/>
          <a:stretch>
            <a:fillRect/>
          </a:stretch>
        </p:blipFill>
        <p:spPr>
          <a:xfrm>
            <a:off x="3044516" y="770508"/>
            <a:ext cx="4516477" cy="984969"/>
          </a:xfrm>
          <a:prstGeom prst="rect">
            <a:avLst/>
          </a:prstGeom>
        </p:spPr>
      </p:pic>
      <p:sp>
        <p:nvSpPr>
          <p:cNvPr id="4" name="Arrow: Right 3">
            <a:extLst>
              <a:ext uri="{FF2B5EF4-FFF2-40B4-BE49-F238E27FC236}">
                <a16:creationId xmlns:a16="http://schemas.microsoft.com/office/drawing/2014/main" id="{A1DB1F6D-78DF-43B3-9A86-8550AAA0714E}"/>
              </a:ext>
            </a:extLst>
          </p:cNvPr>
          <p:cNvSpPr/>
          <p:nvPr/>
        </p:nvSpPr>
        <p:spPr>
          <a:xfrm rot="21480000" flipV="1">
            <a:off x="851131" y="1266492"/>
            <a:ext cx="2124076" cy="1396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95a1755e74_4_308"/>
          <p:cNvSpPr txBox="1"/>
          <p:nvPr/>
        </p:nvSpPr>
        <p:spPr>
          <a:xfrm>
            <a:off x="2921343" y="449648"/>
            <a:ext cx="4559574" cy="775471"/>
          </a:xfrm>
          <a:prstGeom prst="rect">
            <a:avLst/>
          </a:prstGeom>
          <a:noFill/>
          <a:ln>
            <a:noFill/>
          </a:ln>
        </p:spPr>
        <p:txBody>
          <a:bodyPr spcFirstLastPara="1" wrap="square" lIns="91425" tIns="45700" rIns="91425" bIns="45700" anchor="t" anchorCtr="0">
            <a:noAutofit/>
          </a:bodyPr>
          <a:lstStyle/>
          <a:p>
            <a:pPr algn="ctr">
              <a:buClr>
                <a:schemeClr val="accent1"/>
              </a:buClr>
              <a:buSzPts val="2100"/>
            </a:pPr>
            <a:r>
              <a:rPr lang="en-US" sz="3600" b="1" dirty="0">
                <a:solidFill>
                  <a:schemeClr val="bg2"/>
                </a:solidFill>
                <a:latin typeface="Calibri"/>
                <a:ea typeface="Gill Sans"/>
                <a:cs typeface="Calibri"/>
                <a:sym typeface="Gill Sans"/>
              </a:rPr>
              <a:t>TOP TIER DENIAL </a:t>
            </a:r>
            <a:r>
              <a:rPr lang="en-US" sz="3600" b="1" dirty="0">
                <a:solidFill>
                  <a:schemeClr val="accent1"/>
                </a:solidFill>
                <a:latin typeface="Calibri"/>
                <a:ea typeface="Gill Sans"/>
                <a:cs typeface="Calibri"/>
                <a:sym typeface="Gill Sans"/>
              </a:rPr>
              <a:t>  </a:t>
            </a:r>
            <a:endParaRPr lang="en-US" sz="3600" b="1" dirty="0">
              <a:solidFill>
                <a:schemeClr val="accent1"/>
              </a:solidFill>
              <a:latin typeface="Calibri"/>
              <a:cs typeface="Calibri"/>
            </a:endParaRPr>
          </a:p>
        </p:txBody>
      </p:sp>
      <p:sp>
        <p:nvSpPr>
          <p:cNvPr id="271" name="Google Shape;271;g95a1755e74_4_308"/>
          <p:cNvSpPr txBox="1"/>
          <p:nvPr/>
        </p:nvSpPr>
        <p:spPr>
          <a:xfrm>
            <a:off x="1863820" y="2087149"/>
            <a:ext cx="7125155" cy="4007801"/>
          </a:xfrm>
          <a:prstGeom prst="rect">
            <a:avLst/>
          </a:prstGeom>
          <a:noFill/>
          <a:ln>
            <a:noFill/>
          </a:ln>
        </p:spPr>
        <p:txBody>
          <a:bodyPr spcFirstLastPara="1" wrap="square" lIns="91425" tIns="91425" rIns="91425" bIns="91425" anchor="t" anchorCtr="0">
            <a:noAutofit/>
          </a:bodyPr>
          <a:lstStyle/>
          <a:p>
            <a:pPr marL="309880" indent="-342900">
              <a:lnSpc>
                <a:spcPct val="80000"/>
              </a:lnSpc>
              <a:buClr>
                <a:schemeClr val="accent2"/>
              </a:buClr>
              <a:buSzPts val="2000"/>
              <a:buFont typeface="Wingdings" panose="05000000000000000000" pitchFamily="2" charset="2"/>
              <a:buChar char="Ø"/>
            </a:pPr>
            <a:r>
              <a:rPr lang="en-US" sz="2400" dirty="0">
                <a:solidFill>
                  <a:schemeClr val="tx1"/>
                </a:solidFill>
                <a:latin typeface="Gill Sans"/>
                <a:ea typeface="Gill Sans"/>
                <a:cs typeface="Gill Sans"/>
                <a:sym typeface="Gill Sans"/>
              </a:rPr>
              <a:t>Substantial fiscal or governance factors, or is not serving all students who wish to attend (i.e. unlawful suspensions, expulsions or dismissals)</a:t>
            </a:r>
            <a:endParaRPr lang="en-US" sz="2400" dirty="0">
              <a:solidFill>
                <a:schemeClr val="tx1"/>
              </a:solidFill>
              <a:latin typeface="Gill Sans"/>
              <a:ea typeface="Gill Sans"/>
              <a:cs typeface="Gill Sans"/>
            </a:endParaRPr>
          </a:p>
          <a:p>
            <a:pPr marL="436880" indent="-342900">
              <a:lnSpc>
                <a:spcPct val="80000"/>
              </a:lnSpc>
              <a:spcBef>
                <a:spcPts val="720"/>
              </a:spcBef>
              <a:buFont typeface="Wingdings" panose="05000000000000000000" pitchFamily="2" charset="2"/>
              <a:buChar char="Ø"/>
            </a:pPr>
            <a:endParaRPr sz="2400" dirty="0">
              <a:solidFill>
                <a:schemeClr val="tx1"/>
              </a:solidFill>
              <a:latin typeface="Gill Sans"/>
              <a:ea typeface="Gill Sans"/>
              <a:cs typeface="Gill Sans"/>
            </a:endParaRPr>
          </a:p>
          <a:p>
            <a:pPr marL="309880" indent="-342900">
              <a:lnSpc>
                <a:spcPct val="80000"/>
              </a:lnSpc>
              <a:spcBef>
                <a:spcPts val="720"/>
              </a:spcBef>
              <a:buClr>
                <a:schemeClr val="accent2"/>
              </a:buClr>
              <a:buSzPts val="2000"/>
              <a:buFont typeface="Wingdings" panose="05000000000000000000" pitchFamily="2" charset="2"/>
              <a:buChar char="Ø"/>
            </a:pPr>
            <a:r>
              <a:rPr lang="en-US" sz="2400" dirty="0">
                <a:solidFill>
                  <a:schemeClr val="tx1"/>
                </a:solidFill>
                <a:latin typeface="Gill Sans"/>
                <a:ea typeface="Gill Sans"/>
                <a:cs typeface="Gill Sans"/>
                <a:sym typeface="Gill Sans"/>
              </a:rPr>
              <a:t>Must issue Notice of Violation (Board action, 30 days to cure/ correct) </a:t>
            </a:r>
            <a:endParaRPr sz="2400" dirty="0">
              <a:solidFill>
                <a:schemeClr val="tx1"/>
              </a:solidFill>
              <a:latin typeface="Gill Sans"/>
              <a:ea typeface="Gill Sans"/>
              <a:cs typeface="Gill Sans"/>
            </a:endParaRPr>
          </a:p>
          <a:p>
            <a:pPr marL="436880" indent="-342900">
              <a:lnSpc>
                <a:spcPct val="80000"/>
              </a:lnSpc>
              <a:spcBef>
                <a:spcPts val="720"/>
              </a:spcBef>
              <a:buFont typeface="Wingdings" panose="05000000000000000000" pitchFamily="2" charset="2"/>
              <a:buChar char="Ø"/>
            </a:pPr>
            <a:endParaRPr sz="2400" dirty="0">
              <a:solidFill>
                <a:schemeClr val="tx1"/>
              </a:solidFill>
              <a:latin typeface="Gill Sans"/>
              <a:ea typeface="Gill Sans"/>
              <a:cs typeface="Gill Sans"/>
            </a:endParaRPr>
          </a:p>
          <a:p>
            <a:pPr marL="309880" indent="-342900">
              <a:lnSpc>
                <a:spcPct val="80000"/>
              </a:lnSpc>
              <a:spcBef>
                <a:spcPts val="720"/>
              </a:spcBef>
              <a:buClr>
                <a:schemeClr val="accent2"/>
              </a:buClr>
              <a:buSzPts val="2000"/>
              <a:buFont typeface="Wingdings" panose="05000000000000000000" pitchFamily="2" charset="2"/>
              <a:buChar char="Ø"/>
            </a:pPr>
            <a:r>
              <a:rPr lang="en-US" sz="2400" dirty="0">
                <a:solidFill>
                  <a:schemeClr val="tx1"/>
                </a:solidFill>
                <a:latin typeface="Gill Sans"/>
                <a:ea typeface="Gill Sans"/>
                <a:cs typeface="Gill Sans"/>
                <a:sym typeface="Gill Sans"/>
              </a:rPr>
              <a:t>May deny only by either finding:</a:t>
            </a:r>
            <a:endParaRPr sz="2400" dirty="0">
              <a:solidFill>
                <a:schemeClr val="tx1"/>
              </a:solidFill>
              <a:latin typeface="Gill Sans"/>
              <a:ea typeface="Gill Sans"/>
              <a:cs typeface="Gill Sans"/>
            </a:endParaRPr>
          </a:p>
          <a:p>
            <a:pPr marL="551180" indent="-457200">
              <a:lnSpc>
                <a:spcPct val="80000"/>
              </a:lnSpc>
              <a:spcBef>
                <a:spcPts val="720"/>
              </a:spcBef>
              <a:buClr>
                <a:schemeClr val="accent3"/>
              </a:buClr>
              <a:buFont typeface="Wingdings" panose="05000000000000000000" pitchFamily="2" charset="2"/>
              <a:buChar char="Ø"/>
            </a:pPr>
            <a:r>
              <a:rPr lang="en-US" sz="2400" dirty="0">
                <a:solidFill>
                  <a:schemeClr val="tx1"/>
                </a:solidFill>
                <a:latin typeface="Gill Sans"/>
                <a:ea typeface="Gill Sans"/>
                <a:cs typeface="Gill Sans"/>
                <a:sym typeface="Gill Sans"/>
              </a:rPr>
              <a:t>Corrective action has been unsuccessful; OR</a:t>
            </a:r>
            <a:endParaRPr lang="en-US" sz="2400" dirty="0">
              <a:solidFill>
                <a:schemeClr val="tx1"/>
              </a:solidFill>
              <a:latin typeface="Gill Sans"/>
              <a:ea typeface="Gill Sans"/>
              <a:cs typeface="Gill Sans"/>
            </a:endParaRPr>
          </a:p>
          <a:p>
            <a:pPr marL="551180" indent="-457200">
              <a:lnSpc>
                <a:spcPct val="80000"/>
              </a:lnSpc>
              <a:spcBef>
                <a:spcPts val="720"/>
              </a:spcBef>
              <a:buClr>
                <a:schemeClr val="accent2"/>
              </a:buClr>
              <a:buFont typeface="Wingdings" panose="05000000000000000000" pitchFamily="2" charset="2"/>
              <a:buChar char="Ø"/>
            </a:pPr>
            <a:r>
              <a:rPr lang="en-US" sz="2400" dirty="0">
                <a:solidFill>
                  <a:schemeClr val="tx1"/>
                </a:solidFill>
                <a:latin typeface="Gill Sans"/>
                <a:ea typeface="Gill Sans"/>
                <a:cs typeface="Gill Sans"/>
                <a:sym typeface="Gill Sans"/>
              </a:rPr>
              <a:t>Violations are severe and pervasive (i.e. criminal activity, unsafe)</a:t>
            </a:r>
            <a:endParaRPr sz="2400" dirty="0">
              <a:solidFill>
                <a:schemeClr val="tx1"/>
              </a:solidFill>
              <a:latin typeface="Gill Sans"/>
              <a:ea typeface="Gill Sans"/>
              <a:cs typeface="Gill Sans"/>
            </a:endParaRPr>
          </a:p>
          <a:p>
            <a:pPr marL="228600" indent="-134620">
              <a:spcBef>
                <a:spcPts val="720"/>
              </a:spcBef>
            </a:pPr>
            <a:endParaRPr sz="1600" dirty="0">
              <a:solidFill>
                <a:schemeClr val="tx1"/>
              </a:solidFill>
              <a:latin typeface="Gill Sans"/>
              <a:ea typeface="Gill Sans"/>
              <a:cs typeface="Gill Sans"/>
            </a:endParaRPr>
          </a:p>
        </p:txBody>
      </p:sp>
      <p:pic>
        <p:nvPicPr>
          <p:cNvPr id="3" name="Picture 3" descr="A sign in front of a mountain&#10;&#10;Description automatically generated">
            <a:extLst>
              <a:ext uri="{FF2B5EF4-FFF2-40B4-BE49-F238E27FC236}">
                <a16:creationId xmlns:a16="http://schemas.microsoft.com/office/drawing/2014/main" id="{9AD59FB6-E2F8-4DDF-B073-8AD6A0E79DE2}"/>
              </a:ext>
            </a:extLst>
          </p:cNvPr>
          <p:cNvPicPr>
            <a:picLocks noChangeAspect="1"/>
          </p:cNvPicPr>
          <p:nvPr/>
        </p:nvPicPr>
        <p:blipFill>
          <a:blip r:embed="rId3"/>
          <a:stretch>
            <a:fillRect/>
          </a:stretch>
        </p:blipFill>
        <p:spPr>
          <a:xfrm rot="-840000">
            <a:off x="8111448" y="340705"/>
            <a:ext cx="1380162" cy="1364858"/>
          </a:xfrm>
          <a:prstGeom prst="rect">
            <a:avLst/>
          </a:prstGeom>
        </p:spPr>
      </p:pic>
      <p:pic>
        <p:nvPicPr>
          <p:cNvPr id="4" name="Picture 3">
            <a:extLst>
              <a:ext uri="{FF2B5EF4-FFF2-40B4-BE49-F238E27FC236}">
                <a16:creationId xmlns:a16="http://schemas.microsoft.com/office/drawing/2014/main" id="{6B22816D-4451-4AA1-912A-A24DC2DAC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95a1755e74_4_315"/>
          <p:cNvSpPr txBox="1"/>
          <p:nvPr/>
        </p:nvSpPr>
        <p:spPr>
          <a:xfrm>
            <a:off x="3512963" y="703660"/>
            <a:ext cx="3443100" cy="566700"/>
          </a:xfrm>
          <a:prstGeom prst="rect">
            <a:avLst/>
          </a:prstGeom>
          <a:noFill/>
          <a:ln>
            <a:noFill/>
          </a:ln>
        </p:spPr>
        <p:txBody>
          <a:bodyPr spcFirstLastPara="1" wrap="square" lIns="91425" tIns="45700" rIns="91425" bIns="45700" anchor="t" anchorCtr="0">
            <a:noAutofit/>
          </a:bodyPr>
          <a:lstStyle/>
          <a:p>
            <a:pPr>
              <a:buClr>
                <a:schemeClr val="accent1"/>
              </a:buClr>
              <a:buSzPts val="2100"/>
            </a:pPr>
            <a:r>
              <a:rPr lang="en-US" sz="3600" b="1" dirty="0">
                <a:solidFill>
                  <a:schemeClr val="bg2"/>
                </a:solidFill>
                <a:latin typeface="Calibri" panose="020F0502020204030204" pitchFamily="34" charset="0"/>
                <a:ea typeface="Gill Sans"/>
                <a:cs typeface="Calibri" panose="020F0502020204030204" pitchFamily="34" charset="0"/>
                <a:sym typeface="Gill Sans"/>
              </a:rPr>
              <a:t>BOTTOM TIER  </a:t>
            </a:r>
            <a:endParaRPr sz="3600" b="1" dirty="0">
              <a:solidFill>
                <a:schemeClr val="bg2"/>
              </a:solidFill>
              <a:latin typeface="Calibri" panose="020F0502020204030204" pitchFamily="34" charset="0"/>
              <a:cs typeface="Calibri" panose="020F0502020204030204" pitchFamily="34" charset="0"/>
            </a:endParaRPr>
          </a:p>
        </p:txBody>
      </p:sp>
      <p:sp>
        <p:nvSpPr>
          <p:cNvPr id="278" name="Google Shape;278;g95a1755e74_4_315"/>
          <p:cNvSpPr txBox="1"/>
          <p:nvPr/>
        </p:nvSpPr>
        <p:spPr>
          <a:xfrm>
            <a:off x="1979718" y="2119402"/>
            <a:ext cx="6880743" cy="3354522"/>
          </a:xfrm>
          <a:prstGeom prst="rect">
            <a:avLst/>
          </a:prstGeom>
          <a:noFill/>
          <a:ln>
            <a:noFill/>
          </a:ln>
        </p:spPr>
        <p:txBody>
          <a:bodyPr spcFirstLastPara="1" wrap="square" lIns="91425" tIns="91425" rIns="91425" bIns="91425" anchor="t" anchorCtr="0">
            <a:noAutofit/>
          </a:bodyPr>
          <a:lstStyle/>
          <a:p>
            <a:pPr marL="323850" indent="-342900">
              <a:lnSpc>
                <a:spcPct val="80000"/>
              </a:lnSpc>
              <a:buClr>
                <a:schemeClr val="accent2"/>
              </a:buClr>
              <a:buSzPts val="2508"/>
              <a:buFont typeface="Wingdings" panose="05000000000000000000" pitchFamily="2" charset="2"/>
              <a:buChar char="Ø"/>
            </a:pPr>
            <a:r>
              <a:rPr lang="en-US" sz="2400" i="1" dirty="0">
                <a:solidFill>
                  <a:schemeClr val="tx1"/>
                </a:solidFill>
                <a:latin typeface="Gill Sans"/>
                <a:ea typeface="Gill Sans"/>
                <a:cs typeface="Gill Sans"/>
                <a:sym typeface="Gill Sans"/>
              </a:rPr>
              <a:t>"Shall not renew" </a:t>
            </a:r>
            <a:r>
              <a:rPr lang="en-US" sz="2400" dirty="0">
                <a:solidFill>
                  <a:schemeClr val="tx1"/>
                </a:solidFill>
                <a:latin typeface="Gill Sans"/>
                <a:ea typeface="Gill Sans"/>
                <a:cs typeface="Gill Sans"/>
                <a:sym typeface="Gill Sans"/>
              </a:rPr>
              <a:t>if Red/ Orange on </a:t>
            </a:r>
            <a:r>
              <a:rPr lang="en-US" sz="2400" u="sng" dirty="0">
                <a:solidFill>
                  <a:schemeClr val="tx1"/>
                </a:solidFill>
                <a:latin typeface="Gill Sans"/>
                <a:ea typeface="Gill Sans"/>
                <a:cs typeface="Gill Sans"/>
                <a:sym typeface="Gill Sans"/>
              </a:rPr>
              <a:t>all</a:t>
            </a:r>
            <a:r>
              <a:rPr lang="en-US" sz="2400" dirty="0">
                <a:solidFill>
                  <a:schemeClr val="tx1"/>
                </a:solidFill>
                <a:latin typeface="Gill Sans"/>
                <a:ea typeface="Gill Sans"/>
                <a:cs typeface="Gill Sans"/>
                <a:sym typeface="Gill Sans"/>
              </a:rPr>
              <a:t> state indicators OR </a:t>
            </a:r>
            <a:endParaRPr lang="en-US" sz="2400" dirty="0">
              <a:solidFill>
                <a:schemeClr val="tx1"/>
              </a:solidFill>
              <a:latin typeface="Gill Sans"/>
              <a:ea typeface="Gill Sans"/>
              <a:cs typeface="Gill Sans"/>
            </a:endParaRPr>
          </a:p>
          <a:p>
            <a:pPr>
              <a:lnSpc>
                <a:spcPct val="80000"/>
              </a:lnSpc>
            </a:pPr>
            <a:endParaRPr sz="2400" dirty="0">
              <a:solidFill>
                <a:schemeClr val="tx1"/>
              </a:solidFill>
              <a:latin typeface="Gill Sans"/>
              <a:ea typeface="Gill Sans"/>
              <a:cs typeface="Gill Sans"/>
            </a:endParaRPr>
          </a:p>
          <a:p>
            <a:pPr marL="914400" indent="-355600">
              <a:spcBef>
                <a:spcPts val="740"/>
              </a:spcBef>
              <a:buClr>
                <a:schemeClr val="dk2"/>
              </a:buClr>
              <a:buSzPts val="2000"/>
              <a:buFont typeface="Gill Sans"/>
              <a:buAutoNum type="alphaUcParenR"/>
            </a:pPr>
            <a:r>
              <a:rPr lang="en-US" sz="2400" u="sng" dirty="0">
                <a:solidFill>
                  <a:schemeClr val="tx1"/>
                </a:solidFill>
                <a:latin typeface="Gill Sans"/>
                <a:ea typeface="Gill Sans"/>
                <a:cs typeface="Gill Sans"/>
                <a:sym typeface="Gill Sans"/>
              </a:rPr>
              <a:t>All</a:t>
            </a:r>
            <a:r>
              <a:rPr lang="en-US" sz="2400" dirty="0">
                <a:solidFill>
                  <a:schemeClr val="tx1"/>
                </a:solidFill>
                <a:latin typeface="Gill Sans"/>
                <a:ea typeface="Gill Sans"/>
                <a:cs typeface="Gill Sans"/>
                <a:sym typeface="Gill Sans"/>
              </a:rPr>
              <a:t> measurements of academic performance are the same or lower than the state average; AND</a:t>
            </a:r>
          </a:p>
          <a:p>
            <a:pPr marL="914400" indent="-355600">
              <a:spcBef>
                <a:spcPts val="740"/>
              </a:spcBef>
              <a:buClr>
                <a:schemeClr val="dk2"/>
              </a:buClr>
              <a:buSzPts val="2000"/>
              <a:buAutoNum type="alphaUcParenR"/>
            </a:pPr>
            <a:r>
              <a:rPr lang="en-US" sz="2400" dirty="0">
                <a:solidFill>
                  <a:schemeClr val="tx1"/>
                </a:solidFill>
                <a:latin typeface="Gill Sans"/>
                <a:ea typeface="Gill Sans"/>
                <a:cs typeface="Gill Sans"/>
                <a:sym typeface="Gill Sans"/>
              </a:rPr>
              <a:t>Majority of subgroups that are performing </a:t>
            </a:r>
            <a:r>
              <a:rPr lang="en-US" sz="2400" u="sng" dirty="0">
                <a:solidFill>
                  <a:schemeClr val="tx1"/>
                </a:solidFill>
                <a:latin typeface="Gill Sans"/>
                <a:ea typeface="Gill Sans"/>
                <a:cs typeface="Gill Sans"/>
                <a:sym typeface="Gill Sans"/>
              </a:rPr>
              <a:t>below state average</a:t>
            </a:r>
            <a:r>
              <a:rPr lang="en-US" sz="2400" dirty="0">
                <a:solidFill>
                  <a:schemeClr val="tx1"/>
                </a:solidFill>
                <a:latin typeface="Gill Sans"/>
                <a:ea typeface="Gill Sans"/>
                <a:cs typeface="Gill Sans"/>
                <a:sym typeface="Gill Sans"/>
              </a:rPr>
              <a:t> (i.e.unduplicated)</a:t>
            </a:r>
            <a:endParaRPr sz="2400" dirty="0">
              <a:solidFill>
                <a:schemeClr val="tx1"/>
              </a:solidFill>
              <a:latin typeface="Gill Sans"/>
              <a:ea typeface="Gill Sans"/>
              <a:cs typeface="Gill Sans"/>
            </a:endParaRPr>
          </a:p>
          <a:p>
            <a:pPr>
              <a:lnSpc>
                <a:spcPct val="80000"/>
              </a:lnSpc>
              <a:spcBef>
                <a:spcPts val="880"/>
              </a:spcBef>
            </a:pPr>
            <a:endParaRPr sz="2400" dirty="0"/>
          </a:p>
        </p:txBody>
      </p:sp>
      <p:pic>
        <p:nvPicPr>
          <p:cNvPr id="279" name="Google Shape;279;g95a1755e74_4_315"/>
          <p:cNvPicPr preferRelativeResize="0"/>
          <p:nvPr/>
        </p:nvPicPr>
        <p:blipFill>
          <a:blip r:embed="rId3">
            <a:alphaModFix/>
          </a:blip>
          <a:stretch>
            <a:fillRect/>
          </a:stretch>
        </p:blipFill>
        <p:spPr>
          <a:xfrm>
            <a:off x="3808875" y="5730614"/>
            <a:ext cx="1067679" cy="965434"/>
          </a:xfrm>
          <a:prstGeom prst="rect">
            <a:avLst/>
          </a:prstGeom>
          <a:noFill/>
          <a:ln>
            <a:noFill/>
          </a:ln>
        </p:spPr>
      </p:pic>
      <p:pic>
        <p:nvPicPr>
          <p:cNvPr id="280" name="Google Shape;280;g95a1755e74_4_315"/>
          <p:cNvPicPr preferRelativeResize="0"/>
          <p:nvPr/>
        </p:nvPicPr>
        <p:blipFill>
          <a:blip r:embed="rId4">
            <a:alphaModFix/>
          </a:blip>
          <a:stretch>
            <a:fillRect/>
          </a:stretch>
        </p:blipFill>
        <p:spPr>
          <a:xfrm>
            <a:off x="6247781" y="5619957"/>
            <a:ext cx="966682" cy="991785"/>
          </a:xfrm>
          <a:prstGeom prst="rect">
            <a:avLst/>
          </a:prstGeom>
          <a:noFill/>
          <a:ln>
            <a:noFill/>
          </a:ln>
        </p:spPr>
      </p:pic>
      <p:pic>
        <p:nvPicPr>
          <p:cNvPr id="281" name="Google Shape;281;g95a1755e74_4_315"/>
          <p:cNvPicPr preferRelativeResize="0"/>
          <p:nvPr/>
        </p:nvPicPr>
        <p:blipFill>
          <a:blip r:embed="rId5">
            <a:alphaModFix/>
          </a:blip>
          <a:stretch>
            <a:fillRect/>
          </a:stretch>
        </p:blipFill>
        <p:spPr>
          <a:xfrm>
            <a:off x="5076160" y="5995306"/>
            <a:ext cx="623085" cy="445856"/>
          </a:xfrm>
          <a:prstGeom prst="rect">
            <a:avLst/>
          </a:prstGeom>
          <a:noFill/>
          <a:ln>
            <a:noFill/>
          </a:ln>
        </p:spPr>
      </p:pic>
      <p:pic>
        <p:nvPicPr>
          <p:cNvPr id="3" name="Picture 3" descr="A sign in front of a mountain&#10;&#10;Description automatically generated">
            <a:extLst>
              <a:ext uri="{FF2B5EF4-FFF2-40B4-BE49-F238E27FC236}">
                <a16:creationId xmlns:a16="http://schemas.microsoft.com/office/drawing/2014/main" id="{71704A0B-7A81-4C43-8FB4-E3136FE3C9F3}"/>
              </a:ext>
            </a:extLst>
          </p:cNvPr>
          <p:cNvPicPr>
            <a:picLocks noChangeAspect="1"/>
          </p:cNvPicPr>
          <p:nvPr/>
        </p:nvPicPr>
        <p:blipFill>
          <a:blip r:embed="rId6"/>
          <a:stretch>
            <a:fillRect/>
          </a:stretch>
        </p:blipFill>
        <p:spPr>
          <a:xfrm rot="-840000">
            <a:off x="7743291" y="426323"/>
            <a:ext cx="1380162" cy="1364858"/>
          </a:xfrm>
          <a:prstGeom prst="rect">
            <a:avLst/>
          </a:prstGeom>
        </p:spPr>
      </p:pic>
      <p:pic>
        <p:nvPicPr>
          <p:cNvPr id="4" name="Picture 3">
            <a:extLst>
              <a:ext uri="{FF2B5EF4-FFF2-40B4-BE49-F238E27FC236}">
                <a16:creationId xmlns:a16="http://schemas.microsoft.com/office/drawing/2014/main" id="{D9456D28-20AC-4CD4-A7B9-2BD59F6E16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95a1755e74_4_319"/>
          <p:cNvSpPr txBox="1"/>
          <p:nvPr/>
        </p:nvSpPr>
        <p:spPr>
          <a:xfrm>
            <a:off x="2518462" y="139166"/>
            <a:ext cx="5251800" cy="566700"/>
          </a:xfrm>
          <a:prstGeom prst="rect">
            <a:avLst/>
          </a:prstGeom>
          <a:noFill/>
          <a:ln>
            <a:noFill/>
          </a:ln>
        </p:spPr>
        <p:txBody>
          <a:bodyPr spcFirstLastPara="1" wrap="square" lIns="91425" tIns="45700" rIns="91425" bIns="45700" anchor="t" anchorCtr="0">
            <a:noAutofit/>
          </a:bodyPr>
          <a:lstStyle/>
          <a:p>
            <a:pPr algn="ctr">
              <a:buClr>
                <a:schemeClr val="accent1"/>
              </a:buClr>
              <a:buSzPts val="2100"/>
            </a:pPr>
            <a:r>
              <a:rPr lang="en-US" sz="3600" b="1" dirty="0">
                <a:solidFill>
                  <a:schemeClr val="bg2"/>
                </a:solidFill>
                <a:latin typeface="Calibri" panose="020F0502020204030204" pitchFamily="34" charset="0"/>
                <a:ea typeface="Gill Sans"/>
                <a:cs typeface="Calibri" panose="020F0502020204030204" pitchFamily="34" charset="0"/>
                <a:sym typeface="Gill Sans"/>
              </a:rPr>
              <a:t>BOTTOM TIER RENEWAL   </a:t>
            </a:r>
            <a:endParaRPr sz="3600" b="1" dirty="0">
              <a:solidFill>
                <a:schemeClr val="bg2"/>
              </a:solidFill>
              <a:latin typeface="Calibri" panose="020F0502020204030204" pitchFamily="34" charset="0"/>
              <a:cs typeface="Calibri" panose="020F0502020204030204" pitchFamily="34" charset="0"/>
            </a:endParaRPr>
          </a:p>
        </p:txBody>
      </p:sp>
      <p:sp>
        <p:nvSpPr>
          <p:cNvPr id="288" name="Google Shape;288;g95a1755e74_4_319"/>
          <p:cNvSpPr txBox="1"/>
          <p:nvPr/>
        </p:nvSpPr>
        <p:spPr>
          <a:xfrm>
            <a:off x="1873517" y="2272912"/>
            <a:ext cx="7372335" cy="4445923"/>
          </a:xfrm>
          <a:prstGeom prst="rect">
            <a:avLst/>
          </a:prstGeom>
          <a:noFill/>
          <a:ln>
            <a:noFill/>
          </a:ln>
        </p:spPr>
        <p:txBody>
          <a:bodyPr spcFirstLastPara="1" wrap="square" lIns="91425" tIns="91425" rIns="91425" bIns="91425" anchor="t" anchorCtr="0">
            <a:noAutofit/>
          </a:bodyPr>
          <a:lstStyle/>
          <a:p>
            <a:pPr marL="333375" indent="-342900">
              <a:lnSpc>
                <a:spcPct val="80000"/>
              </a:lnSpc>
              <a:buClr>
                <a:schemeClr val="accent2"/>
              </a:buClr>
              <a:buSzPts val="2000"/>
              <a:buFont typeface="Wingdings" panose="05000000000000000000" pitchFamily="2" charset="2"/>
              <a:buChar char="Ø"/>
            </a:pPr>
            <a:r>
              <a:rPr lang="en-US" sz="2200" dirty="0">
                <a:solidFill>
                  <a:schemeClr val="tx1"/>
                </a:solidFill>
                <a:latin typeface="Gill Sans"/>
                <a:ea typeface="Gill Sans"/>
                <a:cs typeface="Gill Sans"/>
                <a:sym typeface="Gill Sans"/>
              </a:rPr>
              <a:t>"May renew" </a:t>
            </a:r>
            <a:r>
              <a:rPr lang="en-US" sz="2200" u="sng" dirty="0">
                <a:solidFill>
                  <a:schemeClr val="tx1"/>
                </a:solidFill>
                <a:latin typeface="Gill Sans"/>
                <a:ea typeface="Gill Sans"/>
                <a:cs typeface="Gill Sans"/>
                <a:sym typeface="Gill Sans"/>
              </a:rPr>
              <a:t>only</a:t>
            </a:r>
            <a:r>
              <a:rPr lang="en-US" sz="2200" dirty="0">
                <a:solidFill>
                  <a:schemeClr val="tx1"/>
                </a:solidFill>
                <a:latin typeface="Gill Sans"/>
                <a:ea typeface="Gill Sans"/>
                <a:cs typeface="Gill Sans"/>
                <a:sym typeface="Gill Sans"/>
              </a:rPr>
              <a:t> upon making </a:t>
            </a:r>
            <a:r>
              <a:rPr lang="en-US" sz="2200" u="sng" dirty="0">
                <a:solidFill>
                  <a:schemeClr val="tx1"/>
                </a:solidFill>
                <a:latin typeface="Gill Sans"/>
                <a:ea typeface="Gill Sans"/>
                <a:cs typeface="Gill Sans"/>
                <a:sym typeface="Gill Sans"/>
              </a:rPr>
              <a:t>both</a:t>
            </a:r>
            <a:r>
              <a:rPr lang="en-US" sz="2200" dirty="0">
                <a:solidFill>
                  <a:schemeClr val="tx1"/>
                </a:solidFill>
                <a:latin typeface="Gill Sans"/>
                <a:ea typeface="Gill Sans"/>
                <a:cs typeface="Gill Sans"/>
                <a:sym typeface="Gill Sans"/>
              </a:rPr>
              <a:t> written findings:</a:t>
            </a:r>
            <a:endParaRPr lang="en-US" sz="2200" dirty="0">
              <a:solidFill>
                <a:schemeClr val="tx1"/>
              </a:solidFill>
              <a:latin typeface="Gill Sans"/>
              <a:ea typeface="Gill Sans"/>
              <a:cs typeface="Gill Sans"/>
            </a:endParaRPr>
          </a:p>
          <a:p>
            <a:pPr marL="228600" indent="-238125">
              <a:lnSpc>
                <a:spcPct val="80000"/>
              </a:lnSpc>
              <a:buClr>
                <a:srgbClr val="F3A447"/>
              </a:buClr>
              <a:buSzPts val="2000"/>
              <a:buFont typeface="Noto Sans Symbols"/>
              <a:buChar char="◼"/>
            </a:pPr>
            <a:endParaRPr lang="en-US" sz="2200" dirty="0">
              <a:solidFill>
                <a:schemeClr val="tx1"/>
              </a:solidFill>
              <a:latin typeface="Gill Sans"/>
              <a:ea typeface="Gill Sans"/>
              <a:cs typeface="Gill Sans"/>
              <a:sym typeface="Gill Sans"/>
            </a:endParaRPr>
          </a:p>
          <a:p>
            <a:pPr marL="457200" indent="-355600">
              <a:lnSpc>
                <a:spcPct val="80000"/>
              </a:lnSpc>
              <a:spcBef>
                <a:spcPts val="740"/>
              </a:spcBef>
              <a:buClr>
                <a:schemeClr val="dk2"/>
              </a:buClr>
              <a:buSzPts val="2000"/>
              <a:buFont typeface="Gill Sans"/>
              <a:buAutoNum type="arabicParenR"/>
            </a:pPr>
            <a:r>
              <a:rPr lang="en-US" sz="2200" dirty="0">
                <a:solidFill>
                  <a:schemeClr val="tx1"/>
                </a:solidFill>
                <a:latin typeface="Gill Sans"/>
                <a:ea typeface="Gill Sans"/>
                <a:cs typeface="Gill Sans"/>
                <a:sym typeface="Gill Sans"/>
              </a:rPr>
              <a:t>School is taking meaningful steps to address underlying cause of low performance, reflected in written plan adopted by the charter school Board </a:t>
            </a:r>
            <a:r>
              <a:rPr lang="en-US" sz="2200" u="sng" dirty="0">
                <a:solidFill>
                  <a:schemeClr val="tx1"/>
                </a:solidFill>
                <a:latin typeface="Gill Sans"/>
                <a:ea typeface="Gill Sans"/>
                <a:cs typeface="Gill Sans"/>
                <a:sym typeface="Gill Sans"/>
              </a:rPr>
              <a:t>AND</a:t>
            </a:r>
            <a:endParaRPr sz="2200" u="sng" dirty="0">
              <a:solidFill>
                <a:schemeClr val="tx1"/>
              </a:solidFill>
              <a:latin typeface="Gill Sans"/>
              <a:ea typeface="Gill Sans"/>
              <a:cs typeface="Gill Sans"/>
            </a:endParaRPr>
          </a:p>
          <a:p>
            <a:pPr marL="457200" indent="-355600">
              <a:buClr>
                <a:schemeClr val="dk2"/>
              </a:buClr>
              <a:buSzPts val="2000"/>
              <a:buFont typeface="Gill Sans"/>
              <a:buAutoNum type="arabicParenR"/>
            </a:pPr>
            <a:r>
              <a:rPr lang="en-US" sz="2200" u="sng" dirty="0">
                <a:solidFill>
                  <a:schemeClr val="tx1"/>
                </a:solidFill>
                <a:latin typeface="Gill Sans"/>
                <a:ea typeface="Gill Sans"/>
                <a:cs typeface="Gill Sans"/>
                <a:sym typeface="Gill Sans"/>
              </a:rPr>
              <a:t>"Clear and convincing evidence"</a:t>
            </a:r>
            <a:r>
              <a:rPr lang="en-US" sz="2200" dirty="0">
                <a:solidFill>
                  <a:schemeClr val="tx1"/>
                </a:solidFill>
                <a:latin typeface="Gill Sans"/>
                <a:ea typeface="Gill Sans"/>
                <a:cs typeface="Gill Sans"/>
                <a:sym typeface="Gill Sans"/>
              </a:rPr>
              <a:t> showing either: </a:t>
            </a:r>
            <a:endParaRPr sz="2200" dirty="0">
              <a:solidFill>
                <a:schemeClr val="tx1"/>
              </a:solidFill>
              <a:latin typeface="Gill Sans"/>
              <a:ea typeface="Gill Sans"/>
              <a:cs typeface="Gill Sans"/>
            </a:endParaRPr>
          </a:p>
          <a:p>
            <a:pPr marL="914400" indent="-355600">
              <a:buClr>
                <a:schemeClr val="dk2"/>
              </a:buClr>
              <a:buSzPts val="2000"/>
              <a:buFont typeface="Gill Sans"/>
              <a:buAutoNum type="alphaUcParenR"/>
            </a:pPr>
            <a:r>
              <a:rPr lang="en-US" sz="2200" dirty="0">
                <a:solidFill>
                  <a:schemeClr val="tx1"/>
                </a:solidFill>
                <a:latin typeface="Gill Sans"/>
                <a:ea typeface="Gill Sans"/>
                <a:cs typeface="Gill Sans"/>
                <a:sym typeface="Gill Sans"/>
              </a:rPr>
              <a:t>Achieve measurable increases in academic achievement (1:1 yr. progress); OR</a:t>
            </a:r>
            <a:endParaRPr sz="2200" dirty="0">
              <a:solidFill>
                <a:schemeClr val="tx1"/>
              </a:solidFill>
              <a:latin typeface="Gill Sans"/>
              <a:ea typeface="Gill Sans"/>
              <a:cs typeface="Gill Sans"/>
            </a:endParaRPr>
          </a:p>
          <a:p>
            <a:pPr marL="914400" indent="-355600">
              <a:lnSpc>
                <a:spcPct val="80000"/>
              </a:lnSpc>
              <a:buClr>
                <a:schemeClr val="dk2"/>
              </a:buClr>
              <a:buSzPts val="2000"/>
              <a:buFont typeface="Gill Sans"/>
              <a:buAutoNum type="alphaUcParenR"/>
            </a:pPr>
            <a:r>
              <a:rPr lang="en-US" sz="2200" dirty="0">
                <a:solidFill>
                  <a:schemeClr val="tx1"/>
                </a:solidFill>
                <a:latin typeface="Gill Sans"/>
                <a:ea typeface="Gill Sans"/>
                <a:cs typeface="Gill Sans"/>
                <a:sym typeface="Gill Sans"/>
              </a:rPr>
              <a:t>Strong postsecondary outcomes (college enrollment, persistence, and completion rates equal to similar peers)</a:t>
            </a:r>
            <a:endParaRPr sz="2200" dirty="0">
              <a:solidFill>
                <a:schemeClr val="tx1"/>
              </a:solidFill>
              <a:latin typeface="Gill Sans"/>
              <a:ea typeface="Gill Sans"/>
              <a:cs typeface="Gill Sans"/>
            </a:endParaRPr>
          </a:p>
          <a:p>
            <a:pPr marL="333375" indent="-342900">
              <a:lnSpc>
                <a:spcPct val="80000"/>
              </a:lnSpc>
              <a:spcBef>
                <a:spcPts val="800"/>
              </a:spcBef>
              <a:buClr>
                <a:schemeClr val="accent2"/>
              </a:buClr>
              <a:buSzPts val="2000"/>
              <a:buFont typeface="Wingdings" panose="05000000000000000000" pitchFamily="2" charset="2"/>
              <a:buChar char="Ø"/>
            </a:pPr>
            <a:r>
              <a:rPr lang="en-US" sz="2200" dirty="0">
                <a:solidFill>
                  <a:schemeClr val="tx1"/>
                </a:solidFill>
                <a:latin typeface="Gill Sans"/>
                <a:ea typeface="Gill Sans"/>
                <a:cs typeface="Gill Sans"/>
                <a:sym typeface="Gill Sans"/>
              </a:rPr>
              <a:t>Two-year renewal </a:t>
            </a:r>
            <a:endParaRPr sz="2200" dirty="0">
              <a:solidFill>
                <a:schemeClr val="tx1"/>
              </a:solidFill>
            </a:endParaRPr>
          </a:p>
        </p:txBody>
      </p:sp>
      <p:pic>
        <p:nvPicPr>
          <p:cNvPr id="289" name="Google Shape;289;g95a1755e74_4_319"/>
          <p:cNvPicPr preferRelativeResize="0"/>
          <p:nvPr/>
        </p:nvPicPr>
        <p:blipFill>
          <a:blip r:embed="rId3">
            <a:alphaModFix/>
          </a:blip>
          <a:stretch>
            <a:fillRect/>
          </a:stretch>
        </p:blipFill>
        <p:spPr>
          <a:xfrm>
            <a:off x="3573757" y="952077"/>
            <a:ext cx="874261" cy="805768"/>
          </a:xfrm>
          <a:prstGeom prst="rect">
            <a:avLst/>
          </a:prstGeom>
          <a:noFill/>
          <a:ln>
            <a:noFill/>
          </a:ln>
        </p:spPr>
      </p:pic>
      <p:pic>
        <p:nvPicPr>
          <p:cNvPr id="290" name="Google Shape;290;g95a1755e74_4_319"/>
          <p:cNvPicPr preferRelativeResize="0"/>
          <p:nvPr/>
        </p:nvPicPr>
        <p:blipFill>
          <a:blip r:embed="rId4">
            <a:alphaModFix/>
          </a:blip>
          <a:stretch>
            <a:fillRect/>
          </a:stretch>
        </p:blipFill>
        <p:spPr>
          <a:xfrm>
            <a:off x="5851234" y="992709"/>
            <a:ext cx="926953" cy="801561"/>
          </a:xfrm>
          <a:prstGeom prst="rect">
            <a:avLst/>
          </a:prstGeom>
          <a:noFill/>
          <a:ln>
            <a:noFill/>
          </a:ln>
        </p:spPr>
      </p:pic>
      <p:sp>
        <p:nvSpPr>
          <p:cNvPr id="291" name="Google Shape;291;g95a1755e74_4_319"/>
          <p:cNvSpPr/>
          <p:nvPr/>
        </p:nvSpPr>
        <p:spPr>
          <a:xfrm>
            <a:off x="4646710" y="1245044"/>
            <a:ext cx="997268" cy="21983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1F497D"/>
              </a:solidFill>
            </a:endParaRPr>
          </a:p>
        </p:txBody>
      </p:sp>
      <p:pic>
        <p:nvPicPr>
          <p:cNvPr id="3" name="Picture 3" descr="A sign in front of a mountain&#10;&#10;Description automatically generated">
            <a:extLst>
              <a:ext uri="{FF2B5EF4-FFF2-40B4-BE49-F238E27FC236}">
                <a16:creationId xmlns:a16="http://schemas.microsoft.com/office/drawing/2014/main" id="{9FFC6421-A89F-4181-A339-E58CEE5E2BFD}"/>
              </a:ext>
            </a:extLst>
          </p:cNvPr>
          <p:cNvPicPr>
            <a:picLocks noChangeAspect="1"/>
          </p:cNvPicPr>
          <p:nvPr/>
        </p:nvPicPr>
        <p:blipFill>
          <a:blip r:embed="rId5"/>
          <a:stretch>
            <a:fillRect/>
          </a:stretch>
        </p:blipFill>
        <p:spPr>
          <a:xfrm rot="-840000">
            <a:off x="7743291" y="426323"/>
            <a:ext cx="1380162" cy="1364858"/>
          </a:xfrm>
          <a:prstGeom prst="rect">
            <a:avLst/>
          </a:prstGeom>
        </p:spPr>
      </p:pic>
      <p:pic>
        <p:nvPicPr>
          <p:cNvPr id="4" name="Picture 3">
            <a:extLst>
              <a:ext uri="{FF2B5EF4-FFF2-40B4-BE49-F238E27FC236}">
                <a16:creationId xmlns:a16="http://schemas.microsoft.com/office/drawing/2014/main" id="{FF5DCBD3-5AB8-445B-B041-8CF5456EBA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95a1755e74_4_335"/>
          <p:cNvSpPr txBox="1"/>
          <p:nvPr/>
        </p:nvSpPr>
        <p:spPr>
          <a:xfrm>
            <a:off x="2019088" y="1713176"/>
            <a:ext cx="7117823" cy="3957600"/>
          </a:xfrm>
          <a:prstGeom prst="rect">
            <a:avLst/>
          </a:prstGeom>
          <a:noFill/>
          <a:ln>
            <a:noFill/>
          </a:ln>
        </p:spPr>
        <p:txBody>
          <a:bodyPr spcFirstLastPara="1" wrap="square" lIns="91425" tIns="91425" rIns="91425" bIns="91425" anchor="t" anchorCtr="0">
            <a:noAutofit/>
          </a:bodyPr>
          <a:lstStyle/>
          <a:p>
            <a:pPr marL="317500" indent="-342900">
              <a:lnSpc>
                <a:spcPct val="80000"/>
              </a:lnSpc>
              <a:buClr>
                <a:schemeClr val="accent2"/>
              </a:buClr>
              <a:buSzPts val="2056"/>
              <a:buFont typeface="Wingdings" panose="05000000000000000000" pitchFamily="2" charset="2"/>
              <a:buChar char="Ø"/>
            </a:pPr>
            <a:r>
              <a:rPr lang="en-US" sz="2400" dirty="0">
                <a:solidFill>
                  <a:schemeClr val="tx1"/>
                </a:solidFill>
                <a:latin typeface="Gill Sans"/>
                <a:ea typeface="Gill Sans"/>
                <a:cs typeface="Gill Sans"/>
                <a:sym typeface="Gill Sans"/>
              </a:rPr>
              <a:t>May deny only upon making written findings of the following: </a:t>
            </a:r>
            <a:endParaRPr sz="2400" dirty="0">
              <a:solidFill>
                <a:schemeClr val="tx1"/>
              </a:solidFill>
              <a:latin typeface="Gill Sans"/>
              <a:ea typeface="Gill Sans"/>
              <a:cs typeface="Gill Sans"/>
              <a:sym typeface="Gill Sans"/>
            </a:endParaRPr>
          </a:p>
          <a:p>
            <a:pPr marL="572135" lvl="1" indent="-342900">
              <a:spcBef>
                <a:spcPts val="720"/>
              </a:spcBef>
              <a:buClr>
                <a:schemeClr val="accent2"/>
              </a:buClr>
              <a:buSzPts val="1872"/>
              <a:buFont typeface="Wingdings" panose="05000000000000000000" pitchFamily="2" charset="2"/>
              <a:buChar char="Ø"/>
            </a:pPr>
            <a:r>
              <a:rPr lang="en-US" sz="2400" dirty="0">
                <a:solidFill>
                  <a:schemeClr val="tx1"/>
                </a:solidFill>
                <a:latin typeface="Gill Sans"/>
                <a:ea typeface="Gill Sans"/>
                <a:cs typeface="Gill Sans"/>
                <a:sym typeface="Gill Sans"/>
              </a:rPr>
              <a:t>School failed to meet or make sufficient progress toward meeting standards; AND </a:t>
            </a:r>
            <a:endParaRPr sz="2400" dirty="0">
              <a:solidFill>
                <a:schemeClr val="tx1"/>
              </a:solidFill>
              <a:latin typeface="Gill Sans"/>
              <a:ea typeface="Gill Sans"/>
              <a:cs typeface="Gill Sans"/>
            </a:endParaRPr>
          </a:p>
          <a:p>
            <a:pPr marL="572135" lvl="1" indent="-342900">
              <a:spcBef>
                <a:spcPts val="720"/>
              </a:spcBef>
              <a:buClr>
                <a:schemeClr val="accent2"/>
              </a:buClr>
              <a:buSzPts val="1872"/>
              <a:buFont typeface="Wingdings" panose="05000000000000000000" pitchFamily="2" charset="2"/>
              <a:buChar char="Ø"/>
            </a:pPr>
            <a:r>
              <a:rPr lang="en-US" sz="2400" dirty="0">
                <a:solidFill>
                  <a:schemeClr val="tx1"/>
                </a:solidFill>
                <a:latin typeface="Gill Sans"/>
                <a:ea typeface="Gill Sans"/>
                <a:cs typeface="Gill Sans"/>
                <a:sym typeface="Gill Sans"/>
              </a:rPr>
              <a:t>Closure is in the best interest of students; AND</a:t>
            </a:r>
            <a:endParaRPr sz="2400" dirty="0">
              <a:solidFill>
                <a:schemeClr val="tx1"/>
              </a:solidFill>
              <a:latin typeface="Gill Sans"/>
              <a:ea typeface="Gill Sans"/>
              <a:cs typeface="Gill Sans"/>
            </a:endParaRPr>
          </a:p>
          <a:p>
            <a:pPr marL="572135" lvl="1" indent="-342900">
              <a:spcBef>
                <a:spcPts val="720"/>
              </a:spcBef>
              <a:buClr>
                <a:schemeClr val="accent2"/>
              </a:buClr>
              <a:buSzPts val="1872"/>
              <a:buFont typeface="Wingdings" panose="05000000000000000000" pitchFamily="2" charset="2"/>
              <a:buChar char="Ø"/>
            </a:pPr>
            <a:r>
              <a:rPr lang="en-US" sz="2400" dirty="0">
                <a:solidFill>
                  <a:schemeClr val="tx1"/>
                </a:solidFill>
                <a:latin typeface="Gill Sans"/>
                <a:ea typeface="Gill Sans"/>
                <a:cs typeface="Gill Sans"/>
                <a:sym typeface="Gill Sans"/>
              </a:rPr>
              <a:t>Its decision placed greater weight on performance on academic measures</a:t>
            </a:r>
            <a:endParaRPr sz="2400" dirty="0">
              <a:solidFill>
                <a:schemeClr val="tx1"/>
              </a:solidFill>
              <a:latin typeface="Gill Sans"/>
              <a:ea typeface="Gill Sans"/>
              <a:cs typeface="Gill Sans"/>
            </a:endParaRPr>
          </a:p>
          <a:p>
            <a:pPr marL="679450" indent="-342900">
              <a:spcBef>
                <a:spcPts val="720"/>
              </a:spcBef>
              <a:buFont typeface="Wingdings" panose="05000000000000000000" pitchFamily="2" charset="2"/>
              <a:buChar char="Ø"/>
            </a:pPr>
            <a:endParaRPr sz="2400" dirty="0">
              <a:solidFill>
                <a:schemeClr val="tx1"/>
              </a:solidFill>
              <a:latin typeface="Gill Sans"/>
              <a:ea typeface="Gill Sans"/>
              <a:cs typeface="Gill Sans"/>
            </a:endParaRPr>
          </a:p>
          <a:p>
            <a:pPr marL="329565" indent="-342900">
              <a:spcBef>
                <a:spcPts val="720"/>
              </a:spcBef>
              <a:buClr>
                <a:schemeClr val="accent2"/>
              </a:buClr>
              <a:buSzPts val="1872"/>
              <a:buFont typeface="Wingdings" panose="05000000000000000000" pitchFamily="2" charset="2"/>
              <a:buChar char="Ø"/>
            </a:pPr>
            <a:r>
              <a:rPr lang="en-US" sz="2400" dirty="0">
                <a:solidFill>
                  <a:schemeClr val="tx1"/>
                </a:solidFill>
                <a:latin typeface="Gill Sans"/>
                <a:ea typeface="Gill Sans"/>
                <a:cs typeface="Gill Sans"/>
                <a:sym typeface="Gill Sans"/>
              </a:rPr>
              <a:t>5 year renewal</a:t>
            </a:r>
            <a:endParaRPr sz="2400" dirty="0">
              <a:solidFill>
                <a:schemeClr val="tx1"/>
              </a:solidFill>
              <a:latin typeface="Gill Sans"/>
              <a:ea typeface="Gill Sans"/>
              <a:cs typeface="Gill Sans"/>
            </a:endParaRPr>
          </a:p>
        </p:txBody>
      </p:sp>
      <p:sp>
        <p:nvSpPr>
          <p:cNvPr id="308" name="Google Shape;308;g95a1755e74_4_335"/>
          <p:cNvSpPr txBox="1"/>
          <p:nvPr/>
        </p:nvSpPr>
        <p:spPr>
          <a:xfrm>
            <a:off x="3269833" y="675419"/>
            <a:ext cx="4724700" cy="566700"/>
          </a:xfrm>
          <a:prstGeom prst="rect">
            <a:avLst/>
          </a:prstGeom>
          <a:noFill/>
          <a:ln>
            <a:noFill/>
          </a:ln>
        </p:spPr>
        <p:txBody>
          <a:bodyPr spcFirstLastPara="1" wrap="square" lIns="91425" tIns="45700" rIns="91425" bIns="45700" anchor="t" anchorCtr="0">
            <a:noAutofit/>
          </a:bodyPr>
          <a:lstStyle/>
          <a:p>
            <a:pPr>
              <a:buClr>
                <a:schemeClr val="accent1"/>
              </a:buClr>
              <a:buSzPts val="2100"/>
            </a:pPr>
            <a:r>
              <a:rPr lang="en-US" sz="3600" b="1" dirty="0">
                <a:solidFill>
                  <a:schemeClr val="bg2"/>
                </a:solidFill>
                <a:latin typeface="Calibri" panose="020F0502020204030204" pitchFamily="34" charset="0"/>
                <a:ea typeface="Gill Sans"/>
                <a:cs typeface="Calibri" panose="020F0502020204030204" pitchFamily="34" charset="0"/>
                <a:sym typeface="Gill Sans"/>
              </a:rPr>
              <a:t>MIDDLE TIER DENIAL  </a:t>
            </a:r>
            <a:endParaRPr sz="3600" b="1" dirty="0">
              <a:solidFill>
                <a:schemeClr val="bg2"/>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9570F04-2DCD-4E40-B77C-447CFBF4A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2401009" y="1598838"/>
            <a:ext cx="6347714" cy="4211745"/>
          </a:xfrm>
        </p:spPr>
        <p:txBody>
          <a:bodyPr>
            <a:normAutofit/>
          </a:bodyPr>
          <a:lstStyle/>
          <a:p>
            <a:pPr>
              <a:buClr>
                <a:schemeClr val="accent2"/>
              </a:buClr>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Presumption is renewal</a:t>
            </a:r>
          </a:p>
          <a:p>
            <a:pPr>
              <a:buClr>
                <a:schemeClr val="accent2"/>
              </a:buClr>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May deny renewal by finding the closure of the school is in the best interest of students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Authorizer and charter school should have mutually agreed upon </a:t>
            </a:r>
            <a:r>
              <a:rPr lang="en-US" sz="2400" u="sng" dirty="0">
                <a:solidFill>
                  <a:schemeClr val="tx1"/>
                </a:solidFill>
                <a:latin typeface="Calibri"/>
                <a:cs typeface="Calibri"/>
              </a:rPr>
              <a:t>alternative metrics</a:t>
            </a:r>
            <a:r>
              <a:rPr lang="en-US" sz="2400" dirty="0">
                <a:solidFill>
                  <a:schemeClr val="tx1"/>
                </a:solidFill>
                <a:latin typeface="Calibri"/>
                <a:cs typeface="Calibri"/>
              </a:rPr>
              <a:t> defined</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Academic performance</a:t>
            </a:r>
            <a:endParaRPr lang="en-US" sz="2400" dirty="0">
              <a:solidFill>
                <a:schemeClr val="tx1"/>
              </a:solidFill>
              <a:latin typeface="Calibri" panose="020F0502020204030204" pitchFamily="34" charset="0"/>
              <a:cs typeface="Calibri" panose="020F0502020204030204" pitchFamily="34" charset="0"/>
            </a:endParaRPr>
          </a:p>
          <a:p>
            <a:pPr lvl="1"/>
            <a:endParaRPr lang="en-US" sz="2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DF299C1-546C-4123-BE6B-84DFE440E406}"/>
              </a:ext>
            </a:extLst>
          </p:cNvPr>
          <p:cNvSpPr>
            <a:spLocks noGrp="1"/>
          </p:cNvSpPr>
          <p:nvPr>
            <p:ph type="sldNum" idx="12"/>
          </p:nvPr>
        </p:nvSpPr>
        <p:spPr/>
        <p:txBody>
          <a:bodyPr/>
          <a:lstStyle/>
          <a:p>
            <a:fld id="{00000000-1234-1234-1234-123412341234}" type="slidenum">
              <a:rPr lang="en" smtClean="0"/>
              <a:pPr/>
              <a:t>57</a:t>
            </a:fld>
            <a:endParaRPr lang="en"/>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620266" y="451512"/>
            <a:ext cx="6348413" cy="997706"/>
          </a:xfrm>
          <a:prstGeom prst="rect">
            <a:avLst/>
          </a:prstGeom>
          <a:noFill/>
          <a:ln>
            <a:noFill/>
          </a:ln>
        </p:spPr>
        <p:txBody>
          <a:bodyPr spcFirstLastPara="1" wrap="square" lIns="91425" tIns="91425" rIns="91425" bIns="91425" anchor="t" anchorCtr="0">
            <a:noAutofit/>
          </a:bodyPr>
          <a:lstStyle/>
          <a:p>
            <a:pPr algn="ctr"/>
            <a:r>
              <a:rPr lang="en-US" b="1" dirty="0">
                <a:solidFill>
                  <a:schemeClr val="bg2"/>
                </a:solidFill>
                <a:cs typeface="Calibri"/>
              </a:rPr>
              <a:t>Alternative Schools (DASS)</a:t>
            </a:r>
          </a:p>
        </p:txBody>
      </p:sp>
      <p:pic>
        <p:nvPicPr>
          <p:cNvPr id="5" name="Picture 4">
            <a:extLst>
              <a:ext uri="{FF2B5EF4-FFF2-40B4-BE49-F238E27FC236}">
                <a16:creationId xmlns:a16="http://schemas.microsoft.com/office/drawing/2014/main" id="{4C7EC354-922C-49B5-AD98-9ED896997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01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209320" y="2432871"/>
            <a:ext cx="9570361" cy="2977329"/>
          </a:xfrm>
        </p:spPr>
        <p:txBody>
          <a:bodyPr>
            <a:normAutofit/>
          </a:bodyPr>
          <a:lstStyle/>
          <a:p>
            <a:pPr lvl="1">
              <a:buClr>
                <a:schemeClr val="accent2"/>
              </a:buClr>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Do you know where they stand?  </a:t>
            </a:r>
          </a:p>
          <a:p>
            <a:pPr lvl="1">
              <a:buClr>
                <a:schemeClr val="accent2"/>
              </a:buClr>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Any thoughts of what “tier” they are on? </a:t>
            </a:r>
          </a:p>
          <a:p>
            <a:pPr lvl="1">
              <a:buClr>
                <a:schemeClr val="accent2"/>
              </a:buClr>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Any DASS schools? </a:t>
            </a:r>
          </a:p>
          <a:p>
            <a:pPr lvl="1"/>
            <a:endParaRPr lang="en-US" sz="2400" dirty="0">
              <a:latin typeface="Calibri" panose="020F0502020204030204" pitchFamily="34" charset="0"/>
              <a:cs typeface="Calibri" panose="020F0502020204030204" pitchFamily="34" charset="0"/>
            </a:endParaRPr>
          </a:p>
          <a:p>
            <a:pPr marL="594360" lvl="1" indent="0">
              <a:buNone/>
            </a:pPr>
            <a:r>
              <a:rPr lang="en-US" sz="2400" b="1" dirty="0">
                <a:solidFill>
                  <a:schemeClr val="tx1"/>
                </a:solidFill>
                <a:effectLst/>
                <a:latin typeface="Calibri"/>
                <a:ea typeface="Calibri" panose="020F0502020204030204" pitchFamily="34" charset="0"/>
              </a:rPr>
              <a:t>CA2.0 Principle 5: </a:t>
            </a:r>
            <a:r>
              <a:rPr lang="en-US" sz="2400" b="1" i="1" dirty="0">
                <a:solidFill>
                  <a:schemeClr val="tx1"/>
                </a:solidFill>
                <a:effectLst/>
                <a:latin typeface="Calibri"/>
                <a:ea typeface="Calibri" panose="020F0502020204030204" pitchFamily="34" charset="0"/>
                <a:cs typeface="Times New Roman"/>
              </a:rPr>
              <a:t>The authorizer communicates results of monitoring to the charter school, laying a foundation for future decisions</a:t>
            </a:r>
            <a:r>
              <a:rPr lang="en-US" sz="2400" b="1" dirty="0">
                <a:solidFill>
                  <a:schemeClr val="tx1"/>
                </a:solidFill>
                <a:latin typeface="Calibri"/>
                <a:ea typeface="Calibri" panose="020F0502020204030204" pitchFamily="34" charset="0"/>
                <a:cs typeface="Times New Roman"/>
              </a:rPr>
              <a:t> </a:t>
            </a:r>
          </a:p>
          <a:p>
            <a:pPr marL="594360" lvl="1" indent="0">
              <a:buNone/>
            </a:pPr>
            <a:endParaRPr lang="en-US" sz="24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380770" y="1475381"/>
            <a:ext cx="8737600" cy="997706"/>
          </a:xfrm>
          <a:prstGeom prst="rect">
            <a:avLst/>
          </a:prstGeom>
          <a:noFill/>
          <a:ln>
            <a:noFill/>
          </a:ln>
        </p:spPr>
        <p:txBody>
          <a:bodyPr spcFirstLastPara="1" wrap="square" lIns="91425" tIns="91425" rIns="91425" bIns="91425" anchor="t" anchorCtr="0">
            <a:noAutofit/>
          </a:bodyPr>
          <a:lstStyle/>
          <a:p>
            <a:pPr algn="ctr"/>
            <a:r>
              <a:rPr lang="en-US" b="1" dirty="0">
                <a:solidFill>
                  <a:schemeClr val="bg2"/>
                </a:solidFill>
                <a:latin typeface="Calibri"/>
                <a:cs typeface="Calibri"/>
              </a:rPr>
              <a:t>Do you have any schools up for renewal? </a:t>
            </a:r>
            <a:endParaRPr b="1" dirty="0">
              <a:solidFill>
                <a:schemeClr val="bg2"/>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80452A7-C37C-4007-AB27-C5546EE5F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021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925191" y="1326292"/>
            <a:ext cx="6761469" cy="4732544"/>
          </a:xfrm>
        </p:spPr>
        <p:txBody>
          <a:bodyPr>
            <a:normAutofit/>
          </a:bodyPr>
          <a:lstStyle/>
          <a:p>
            <a:pPr>
              <a:buClr>
                <a:schemeClr val="accent2"/>
              </a:buClr>
              <a:buSzPct val="100000"/>
              <a:buFont typeface="Wingdings" panose="05000000000000000000" pitchFamily="2" charset="2"/>
              <a:buChar char="Ø"/>
            </a:pPr>
            <a:r>
              <a:rPr lang="en-US" sz="2200" dirty="0">
                <a:solidFill>
                  <a:schemeClr val="tx1"/>
                </a:solidFill>
                <a:latin typeface="Calibri"/>
                <a:cs typeface="Calibri"/>
              </a:rPr>
              <a:t>A new tool - the Annual Report Toolkit</a:t>
            </a: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925191" y="518405"/>
            <a:ext cx="6348413" cy="997706"/>
          </a:xfrm>
          <a:prstGeom prst="rect">
            <a:avLst/>
          </a:prstGeom>
          <a:noFill/>
          <a:ln>
            <a:noFill/>
          </a:ln>
        </p:spPr>
        <p:txBody>
          <a:bodyPr spcFirstLastPara="1" wrap="square" lIns="91425" tIns="91425" rIns="91425" bIns="91425" anchor="t" anchorCtr="0">
            <a:noAutofit/>
          </a:bodyPr>
          <a:lstStyle/>
          <a:p>
            <a:pPr algn="ctr"/>
            <a:r>
              <a:rPr lang="en-US" b="1" dirty="0">
                <a:solidFill>
                  <a:schemeClr val="bg2"/>
                </a:solidFill>
                <a:latin typeface="Calibri"/>
                <a:cs typeface="Calibri"/>
              </a:rPr>
              <a:t>The Annual Report Toolkit</a:t>
            </a:r>
          </a:p>
        </p:txBody>
      </p:sp>
      <p:pic>
        <p:nvPicPr>
          <p:cNvPr id="5" name="Picture 4">
            <a:extLst>
              <a:ext uri="{FF2B5EF4-FFF2-40B4-BE49-F238E27FC236}">
                <a16:creationId xmlns:a16="http://schemas.microsoft.com/office/drawing/2014/main" id="{E5ADECAD-D6B4-4077-B8A5-B41ADBC3A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FBCFD0-2B6D-4781-8FA5-C294126BE19E}"/>
              </a:ext>
            </a:extLst>
          </p:cNvPr>
          <p:cNvPicPr>
            <a:picLocks noChangeAspect="1"/>
          </p:cNvPicPr>
          <p:nvPr/>
        </p:nvPicPr>
        <p:blipFill>
          <a:blip r:embed="rId3"/>
          <a:stretch>
            <a:fillRect/>
          </a:stretch>
        </p:blipFill>
        <p:spPr>
          <a:xfrm>
            <a:off x="3692487" y="2068944"/>
            <a:ext cx="3226875" cy="41439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795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606" y="439892"/>
            <a:ext cx="11935363" cy="1470025"/>
          </a:xfrm>
        </p:spPr>
        <p:txBody>
          <a:bodyPr>
            <a:normAutofit/>
          </a:bodyPr>
          <a:lstStyle/>
          <a:p>
            <a:r>
              <a:rPr lang="en-US" b="1" dirty="0">
                <a:solidFill>
                  <a:schemeClr val="bg2"/>
                </a:solidFill>
              </a:rPr>
              <a:t>Inventory – Where are You as a Board?</a:t>
            </a:r>
          </a:p>
        </p:txBody>
      </p:sp>
      <p:sp>
        <p:nvSpPr>
          <p:cNvPr id="3" name="Subtitle 2"/>
          <p:cNvSpPr>
            <a:spLocks noGrp="1"/>
          </p:cNvSpPr>
          <p:nvPr>
            <p:ph type="subTitle" idx="1"/>
          </p:nvPr>
        </p:nvSpPr>
        <p:spPr>
          <a:xfrm>
            <a:off x="1527702" y="1243694"/>
            <a:ext cx="9519239" cy="4620571"/>
          </a:xfrm>
        </p:spPr>
        <p:txBody>
          <a:bodyPr>
            <a:noAutofit/>
          </a:bodyPr>
          <a:lstStyle/>
          <a:p>
            <a:pPr algn="l"/>
            <a:r>
              <a:rPr lang="en-US" sz="2600" dirty="0">
                <a:solidFill>
                  <a:schemeClr val="tx1"/>
                </a:solidFill>
              </a:rPr>
              <a:t>Please Take a Moment and Reflect: </a:t>
            </a:r>
          </a:p>
          <a:p>
            <a:pPr marL="971550" lvl="1" indent="-514350" algn="l">
              <a:buSzPct val="100000"/>
              <a:buFont typeface="+mj-lt"/>
              <a:buAutoNum type="arabicPeriod"/>
            </a:pPr>
            <a:r>
              <a:rPr lang="en-US" sz="2600" dirty="0">
                <a:solidFill>
                  <a:schemeClr val="tx1"/>
                </a:solidFill>
              </a:rPr>
              <a:t>Am I clear on my board’s/county office’s philosophy regarding charter schools?</a:t>
            </a:r>
          </a:p>
          <a:p>
            <a:pPr marL="971550" lvl="1" indent="-514350" algn="l">
              <a:buSzPct val="100000"/>
              <a:buFont typeface="+mj-lt"/>
              <a:buAutoNum type="arabicPeriod"/>
            </a:pPr>
            <a:r>
              <a:rPr lang="en-US" sz="2600" dirty="0">
                <a:solidFill>
                  <a:schemeClr val="tx1"/>
                </a:solidFill>
              </a:rPr>
              <a:t>Do I have a strong understanding and comfort with our board policies on charter schools?</a:t>
            </a:r>
          </a:p>
          <a:p>
            <a:pPr marL="971550" lvl="1" indent="-514350" algn="l">
              <a:buSzPct val="100000"/>
              <a:buFont typeface="+mj-lt"/>
              <a:buAutoNum type="arabicPeriod"/>
            </a:pPr>
            <a:r>
              <a:rPr lang="en-US" sz="2600" dirty="0">
                <a:solidFill>
                  <a:schemeClr val="tx1"/>
                </a:solidFill>
              </a:rPr>
              <a:t>Am I clear on my responsibilities as a board regarding charter schools?</a:t>
            </a:r>
          </a:p>
          <a:p>
            <a:pPr marL="971550" lvl="1" indent="-514350" algn="l">
              <a:buSzPct val="100000"/>
              <a:buFont typeface="+mj-lt"/>
              <a:buAutoNum type="arabicPeriod"/>
            </a:pPr>
            <a:r>
              <a:rPr lang="en-US" sz="2600" dirty="0">
                <a:solidFill>
                  <a:schemeClr val="tx1"/>
                </a:solidFill>
              </a:rPr>
              <a:t>Am I clear on our county’s procedures for reviewing and overseeing charter schools?</a:t>
            </a:r>
          </a:p>
        </p:txBody>
      </p:sp>
      <p:pic>
        <p:nvPicPr>
          <p:cNvPr id="4" name="Picture 3"/>
          <p:cNvPicPr>
            <a:picLocks noChangeAspect="1"/>
          </p:cNvPicPr>
          <p:nvPr/>
        </p:nvPicPr>
        <p:blipFill>
          <a:blip r:embed="rId3"/>
          <a:stretch>
            <a:fillRect/>
          </a:stretch>
        </p:blipFill>
        <p:spPr>
          <a:xfrm>
            <a:off x="125093" y="3430408"/>
            <a:ext cx="1944340" cy="2213040"/>
          </a:xfrm>
          <a:prstGeom prst="rect">
            <a:avLst/>
          </a:prstGeom>
        </p:spPr>
      </p:pic>
      <p:pic>
        <p:nvPicPr>
          <p:cNvPr id="5" name="Picture 4">
            <a:extLst>
              <a:ext uri="{FF2B5EF4-FFF2-40B4-BE49-F238E27FC236}">
                <a16:creationId xmlns:a16="http://schemas.microsoft.com/office/drawing/2014/main" id="{20238C7A-3B3A-4125-A29F-878E3FF7FFA3}"/>
              </a:ext>
            </a:extLst>
          </p:cNvPr>
          <p:cNvPicPr>
            <a:picLocks noChangeAspect="1"/>
          </p:cNvPicPr>
          <p:nvPr/>
        </p:nvPicPr>
        <p:blipFill>
          <a:blip r:embed="rId4"/>
          <a:stretch>
            <a:fillRect/>
          </a:stretch>
        </p:blipFill>
        <p:spPr>
          <a:xfrm>
            <a:off x="9186412" y="5864266"/>
            <a:ext cx="3005588" cy="993734"/>
          </a:xfrm>
          <a:prstGeom prst="rect">
            <a:avLst/>
          </a:prstGeom>
        </p:spPr>
      </p:pic>
    </p:spTree>
    <p:extLst>
      <p:ext uri="{BB962C8B-B14F-4D97-AF65-F5344CB8AC3E}">
        <p14:creationId xmlns:p14="http://schemas.microsoft.com/office/powerpoint/2010/main" val="239474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2" name="Picture 1">
            <a:extLst>
              <a:ext uri="{FF2B5EF4-FFF2-40B4-BE49-F238E27FC236}">
                <a16:creationId xmlns:a16="http://schemas.microsoft.com/office/drawing/2014/main" id="{D4E029A5-4B83-4B04-B075-4D10981F1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E5727B-E3B3-4C40-86B6-4FCE2D2718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97049" y="197230"/>
            <a:ext cx="8896861" cy="5521736"/>
          </a:xfrm>
          <a:prstGeom prst="rect">
            <a:avLst/>
          </a:prstGeom>
          <a:noFill/>
          <a:ln>
            <a:noFill/>
          </a:ln>
        </p:spPr>
      </p:pic>
    </p:spTree>
    <p:extLst>
      <p:ext uri="{BB962C8B-B14F-4D97-AF65-F5344CB8AC3E}">
        <p14:creationId xmlns:p14="http://schemas.microsoft.com/office/powerpoint/2010/main" val="830054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2401009" y="2070340"/>
            <a:ext cx="6347714" cy="3740242"/>
          </a:xfrm>
        </p:spPr>
        <p:txBody>
          <a:bodyPr>
            <a:normAutofit/>
          </a:bodyPr>
          <a:lstStyle/>
          <a:p>
            <a:pPr>
              <a:buClr>
                <a:schemeClr val="accent2"/>
              </a:buClr>
              <a:buSzPct val="100000"/>
              <a:buFont typeface="Wingdings" panose="05000000000000000000" pitchFamily="2" charset="2"/>
              <a:buChar char="Ø"/>
            </a:pPr>
            <a:r>
              <a:rPr lang="en-US" sz="2400" dirty="0">
                <a:solidFill>
                  <a:schemeClr val="tx1"/>
                </a:solidFill>
                <a:latin typeface="Calibri"/>
                <a:ea typeface="Calibri" panose="020F0502020204030204" pitchFamily="34" charset="0"/>
                <a:cs typeface="Times New Roman"/>
              </a:rPr>
              <a:t>Hard to overstate how much COVID-19 has disrupted K-12 education </a:t>
            </a:r>
            <a:endParaRPr lang="en-US" sz="2400" dirty="0">
              <a:solidFill>
                <a:schemeClr val="tx1"/>
              </a:solidFill>
              <a:latin typeface="Calibri"/>
              <a:ea typeface="Calibri" panose="020F0502020204030204" pitchFamily="34" charset="0"/>
              <a:cs typeface="Times New Roman" panose="02020603050405020304" pitchFamily="18" charset="0"/>
            </a:endParaRPr>
          </a:p>
          <a:p>
            <a:pPr>
              <a:buClr>
                <a:schemeClr val="accent2"/>
              </a:buClr>
              <a:buSzPct val="100000"/>
              <a:buFont typeface="Wingdings" panose="05000000000000000000" pitchFamily="2" charset="2"/>
              <a:buChar char="Ø"/>
            </a:pPr>
            <a:r>
              <a:rPr lang="en-US" sz="2400" dirty="0">
                <a:solidFill>
                  <a:schemeClr val="tx1"/>
                </a:solidFill>
                <a:latin typeface="Calibri"/>
                <a:ea typeface="Calibri" panose="020F0502020204030204" pitchFamily="34" charset="0"/>
                <a:cs typeface="Times New Roman"/>
              </a:rPr>
              <a:t>Widespread and deep learning loss </a:t>
            </a:r>
            <a:endParaRPr lang="en-US" sz="2400" dirty="0">
              <a:solidFill>
                <a:schemeClr val="tx1"/>
              </a:solidFill>
              <a:latin typeface="Calibri"/>
              <a:ea typeface="Calibri" panose="020F0502020204030204" pitchFamily="34" charset="0"/>
              <a:cs typeface="Times New Roman" panose="02020603050405020304" pitchFamily="18" charset="0"/>
            </a:endParaRPr>
          </a:p>
          <a:p>
            <a:pPr>
              <a:buClr>
                <a:schemeClr val="accent2"/>
              </a:buClr>
              <a:buSzPct val="100000"/>
              <a:buFont typeface="Wingdings" panose="05000000000000000000" pitchFamily="2" charset="2"/>
              <a:buChar char="Ø"/>
            </a:pPr>
            <a:r>
              <a:rPr lang="en-US" sz="2400" dirty="0">
                <a:solidFill>
                  <a:schemeClr val="tx1"/>
                </a:solidFill>
                <a:latin typeface="Calibri"/>
                <a:ea typeface="Calibri" panose="020F0502020204030204" pitchFamily="34" charset="0"/>
                <a:cs typeface="Times New Roman"/>
              </a:rPr>
              <a:t>State and federal priorities </a:t>
            </a:r>
            <a:endParaRPr lang="en-US" sz="2400" dirty="0">
              <a:solidFill>
                <a:schemeClr val="tx1"/>
              </a:solidFill>
              <a:latin typeface="Calibri"/>
              <a:ea typeface="Calibri" panose="020F0502020204030204" pitchFamily="34" charset="0"/>
              <a:cs typeface="Times New Roman" panose="02020603050405020304" pitchFamily="18" charset="0"/>
            </a:endParaRPr>
          </a:p>
          <a:p>
            <a:pPr>
              <a:buClr>
                <a:schemeClr val="accent2"/>
              </a:buClr>
              <a:buSzPct val="100000"/>
              <a:buFont typeface="Wingdings" panose="05000000000000000000" pitchFamily="2" charset="2"/>
              <a:buChar char="Ø"/>
            </a:pPr>
            <a:r>
              <a:rPr lang="en-US" sz="2400" dirty="0">
                <a:solidFill>
                  <a:schemeClr val="tx1"/>
                </a:solidFill>
                <a:latin typeface="Calibri"/>
                <a:ea typeface="Calibri" panose="020F0502020204030204" pitchFamily="34" charset="0"/>
                <a:cs typeface="Times New Roman"/>
              </a:rPr>
              <a:t>Charter school oversight (Job 1? – NOT!)</a:t>
            </a:r>
          </a:p>
          <a:p>
            <a:pPr>
              <a:buClr>
                <a:schemeClr val="accent2"/>
              </a:buClr>
              <a:buSzPct val="100000"/>
              <a:buFont typeface="Wingdings" panose="05000000000000000000" pitchFamily="2" charset="2"/>
              <a:buChar char="Ø"/>
            </a:pPr>
            <a:endParaRPr lang="en-US" sz="2400" dirty="0">
              <a:solidFill>
                <a:schemeClr val="tx1"/>
              </a:solidFill>
              <a:latin typeface="Calibri"/>
              <a:ea typeface="Calibri" panose="020F0502020204030204" pitchFamily="34" charset="0"/>
              <a:cs typeface="Times New Roman"/>
            </a:endParaRPr>
          </a:p>
          <a:p>
            <a:pPr>
              <a:buClrTx/>
              <a:buSzPct val="100000"/>
            </a:pPr>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620266" y="451512"/>
            <a:ext cx="6348413" cy="1296775"/>
          </a:xfrm>
          <a:prstGeom prst="rect">
            <a:avLst/>
          </a:prstGeom>
          <a:noFill/>
          <a:ln>
            <a:noFill/>
          </a:ln>
        </p:spPr>
        <p:txBody>
          <a:bodyPr spcFirstLastPara="1" wrap="square" lIns="91425" tIns="91425" rIns="91425" bIns="91425" anchor="t" anchorCtr="0">
            <a:noAutofit/>
          </a:bodyPr>
          <a:lstStyle/>
          <a:p>
            <a:pPr lvl="0" algn="ctr"/>
            <a:r>
              <a:rPr lang="en-US" b="1" dirty="0">
                <a:solidFill>
                  <a:schemeClr val="bg2"/>
                </a:solidFill>
                <a:latin typeface="Calibri" panose="020F0502020204030204" pitchFamily="34" charset="0"/>
                <a:cs typeface="Calibri" panose="020F0502020204030204" pitchFamily="34" charset="0"/>
              </a:rPr>
              <a:t>COVID-19 Has Changed EVERYTHING</a:t>
            </a:r>
          </a:p>
        </p:txBody>
      </p:sp>
      <p:pic>
        <p:nvPicPr>
          <p:cNvPr id="5" name="Picture 4">
            <a:extLst>
              <a:ext uri="{FF2B5EF4-FFF2-40B4-BE49-F238E27FC236}">
                <a16:creationId xmlns:a16="http://schemas.microsoft.com/office/drawing/2014/main" id="{FC58F87F-E665-498F-988D-B40CB9324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4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144798" y="2139622"/>
            <a:ext cx="7873803" cy="2796363"/>
          </a:xfrm>
        </p:spPr>
        <p:txBody>
          <a:bodyPr>
            <a:normAutofit lnSpcReduction="10000"/>
          </a:bodyPr>
          <a:lstStyle/>
          <a:p>
            <a:pPr marL="1257300" lvl="2" indent="-342900">
              <a:lnSpc>
                <a:spcPct val="150000"/>
              </a:lnSpc>
              <a:spcBef>
                <a:spcPts val="0"/>
              </a:spcBef>
              <a:buClr>
                <a:schemeClr val="accent2"/>
              </a:buClr>
              <a:buSzPct val="70000"/>
              <a:buFont typeface="Wingdings" panose="05000000000000000000" pitchFamily="2" charset="2"/>
              <a:buChar char="Ø"/>
            </a:pPr>
            <a:r>
              <a:rPr lang="en-US" sz="2400" dirty="0">
                <a:solidFill>
                  <a:schemeClr val="tx1"/>
                </a:solidFill>
                <a:latin typeface="Calibri"/>
                <a:ea typeface="Calibri" panose="020F0502020204030204" pitchFamily="34" charset="0"/>
                <a:cs typeface="Times New Roman"/>
              </a:rPr>
              <a:t>Overwhelming press of other district priorities</a:t>
            </a:r>
          </a:p>
          <a:p>
            <a:pPr marL="1257300" lvl="2" indent="-342900">
              <a:lnSpc>
                <a:spcPct val="150000"/>
              </a:lnSpc>
              <a:spcBef>
                <a:spcPts val="0"/>
              </a:spcBef>
              <a:buClr>
                <a:schemeClr val="accent2"/>
              </a:buClr>
              <a:buSzPct val="70000"/>
              <a:buFont typeface="Wingdings" panose="05000000000000000000" pitchFamily="2" charset="2"/>
              <a:buChar char="Ø"/>
            </a:pPr>
            <a:r>
              <a:rPr lang="en-US" sz="2400" dirty="0">
                <a:solidFill>
                  <a:schemeClr val="tx1"/>
                </a:solidFill>
                <a:latin typeface="Calibri"/>
                <a:ea typeface="Calibri" panose="020F0502020204030204" pitchFamily="34" charset="0"/>
                <a:cs typeface="Times New Roman"/>
              </a:rPr>
              <a:t>Charter schools struggling to cope with dramatic change too – that has been their focus</a:t>
            </a:r>
          </a:p>
          <a:p>
            <a:pPr marL="1257300" lvl="2" indent="-342900">
              <a:lnSpc>
                <a:spcPct val="150000"/>
              </a:lnSpc>
              <a:spcBef>
                <a:spcPts val="0"/>
              </a:spcBef>
              <a:buClr>
                <a:schemeClr val="accent2"/>
              </a:buClr>
              <a:buSzPct val="70000"/>
              <a:buFont typeface="Wingdings" panose="05000000000000000000" pitchFamily="2" charset="2"/>
              <a:buChar char="Ø"/>
            </a:pPr>
            <a:r>
              <a:rPr lang="en-US" sz="2400" dirty="0">
                <a:solidFill>
                  <a:schemeClr val="tx1"/>
                </a:solidFill>
                <a:latin typeface="Calibri"/>
                <a:ea typeface="Calibri" panose="020F0502020204030204" pitchFamily="34" charset="0"/>
                <a:cs typeface="Times New Roman"/>
              </a:rPr>
              <a:t>No statewide assessments, no Dashboard</a:t>
            </a:r>
          </a:p>
          <a:p>
            <a:pPr marL="1257300" lvl="2" indent="-342900">
              <a:lnSpc>
                <a:spcPct val="150000"/>
              </a:lnSpc>
              <a:spcBef>
                <a:spcPts val="0"/>
              </a:spcBef>
              <a:buClr>
                <a:schemeClr val="accent2"/>
              </a:buClr>
              <a:buSzPct val="70000"/>
              <a:buFont typeface="Wingdings" panose="05000000000000000000" pitchFamily="2" charset="2"/>
              <a:buChar char="Ø"/>
            </a:pPr>
            <a:r>
              <a:rPr lang="en-US" sz="2400" dirty="0">
                <a:solidFill>
                  <a:schemeClr val="tx1"/>
                </a:solidFill>
                <a:latin typeface="Calibri"/>
                <a:ea typeface="Calibri" panose="020F0502020204030204" pitchFamily="34" charset="0"/>
                <a:cs typeface="Times New Roman"/>
              </a:rPr>
              <a:t>Limited LCAP, Alternative and Local Metrics</a:t>
            </a:r>
          </a:p>
          <a:p>
            <a:pPr>
              <a:buClrTx/>
              <a:buSzPct val="100000"/>
            </a:pPr>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620266" y="451512"/>
            <a:ext cx="6348413" cy="1296775"/>
          </a:xfrm>
          <a:prstGeom prst="rect">
            <a:avLst/>
          </a:prstGeom>
          <a:noFill/>
          <a:ln>
            <a:noFill/>
          </a:ln>
        </p:spPr>
        <p:txBody>
          <a:bodyPr spcFirstLastPara="1" wrap="square" lIns="91425" tIns="91425" rIns="91425" bIns="91425" anchor="t" anchorCtr="0">
            <a:noAutofit/>
          </a:bodyPr>
          <a:lstStyle/>
          <a:p>
            <a:pPr marL="457200" lvl="1" algn="ctr">
              <a:lnSpc>
                <a:spcPct val="107000"/>
              </a:lnSpc>
              <a:spcAft>
                <a:spcPts val="800"/>
              </a:spcAft>
            </a:pPr>
            <a:r>
              <a:rPr lang="en-US" sz="36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Charter School Oversight </a:t>
            </a:r>
            <a:br>
              <a:rPr lang="en-US" sz="36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br>
            <a:r>
              <a:rPr lang="en-US" sz="36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(Job 1 – NOT!)</a:t>
            </a:r>
          </a:p>
        </p:txBody>
      </p:sp>
      <p:pic>
        <p:nvPicPr>
          <p:cNvPr id="5" name="Picture 4">
            <a:extLst>
              <a:ext uri="{FF2B5EF4-FFF2-40B4-BE49-F238E27FC236}">
                <a16:creationId xmlns:a16="http://schemas.microsoft.com/office/drawing/2014/main" id="{DF4C2E34-6918-46C2-94EF-6B46AABD7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830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2007941" y="2037148"/>
            <a:ext cx="6347714" cy="3556212"/>
          </a:xfrm>
        </p:spPr>
        <p:txBody>
          <a:bodyPr>
            <a:normAutofit fontScale="92500" lnSpcReduction="10000"/>
          </a:bodyPr>
          <a:lstStyle/>
          <a:p>
            <a:pPr marL="742950" lvl="1" indent="-285750">
              <a:lnSpc>
                <a:spcPct val="107000"/>
              </a:lnSpc>
              <a:spcBef>
                <a:spcPts val="0"/>
              </a:spcBef>
              <a:buClr>
                <a:schemeClr val="accent2"/>
              </a:buClr>
              <a:buSzPct val="70000"/>
              <a:buFont typeface="Wingdings,Sans-Serif" panose="05000000000000000000" pitchFamily="2" charset="2"/>
              <a:buChar char="Ø"/>
            </a:pPr>
            <a:r>
              <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The challenges caused by COVID-19</a:t>
            </a:r>
          </a:p>
          <a:p>
            <a:pPr marL="1143000" lvl="2" indent="-228600">
              <a:lnSpc>
                <a:spcPct val="107000"/>
              </a:lnSpc>
              <a:spcBef>
                <a:spcPts val="0"/>
              </a:spcBef>
              <a:buClr>
                <a:schemeClr val="accent2"/>
              </a:buClr>
              <a:buSzPct val="70000"/>
              <a:buFont typeface="Wingdings,Sans-Serif" panose="05000000000000000000" pitchFamily="2" charset="2"/>
              <a:buChar char="Ø"/>
            </a:pPr>
            <a:r>
              <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For all schools</a:t>
            </a:r>
          </a:p>
          <a:p>
            <a:pPr marL="1143000" lvl="2" indent="-228600">
              <a:lnSpc>
                <a:spcPct val="107000"/>
              </a:lnSpc>
              <a:spcBef>
                <a:spcPts val="0"/>
              </a:spcBef>
              <a:spcAft>
                <a:spcPts val="800"/>
              </a:spcAft>
              <a:buClr>
                <a:schemeClr val="accent2"/>
              </a:buClr>
              <a:buSzPct val="70000"/>
              <a:buFont typeface="Wingdings,Sans-Serif" panose="05000000000000000000" pitchFamily="2" charset="2"/>
              <a:buChar char="Ø"/>
            </a:pPr>
            <a:r>
              <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For charter schools</a:t>
            </a:r>
          </a:p>
          <a:p>
            <a:pPr marL="685800" lvl="1" indent="-285750">
              <a:lnSpc>
                <a:spcPct val="107000"/>
              </a:lnSpc>
              <a:spcBef>
                <a:spcPts val="0"/>
              </a:spcBef>
              <a:spcAft>
                <a:spcPts val="800"/>
              </a:spcAft>
              <a:buClr>
                <a:schemeClr val="accent2"/>
              </a:buClr>
              <a:buSzPct val="70000"/>
              <a:buFont typeface="Wingdings,Sans-Serif" panose="05000000000000000000" pitchFamily="2" charset="2"/>
              <a:buChar char="Ø"/>
            </a:pPr>
            <a:r>
              <a:rPr lang="en-US" sz="2600" dirty="0">
                <a:solidFill>
                  <a:schemeClr val="tx1"/>
                </a:solidFill>
                <a:latin typeface="Calibri"/>
                <a:ea typeface="Calibri" panose="020F0502020204030204" pitchFamily="34" charset="0"/>
                <a:cs typeface="Times New Roman"/>
              </a:rPr>
              <a:t>The responsible use of high-stakes accountability requires that the measurements to be used are valid and reliable FOR THE PURPOSE THE MEASUREMENTS ARE BEING USED</a:t>
            </a:r>
            <a:br>
              <a:rPr lang="en-US" sz="2600" dirty="0">
                <a:latin typeface="Calibri"/>
                <a:ea typeface="Calibri" panose="020F0502020204030204" pitchFamily="34" charset="0"/>
                <a:cs typeface="Times New Roman"/>
              </a:rPr>
            </a:br>
            <a:endParaRPr lang="en-US" sz="2600" dirty="0">
              <a:latin typeface="Calibri"/>
              <a:ea typeface="Calibri" panose="020F0502020204030204" pitchFamily="34" charset="0"/>
              <a:cs typeface="Times New Roman"/>
            </a:endParaRPr>
          </a:p>
          <a:p>
            <a:pPr marL="742950" lvl="1" indent="-285750">
              <a:lnSpc>
                <a:spcPct val="107000"/>
              </a:lnSpc>
              <a:spcBef>
                <a:spcPts val="0"/>
              </a:spcBef>
              <a:buFont typeface="Wingdings" panose="05000000000000000000" pitchFamily="2" charset="2"/>
              <a:buChar char="Ø"/>
            </a:pPr>
            <a:endParaRPr lang="en-US" sz="2400" dirty="0">
              <a:latin typeface="Calibri"/>
              <a:ea typeface="Calibri" panose="020F0502020204030204" pitchFamily="34" charset="0"/>
              <a:cs typeface="Times New Roman"/>
            </a:endParaRPr>
          </a:p>
          <a:p>
            <a:pPr lvl="1"/>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620266" y="451512"/>
            <a:ext cx="6348413" cy="1279522"/>
          </a:xfrm>
          <a:prstGeom prst="rect">
            <a:avLst/>
          </a:prstGeom>
          <a:noFill/>
          <a:ln>
            <a:noFill/>
          </a:ln>
        </p:spPr>
        <p:txBody>
          <a:bodyPr spcFirstLastPara="1" wrap="square" lIns="91425" tIns="91425" rIns="91425" bIns="91425" anchor="t" anchorCtr="0">
            <a:noAutofit/>
          </a:bodyPr>
          <a:lstStyle/>
          <a:p>
            <a:pPr algn="ctr">
              <a:lnSpc>
                <a:spcPct val="107000"/>
              </a:lnSpc>
              <a:spcAft>
                <a:spcPts val="800"/>
              </a:spcAft>
            </a:pPr>
            <a:r>
              <a:rPr lang="en-US" b="1" dirty="0">
                <a:solidFill>
                  <a:schemeClr val="bg2"/>
                </a:solidFill>
                <a:latin typeface="Calibri"/>
                <a:ea typeface="Calibri" panose="020F0502020204030204" pitchFamily="34" charset="0"/>
                <a:cs typeface="Times New Roman"/>
              </a:rPr>
              <a:t>The Challenges of High-Stakes Accountability in California</a:t>
            </a:r>
            <a:endParaRPr lang="en-US" sz="3200" dirty="0">
              <a:solidFill>
                <a:schemeClr val="bg2"/>
              </a:solidFill>
              <a:latin typeface="Calibri"/>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C56D2F7-3F17-42CB-8EA5-1BA2A041B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937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382656" y="1367548"/>
            <a:ext cx="9612735" cy="5410506"/>
          </a:xfrm>
        </p:spPr>
        <p:txBody>
          <a:bodyPr>
            <a:normAutofit/>
          </a:bodyPr>
          <a:lstStyle/>
          <a:p>
            <a:pPr marL="0" marR="0" lvl="0" indent="0" algn="l" defTabSz="914400" rtl="0" eaLnBrk="1" fontAlgn="auto" latinLnBrk="0" hangingPunct="1">
              <a:lnSpc>
                <a:spcPct val="100000"/>
              </a:lnSpc>
              <a:spcBef>
                <a:spcPts val="0"/>
              </a:spcBef>
              <a:spcAft>
                <a:spcPts val="0"/>
              </a:spcAft>
              <a:buClr>
                <a:srgbClr val="A5B592"/>
              </a:buClr>
              <a:buSzPct val="100000"/>
              <a:buFont typeface="Noto Sans Symbols"/>
              <a:buNone/>
              <a:tabLst/>
              <a:defRPr/>
            </a:pPr>
            <a:r>
              <a:rPr kumimoji="0" lang="en-US" sz="2400" b="1" i="0" u="none" strike="noStrike" kern="0" cap="none" spc="0" normalizeH="0" baseline="0" noProof="0" dirty="0">
                <a:ln>
                  <a:noFill/>
                </a:ln>
                <a:solidFill>
                  <a:srgbClr val="000000"/>
                </a:solidFill>
                <a:effectLst/>
                <a:uLnTx/>
                <a:uFillTx/>
                <a:latin typeface="Calibri"/>
                <a:ea typeface="Calibri" panose="020F0502020204030204" pitchFamily="34" charset="0"/>
                <a:sym typeface="Trebuchet MS"/>
              </a:rPr>
              <a:t>CA2.0 Principle 5: </a:t>
            </a:r>
            <a:r>
              <a:rPr kumimoji="0" lang="en-US" sz="24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a:sym typeface="Trebuchet MS"/>
              </a:rPr>
              <a:t>The authorizer communicates results of monitoring to the charter school, laying a foundation for future decisions</a:t>
            </a:r>
            <a:r>
              <a:rPr kumimoji="0" lang="en-US" sz="2400" b="1" i="0"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a:sym typeface="Trebuchet MS"/>
              </a:rPr>
              <a:t> </a:t>
            </a:r>
          </a:p>
          <a:p>
            <a:pPr marL="137160" indent="0">
              <a:buClr>
                <a:schemeClr val="accent2"/>
              </a:buClr>
              <a:buSzPct val="100000"/>
              <a:buNone/>
            </a:pPr>
            <a:endParaRPr lang="en-US" sz="900" b="1" dirty="0">
              <a:solidFill>
                <a:schemeClr val="tx1"/>
              </a:solidFill>
              <a:latin typeface="Calibri"/>
              <a:cs typeface="Calibri"/>
            </a:endParaRP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Transparency is critical</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Recognize these are extraordinary times; be flexible and supportive</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Focus on student equity issues, especially pandemic-related</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If schools up for renewal have serious problems, do deal with them</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Fiscal, compliance, and governance are higher risk during pandemic</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Maintain positive, professional relationships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Assume best motives -- unless provided with factual information</a:t>
            </a:r>
            <a:endParaRPr lang="en-US" sz="2400" dirty="0">
              <a:solidFill>
                <a:schemeClr val="tx1"/>
              </a:solidFill>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0" y="224894"/>
            <a:ext cx="9467850" cy="997706"/>
          </a:xfrm>
          <a:prstGeom prst="rect">
            <a:avLst/>
          </a:prstGeom>
          <a:noFill/>
          <a:ln>
            <a:noFill/>
          </a:ln>
        </p:spPr>
        <p:txBody>
          <a:bodyPr spcFirstLastPara="1" wrap="square" lIns="91425" tIns="91425" rIns="91425" bIns="91425" anchor="t" anchorCtr="0">
            <a:noAutofit/>
          </a:bodyPr>
          <a:lstStyle/>
          <a:p>
            <a:pPr algn="ctr"/>
            <a:r>
              <a:rPr lang="en-US" b="1" dirty="0">
                <a:solidFill>
                  <a:schemeClr val="accent1">
                    <a:lumMod val="75000"/>
                  </a:schemeClr>
                </a:solidFill>
                <a:latin typeface="+mn-lt"/>
                <a:cs typeface="Calibri"/>
              </a:rPr>
              <a:t>Considerations, Especially During COVID </a:t>
            </a:r>
          </a:p>
        </p:txBody>
      </p:sp>
      <p:pic>
        <p:nvPicPr>
          <p:cNvPr id="5" name="Picture 4">
            <a:extLst>
              <a:ext uri="{FF2B5EF4-FFF2-40B4-BE49-F238E27FC236}">
                <a16:creationId xmlns:a16="http://schemas.microsoft.com/office/drawing/2014/main" id="{E5ADECAD-D6B4-4077-B8A5-B41ADBC3A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97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5" name="Picture 4">
            <a:extLst>
              <a:ext uri="{FF2B5EF4-FFF2-40B4-BE49-F238E27FC236}">
                <a16:creationId xmlns:a16="http://schemas.microsoft.com/office/drawing/2014/main" id="{193E30E3-2D4C-484C-B258-2C6EB4839110}"/>
              </a:ext>
            </a:extLst>
          </p:cNvPr>
          <p:cNvPicPr>
            <a:picLocks noChangeAspect="1"/>
          </p:cNvPicPr>
          <p:nvPr/>
        </p:nvPicPr>
        <p:blipFill>
          <a:blip r:embed="rId3"/>
          <a:stretch>
            <a:fillRect/>
          </a:stretch>
        </p:blipFill>
        <p:spPr>
          <a:xfrm>
            <a:off x="1216973" y="585381"/>
            <a:ext cx="8752651" cy="4940891"/>
          </a:xfrm>
          <a:prstGeom prst="rect">
            <a:avLst/>
          </a:prstGeom>
        </p:spPr>
      </p:pic>
      <p:pic>
        <p:nvPicPr>
          <p:cNvPr id="8" name="Picture 7">
            <a:extLst>
              <a:ext uri="{FF2B5EF4-FFF2-40B4-BE49-F238E27FC236}">
                <a16:creationId xmlns:a16="http://schemas.microsoft.com/office/drawing/2014/main" id="{49403E3E-268F-46DD-86C0-AC57B899F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89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365003" y="1016000"/>
            <a:ext cx="9731497" cy="6051550"/>
          </a:xfrm>
        </p:spPr>
        <p:txBody>
          <a:bodyPr>
            <a:normAutofit/>
          </a:bodyPr>
          <a:lstStyle/>
          <a:p>
            <a:pPr marL="0" marR="0" lvl="0" indent="0" algn="l" defTabSz="914400" rtl="0" eaLnBrk="1" fontAlgn="auto" latinLnBrk="0" hangingPunct="1">
              <a:lnSpc>
                <a:spcPct val="100000"/>
              </a:lnSpc>
              <a:spcBef>
                <a:spcPts val="0"/>
              </a:spcBef>
              <a:spcAft>
                <a:spcPts val="600"/>
              </a:spcAft>
              <a:buClr>
                <a:srgbClr val="A5B592"/>
              </a:buClr>
              <a:buSzPts val="1440"/>
              <a:buFont typeface="Noto Sans Symbols"/>
              <a:buNone/>
              <a:tabLst/>
              <a:defRPr/>
            </a:pPr>
            <a:r>
              <a:rPr kumimoji="0" lang="en-US" sz="2400" b="1" i="0" u="none" strike="noStrike" kern="0" cap="none" spc="0" normalizeH="0" baseline="0" noProof="0" dirty="0">
                <a:ln>
                  <a:noFill/>
                </a:ln>
                <a:solidFill>
                  <a:srgbClr val="000000"/>
                </a:solidFill>
                <a:effectLst/>
                <a:uLnTx/>
                <a:uFillTx/>
                <a:latin typeface="Calibri"/>
                <a:ea typeface="Calibri" panose="020F0502020204030204" pitchFamily="34" charset="0"/>
                <a:sym typeface="Trebuchet MS"/>
              </a:rPr>
              <a:t>CA2.0 Principle 6: </a:t>
            </a:r>
            <a:r>
              <a:rPr kumimoji="0" lang="en-US" sz="24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a:sym typeface="Trebuchet MS"/>
              </a:rPr>
              <a:t>Implementing the process for effective authorizing must be within the capacity of all entities that serve as authorizers</a:t>
            </a:r>
            <a:br>
              <a:rPr kumimoji="0" lang="en-US" sz="24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a:sym typeface="Trebuchet MS"/>
              </a:rPr>
            </a:br>
            <a:endParaRPr lang="en-US" sz="2200" dirty="0">
              <a:latin typeface="+mn-lt"/>
              <a:cs typeface="Calibri"/>
            </a:endParaRPr>
          </a:p>
          <a:p>
            <a:pPr marL="342900" indent="-342900">
              <a:buClr>
                <a:schemeClr val="accent2"/>
              </a:buClr>
              <a:buSzPct val="100000"/>
              <a:buFont typeface="Wingdings" panose="05000000000000000000" pitchFamily="2" charset="2"/>
              <a:buChar char="Ø"/>
            </a:pPr>
            <a:r>
              <a:rPr lang="en-US" sz="2400" dirty="0">
                <a:latin typeface="+mn-lt"/>
                <a:cs typeface="Calibri"/>
              </a:rPr>
              <a:t>PDF version of this PowerPoint </a:t>
            </a:r>
          </a:p>
          <a:p>
            <a:pPr marL="342900" indent="-342900">
              <a:buClr>
                <a:schemeClr val="accent2"/>
              </a:buClr>
              <a:buSzPct val="100000"/>
              <a:buFont typeface="Wingdings" panose="05000000000000000000" pitchFamily="2" charset="2"/>
              <a:buChar char="Ø"/>
            </a:pPr>
            <a:r>
              <a:rPr lang="en-US" sz="2400" dirty="0">
                <a:latin typeface="+mn-lt"/>
              </a:rPr>
              <a:t>CCAP Authorizing 2.0 &amp; Resources: </a:t>
            </a:r>
            <a:r>
              <a:rPr lang="en-US" sz="2400" dirty="0">
                <a:latin typeface="+mn-lt"/>
                <a:cs typeface="Calibri"/>
                <a:hlinkClick r:id="rId3"/>
              </a:rPr>
              <a:t>https://calauthorizers.org</a:t>
            </a:r>
            <a:endParaRPr lang="en-US" sz="2400" dirty="0">
              <a:latin typeface="+mn-lt"/>
              <a:cs typeface="Calibri"/>
            </a:endParaRPr>
          </a:p>
          <a:p>
            <a:pPr marL="800100" lvl="1" indent="-342900">
              <a:buClr>
                <a:schemeClr val="accent2"/>
              </a:buClr>
              <a:buSzPct val="100000"/>
              <a:buFont typeface="Wingdings" panose="05000000000000000000" pitchFamily="2" charset="2"/>
              <a:buChar char="Ø"/>
            </a:pPr>
            <a:r>
              <a:rPr lang="en-US" sz="2400" dirty="0">
                <a:latin typeface="+mn-lt"/>
                <a:cs typeface="Calibri"/>
              </a:rPr>
              <a:t>COVID, incl. PROCESSING CHARTER SCHOO RENEWALS IN 2020-21 &amp; 2021-22 SCHOOL YEARS: A PLANNING GUIDE</a:t>
            </a:r>
          </a:p>
          <a:p>
            <a:pPr marL="342900" indent="-342900">
              <a:buClr>
                <a:schemeClr val="accent2"/>
              </a:buClr>
              <a:buSzPct val="100000"/>
              <a:buFont typeface="Wingdings" panose="05000000000000000000" pitchFamily="2" charset="2"/>
              <a:buChar char="Ø"/>
            </a:pPr>
            <a:r>
              <a:rPr lang="en-US" sz="2400" dirty="0">
                <a:latin typeface="+mn-lt"/>
                <a:cs typeface="Calibri"/>
              </a:rPr>
              <a:t>California School Dashboard Technical Guide: </a:t>
            </a:r>
          </a:p>
          <a:p>
            <a:pPr marL="800100" indent="-342900">
              <a:buClr>
                <a:schemeClr val="accent2"/>
              </a:buClr>
              <a:buFont typeface="Wingdings" panose="05000000000000000000" pitchFamily="2" charset="2"/>
              <a:buChar char="Ø"/>
            </a:pPr>
            <a:r>
              <a:rPr lang="en-US" sz="2400" u="sng" dirty="0">
                <a:latin typeface="+mn-lt"/>
                <a:cs typeface="Calibri"/>
                <a:hlinkClick r:id="rId4"/>
              </a:rPr>
              <a:t>https://www.cde.ca.gov/ta/ac/cm/documents/dashboardguide19.pdf</a:t>
            </a:r>
            <a:endParaRPr lang="en-US" sz="2400" dirty="0">
              <a:latin typeface="+mn-lt"/>
              <a:cs typeface="Calibri"/>
            </a:endParaRPr>
          </a:p>
          <a:p>
            <a:pPr marL="342900" indent="-342900">
              <a:buClr>
                <a:schemeClr val="accent2"/>
              </a:buClr>
              <a:buSzPct val="100000"/>
              <a:buFont typeface="Wingdings" panose="05000000000000000000" pitchFamily="2" charset="2"/>
              <a:buChar char="Ø"/>
            </a:pPr>
            <a:r>
              <a:rPr lang="en-US" sz="2400" dirty="0">
                <a:latin typeface="+mn-lt"/>
                <a:cs typeface="Calibri"/>
              </a:rPr>
              <a:t>CDE on COVID: </a:t>
            </a:r>
            <a:r>
              <a:rPr lang="en-US" sz="2400" u="sng" dirty="0">
                <a:latin typeface="+mn-lt"/>
                <a:cs typeface="Calibri"/>
                <a:hlinkClick r:id="rId5"/>
              </a:rPr>
              <a:t>https://www.cde.ca.gov/ls/he/hn/coronavirus.asp</a:t>
            </a:r>
            <a:r>
              <a:rPr lang="en-US" sz="2400" dirty="0">
                <a:latin typeface="+mn-lt"/>
                <a:cs typeface="Calibri"/>
              </a:rPr>
              <a:t> </a:t>
            </a:r>
          </a:p>
          <a:p>
            <a:pPr marL="342900" indent="-342900">
              <a:buClr>
                <a:schemeClr val="accent2"/>
              </a:buClr>
              <a:buSzPct val="100000"/>
              <a:buFont typeface="Wingdings" panose="05000000000000000000" pitchFamily="2" charset="2"/>
              <a:buChar char="Ø"/>
            </a:pPr>
            <a:r>
              <a:rPr lang="en-US" sz="2400" dirty="0">
                <a:latin typeface="+mn-lt"/>
                <a:cs typeface="Calibri"/>
              </a:rPr>
              <a:t>NACSA on COVID: </a:t>
            </a:r>
            <a:r>
              <a:rPr lang="en-US" sz="2400" u="sng" dirty="0">
                <a:latin typeface="+mn-lt"/>
                <a:cs typeface="Calibri"/>
                <a:hlinkClick r:id="rId6"/>
              </a:rPr>
              <a:t>https://www.qualitycharters.org/covid19/</a:t>
            </a:r>
            <a:r>
              <a:rPr lang="en-US" sz="2400" dirty="0">
                <a:latin typeface="+mn-lt"/>
                <a:cs typeface="Calibri"/>
              </a:rPr>
              <a:t> </a:t>
            </a:r>
            <a:endParaRPr lang="en-US" sz="2400" dirty="0">
              <a:solidFill>
                <a:schemeClr val="tx1"/>
              </a:solidFill>
              <a:latin typeface="Calibri"/>
              <a:cs typeface="Calibri"/>
            </a:endParaRPr>
          </a:p>
        </p:txBody>
      </p:sp>
      <p:sp>
        <p:nvSpPr>
          <p:cNvPr id="4" name="Slide Number Placeholder 3">
            <a:extLst>
              <a:ext uri="{FF2B5EF4-FFF2-40B4-BE49-F238E27FC236}">
                <a16:creationId xmlns:a16="http://schemas.microsoft.com/office/drawing/2014/main" id="{5DF299C1-546C-4123-BE6B-84DFE440E406}"/>
              </a:ext>
            </a:extLst>
          </p:cNvPr>
          <p:cNvSpPr>
            <a:spLocks noGrp="1"/>
          </p:cNvSpPr>
          <p:nvPr>
            <p:ph type="sldNum" idx="12"/>
          </p:nvPr>
        </p:nvSpPr>
        <p:spPr/>
        <p:txBody>
          <a:bodyPr/>
          <a:lstStyle/>
          <a:p>
            <a:fld id="{00000000-1234-1234-1234-123412341234}" type="slidenum">
              <a:rPr lang="en" smtClean="0"/>
              <a:pPr/>
              <a:t>66</a:t>
            </a:fld>
            <a:endParaRPr lang="en"/>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365003" y="244072"/>
            <a:ext cx="6348413" cy="997706"/>
          </a:xfrm>
          <a:prstGeom prst="rect">
            <a:avLst/>
          </a:prstGeom>
          <a:noFill/>
          <a:ln>
            <a:noFill/>
          </a:ln>
        </p:spPr>
        <p:txBody>
          <a:bodyPr spcFirstLastPara="1" wrap="square" lIns="91425" tIns="91425" rIns="91425" bIns="91425" anchor="t" anchorCtr="0">
            <a:noAutofit/>
          </a:bodyPr>
          <a:lstStyle/>
          <a:p>
            <a:pPr algn="ctr"/>
            <a:r>
              <a:rPr lang="en-US" b="1" dirty="0">
                <a:solidFill>
                  <a:schemeClr val="bg2"/>
                </a:solidFill>
                <a:latin typeface="+mn-lt"/>
                <a:cs typeface="Calibri"/>
              </a:rPr>
              <a:t>Resources</a:t>
            </a:r>
            <a:endParaRPr b="1" dirty="0">
              <a:solidFill>
                <a:schemeClr val="bg2"/>
              </a:solidFill>
              <a:latin typeface="+mn-lt"/>
              <a:cs typeface="Calibri" panose="020F0502020204030204" pitchFamily="34" charset="0"/>
            </a:endParaRPr>
          </a:p>
        </p:txBody>
      </p:sp>
      <p:pic>
        <p:nvPicPr>
          <p:cNvPr id="5" name="Picture 4">
            <a:extLst>
              <a:ext uri="{FF2B5EF4-FFF2-40B4-BE49-F238E27FC236}">
                <a16:creationId xmlns:a16="http://schemas.microsoft.com/office/drawing/2014/main" id="{4D19230A-8EC4-44FF-A7CC-0FE52EE7BE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03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945878" y="1598838"/>
            <a:ext cx="7585300" cy="4211745"/>
          </a:xfrm>
        </p:spPr>
        <p:txBody>
          <a:bodyPr>
            <a:normAutofit lnSpcReduction="10000"/>
          </a:bodyPr>
          <a:lstStyle/>
          <a:p>
            <a:pPr marL="342900" lvl="1" indent="-342900">
              <a:spcBef>
                <a:spcPts val="0"/>
              </a:spcBef>
              <a:buFont typeface="Arial,Sans-Serif"/>
              <a:buChar char="•"/>
            </a:pPr>
            <a:r>
              <a:rPr lang="en-US" sz="2800" b="1" dirty="0">
                <a:solidFill>
                  <a:schemeClr val="tx1"/>
                </a:solidFill>
                <a:latin typeface="Calibri" panose="020F0502020204030204" pitchFamily="34" charset="0"/>
                <a:cs typeface="Calibri" panose="020F0502020204030204" pitchFamily="34" charset="0"/>
              </a:rPr>
              <a:t>Dr. Stacey Adler, Mono County Superintendent of Schools</a:t>
            </a:r>
          </a:p>
          <a:p>
            <a:pPr marL="342900" lvl="1" indent="-342900">
              <a:spcBef>
                <a:spcPts val="0"/>
              </a:spcBef>
              <a:buFont typeface="Arial,Sans-Serif"/>
              <a:buChar char="•"/>
            </a:pPr>
            <a:r>
              <a:rPr lang="en-US" sz="2800" b="1" i="0" dirty="0">
                <a:solidFill>
                  <a:srgbClr val="ABABAB"/>
                </a:solidFill>
                <a:effectLst/>
                <a:latin typeface="Calibri" panose="020F0502020204030204" pitchFamily="34" charset="0"/>
                <a:cs typeface="Calibri" panose="020F0502020204030204" pitchFamily="34" charset="0"/>
                <a:hlinkClick r:id="rId2"/>
              </a:rPr>
              <a:t>sadler@monocoe.org</a:t>
            </a:r>
            <a:r>
              <a:rPr lang="en-US" sz="2800" b="1" i="0" dirty="0">
                <a:solidFill>
                  <a:srgbClr val="ABABAB"/>
                </a:solidFill>
                <a:effectLst/>
                <a:latin typeface="Calibri" panose="020F0502020204030204" pitchFamily="34" charset="0"/>
                <a:cs typeface="Calibri" panose="020F0502020204030204" pitchFamily="34" charset="0"/>
              </a:rPr>
              <a:t> </a:t>
            </a:r>
          </a:p>
          <a:p>
            <a:pPr marL="342900" lvl="1" indent="-342900">
              <a:spcBef>
                <a:spcPts val="0"/>
              </a:spcBef>
              <a:buFont typeface="Arial,Sans-Serif"/>
              <a:buChar char="•"/>
            </a:pPr>
            <a:r>
              <a:rPr lang="en-US" sz="2800" b="1" i="0" dirty="0">
                <a:solidFill>
                  <a:schemeClr val="tx1"/>
                </a:solidFill>
                <a:effectLst/>
                <a:latin typeface="Calibri" panose="020F0502020204030204" pitchFamily="34" charset="0"/>
                <a:cs typeface="Calibri" panose="020F0502020204030204" pitchFamily="34" charset="0"/>
              </a:rPr>
              <a:t>760-934-0031</a:t>
            </a:r>
          </a:p>
          <a:p>
            <a:pPr marL="342900" lvl="1" indent="-342900">
              <a:spcBef>
                <a:spcPts val="0"/>
              </a:spcBef>
              <a:buFont typeface="Arial,Sans-Serif"/>
              <a:buChar char="•"/>
            </a:pPr>
            <a:r>
              <a:rPr lang="en-US" sz="2800" b="1" dirty="0">
                <a:solidFill>
                  <a:schemeClr val="tx1"/>
                </a:solidFill>
                <a:latin typeface="Calibri" panose="020F0502020204030204" pitchFamily="34" charset="0"/>
                <a:cs typeface="Calibri" panose="020F0502020204030204" pitchFamily="34" charset="0"/>
                <a:hlinkClick r:id="rId3"/>
              </a:rPr>
              <a:t>www.monocoe.org</a:t>
            </a:r>
            <a:r>
              <a:rPr lang="en-US" sz="2800" b="1" dirty="0">
                <a:solidFill>
                  <a:schemeClr val="tx1"/>
                </a:solidFill>
                <a:latin typeface="Calibri" panose="020F0502020204030204" pitchFamily="34" charset="0"/>
                <a:cs typeface="Calibri" panose="020F0502020204030204" pitchFamily="34" charset="0"/>
              </a:rPr>
              <a:t> </a:t>
            </a:r>
          </a:p>
          <a:p>
            <a:pPr marL="342900" lvl="1" indent="-342900">
              <a:spcBef>
                <a:spcPts val="0"/>
              </a:spcBef>
              <a:buFont typeface="Arial,Sans-Serif"/>
              <a:buChar char="•"/>
            </a:pPr>
            <a:endParaRPr lang="en-US" sz="2800" b="1" dirty="0">
              <a:solidFill>
                <a:schemeClr val="tx1"/>
              </a:solidFill>
              <a:latin typeface="Calibri" panose="020F0502020204030204" pitchFamily="34" charset="0"/>
              <a:cs typeface="Calibri" panose="020F0502020204030204" pitchFamily="34" charset="0"/>
            </a:endParaRPr>
          </a:p>
          <a:p>
            <a:pPr marL="342900" lvl="1" indent="-342900">
              <a:spcBef>
                <a:spcPts val="0"/>
              </a:spcBef>
              <a:buFont typeface="Arial,Sans-Serif"/>
              <a:buChar char="•"/>
            </a:pPr>
            <a:r>
              <a:rPr lang="en-US" sz="2800" b="1" dirty="0">
                <a:solidFill>
                  <a:schemeClr val="tx1"/>
                </a:solidFill>
                <a:latin typeface="Calibri" panose="020F0502020204030204" pitchFamily="34" charset="0"/>
                <a:cs typeface="Calibri" panose="020F0502020204030204" pitchFamily="34" charset="0"/>
              </a:rPr>
              <a:t>Dr. David Patterson: </a:t>
            </a:r>
          </a:p>
          <a:p>
            <a:pPr marL="342900" lvl="1" indent="-342900">
              <a:spcBef>
                <a:spcPts val="0"/>
              </a:spcBef>
              <a:buFont typeface="Arial,Sans-Serif"/>
              <a:buChar char="•"/>
            </a:pPr>
            <a:r>
              <a:rPr lang="en-US" sz="2800" b="1"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david.patterson@calauthorizers.org</a:t>
            </a:r>
            <a:endParaRPr lang="en-US" sz="2800" b="1" dirty="0">
              <a:solidFill>
                <a:schemeClr val="tx1"/>
              </a:solidFill>
              <a:latin typeface="Calibri" panose="020F0502020204030204" pitchFamily="34" charset="0"/>
              <a:cs typeface="Calibri" panose="020F0502020204030204" pitchFamily="34" charset="0"/>
            </a:endParaRPr>
          </a:p>
          <a:p>
            <a:pPr marL="342900" lvl="1" indent="-342900">
              <a:spcBef>
                <a:spcPts val="0"/>
              </a:spcBef>
              <a:buFont typeface="Arial,Sans-Serif"/>
              <a:buChar char="•"/>
            </a:pPr>
            <a:r>
              <a:rPr lang="en-US" sz="2800" b="1" dirty="0">
                <a:solidFill>
                  <a:schemeClr val="tx1"/>
                </a:solidFill>
                <a:latin typeface="Calibri" panose="020F0502020204030204" pitchFamily="34" charset="0"/>
                <a:cs typeface="Calibri" panose="020F0502020204030204" pitchFamily="34" charset="0"/>
                <a:hlinkClick r:id="rId5"/>
              </a:rPr>
              <a:t>www.calauthorizers.org</a:t>
            </a:r>
            <a:r>
              <a:rPr lang="en-US" sz="2800" b="1" dirty="0">
                <a:solidFill>
                  <a:schemeClr val="tx1"/>
                </a:solidFill>
                <a:latin typeface="Calibri" panose="020F0502020204030204" pitchFamily="34" charset="0"/>
                <a:cs typeface="Calibri" panose="020F0502020204030204" pitchFamily="34" charset="0"/>
              </a:rPr>
              <a:t> </a:t>
            </a:r>
          </a:p>
          <a:p>
            <a:pPr marL="342900" lvl="1" indent="-342900">
              <a:spcBef>
                <a:spcPts val="0"/>
              </a:spcBef>
              <a:buFont typeface="Arial,Sans-Serif"/>
              <a:buChar char="•"/>
            </a:pPr>
            <a:r>
              <a:rPr lang="en-US" sz="2800" b="1" dirty="0">
                <a:solidFill>
                  <a:schemeClr val="tx1"/>
                </a:solidFill>
                <a:latin typeface="Calibri" panose="020F0502020204030204" pitchFamily="34" charset="0"/>
                <a:cs typeface="Calibri" panose="020F0502020204030204" pitchFamily="34" charset="0"/>
              </a:rPr>
              <a:t>916-801-2454</a:t>
            </a:r>
          </a:p>
          <a:p>
            <a:pPr marL="342900" lvl="1" indent="-342900">
              <a:spcBef>
                <a:spcPts val="0"/>
              </a:spcBef>
              <a:buFont typeface="Arial,Sans-Serif"/>
              <a:buChar char="•"/>
            </a:pPr>
            <a:endParaRPr lang="en-US" sz="2400" b="1" dirty="0">
              <a:solidFill>
                <a:schemeClr val="tx1"/>
              </a:solidFill>
              <a:latin typeface="Calibri" panose="020F0502020204030204" pitchFamily="34" charset="0"/>
              <a:cs typeface="Calibri" panose="020F0502020204030204" pitchFamily="34" charset="0"/>
            </a:endParaRPr>
          </a:p>
          <a:p>
            <a:pPr marL="0" lvl="1" indent="0">
              <a:spcBef>
                <a:spcPts val="0"/>
              </a:spcBef>
              <a:buNone/>
            </a:pPr>
            <a:endParaRPr lang="en-US" sz="2400" dirty="0">
              <a:solidFill>
                <a:schemeClr val="tx1"/>
              </a:solidFill>
              <a:latin typeface="Calibri"/>
              <a:cs typeface="Calibri"/>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2385714" y="451512"/>
            <a:ext cx="6348413" cy="997706"/>
          </a:xfrm>
          <a:prstGeom prst="rect">
            <a:avLst/>
          </a:prstGeom>
          <a:noFill/>
          <a:ln>
            <a:noFill/>
          </a:ln>
        </p:spPr>
        <p:txBody>
          <a:bodyPr spcFirstLastPara="1" wrap="square" lIns="91425" tIns="91425" rIns="91425" bIns="91425" anchor="t" anchorCtr="0">
            <a:noAutofit/>
          </a:bodyPr>
          <a:lstStyle/>
          <a:p>
            <a:pPr algn="ctr"/>
            <a:r>
              <a:rPr lang="en-US" b="1" dirty="0">
                <a:solidFill>
                  <a:schemeClr val="bg2"/>
                </a:solidFill>
                <a:latin typeface="Calibri"/>
                <a:cs typeface="Calibri"/>
              </a:rPr>
              <a:t>Contact info</a:t>
            </a:r>
            <a:endParaRPr b="1" dirty="0">
              <a:solidFill>
                <a:schemeClr val="bg2"/>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C33E413-7C3D-4664-9642-B0E3742D36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1618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6080BA-E42A-49FC-AF68-440CF6592EE4}"/>
              </a:ext>
            </a:extLst>
          </p:cNvPr>
          <p:cNvSpPr>
            <a:spLocks noGrp="1"/>
          </p:cNvSpPr>
          <p:nvPr>
            <p:ph type="sldNum" idx="12"/>
          </p:nvPr>
        </p:nvSpPr>
        <p:spPr/>
        <p:txBody>
          <a:bodyPr/>
          <a:lstStyle/>
          <a:p>
            <a:fld id="{00000000-1234-1234-1234-123412341234}" type="slidenum">
              <a:rPr lang="en-US" smtClean="0"/>
              <a:pPr/>
              <a:t>68</a:t>
            </a:fld>
            <a:endParaRPr lang="en-US" dirty="0"/>
          </a:p>
        </p:txBody>
      </p:sp>
      <p:pic>
        <p:nvPicPr>
          <p:cNvPr id="4" name="Picture 3">
            <a:extLst>
              <a:ext uri="{FF2B5EF4-FFF2-40B4-BE49-F238E27FC236}">
                <a16:creationId xmlns:a16="http://schemas.microsoft.com/office/drawing/2014/main" id="{CE993F11-D62B-4F62-BD65-8A0574D767CC}"/>
              </a:ext>
            </a:extLst>
          </p:cNvPr>
          <p:cNvPicPr>
            <a:picLocks noChangeAspect="1"/>
          </p:cNvPicPr>
          <p:nvPr/>
        </p:nvPicPr>
        <p:blipFill>
          <a:blip r:embed="rId2"/>
          <a:stretch>
            <a:fillRect/>
          </a:stretch>
        </p:blipFill>
        <p:spPr>
          <a:xfrm>
            <a:off x="1063797" y="1097625"/>
            <a:ext cx="8861794" cy="4600111"/>
          </a:xfrm>
          <a:prstGeom prst="rect">
            <a:avLst/>
          </a:prstGeom>
        </p:spPr>
      </p:pic>
      <p:sp>
        <p:nvSpPr>
          <p:cNvPr id="6" name="Google Shape;388;g82ba1969eb_0_615">
            <a:extLst>
              <a:ext uri="{FF2B5EF4-FFF2-40B4-BE49-F238E27FC236}">
                <a16:creationId xmlns:a16="http://schemas.microsoft.com/office/drawing/2014/main" id="{CB0F1D28-8D1D-418D-8A5A-7E59DFA7E275}"/>
              </a:ext>
            </a:extLst>
          </p:cNvPr>
          <p:cNvSpPr txBox="1">
            <a:spLocks/>
          </p:cNvSpPr>
          <p:nvPr/>
        </p:nvSpPr>
        <p:spPr>
          <a:xfrm>
            <a:off x="1871665" y="246715"/>
            <a:ext cx="7558385" cy="7532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ts val="4800"/>
              <a:buFont typeface="Trebuchet MS"/>
              <a:buNone/>
              <a:defRPr sz="4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2pPr>
            <a:lvl3pPr marR="0" lvl="2"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3pPr>
            <a:lvl4pPr marR="0" lvl="3"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4pPr>
            <a:lvl5pPr marR="0" lvl="4"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5pPr>
            <a:lvl6pPr marR="0" lvl="5"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6pPr>
            <a:lvl7pPr marR="0" lvl="6"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7pPr>
            <a:lvl8pPr marR="0" lvl="7"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8pPr>
            <a:lvl9pPr marR="0" lvl="8"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9pPr>
          </a:lstStyle>
          <a:p>
            <a:pPr algn="ctr"/>
            <a:r>
              <a:rPr lang="en-US" sz="4000" b="1" dirty="0">
                <a:solidFill>
                  <a:schemeClr val="tx1">
                    <a:lumMod val="85000"/>
                    <a:lumOff val="15000"/>
                  </a:schemeClr>
                </a:solidFill>
                <a:latin typeface="Calibri" panose="020F0502020204030204" pitchFamily="34" charset="0"/>
                <a:cs typeface="Calibri" panose="020F0502020204030204" pitchFamily="34" charset="0"/>
              </a:rPr>
              <a:t>Thank you!</a:t>
            </a:r>
          </a:p>
        </p:txBody>
      </p:sp>
      <p:pic>
        <p:nvPicPr>
          <p:cNvPr id="8" name="Picture 7">
            <a:extLst>
              <a:ext uri="{FF2B5EF4-FFF2-40B4-BE49-F238E27FC236}">
                <a16:creationId xmlns:a16="http://schemas.microsoft.com/office/drawing/2014/main" id="{715BF3F6-392B-4D14-8670-FA58BE52D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322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1204301" y="717746"/>
            <a:ext cx="7894543" cy="726219"/>
          </a:xfrm>
          <a:prstGeom prst="rect">
            <a:avLst/>
          </a:prstGeom>
          <a:noFill/>
          <a:ln>
            <a:noFill/>
          </a:ln>
        </p:spPr>
        <p:txBody>
          <a:bodyPr spcFirstLastPara="1" wrap="square" lIns="91425" tIns="45700" rIns="91425" bIns="45700" anchor="b" anchorCtr="0">
            <a:noAutofit/>
          </a:bodyPr>
          <a:lstStyle/>
          <a:p>
            <a:pPr algn="ctr">
              <a:buSzPts val="5400"/>
            </a:pPr>
            <a:r>
              <a:rPr lang="en-US" b="1" dirty="0">
                <a:solidFill>
                  <a:schemeClr val="bg2"/>
                </a:solidFill>
                <a:latin typeface="Calibri" panose="020F0502020204030204" pitchFamily="34" charset="0"/>
                <a:cs typeface="Calibri" panose="020F0502020204030204" pitchFamily="34" charset="0"/>
              </a:rPr>
              <a:t>About CCAP</a:t>
            </a:r>
            <a:endParaRPr b="1" dirty="0">
              <a:solidFill>
                <a:schemeClr val="bg2"/>
              </a:solidFill>
              <a:latin typeface="Calibri" panose="020F0502020204030204" pitchFamily="34" charset="0"/>
              <a:cs typeface="Calibri" panose="020F0502020204030204" pitchFamily="34" charset="0"/>
            </a:endParaRPr>
          </a:p>
        </p:txBody>
      </p:sp>
      <p:sp>
        <p:nvSpPr>
          <p:cNvPr id="157" name="Google Shape;157;p2"/>
          <p:cNvSpPr txBox="1">
            <a:spLocks noGrp="1"/>
          </p:cNvSpPr>
          <p:nvPr>
            <p:ph type="sldNum" idx="12"/>
          </p:nvPr>
        </p:nvSpPr>
        <p:spPr>
          <a:xfrm>
            <a:off x="7968676" y="6041363"/>
            <a:ext cx="5127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a:ln>
                  <a:noFill/>
                </a:ln>
                <a:solidFill>
                  <a:srgbClr val="A5B592"/>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sz="900" b="0" i="0" u="none" strike="noStrike" kern="0" cap="none" spc="0" normalizeH="0" baseline="0" noProof="0" dirty="0">
              <a:ln>
                <a:noFill/>
              </a:ln>
              <a:solidFill>
                <a:srgbClr val="A5B592"/>
              </a:solidFill>
              <a:effectLst/>
              <a:uLnTx/>
              <a:uFillTx/>
              <a:latin typeface="Trebuchet MS"/>
              <a:sym typeface="Trebuchet MS"/>
            </a:endParaRPr>
          </a:p>
        </p:txBody>
      </p:sp>
      <p:sp>
        <p:nvSpPr>
          <p:cNvPr id="158" name="Google Shape;158;p2"/>
          <p:cNvSpPr txBox="1">
            <a:spLocks noGrp="1"/>
          </p:cNvSpPr>
          <p:nvPr>
            <p:ph type="body" idx="1"/>
          </p:nvPr>
        </p:nvSpPr>
        <p:spPr>
          <a:xfrm>
            <a:off x="533400" y="1714843"/>
            <a:ext cx="9144008" cy="4258695"/>
          </a:xfrm>
          <a:prstGeom prst="rect">
            <a:avLst/>
          </a:prstGeom>
        </p:spPr>
        <p:txBody>
          <a:bodyPr spcFirstLastPara="1" wrap="square" lIns="91425" tIns="45700" rIns="91425" bIns="45700" anchor="t" anchorCtr="0">
            <a:noAutofit/>
          </a:bodyPr>
          <a:lstStyle/>
          <a:p>
            <a:pPr marL="342900" indent="-342900">
              <a:buClr>
                <a:schemeClr val="accent1">
                  <a:lumMod val="75000"/>
                </a:schemeClr>
              </a:buClr>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Founded by a group of </a:t>
            </a:r>
            <a:r>
              <a:rPr lang="en-US" sz="2400" b="1" dirty="0">
                <a:solidFill>
                  <a:schemeClr val="accent1">
                    <a:lumMod val="75000"/>
                  </a:schemeClr>
                </a:solidFill>
                <a:latin typeface="Calibri" panose="020F0502020204030204" pitchFamily="34" charset="0"/>
                <a:cs typeface="Calibri" panose="020F0502020204030204" pitchFamily="34" charset="0"/>
              </a:rPr>
              <a:t>committed California authorizers </a:t>
            </a:r>
            <a:r>
              <a:rPr lang="en-US" sz="2400" dirty="0">
                <a:solidFill>
                  <a:schemeClr val="tx1"/>
                </a:solidFill>
                <a:latin typeface="Calibri" panose="020F0502020204030204" pitchFamily="34" charset="0"/>
                <a:cs typeface="Calibri" panose="020F0502020204030204" pitchFamily="34" charset="0"/>
              </a:rPr>
              <a:t>with a mission to </a:t>
            </a:r>
            <a:r>
              <a:rPr lang="en-US" sz="2400" b="1" dirty="0">
                <a:solidFill>
                  <a:schemeClr val="accent1">
                    <a:lumMod val="75000"/>
                  </a:schemeClr>
                </a:solidFill>
                <a:latin typeface="Calibri" panose="020F0502020204030204" pitchFamily="34" charset="0"/>
                <a:cs typeface="Calibri" panose="020F0502020204030204" pitchFamily="34" charset="0"/>
              </a:rPr>
              <a:t>advance quality public education for all students</a:t>
            </a:r>
          </a:p>
          <a:p>
            <a:pPr marL="342900" indent="-342900">
              <a:buClrTx/>
              <a:buSzPct val="100000"/>
              <a:buFont typeface="Wingdings" panose="05000000000000000000" pitchFamily="2" charset="2"/>
              <a:buChar char="Ø"/>
            </a:pPr>
            <a:endParaRPr lang="en-US" sz="2400" b="1" i="1" dirty="0">
              <a:solidFill>
                <a:schemeClr val="tx1"/>
              </a:solidFill>
              <a:latin typeface="Calibri" panose="020F0502020204030204" pitchFamily="34" charset="0"/>
              <a:cs typeface="Calibri" panose="020F0502020204030204" pitchFamily="34" charset="0"/>
            </a:endParaRPr>
          </a:p>
          <a:p>
            <a:pPr marL="342900" indent="-342900">
              <a:buClrTx/>
              <a:buSzPct val="100000"/>
              <a:buFont typeface="Wingdings" panose="05000000000000000000" pitchFamily="2" charset="2"/>
              <a:buChar char="Ø"/>
            </a:pPr>
            <a:r>
              <a:rPr lang="en-US" sz="2400" b="1" dirty="0">
                <a:solidFill>
                  <a:schemeClr val="accent1">
                    <a:lumMod val="75000"/>
                  </a:schemeClr>
                </a:solidFill>
                <a:latin typeface="Calibri" panose="020F0502020204030204" pitchFamily="34" charset="0"/>
                <a:cs typeface="Calibri" panose="020F0502020204030204" pitchFamily="34" charset="0"/>
              </a:rPr>
              <a:t>National Dissemination Grant </a:t>
            </a:r>
            <a:r>
              <a:rPr lang="en-US" sz="2400" dirty="0">
                <a:solidFill>
                  <a:schemeClr val="tx1"/>
                </a:solidFill>
                <a:latin typeface="Calibri" panose="020F0502020204030204" pitchFamily="34" charset="0"/>
                <a:cs typeface="Calibri" panose="020F0502020204030204" pitchFamily="34" charset="0"/>
              </a:rPr>
              <a:t>recipient from the U.S. Department of Education’s Office of Innovation to improve charter school authorizing best practices, partnering with </a:t>
            </a:r>
            <a:r>
              <a:rPr lang="en-US" sz="2400" b="1" dirty="0">
                <a:solidFill>
                  <a:schemeClr val="accent1">
                    <a:lumMod val="75000"/>
                  </a:schemeClr>
                </a:solidFill>
                <a:latin typeface="Calibri" panose="020F0502020204030204" pitchFamily="34" charset="0"/>
                <a:cs typeface="Calibri" panose="020F0502020204030204" pitchFamily="34" charset="0"/>
              </a:rPr>
              <a:t>Colorado and Florida</a:t>
            </a:r>
            <a:r>
              <a:rPr lang="en-US" sz="2400" b="1" dirty="0">
                <a:solidFill>
                  <a:srgbClr val="0000FF"/>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in the </a:t>
            </a:r>
            <a:r>
              <a:rPr lang="en-US" sz="2400" b="1" dirty="0">
                <a:solidFill>
                  <a:schemeClr val="accent1">
                    <a:lumMod val="75000"/>
                  </a:schemeClr>
                </a:solidFill>
                <a:latin typeface="Calibri" panose="020F0502020204030204" pitchFamily="34" charset="0"/>
                <a:cs typeface="Calibri" panose="020F0502020204030204" pitchFamily="34" charset="0"/>
              </a:rPr>
              <a:t>Tri-State Alliance for Improving District-Led Authorizing</a:t>
            </a:r>
          </a:p>
          <a:p>
            <a:pPr marL="342900" indent="-342900">
              <a:buClrTx/>
              <a:buSzPct val="100000"/>
              <a:buFont typeface="Wingdings" panose="05000000000000000000" pitchFamily="2" charset="2"/>
              <a:buChar char="Ø"/>
            </a:pPr>
            <a:r>
              <a:rPr lang="en-US" sz="2400" b="1" dirty="0">
                <a:solidFill>
                  <a:schemeClr val="accent1">
                    <a:lumMod val="75000"/>
                  </a:schemeClr>
                </a:solidFill>
                <a:latin typeface="Calibri" panose="020F0502020204030204" pitchFamily="34" charset="0"/>
                <a:cs typeface="Calibri" panose="020F0502020204030204" pitchFamily="34" charset="0"/>
                <a:hlinkClick r:id="rId3"/>
              </a:rPr>
              <a:t>www.calauthorizers.org</a:t>
            </a:r>
            <a:r>
              <a:rPr lang="en-US" sz="2400" b="1" dirty="0">
                <a:solidFill>
                  <a:schemeClr val="accent1">
                    <a:lumMod val="75000"/>
                  </a:schemeClr>
                </a:solidFill>
                <a:latin typeface="Calibri" panose="020F0502020204030204" pitchFamily="34" charset="0"/>
                <a:cs typeface="Calibri" panose="020F0502020204030204" pitchFamily="34" charset="0"/>
              </a:rPr>
              <a:t> </a:t>
            </a:r>
            <a:br>
              <a:rPr lang="en-US" sz="2400" b="1" dirty="0">
                <a:solidFill>
                  <a:schemeClr val="accent1">
                    <a:lumMod val="75000"/>
                  </a:schemeClr>
                </a:solidFill>
                <a:latin typeface="Calibri" panose="020F0502020204030204" pitchFamily="34" charset="0"/>
                <a:cs typeface="Calibri" panose="020F0502020204030204" pitchFamily="34" charset="0"/>
              </a:rPr>
            </a:br>
            <a:endParaRPr lang="en-US" sz="2400" b="1" dirty="0">
              <a:solidFill>
                <a:schemeClr val="accent1">
                  <a:lumMod val="75000"/>
                </a:schemeClr>
              </a:solidFill>
              <a:latin typeface="Calibri" panose="020F0502020204030204" pitchFamily="34" charset="0"/>
              <a:cs typeface="Calibri" panose="020F0502020204030204" pitchFamily="34" charset="0"/>
            </a:endParaRPr>
          </a:p>
          <a:p>
            <a:pPr marL="0" indent="0">
              <a:buNone/>
            </a:pPr>
            <a:endParaRPr lang="en-US" dirty="0"/>
          </a:p>
          <a:p>
            <a:pPr marL="0" indent="0">
              <a:buNone/>
            </a:pPr>
            <a:endParaRPr dirty="0"/>
          </a:p>
        </p:txBody>
      </p:sp>
      <p:pic>
        <p:nvPicPr>
          <p:cNvPr id="2" name="Picture 2">
            <a:extLst>
              <a:ext uri="{FF2B5EF4-FFF2-40B4-BE49-F238E27FC236}">
                <a16:creationId xmlns:a16="http://schemas.microsoft.com/office/drawing/2014/main" id="{4217AAF1-3E28-49A5-9239-05354C32D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8" y="6041363"/>
            <a:ext cx="2514592" cy="831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59281C-C52D-4E27-8020-FDB75B46B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683741" y="1690673"/>
            <a:ext cx="9058136" cy="4625609"/>
          </a:xfrm>
        </p:spPr>
        <p:txBody>
          <a:bodyPr>
            <a:normAutofit fontScale="92500" lnSpcReduction="20000"/>
          </a:bodyPr>
          <a:lstStyle/>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A quick review of the charter school fundamentals and authorizers’ responsibilities</a:t>
            </a:r>
          </a:p>
          <a:p>
            <a:pPr>
              <a:buClr>
                <a:schemeClr val="accent2"/>
              </a:buClr>
              <a:buSzPct val="100000"/>
              <a:buFont typeface="Wingdings" panose="05000000000000000000" pitchFamily="2" charset="2"/>
              <a:buChar char="Ø"/>
            </a:pPr>
            <a:r>
              <a:rPr lang="en-US" sz="2400" dirty="0">
                <a:solidFill>
                  <a:schemeClr val="tx1"/>
                </a:solidFill>
                <a:latin typeface="Calibri"/>
                <a:cs typeface="Calibri"/>
              </a:rPr>
              <a:t>Legislative update for authorizers</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AB 1505 and other new considerations</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Impact of COVID-19 on oversight and renewal planning</a:t>
            </a:r>
          </a:p>
          <a:p>
            <a:pPr>
              <a:buClr>
                <a:schemeClr val="accent2"/>
              </a:buClr>
              <a:buSzPct val="100000"/>
              <a:buFont typeface="Wingdings" panose="05000000000000000000" pitchFamily="2" charset="2"/>
              <a:buChar char="Ø"/>
            </a:pPr>
            <a:r>
              <a:rPr lang="en-US" sz="2600" dirty="0">
                <a:solidFill>
                  <a:schemeClr val="tx1"/>
                </a:solidFill>
                <a:latin typeface="Calibri"/>
                <a:cs typeface="Calibri"/>
              </a:rPr>
              <a:t>Creating a Positive Working Relationship</a:t>
            </a:r>
          </a:p>
          <a:p>
            <a:pPr lvl="1">
              <a:buClr>
                <a:schemeClr val="accent2"/>
              </a:buClr>
              <a:buSzPct val="100000"/>
              <a:buFont typeface="Wingdings" panose="05000000000000000000" pitchFamily="2" charset="2"/>
              <a:buChar char="Ø"/>
            </a:pPr>
            <a:r>
              <a:rPr lang="en-US" sz="2400" dirty="0">
                <a:solidFill>
                  <a:schemeClr val="tx1"/>
                </a:solidFill>
                <a:latin typeface="Calibri"/>
                <a:cs typeface="Calibri"/>
              </a:rPr>
              <a:t>Lessons from the Mono County Office of Education</a:t>
            </a:r>
          </a:p>
          <a:p>
            <a:pPr>
              <a:buClr>
                <a:schemeClr val="accent2"/>
              </a:buClr>
              <a:buSzPct val="100000"/>
              <a:buFont typeface="Wingdings" panose="05000000000000000000" pitchFamily="2" charset="2"/>
              <a:buChar char="Ø"/>
            </a:pPr>
            <a:r>
              <a:rPr lang="en-US" sz="2600" dirty="0">
                <a:solidFill>
                  <a:schemeClr val="tx1"/>
                </a:solidFill>
                <a:latin typeface="Calibri"/>
                <a:cs typeface="Calibri"/>
              </a:rPr>
              <a:t>Planning for authorizers to meet their oversight responsibilities</a:t>
            </a:r>
          </a:p>
          <a:p>
            <a:pPr lvl="1">
              <a:buClr>
                <a:schemeClr val="accent2"/>
              </a:buClr>
              <a:buSzPct val="100000"/>
              <a:buFont typeface="Wingdings" panose="05000000000000000000" pitchFamily="2" charset="2"/>
              <a:buChar char="Ø"/>
            </a:pPr>
            <a:r>
              <a:rPr lang="en-US" sz="2200" dirty="0">
                <a:solidFill>
                  <a:schemeClr val="tx1"/>
                </a:solidFill>
                <a:latin typeface="Calibri" panose="020F0502020204030204" pitchFamily="34" charset="0"/>
                <a:cs typeface="Calibri" panose="020F0502020204030204" pitchFamily="34" charset="0"/>
              </a:rPr>
              <a:t>In partnership with the County Superintendent </a:t>
            </a:r>
          </a:p>
          <a:p>
            <a:pPr lvl="1">
              <a:buClr>
                <a:schemeClr val="accent2"/>
              </a:buClr>
              <a:buSzPct val="100000"/>
              <a:buFont typeface="Wingdings" panose="05000000000000000000" pitchFamily="2" charset="2"/>
              <a:buChar char="Ø"/>
            </a:pPr>
            <a:r>
              <a:rPr lang="en-US" sz="2200" dirty="0">
                <a:solidFill>
                  <a:schemeClr val="tx1"/>
                </a:solidFill>
                <a:latin typeface="Calibri"/>
                <a:cs typeface="Calibri"/>
              </a:rPr>
              <a:t>Special attention to renewals coming in 2021-2022 school year</a:t>
            </a:r>
          </a:p>
          <a:p>
            <a:pPr lvl="1">
              <a:buClr>
                <a:schemeClr val="accent2"/>
              </a:buClr>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Best practices and new oversight tools – large and small authorizers</a:t>
            </a:r>
          </a:p>
          <a:p>
            <a:pPr lvl="1"/>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809678" y="418561"/>
            <a:ext cx="9058136" cy="1146629"/>
          </a:xfrm>
          <a:prstGeom prst="rect">
            <a:avLst/>
          </a:prstGeom>
          <a:noFill/>
          <a:ln>
            <a:noFill/>
          </a:ln>
        </p:spPr>
        <p:txBody>
          <a:bodyPr spcFirstLastPara="1" wrap="square" lIns="91425" tIns="91425" rIns="91425" bIns="91425" anchor="t" anchorCtr="0">
            <a:noAutofit/>
          </a:bodyPr>
          <a:lstStyle/>
          <a:p>
            <a:pPr algn="ctr"/>
            <a:r>
              <a:rPr lang="en-US" sz="3600" b="1" dirty="0">
                <a:solidFill>
                  <a:schemeClr val="bg2"/>
                </a:solidFill>
                <a:effectLst/>
                <a:latin typeface="Calibri" panose="020F0502020204030204" pitchFamily="34" charset="0"/>
                <a:ea typeface="Calibri" panose="020F0502020204030204" pitchFamily="34" charset="0"/>
              </a:rPr>
              <a:t>Charter Schools 201</a:t>
            </a:r>
            <a:r>
              <a:rPr lang="en-US" b="1" dirty="0">
                <a:solidFill>
                  <a:schemeClr val="bg2"/>
                </a:solidFill>
                <a:latin typeface="Calibri"/>
                <a:cs typeface="Calibri"/>
              </a:rPr>
              <a:t>: </a:t>
            </a:r>
            <a:br>
              <a:rPr lang="en-US" b="1" dirty="0">
                <a:solidFill>
                  <a:schemeClr val="bg2"/>
                </a:solidFill>
                <a:latin typeface="Calibri"/>
                <a:cs typeface="Calibri"/>
              </a:rPr>
            </a:br>
            <a:r>
              <a:rPr lang="en-US" b="1" dirty="0">
                <a:solidFill>
                  <a:schemeClr val="bg2"/>
                </a:solidFill>
                <a:latin typeface="Calibri"/>
                <a:cs typeface="Calibri"/>
              </a:rPr>
              <a:t>An Update for Experienced Board Members</a:t>
            </a:r>
          </a:p>
        </p:txBody>
      </p:sp>
      <p:pic>
        <p:nvPicPr>
          <p:cNvPr id="7" name="Picture 6">
            <a:extLst>
              <a:ext uri="{FF2B5EF4-FFF2-40B4-BE49-F238E27FC236}">
                <a16:creationId xmlns:a16="http://schemas.microsoft.com/office/drawing/2014/main" id="{5B00430B-19B8-4CCB-A039-D66F1DBC6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1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793524" y="4826460"/>
            <a:ext cx="7796422" cy="1905368"/>
          </a:xfrm>
        </p:spPr>
        <p:txBody>
          <a:bodyPr>
            <a:normAutofit/>
          </a:bodyPr>
          <a:lstStyle/>
          <a:p>
            <a:pPr lvl="1">
              <a:buFont typeface="Wingdings" panose="05000000000000000000" pitchFamily="2" charset="2"/>
              <a:buChar char="Ø"/>
            </a:pPr>
            <a:r>
              <a:rPr lang="en-US" sz="2400" dirty="0">
                <a:latin typeface="Calibri"/>
                <a:cs typeface="Calibri"/>
                <a:hlinkClick r:id="rId3"/>
              </a:rPr>
              <a:t>https://calauthorizers.org/resource/charter-authorizing-2-0-white-paper/</a:t>
            </a:r>
            <a:r>
              <a:rPr lang="en-US" sz="2400" dirty="0">
                <a:latin typeface="Calibri"/>
                <a:cs typeface="Calibri"/>
              </a:rPr>
              <a:t> </a:t>
            </a:r>
          </a:p>
          <a:p>
            <a:pPr lvl="1"/>
            <a:endParaRPr lang="en-US" sz="2400" dirty="0">
              <a:latin typeface="Calibri" panose="020F0502020204030204" pitchFamily="34" charset="0"/>
              <a:cs typeface="Calibri" panose="020F0502020204030204" pitchFamily="34" charset="0"/>
            </a:endParaRPr>
          </a:p>
          <a:p>
            <a:pPr lvl="1"/>
            <a:endParaRPr lang="en-US" sz="24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1097209" y="354956"/>
            <a:ext cx="7897717" cy="2678866"/>
          </a:xfrm>
          <a:prstGeom prst="rect">
            <a:avLst/>
          </a:prstGeom>
          <a:noFill/>
          <a:ln>
            <a:noFill/>
          </a:ln>
        </p:spPr>
        <p:txBody>
          <a:bodyPr spcFirstLastPara="1" wrap="square" lIns="91425" tIns="91425" rIns="91425" bIns="91425" anchor="t" anchorCtr="0">
            <a:noAutofit/>
          </a:bodyPr>
          <a:lstStyle/>
          <a:p>
            <a:pPr marL="0" marR="0" algn="ctr">
              <a:spcBef>
                <a:spcPts val="0"/>
              </a:spcBef>
              <a:spcAft>
                <a:spcPts val="0"/>
              </a:spcAft>
            </a:pPr>
            <a:r>
              <a:rPr lang="en-US" b="1" dirty="0">
                <a:solidFill>
                  <a:schemeClr val="bg2"/>
                </a:solidFill>
                <a:effectLst/>
                <a:latin typeface="Calibri" panose="020F0502020204030204" pitchFamily="34" charset="0"/>
                <a:ea typeface="Calibri" panose="020F0502020204030204" pitchFamily="34" charset="0"/>
              </a:rPr>
              <a:t>White Paper</a:t>
            </a:r>
            <a:br>
              <a:rPr lang="en-US" b="1" dirty="0">
                <a:solidFill>
                  <a:schemeClr val="bg2"/>
                </a:solidFill>
                <a:effectLst/>
                <a:latin typeface="Calibri" panose="020F0502020204030204" pitchFamily="34" charset="0"/>
                <a:ea typeface="Calibri" panose="020F0502020204030204" pitchFamily="34" charset="0"/>
              </a:rPr>
            </a:br>
            <a:r>
              <a:rPr lang="en-US" b="1" dirty="0">
                <a:solidFill>
                  <a:schemeClr val="bg2"/>
                </a:solidFill>
                <a:effectLst/>
                <a:latin typeface="Calibri" panose="020F0502020204030204" pitchFamily="34" charset="0"/>
                <a:ea typeface="Calibri" panose="020F0502020204030204" pitchFamily="34" charset="0"/>
              </a:rPr>
              <a:t>Charter Authorizing 2.0: </a:t>
            </a:r>
            <a:br>
              <a:rPr lang="en-US" b="1" dirty="0">
                <a:solidFill>
                  <a:schemeClr val="bg2"/>
                </a:solidFill>
                <a:effectLst/>
                <a:latin typeface="Calibri" panose="020F0502020204030204" pitchFamily="34" charset="0"/>
                <a:ea typeface="Calibri" panose="020F0502020204030204" pitchFamily="34" charset="0"/>
              </a:rPr>
            </a:br>
            <a:r>
              <a:rPr lang="en-US" b="1" dirty="0">
                <a:solidFill>
                  <a:schemeClr val="bg2"/>
                </a:solidFill>
                <a:effectLst/>
                <a:latin typeface="Calibri" panose="020F0502020204030204" pitchFamily="34" charset="0"/>
                <a:ea typeface="Calibri" panose="020F0502020204030204" pitchFamily="34" charset="0"/>
              </a:rPr>
              <a:t>Advancing Equity and Access </a:t>
            </a:r>
            <a:br>
              <a:rPr lang="en-US" b="1" dirty="0">
                <a:solidFill>
                  <a:schemeClr val="bg2"/>
                </a:solidFill>
                <a:effectLst/>
                <a:latin typeface="Calibri" panose="020F0502020204030204" pitchFamily="34" charset="0"/>
                <a:ea typeface="Calibri" panose="020F0502020204030204" pitchFamily="34" charset="0"/>
              </a:rPr>
            </a:br>
            <a:r>
              <a:rPr lang="en-US" b="1" dirty="0">
                <a:solidFill>
                  <a:schemeClr val="bg2"/>
                </a:solidFill>
                <a:effectLst/>
                <a:latin typeface="Calibri" panose="020F0502020204030204" pitchFamily="34" charset="0"/>
                <a:ea typeface="Calibri" panose="020F0502020204030204" pitchFamily="34" charset="0"/>
              </a:rPr>
              <a:t>Through Quality Authorizing</a:t>
            </a:r>
          </a:p>
        </p:txBody>
      </p:sp>
      <p:pic>
        <p:nvPicPr>
          <p:cNvPr id="7" name="Picture 6">
            <a:extLst>
              <a:ext uri="{FF2B5EF4-FFF2-40B4-BE49-F238E27FC236}">
                <a16:creationId xmlns:a16="http://schemas.microsoft.com/office/drawing/2014/main" id="{5B00430B-19B8-4CCB-A039-D66F1DBC6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6144" y="5887641"/>
            <a:ext cx="3001948" cy="992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E0C8BD-621E-4B2F-9CFB-7E51AE68A70C}"/>
              </a:ext>
            </a:extLst>
          </p:cNvPr>
          <p:cNvSpPr txBox="1"/>
          <p:nvPr/>
        </p:nvSpPr>
        <p:spPr>
          <a:xfrm>
            <a:off x="2388544" y="3406921"/>
            <a:ext cx="6606382" cy="1600438"/>
          </a:xfrm>
          <a:prstGeom prst="rect">
            <a:avLst/>
          </a:prstGeom>
          <a:noFill/>
        </p:spPr>
        <p:txBody>
          <a:bodyPr wrap="square" rtlCol="0">
            <a:spAutoFit/>
          </a:bodyPr>
          <a:lstStyle/>
          <a:p>
            <a:pPr marL="342900" indent="-342900">
              <a:buClr>
                <a:schemeClr val="accent2"/>
              </a:buClr>
              <a:buFont typeface="Wingdings" panose="05000000000000000000" pitchFamily="2" charset="2"/>
              <a:buChar char="Ø"/>
            </a:pPr>
            <a:r>
              <a:rPr lang="en-US" sz="2800" b="1" dirty="0">
                <a:latin typeface="Calibri" panose="020F0502020204030204" pitchFamily="34" charset="0"/>
                <a:cs typeface="Calibri" panose="020F0502020204030204" pitchFamily="34" charset="0"/>
              </a:rPr>
              <a:t>Four Core Performance Questions</a:t>
            </a:r>
            <a:br>
              <a:rPr lang="en-US" sz="2800" b="1" dirty="0">
                <a:latin typeface="Calibri" panose="020F0502020204030204" pitchFamily="34" charset="0"/>
                <a:cs typeface="Calibri" panose="020F0502020204030204" pitchFamily="34" charset="0"/>
              </a:rPr>
            </a:br>
            <a:endParaRPr lang="en-US" sz="2800" b="1"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r>
              <a:rPr lang="en-US" sz="2800" b="1" dirty="0">
                <a:latin typeface="Calibri" panose="020F0502020204030204" pitchFamily="34" charset="0"/>
                <a:cs typeface="Calibri" panose="020F0502020204030204" pitchFamily="34" charset="0"/>
              </a:rPr>
              <a:t>Six Design Principles</a:t>
            </a:r>
          </a:p>
          <a:p>
            <a:endParaRPr lang="en-US" dirty="0"/>
          </a:p>
        </p:txBody>
      </p:sp>
    </p:spTree>
    <p:extLst>
      <p:ext uri="{BB962C8B-B14F-4D97-AF65-F5344CB8AC3E}">
        <p14:creationId xmlns:p14="http://schemas.microsoft.com/office/powerpoint/2010/main" val="362144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1852783" y="2070340"/>
            <a:ext cx="6895940" cy="3740242"/>
          </a:xfrm>
        </p:spPr>
        <p:txBody>
          <a:bodyPr>
            <a:normAutofit/>
          </a:bodyPr>
          <a:lstStyle/>
          <a:p>
            <a:pPr lvl="1" indent="-457200">
              <a:lnSpc>
                <a:spcPct val="107000"/>
              </a:lnSpc>
              <a:spcBef>
                <a:spcPts val="0"/>
              </a:spcBef>
              <a:buSzPct val="100000"/>
              <a:buAutoNum type="arabicPeriod"/>
            </a:pPr>
            <a:r>
              <a:rPr lang="en-US" sz="2800" dirty="0">
                <a:latin typeface="Calibri"/>
                <a:ea typeface="Calibri" panose="020F0502020204030204" pitchFamily="34" charset="0"/>
              </a:rPr>
              <a:t>Is the charter school’s educational program a</a:t>
            </a:r>
            <a:r>
              <a:rPr lang="en-US" sz="2800" spc="-35" dirty="0">
                <a:latin typeface="Calibri"/>
                <a:ea typeface="Calibri" panose="020F0502020204030204" pitchFamily="34" charset="0"/>
              </a:rPr>
              <a:t> </a:t>
            </a:r>
            <a:r>
              <a:rPr lang="en-US" sz="2800" dirty="0">
                <a:latin typeface="Calibri"/>
                <a:ea typeface="Calibri" panose="020F0502020204030204" pitchFamily="34" charset="0"/>
              </a:rPr>
              <a:t>success?</a:t>
            </a:r>
          </a:p>
          <a:p>
            <a:pPr lvl="1" indent="-457200">
              <a:lnSpc>
                <a:spcPct val="107000"/>
              </a:lnSpc>
              <a:spcBef>
                <a:spcPts val="0"/>
              </a:spcBef>
              <a:buSzPct val="100000"/>
              <a:buAutoNum type="arabicPeriod"/>
            </a:pPr>
            <a:r>
              <a:rPr lang="en-US" sz="2800" dirty="0">
                <a:latin typeface="Calibri"/>
                <a:ea typeface="Calibri" panose="020F0502020204030204" pitchFamily="34" charset="0"/>
              </a:rPr>
              <a:t>Is the charter school financially</a:t>
            </a:r>
            <a:r>
              <a:rPr lang="en-US" sz="2800" spc="-10" dirty="0">
                <a:latin typeface="Calibri"/>
                <a:ea typeface="Calibri" panose="020F0502020204030204" pitchFamily="34" charset="0"/>
              </a:rPr>
              <a:t> </a:t>
            </a:r>
            <a:r>
              <a:rPr lang="en-US" sz="2800" dirty="0">
                <a:latin typeface="Calibri"/>
                <a:ea typeface="Calibri" panose="020F0502020204030204" pitchFamily="34" charset="0"/>
              </a:rPr>
              <a:t>viable?</a:t>
            </a:r>
          </a:p>
          <a:p>
            <a:pPr lvl="1" indent="-457200">
              <a:lnSpc>
                <a:spcPct val="107000"/>
              </a:lnSpc>
              <a:spcBef>
                <a:spcPts val="0"/>
              </a:spcBef>
              <a:buSzPct val="100000"/>
              <a:buAutoNum type="arabicPeriod"/>
            </a:pPr>
            <a:r>
              <a:rPr lang="en-US" sz="2800" dirty="0">
                <a:latin typeface="Calibri"/>
                <a:ea typeface="Calibri" panose="020F0502020204030204" pitchFamily="34" charset="0"/>
              </a:rPr>
              <a:t>Is the charter school operating and governed</a:t>
            </a:r>
            <a:r>
              <a:rPr lang="en-US" sz="2800" spc="-15" dirty="0">
                <a:latin typeface="Calibri"/>
                <a:ea typeface="Calibri" panose="020F0502020204030204" pitchFamily="34" charset="0"/>
              </a:rPr>
              <a:t> </a:t>
            </a:r>
            <a:r>
              <a:rPr lang="en-US" sz="2800" dirty="0">
                <a:latin typeface="Calibri"/>
                <a:ea typeface="Calibri" panose="020F0502020204030204" pitchFamily="34" charset="0"/>
              </a:rPr>
              <a:t>effectively?</a:t>
            </a:r>
          </a:p>
          <a:p>
            <a:pPr lvl="1" indent="-457200">
              <a:lnSpc>
                <a:spcPct val="107000"/>
              </a:lnSpc>
              <a:spcBef>
                <a:spcPts val="0"/>
              </a:spcBef>
              <a:buSzPct val="100000"/>
              <a:buAutoNum type="arabicPeriod"/>
            </a:pPr>
            <a:r>
              <a:rPr lang="en-US" sz="2800" dirty="0">
                <a:latin typeface="Calibri"/>
                <a:ea typeface="Calibri" panose="020F0502020204030204" pitchFamily="34" charset="0"/>
              </a:rPr>
              <a:t>Is the charter school serving public policy</a:t>
            </a:r>
            <a:r>
              <a:rPr lang="en-US" sz="2800" spc="-35" dirty="0">
                <a:latin typeface="Calibri"/>
                <a:ea typeface="Calibri" panose="020F0502020204030204" pitchFamily="34" charset="0"/>
              </a:rPr>
              <a:t> </a:t>
            </a:r>
            <a:r>
              <a:rPr lang="en-US" sz="2800" dirty="0">
                <a:latin typeface="Calibri"/>
                <a:ea typeface="Calibri" panose="020F0502020204030204" pitchFamily="34" charset="0"/>
              </a:rPr>
              <a:t>purposes?</a:t>
            </a:r>
          </a:p>
          <a:p>
            <a:pPr>
              <a:buClrTx/>
              <a:buSzPct val="100000"/>
            </a:pPr>
            <a:endParaRPr lang="en-US" sz="2200" dirty="0">
              <a:latin typeface="Calibri" panose="020F0502020204030204" pitchFamily="34" charset="0"/>
              <a:cs typeface="Calibri" panose="020F0502020204030204" pitchFamily="34" charset="0"/>
            </a:endParaRPr>
          </a:p>
        </p:txBody>
      </p:sp>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438150" y="494649"/>
            <a:ext cx="8560848" cy="814862"/>
          </a:xfrm>
          <a:prstGeom prst="rect">
            <a:avLst/>
          </a:prstGeom>
          <a:noFill/>
          <a:ln>
            <a:noFill/>
          </a:ln>
        </p:spPr>
        <p:txBody>
          <a:bodyPr spcFirstLastPara="1" wrap="square" lIns="91425" tIns="91425" rIns="91425" bIns="91425" anchor="t" anchorCtr="0">
            <a:noAutofit/>
          </a:bodyPr>
          <a:lstStyle/>
          <a:p>
            <a:pPr marL="457200" lvl="1" algn="ctr">
              <a:lnSpc>
                <a:spcPct val="107000"/>
              </a:lnSpc>
              <a:spcAft>
                <a:spcPts val="800"/>
              </a:spcAft>
            </a:pPr>
            <a:r>
              <a:rPr lang="en-US" sz="3600" b="1" dirty="0">
                <a:solidFill>
                  <a:schemeClr val="bg2"/>
                </a:solidFill>
                <a:latin typeface="Calibri"/>
                <a:ea typeface="Calibri" panose="020F0502020204030204" pitchFamily="34" charset="0"/>
              </a:rPr>
              <a:t>CA2.0 Core Charter Performance Questions</a:t>
            </a:r>
            <a:r>
              <a:rPr lang="en-US" sz="3600" b="1" i="1" dirty="0">
                <a:solidFill>
                  <a:schemeClr val="bg2"/>
                </a:solidFill>
                <a:latin typeface="Calibri"/>
                <a:ea typeface="Calibri" panose="020F0502020204030204" pitchFamily="34" charset="0"/>
              </a:rPr>
              <a:t> </a:t>
            </a:r>
            <a:br>
              <a:rPr lang="en-US" dirty="0">
                <a:latin typeface="Calibri" panose="020F0502020204030204" pitchFamily="34" charset="0"/>
                <a:ea typeface="Calibri" panose="020F0502020204030204" pitchFamily="34" charset="0"/>
              </a:rPr>
            </a:br>
            <a:endPar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D448335-2A80-41BF-BD6B-9E1C69340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144" y="5861008"/>
            <a:ext cx="3001948" cy="99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49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4487</TotalTime>
  <Words>4445</Words>
  <Application>Microsoft Office PowerPoint</Application>
  <PresentationFormat>Widescreen</PresentationFormat>
  <Paragraphs>545</Paragraphs>
  <Slides>69</Slides>
  <Notes>62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69</vt:i4>
      </vt:variant>
    </vt:vector>
  </HeadingPairs>
  <TitlesOfParts>
    <vt:vector size="82" baseType="lpstr">
      <vt:lpstr>Arial</vt:lpstr>
      <vt:lpstr>Arial,Sans-Serif</vt:lpstr>
      <vt:lpstr>Calibri</vt:lpstr>
      <vt:lpstr>Franklin Gothic Book</vt:lpstr>
      <vt:lpstr>Gill Sans</vt:lpstr>
      <vt:lpstr>Gill Sans MT</vt:lpstr>
      <vt:lpstr>Noto Sans Symbols</vt:lpstr>
      <vt:lpstr>Times New Roman</vt:lpstr>
      <vt:lpstr>Trebuchet MS</vt:lpstr>
      <vt:lpstr>Verdana</vt:lpstr>
      <vt:lpstr>Wingdings</vt:lpstr>
      <vt:lpstr>Wingdings,Sans-Serif</vt:lpstr>
      <vt:lpstr>Facet</vt:lpstr>
      <vt:lpstr>PowerPoint Presentation</vt:lpstr>
      <vt:lpstr>Today Presenters</vt:lpstr>
      <vt:lpstr>PowerPoint Presentation</vt:lpstr>
      <vt:lpstr>Zoom Functionality</vt:lpstr>
      <vt:lpstr>Getting to Know You</vt:lpstr>
      <vt:lpstr>Inventory – Where are You as a Board?</vt:lpstr>
      <vt:lpstr>Charter Schools 201:  An Update for Experienced Board Members</vt:lpstr>
      <vt:lpstr>White Paper Charter Authorizing 2.0:  Advancing Equity and Access  Through Quality Authorizing</vt:lpstr>
      <vt:lpstr>CA2.0 Core Charter Performance Questions  </vt:lpstr>
      <vt:lpstr>CA2.0 Six Design Principles </vt:lpstr>
      <vt:lpstr>CA 2.0-Advancing Equity and Access Through Quality Authorizing</vt:lpstr>
      <vt:lpstr>PowerPoint Presentation</vt:lpstr>
      <vt:lpstr>PowerPoint Presentation</vt:lpstr>
      <vt:lpstr>Charters at a Glance: National</vt:lpstr>
      <vt:lpstr>Charters at a Glance: California</vt:lpstr>
      <vt:lpstr>CHARTER SCHOOLS ACT 1992 </vt:lpstr>
      <vt:lpstr>It is the intent of the Legislature…, to provide opportunities for teachers, parents, pupils, and community members to establish …schools…independently from the existing school district structure, …to accomplish…the following:*</vt:lpstr>
      <vt:lpstr>Authorizing Is Primarily About The System,  Not The Schools</vt:lpstr>
      <vt:lpstr>“Mega-Waiver” </vt:lpstr>
      <vt:lpstr>The Mega-Waiver</vt:lpstr>
      <vt:lpstr>County Boards and County Superintendents – Collaboration and Cooperation is Essential!</vt:lpstr>
      <vt:lpstr>County Board’s Role</vt:lpstr>
      <vt:lpstr>Your Special Role: Appeals from Denial of a Petition</vt:lpstr>
      <vt:lpstr>Staff’s Role</vt:lpstr>
      <vt:lpstr>Standard of Review – Reasons for Denial</vt:lpstr>
      <vt:lpstr>Charter School Oversight</vt:lpstr>
      <vt:lpstr>Renewal Law and Regulations </vt:lpstr>
      <vt:lpstr>PowerPoint Presentation</vt:lpstr>
      <vt:lpstr>PowerPoint Presentation</vt:lpstr>
      <vt:lpstr>PowerPoint Presentation</vt:lpstr>
      <vt:lpstr>Petition Process</vt:lpstr>
      <vt:lpstr>PowerPoint Presentation</vt:lpstr>
      <vt:lpstr>Standard of Review – Reasons for Denial</vt:lpstr>
      <vt:lpstr>Standard of Review – Reasons for Denial</vt:lpstr>
      <vt:lpstr>PowerPoint Presentation</vt:lpstr>
      <vt:lpstr>“Oversight”</vt:lpstr>
      <vt:lpstr>CA2.0 Core Charter Performance Questions  </vt:lpstr>
      <vt:lpstr>Oversight Principles </vt:lpstr>
      <vt:lpstr>Key Practices</vt:lpstr>
      <vt:lpstr>PowerPoint Presentation</vt:lpstr>
      <vt:lpstr>PowerPoint Presentation</vt:lpstr>
      <vt:lpstr>Discussion of Legislative Changes - 1</vt:lpstr>
      <vt:lpstr>Discussion of Legislative Changes - 2</vt:lpstr>
      <vt:lpstr>Discussion of Legislative Changes - 3</vt:lpstr>
      <vt:lpstr>Discussion of Legislative Changes - 4</vt:lpstr>
      <vt:lpstr>Renewal Criteria – New Law Unanswered Questions</vt:lpstr>
      <vt:lpstr>CA 2.0-Advancing Equity and Access Through Quality Authorizing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Schools (DASS)</vt:lpstr>
      <vt:lpstr>Do you have any schools up for renewal? </vt:lpstr>
      <vt:lpstr>The Annual Report Toolkit</vt:lpstr>
      <vt:lpstr>PowerPoint Presentation</vt:lpstr>
      <vt:lpstr>COVID-19 Has Changed EVERYTHING</vt:lpstr>
      <vt:lpstr>Charter School Oversight  (Job 1 – NOT!)</vt:lpstr>
      <vt:lpstr>The Challenges of High-Stakes Accountability in California</vt:lpstr>
      <vt:lpstr>Considerations, Especially During COVID </vt:lpstr>
      <vt:lpstr>PowerPoint Presentation</vt:lpstr>
      <vt:lpstr>Resources</vt:lpstr>
      <vt:lpstr>Contact info</vt:lpstr>
      <vt:lpstr>PowerPoint Presentation</vt:lpstr>
      <vt:lpstr>About CCAP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 Title</dc:title>
  <dc:creator>Dinnen, Janet</dc:creator>
  <cp:lastModifiedBy>Kimberly Waite-Cooper</cp:lastModifiedBy>
  <cp:revision>15</cp:revision>
  <cp:lastPrinted>2020-04-01T14:44:10Z</cp:lastPrinted>
  <dcterms:created xsi:type="dcterms:W3CDTF">2018-10-09T01:49:40Z</dcterms:created>
  <dcterms:modified xsi:type="dcterms:W3CDTF">2021-09-02T19:55:55Z</dcterms:modified>
</cp:coreProperties>
</file>