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 id="2147483668" r:id="rId2"/>
  </p:sldMasterIdLst>
  <p:notesMasterIdLst>
    <p:notesMasterId r:id="rId58"/>
  </p:notesMasterIdLst>
  <p:handoutMasterIdLst>
    <p:handoutMasterId r:id="rId59"/>
  </p:handoutMasterIdLst>
  <p:sldIdLst>
    <p:sldId id="1045" r:id="rId3"/>
    <p:sldId id="1086" r:id="rId4"/>
    <p:sldId id="1087" r:id="rId5"/>
    <p:sldId id="1088" r:id="rId6"/>
    <p:sldId id="457" r:id="rId7"/>
    <p:sldId id="2085848309" r:id="rId8"/>
    <p:sldId id="1059" r:id="rId9"/>
    <p:sldId id="2085848303" r:id="rId10"/>
    <p:sldId id="1018" r:id="rId11"/>
    <p:sldId id="1094" r:id="rId12"/>
    <p:sldId id="438" r:id="rId13"/>
    <p:sldId id="1095" r:id="rId14"/>
    <p:sldId id="1101" r:id="rId15"/>
    <p:sldId id="308" r:id="rId16"/>
    <p:sldId id="1103" r:id="rId17"/>
    <p:sldId id="260" r:id="rId18"/>
    <p:sldId id="2085848279" r:id="rId19"/>
    <p:sldId id="1043" r:id="rId20"/>
    <p:sldId id="2085848324" r:id="rId21"/>
    <p:sldId id="685" r:id="rId22"/>
    <p:sldId id="293" r:id="rId23"/>
    <p:sldId id="765" r:id="rId24"/>
    <p:sldId id="631" r:id="rId25"/>
    <p:sldId id="334" r:id="rId26"/>
    <p:sldId id="673" r:id="rId27"/>
    <p:sldId id="805" r:id="rId28"/>
    <p:sldId id="788" r:id="rId29"/>
    <p:sldId id="643" r:id="rId30"/>
    <p:sldId id="795" r:id="rId31"/>
    <p:sldId id="796" r:id="rId32"/>
    <p:sldId id="801" r:id="rId33"/>
    <p:sldId id="797" r:id="rId34"/>
    <p:sldId id="817" r:id="rId35"/>
    <p:sldId id="800" r:id="rId36"/>
    <p:sldId id="792" r:id="rId37"/>
    <p:sldId id="819" r:id="rId38"/>
    <p:sldId id="810" r:id="rId39"/>
    <p:sldId id="802" r:id="rId40"/>
    <p:sldId id="799" r:id="rId41"/>
    <p:sldId id="816" r:id="rId42"/>
    <p:sldId id="804" r:id="rId43"/>
    <p:sldId id="294" r:id="rId44"/>
    <p:sldId id="768" r:id="rId45"/>
    <p:sldId id="820" r:id="rId46"/>
    <p:sldId id="811" r:id="rId47"/>
    <p:sldId id="812" r:id="rId48"/>
    <p:sldId id="813" r:id="rId49"/>
    <p:sldId id="814" r:id="rId50"/>
    <p:sldId id="815" r:id="rId51"/>
    <p:sldId id="655" r:id="rId52"/>
    <p:sldId id="771" r:id="rId53"/>
    <p:sldId id="750" r:id="rId54"/>
    <p:sldId id="658" r:id="rId55"/>
    <p:sldId id="784" r:id="rId56"/>
    <p:sldId id="786"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03D8735-C271-4F95-A2CE-F3B936642CD6}">
          <p14:sldIdLst>
            <p14:sldId id="1045"/>
            <p14:sldId id="1086"/>
            <p14:sldId id="1087"/>
            <p14:sldId id="1088"/>
            <p14:sldId id="457"/>
            <p14:sldId id="2085848309"/>
            <p14:sldId id="1059"/>
            <p14:sldId id="2085848303"/>
            <p14:sldId id="1018"/>
            <p14:sldId id="1094"/>
            <p14:sldId id="438"/>
            <p14:sldId id="1095"/>
            <p14:sldId id="1101"/>
            <p14:sldId id="308"/>
            <p14:sldId id="1103"/>
            <p14:sldId id="260"/>
            <p14:sldId id="2085848279"/>
            <p14:sldId id="1043"/>
            <p14:sldId id="2085848324"/>
          </p14:sldIdLst>
        </p14:section>
        <p14:section name="Default Section" id="{A13A9DFC-974E-4503-8C6B-821C11D5C711}">
          <p14:sldIdLst>
            <p14:sldId id="685"/>
            <p14:sldId id="293"/>
            <p14:sldId id="765"/>
            <p14:sldId id="631"/>
            <p14:sldId id="334"/>
            <p14:sldId id="673"/>
            <p14:sldId id="805"/>
            <p14:sldId id="788"/>
            <p14:sldId id="643"/>
            <p14:sldId id="795"/>
            <p14:sldId id="796"/>
            <p14:sldId id="801"/>
            <p14:sldId id="797"/>
            <p14:sldId id="817"/>
            <p14:sldId id="800"/>
            <p14:sldId id="792"/>
            <p14:sldId id="819"/>
            <p14:sldId id="810"/>
            <p14:sldId id="802"/>
            <p14:sldId id="799"/>
            <p14:sldId id="816"/>
            <p14:sldId id="804"/>
            <p14:sldId id="294"/>
            <p14:sldId id="768"/>
            <p14:sldId id="820"/>
            <p14:sldId id="811"/>
            <p14:sldId id="812"/>
            <p14:sldId id="813"/>
            <p14:sldId id="814"/>
            <p14:sldId id="815"/>
            <p14:sldId id="655"/>
            <p14:sldId id="771"/>
            <p14:sldId id="750"/>
            <p14:sldId id="658"/>
            <p14:sldId id="784"/>
          </p14:sldIdLst>
        </p14:section>
        <p14:section name="Untitled Section" id="{12D85C4C-D754-453A-A1B1-9B19829E0817}">
          <p14:sldIdLst>
            <p14:sldId id="78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8771C1-4C36-5F27-E628-802DE2D69C32}" name="Kathleen Spencer" initials="KS" userId="S::kathleens@sscal.com::385442cd-a283-42c9-a964-0da7c272e52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Joanna Dziuk" initials="JD" lastIdx="7" clrIdx="6"/>
  <p:cmAuthor id="1" name="Michelle McKay Underwood" initials="MMU" lastIdx="1" clrIdx="0">
    <p:extLst>
      <p:ext uri="{19B8F6BF-5375-455C-9EA6-DF929625EA0E}">
        <p15:presenceInfo xmlns:p15="http://schemas.microsoft.com/office/powerpoint/2012/main" userId="S::michelleu@sscal.com::284411e1-4104-4acf-ad8c-f57090429d0f" providerId="AD"/>
      </p:ext>
    </p:extLst>
  </p:cmAuthor>
  <p:cmAuthor id="8" name="p.fherrera@gmail.com" initials="p" lastIdx="12" clrIdx="7">
    <p:extLst>
      <p:ext uri="{19B8F6BF-5375-455C-9EA6-DF929625EA0E}">
        <p15:presenceInfo xmlns:p15="http://schemas.microsoft.com/office/powerpoint/2012/main" userId="1377c4bfb7c28a86" providerId="Windows Live"/>
      </p:ext>
    </p:extLst>
  </p:cmAuthor>
  <p:cmAuthor id="2" name="Charlene Quilao" initials="CQ" lastIdx="8" clrIdx="1">
    <p:extLst>
      <p:ext uri="{19B8F6BF-5375-455C-9EA6-DF929625EA0E}">
        <p15:presenceInfo xmlns:p15="http://schemas.microsoft.com/office/powerpoint/2012/main" userId="S::charleneq@sscal.com::e76272d0-374b-401e-a826-a298cedb55d3" providerId="AD"/>
      </p:ext>
    </p:extLst>
  </p:cmAuthor>
  <p:cmAuthor id="9" name="Alicia Alcala" initials="AA" lastIdx="7" clrIdx="8">
    <p:extLst>
      <p:ext uri="{19B8F6BF-5375-455C-9EA6-DF929625EA0E}">
        <p15:presenceInfo xmlns:p15="http://schemas.microsoft.com/office/powerpoint/2012/main" userId="S-1-5-21-496992181-37553281-1232828436-3324" providerId="AD"/>
      </p:ext>
    </p:extLst>
  </p:cmAuthor>
  <p:cmAuthor id="3" name="Robert McEntire" initials="RM" lastIdx="8" clrIdx="2">
    <p:extLst>
      <p:ext uri="{19B8F6BF-5375-455C-9EA6-DF929625EA0E}">
        <p15:presenceInfo xmlns:p15="http://schemas.microsoft.com/office/powerpoint/2012/main" userId="S-1-5-21-496992181-37553281-1232828436-5303" providerId="AD"/>
      </p:ext>
    </p:extLst>
  </p:cmAuthor>
  <p:cmAuthor id="4" name="Kyle Hyland" initials="KH" lastIdx="2" clrIdx="3">
    <p:extLst>
      <p:ext uri="{19B8F6BF-5375-455C-9EA6-DF929625EA0E}">
        <p15:presenceInfo xmlns:p15="http://schemas.microsoft.com/office/powerpoint/2012/main" userId="Kyle Hyland" providerId="None"/>
      </p:ext>
    </p:extLst>
  </p:cmAuthor>
  <p:cmAuthor id="5" name="Kathleen Spencer" initials="KS" lastIdx="14" clrIdx="4">
    <p:extLst>
      <p:ext uri="{19B8F6BF-5375-455C-9EA6-DF929625EA0E}">
        <p15:presenceInfo xmlns:p15="http://schemas.microsoft.com/office/powerpoint/2012/main" userId="S::kathleens@sscal.com::385442cd-a283-42c9-a964-0da7c272e521" providerId="AD"/>
      </p:ext>
    </p:extLst>
  </p:cmAuthor>
  <p:cmAuthor id="6" name="Brianna García" initials="BG" lastIdx="9" clrIdx="5">
    <p:extLst>
      <p:ext uri="{19B8F6BF-5375-455C-9EA6-DF929625EA0E}">
        <p15:presenceInfo xmlns:p15="http://schemas.microsoft.com/office/powerpoint/2012/main" userId="S::briannag@sscal.com::622ec20c-f2d1-4930-bdcd-d4fd3026e02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5A6F"/>
    <a:srgbClr val="E5E089"/>
    <a:srgbClr val="D4AC47"/>
    <a:srgbClr val="1E2D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5C1D2B-5DF9-4AC4-965C-7B5EBBA45311}" v="3" dt="2022-01-24T16:25:56.6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48"/>
    <p:restoredTop sz="77916" autoAdjust="0"/>
  </p:normalViewPr>
  <p:slideViewPr>
    <p:cSldViewPr snapToGrid="0" snapToObjects="1">
      <p:cViewPr varScale="1">
        <p:scale>
          <a:sx n="52" d="100"/>
          <a:sy n="52" d="100"/>
        </p:scale>
        <p:origin x="809" y="26"/>
      </p:cViewPr>
      <p:guideLst/>
    </p:cSldViewPr>
  </p:slideViewPr>
  <p:notesTextViewPr>
    <p:cViewPr>
      <p:scale>
        <a:sx n="125" d="100"/>
        <a:sy n="125" d="100"/>
      </p:scale>
      <p:origin x="0" y="0"/>
    </p:cViewPr>
  </p:notesTextViewPr>
  <p:sorterViewPr>
    <p:cViewPr>
      <p:scale>
        <a:sx n="100" d="100"/>
        <a:sy n="100" d="100"/>
      </p:scale>
      <p:origin x="0" y="0"/>
    </p:cViewPr>
  </p:sorter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66" Type="http://schemas.microsoft.com/office/2018/10/relationships/authors" Target="authors.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commentAuthors" Target="commentAuthors.xml"/><Relationship Id="rId65"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583152225773086E-2"/>
          <c:y val="7.363865104576045E-2"/>
          <c:w val="0.92281500154428298"/>
          <c:h val="0.76160847584542191"/>
        </c:manualLayout>
      </c:layout>
      <c:barChart>
        <c:barDir val="col"/>
        <c:grouping val="clustered"/>
        <c:varyColors val="0"/>
        <c:ser>
          <c:idx val="0"/>
          <c:order val="0"/>
          <c:tx>
            <c:strRef>
              <c:f>Sheet1!$B$1</c:f>
              <c:strCache>
                <c:ptCount val="1"/>
                <c:pt idx="0">
                  <c:v>Series 1</c:v>
                </c:pt>
              </c:strCache>
            </c:strRef>
          </c:tx>
          <c:spPr>
            <a:solidFill>
              <a:schemeClr val="accent2"/>
            </a:solidFill>
            <a:ln>
              <a:noFill/>
            </a:ln>
            <a:effectLst>
              <a:innerShdw blurRad="63500" dist="50800" dir="13500000">
                <a:prstClr val="black">
                  <a:alpha val="50000"/>
                </a:prstClr>
              </a:innerShdw>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Narrow" panose="020B0604020202020204" pitchFamily="34" charset="0"/>
                    <a:ea typeface="+mn-ea"/>
                    <a:cs typeface="Arial Narrow"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Los Angeles</c:v>
                </c:pt>
                <c:pt idx="1">
                  <c:v>Ventura</c:v>
                </c:pt>
                <c:pt idx="2">
                  <c:v>Sonoma</c:v>
                </c:pt>
                <c:pt idx="3">
                  <c:v>Santa Clara</c:v>
                </c:pt>
                <c:pt idx="4">
                  <c:v>Monterey</c:v>
                </c:pt>
                <c:pt idx="5">
                  <c:v>San Mateo</c:v>
                </c:pt>
                <c:pt idx="6">
                  <c:v>San Diego</c:v>
                </c:pt>
                <c:pt idx="7">
                  <c:v>Orange</c:v>
                </c:pt>
                <c:pt idx="8">
                  <c:v>Alameda</c:v>
                </c:pt>
                <c:pt idx="9">
                  <c:v>Fresno</c:v>
                </c:pt>
                <c:pt idx="10">
                  <c:v>California</c:v>
                </c:pt>
              </c:strCache>
            </c:strRef>
          </c:cat>
          <c:val>
            <c:numRef>
              <c:f>Sheet1!$B$2:$B$12</c:f>
              <c:numCache>
                <c:formatCode>0.0%</c:formatCode>
                <c:ptCount val="11"/>
                <c:pt idx="0">
                  <c:v>-0.189</c:v>
                </c:pt>
                <c:pt idx="1">
                  <c:v>-0.18099999999999999</c:v>
                </c:pt>
                <c:pt idx="2">
                  <c:v>-0.16200000000000001</c:v>
                </c:pt>
                <c:pt idx="3">
                  <c:v>-0.14799999999999999</c:v>
                </c:pt>
                <c:pt idx="4">
                  <c:v>-0.14099999999999999</c:v>
                </c:pt>
                <c:pt idx="5">
                  <c:v>-0.13200000000000001</c:v>
                </c:pt>
                <c:pt idx="6">
                  <c:v>-0.107</c:v>
                </c:pt>
                <c:pt idx="7">
                  <c:v>-9.5000000000000001E-2</c:v>
                </c:pt>
                <c:pt idx="8">
                  <c:v>-6.3E-2</c:v>
                </c:pt>
                <c:pt idx="9">
                  <c:v>-0.06</c:v>
                </c:pt>
                <c:pt idx="10">
                  <c:v>-8.6999999999999994E-2</c:v>
                </c:pt>
              </c:numCache>
            </c:numRef>
          </c:val>
          <c:extLst>
            <c:ext xmlns:c16="http://schemas.microsoft.com/office/drawing/2014/chart" uri="{C3380CC4-5D6E-409C-BE32-E72D297353CC}">
              <c16:uniqueId val="{00000000-A27D-A34B-8486-918B02A53A4F}"/>
            </c:ext>
          </c:extLst>
        </c:ser>
        <c:dLbls>
          <c:showLegendKey val="0"/>
          <c:showVal val="0"/>
          <c:showCatName val="0"/>
          <c:showSerName val="0"/>
          <c:showPercent val="0"/>
          <c:showBubbleSize val="0"/>
        </c:dLbls>
        <c:gapWidth val="29"/>
        <c:overlap val="10"/>
        <c:axId val="619807167"/>
        <c:axId val="576813327"/>
      </c:barChart>
      <c:catAx>
        <c:axId val="619807167"/>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Narrow" panose="020B0604020202020204" pitchFamily="34" charset="0"/>
                <a:ea typeface="+mn-ea"/>
                <a:cs typeface="Arial Narrow" panose="020B0604020202020204" pitchFamily="34" charset="0"/>
              </a:defRPr>
            </a:pPr>
            <a:endParaRPr lang="en-US"/>
          </a:p>
        </c:txPr>
        <c:crossAx val="576813327"/>
        <c:crosses val="autoZero"/>
        <c:auto val="1"/>
        <c:lblAlgn val="ctr"/>
        <c:lblOffset val="100"/>
        <c:noMultiLvlLbl val="0"/>
      </c:catAx>
      <c:valAx>
        <c:axId val="57681332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Arial Narrow" panose="020B0604020202020204" pitchFamily="34" charset="0"/>
                <a:ea typeface="+mn-ea"/>
                <a:cs typeface="Arial Narrow" panose="020B0604020202020204" pitchFamily="34" charset="0"/>
              </a:defRPr>
            </a:pPr>
            <a:endParaRPr lang="en-US"/>
          </a:p>
        </c:txPr>
        <c:crossAx val="6198071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i="0">
          <a:solidFill>
            <a:schemeClr val="tx1"/>
          </a:solidFill>
          <a:latin typeface="Arial Narrow" panose="020B0604020202020204" pitchFamily="34" charset="0"/>
          <a:cs typeface="Arial Narrow" panose="020B0604020202020204" pitchFamily="34"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diagrams/_rels/data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ata6.xml.rels><?xml version="1.0" encoding="UTF-8" standalone="yes"?>
<Relationships xmlns="http://schemas.openxmlformats.org/package/2006/relationships"><Relationship Id="rId2" Type="http://schemas.openxmlformats.org/officeDocument/2006/relationships/image" Target="../media/image28.svg"/><Relationship Id="rId1" Type="http://schemas.openxmlformats.org/officeDocument/2006/relationships/image" Target="../media/image27.png"/></Relationships>
</file>

<file path=ppt/diagrams/_rels/data8.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31.png"/><Relationship Id="rId7" Type="http://schemas.openxmlformats.org/officeDocument/2006/relationships/image" Target="../media/image23.png"/><Relationship Id="rId12" Type="http://schemas.openxmlformats.org/officeDocument/2006/relationships/image" Target="../media/image38.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7.png"/><Relationship Id="rId5" Type="http://schemas.openxmlformats.org/officeDocument/2006/relationships/image" Target="../media/image33.png"/><Relationship Id="rId10" Type="http://schemas.openxmlformats.org/officeDocument/2006/relationships/image" Target="../media/image36.svg"/><Relationship Id="rId4" Type="http://schemas.openxmlformats.org/officeDocument/2006/relationships/image" Target="../media/image32.svg"/><Relationship Id="rId9" Type="http://schemas.openxmlformats.org/officeDocument/2006/relationships/image" Target="../media/image35.png"/></Relationships>
</file>

<file path=ppt/diagrams/_rels/drawing1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6.xml.rels><?xml version="1.0" encoding="UTF-8" standalone="yes"?>
<Relationships xmlns="http://schemas.openxmlformats.org/package/2006/relationships"><Relationship Id="rId2" Type="http://schemas.openxmlformats.org/officeDocument/2006/relationships/image" Target="../media/image28.svg"/><Relationship Id="rId1" Type="http://schemas.openxmlformats.org/officeDocument/2006/relationships/image" Target="../media/image27.png"/></Relationships>
</file>

<file path=ppt/diagrams/_rels/drawing8.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31.png"/><Relationship Id="rId7" Type="http://schemas.openxmlformats.org/officeDocument/2006/relationships/image" Target="../media/image23.png"/><Relationship Id="rId12" Type="http://schemas.openxmlformats.org/officeDocument/2006/relationships/image" Target="../media/image38.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7.png"/><Relationship Id="rId5" Type="http://schemas.openxmlformats.org/officeDocument/2006/relationships/image" Target="../media/image33.png"/><Relationship Id="rId10" Type="http://schemas.openxmlformats.org/officeDocument/2006/relationships/image" Target="../media/image36.svg"/><Relationship Id="rId4" Type="http://schemas.openxmlformats.org/officeDocument/2006/relationships/image" Target="../media/image32.svg"/><Relationship Id="rId9" Type="http://schemas.openxmlformats.org/officeDocument/2006/relationships/image" Target="../media/image3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F58547-9A42-45B8-84A3-ADA8197D329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4D817B4-5AC4-4EBD-B753-F669F7E1A01A}">
      <dgm:prSet/>
      <dgm:spPr/>
      <dgm:t>
        <a:bodyPr/>
        <a:lstStyle/>
        <a:p>
          <a:r>
            <a:rPr lang="en-US" dirty="0">
              <a:solidFill>
                <a:schemeClr val="tx1"/>
              </a:solidFill>
            </a:rPr>
            <a:t>Federal money</a:t>
          </a:r>
          <a:r>
            <a:rPr lang="en-US" dirty="0"/>
            <a:t>:  ESSER I, II &amp; III; CARES Act</a:t>
          </a:r>
        </a:p>
      </dgm:t>
    </dgm:pt>
    <dgm:pt modelId="{0AAE06AC-821F-40D9-A19A-81C00D4C076E}" type="parTrans" cxnId="{9BA660A5-49E9-4041-818B-A3D974AEEDD6}">
      <dgm:prSet/>
      <dgm:spPr/>
      <dgm:t>
        <a:bodyPr/>
        <a:lstStyle/>
        <a:p>
          <a:endParaRPr lang="en-US"/>
        </a:p>
      </dgm:t>
    </dgm:pt>
    <dgm:pt modelId="{9FFF76E0-497E-4ECC-A9A4-5E7D724A2779}" type="sibTrans" cxnId="{9BA660A5-49E9-4041-818B-A3D974AEEDD6}">
      <dgm:prSet/>
      <dgm:spPr/>
      <dgm:t>
        <a:bodyPr/>
        <a:lstStyle/>
        <a:p>
          <a:endParaRPr lang="en-US"/>
        </a:p>
      </dgm:t>
    </dgm:pt>
    <dgm:pt modelId="{6E8B8D75-5AEB-4DD9-B3A6-D524852522EB}">
      <dgm:prSet/>
      <dgm:spPr/>
      <dgm:t>
        <a:bodyPr/>
        <a:lstStyle/>
        <a:p>
          <a:r>
            <a:rPr lang="en-US" dirty="0">
              <a:solidFill>
                <a:schemeClr val="tx1"/>
              </a:solidFill>
            </a:rPr>
            <a:t>State money</a:t>
          </a:r>
          <a:r>
            <a:rPr lang="en-US" dirty="0"/>
            <a:t>: New one-time &amp; on-going initiatives and investments</a:t>
          </a:r>
        </a:p>
      </dgm:t>
    </dgm:pt>
    <dgm:pt modelId="{C5DEC462-CFE2-49B0-A1D1-987CA54D5B99}" type="parTrans" cxnId="{52C34469-98AC-4E25-8529-929BF8C1A9D5}">
      <dgm:prSet/>
      <dgm:spPr/>
      <dgm:t>
        <a:bodyPr/>
        <a:lstStyle/>
        <a:p>
          <a:endParaRPr lang="en-US"/>
        </a:p>
      </dgm:t>
    </dgm:pt>
    <dgm:pt modelId="{CB55A32F-DABB-4147-A524-7D4381524D88}" type="sibTrans" cxnId="{52C34469-98AC-4E25-8529-929BF8C1A9D5}">
      <dgm:prSet/>
      <dgm:spPr/>
      <dgm:t>
        <a:bodyPr/>
        <a:lstStyle/>
        <a:p>
          <a:endParaRPr lang="en-US"/>
        </a:p>
      </dgm:t>
    </dgm:pt>
    <dgm:pt modelId="{DED38721-DB5D-4483-A637-D3AA4E285F1D}" type="pres">
      <dgm:prSet presAssocID="{C1F58547-9A42-45B8-84A3-ADA8197D3297}" presName="linear" presStyleCnt="0">
        <dgm:presLayoutVars>
          <dgm:animLvl val="lvl"/>
          <dgm:resizeHandles val="exact"/>
        </dgm:presLayoutVars>
      </dgm:prSet>
      <dgm:spPr/>
    </dgm:pt>
    <dgm:pt modelId="{EF0B17B8-6E58-4E7F-AACA-80265B015042}" type="pres">
      <dgm:prSet presAssocID="{A4D817B4-5AC4-4EBD-B753-F669F7E1A01A}" presName="parentText" presStyleLbl="node1" presStyleIdx="0" presStyleCnt="2">
        <dgm:presLayoutVars>
          <dgm:chMax val="0"/>
          <dgm:bulletEnabled val="1"/>
        </dgm:presLayoutVars>
      </dgm:prSet>
      <dgm:spPr/>
    </dgm:pt>
    <dgm:pt modelId="{58ABC4B3-8FAE-45E8-8A42-4ACB5E7C9722}" type="pres">
      <dgm:prSet presAssocID="{9FFF76E0-497E-4ECC-A9A4-5E7D724A2779}" presName="spacer" presStyleCnt="0"/>
      <dgm:spPr/>
    </dgm:pt>
    <dgm:pt modelId="{F2B9C320-4EC4-4F34-B9D4-C08C3A8950DA}" type="pres">
      <dgm:prSet presAssocID="{6E8B8D75-5AEB-4DD9-B3A6-D524852522EB}" presName="parentText" presStyleLbl="node1" presStyleIdx="1" presStyleCnt="2">
        <dgm:presLayoutVars>
          <dgm:chMax val="0"/>
          <dgm:bulletEnabled val="1"/>
        </dgm:presLayoutVars>
      </dgm:prSet>
      <dgm:spPr/>
    </dgm:pt>
  </dgm:ptLst>
  <dgm:cxnLst>
    <dgm:cxn modelId="{D36F3C36-D1C2-4F5B-B8A7-78C456BED162}" type="presOf" srcId="{C1F58547-9A42-45B8-84A3-ADA8197D3297}" destId="{DED38721-DB5D-4483-A637-D3AA4E285F1D}" srcOrd="0" destOrd="0" presId="urn:microsoft.com/office/officeart/2005/8/layout/vList2"/>
    <dgm:cxn modelId="{52C34469-98AC-4E25-8529-929BF8C1A9D5}" srcId="{C1F58547-9A42-45B8-84A3-ADA8197D3297}" destId="{6E8B8D75-5AEB-4DD9-B3A6-D524852522EB}" srcOrd="1" destOrd="0" parTransId="{C5DEC462-CFE2-49B0-A1D1-987CA54D5B99}" sibTransId="{CB55A32F-DABB-4147-A524-7D4381524D88}"/>
    <dgm:cxn modelId="{EA5CCA6A-1487-4525-83D1-84D74C80576D}" type="presOf" srcId="{6E8B8D75-5AEB-4DD9-B3A6-D524852522EB}" destId="{F2B9C320-4EC4-4F34-B9D4-C08C3A8950DA}" srcOrd="0" destOrd="0" presId="urn:microsoft.com/office/officeart/2005/8/layout/vList2"/>
    <dgm:cxn modelId="{080C3985-21E3-453F-A6EF-2EE5FF54B978}" type="presOf" srcId="{A4D817B4-5AC4-4EBD-B753-F669F7E1A01A}" destId="{EF0B17B8-6E58-4E7F-AACA-80265B015042}" srcOrd="0" destOrd="0" presId="urn:microsoft.com/office/officeart/2005/8/layout/vList2"/>
    <dgm:cxn modelId="{9BA660A5-49E9-4041-818B-A3D974AEEDD6}" srcId="{C1F58547-9A42-45B8-84A3-ADA8197D3297}" destId="{A4D817B4-5AC4-4EBD-B753-F669F7E1A01A}" srcOrd="0" destOrd="0" parTransId="{0AAE06AC-821F-40D9-A19A-81C00D4C076E}" sibTransId="{9FFF76E0-497E-4ECC-A9A4-5E7D724A2779}"/>
    <dgm:cxn modelId="{9832F9D9-57B5-4E2C-A55E-7544F672A84A}" type="presParOf" srcId="{DED38721-DB5D-4483-A637-D3AA4E285F1D}" destId="{EF0B17B8-6E58-4E7F-AACA-80265B015042}" srcOrd="0" destOrd="0" presId="urn:microsoft.com/office/officeart/2005/8/layout/vList2"/>
    <dgm:cxn modelId="{D309C7CB-88DC-4009-9819-99B94DC4618B}" type="presParOf" srcId="{DED38721-DB5D-4483-A637-D3AA4E285F1D}" destId="{58ABC4B3-8FAE-45E8-8A42-4ACB5E7C9722}" srcOrd="1" destOrd="0" presId="urn:microsoft.com/office/officeart/2005/8/layout/vList2"/>
    <dgm:cxn modelId="{B90E8337-1BBC-45C6-9D9A-6C7EDDF7E7A7}" type="presParOf" srcId="{DED38721-DB5D-4483-A637-D3AA4E285F1D}" destId="{F2B9C320-4EC4-4F34-B9D4-C08C3A8950DA}"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822AE00-4E3B-4AB0-A903-7158D1FA4DA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ECAE3B6-E63F-4F29-AE83-512F3D21351E}">
      <dgm:prSet/>
      <dgm:spPr/>
      <dgm:t>
        <a:bodyPr/>
        <a:lstStyle/>
        <a:p>
          <a:r>
            <a:rPr lang="en-US" dirty="0">
              <a:solidFill>
                <a:schemeClr val="tx1"/>
              </a:solidFill>
            </a:rPr>
            <a:t>Operating Margin </a:t>
          </a:r>
          <a:r>
            <a:rPr lang="en-US" dirty="0"/>
            <a:t> </a:t>
          </a:r>
        </a:p>
        <a:p>
          <a:r>
            <a:rPr lang="en-US" dirty="0"/>
            <a:t>Is the school deficit spending and has not made spending adjustments?</a:t>
          </a:r>
        </a:p>
      </dgm:t>
    </dgm:pt>
    <dgm:pt modelId="{94B45CB5-A6A6-45FD-9BEB-AC5D8AAB605E}" type="parTrans" cxnId="{17389B0C-DB06-4CAB-93CD-C76C0AED494B}">
      <dgm:prSet/>
      <dgm:spPr/>
      <dgm:t>
        <a:bodyPr/>
        <a:lstStyle/>
        <a:p>
          <a:endParaRPr lang="en-US"/>
        </a:p>
      </dgm:t>
    </dgm:pt>
    <dgm:pt modelId="{AB04F042-A4C2-466C-9A3F-BA3371BED9E9}" type="sibTrans" cxnId="{17389B0C-DB06-4CAB-93CD-C76C0AED494B}">
      <dgm:prSet/>
      <dgm:spPr/>
      <dgm:t>
        <a:bodyPr/>
        <a:lstStyle/>
        <a:p>
          <a:endParaRPr lang="en-US"/>
        </a:p>
      </dgm:t>
    </dgm:pt>
    <dgm:pt modelId="{2E9C1B3D-1364-4396-9047-5B518E9904C2}">
      <dgm:prSet/>
      <dgm:spPr/>
      <dgm:t>
        <a:bodyPr/>
        <a:lstStyle/>
        <a:p>
          <a:r>
            <a:rPr lang="en-US" dirty="0">
              <a:solidFill>
                <a:schemeClr val="tx1"/>
              </a:solidFill>
            </a:rPr>
            <a:t>Debt Ratio</a:t>
          </a:r>
        </a:p>
        <a:p>
          <a:r>
            <a:rPr lang="en-US" dirty="0">
              <a:solidFill>
                <a:schemeClr val="tx1"/>
              </a:solidFill>
            </a:rPr>
            <a:t> </a:t>
          </a:r>
          <a:r>
            <a:rPr lang="en-US" dirty="0"/>
            <a:t>Ability to repay loan requirements within the fiscal year without additional borrowing.</a:t>
          </a:r>
        </a:p>
      </dgm:t>
    </dgm:pt>
    <dgm:pt modelId="{03125587-85A1-4DA0-99B7-BB5A0A68E6E5}" type="parTrans" cxnId="{FD101351-49AD-4FEE-AFA2-A5856B90CA62}">
      <dgm:prSet/>
      <dgm:spPr/>
      <dgm:t>
        <a:bodyPr/>
        <a:lstStyle/>
        <a:p>
          <a:endParaRPr lang="en-US"/>
        </a:p>
      </dgm:t>
    </dgm:pt>
    <dgm:pt modelId="{CD5CEA33-5761-40EE-B3C8-F0670468C132}" type="sibTrans" cxnId="{FD101351-49AD-4FEE-AFA2-A5856B90CA62}">
      <dgm:prSet/>
      <dgm:spPr/>
      <dgm:t>
        <a:bodyPr/>
        <a:lstStyle/>
        <a:p>
          <a:endParaRPr lang="en-US"/>
        </a:p>
      </dgm:t>
    </dgm:pt>
    <dgm:pt modelId="{F787D76B-3BF0-430B-91F1-45AC932EB8C2}">
      <dgm:prSet/>
      <dgm:spPr/>
      <dgm:t>
        <a:bodyPr/>
        <a:lstStyle/>
        <a:p>
          <a:r>
            <a:rPr lang="en-US" dirty="0">
              <a:solidFill>
                <a:schemeClr val="tx1"/>
              </a:solidFill>
            </a:rPr>
            <a:t>Cash Flow From Current Operations </a:t>
          </a:r>
        </a:p>
        <a:p>
          <a:r>
            <a:rPr lang="en-US" dirty="0"/>
            <a:t>How much money the school has available to invest in new programs and negotiations.</a:t>
          </a:r>
        </a:p>
      </dgm:t>
    </dgm:pt>
    <dgm:pt modelId="{AAF6E964-15A1-4B0D-9042-04E336B7E4BC}" type="parTrans" cxnId="{F4A810E6-3312-463C-9838-7162D5ECD6C2}">
      <dgm:prSet/>
      <dgm:spPr/>
      <dgm:t>
        <a:bodyPr/>
        <a:lstStyle/>
        <a:p>
          <a:endParaRPr lang="en-US"/>
        </a:p>
      </dgm:t>
    </dgm:pt>
    <dgm:pt modelId="{311EC17B-A287-4701-BDA7-C05B57DBA613}" type="sibTrans" cxnId="{F4A810E6-3312-463C-9838-7162D5ECD6C2}">
      <dgm:prSet/>
      <dgm:spPr/>
      <dgm:t>
        <a:bodyPr/>
        <a:lstStyle/>
        <a:p>
          <a:endParaRPr lang="en-US"/>
        </a:p>
      </dgm:t>
    </dgm:pt>
    <dgm:pt modelId="{7B537CF1-61A7-4EEF-A4B6-C126D68EAE7B}" type="pres">
      <dgm:prSet presAssocID="{8822AE00-4E3B-4AB0-A903-7158D1FA4DA4}" presName="diagram" presStyleCnt="0">
        <dgm:presLayoutVars>
          <dgm:dir/>
          <dgm:resizeHandles val="exact"/>
        </dgm:presLayoutVars>
      </dgm:prSet>
      <dgm:spPr/>
    </dgm:pt>
    <dgm:pt modelId="{6A03971E-6BCA-4630-AF98-12B3212F50E1}" type="pres">
      <dgm:prSet presAssocID="{1ECAE3B6-E63F-4F29-AE83-512F3D21351E}" presName="node" presStyleLbl="node1" presStyleIdx="0" presStyleCnt="3">
        <dgm:presLayoutVars>
          <dgm:bulletEnabled val="1"/>
        </dgm:presLayoutVars>
      </dgm:prSet>
      <dgm:spPr/>
    </dgm:pt>
    <dgm:pt modelId="{05A44266-7598-460B-B652-F15FAD2A0859}" type="pres">
      <dgm:prSet presAssocID="{AB04F042-A4C2-466C-9A3F-BA3371BED9E9}" presName="sibTrans" presStyleCnt="0"/>
      <dgm:spPr/>
    </dgm:pt>
    <dgm:pt modelId="{6FEE25AB-B397-419F-BD55-F2E0A2C042D9}" type="pres">
      <dgm:prSet presAssocID="{2E9C1B3D-1364-4396-9047-5B518E9904C2}" presName="node" presStyleLbl="node1" presStyleIdx="1" presStyleCnt="3">
        <dgm:presLayoutVars>
          <dgm:bulletEnabled val="1"/>
        </dgm:presLayoutVars>
      </dgm:prSet>
      <dgm:spPr/>
    </dgm:pt>
    <dgm:pt modelId="{CFE90468-B569-4ED7-8BEA-961269654B75}" type="pres">
      <dgm:prSet presAssocID="{CD5CEA33-5761-40EE-B3C8-F0670468C132}" presName="sibTrans" presStyleCnt="0"/>
      <dgm:spPr/>
    </dgm:pt>
    <dgm:pt modelId="{8381258A-7D50-4D71-89DD-565185D227AD}" type="pres">
      <dgm:prSet presAssocID="{F787D76B-3BF0-430B-91F1-45AC932EB8C2}" presName="node" presStyleLbl="node1" presStyleIdx="2" presStyleCnt="3">
        <dgm:presLayoutVars>
          <dgm:bulletEnabled val="1"/>
        </dgm:presLayoutVars>
      </dgm:prSet>
      <dgm:spPr/>
    </dgm:pt>
  </dgm:ptLst>
  <dgm:cxnLst>
    <dgm:cxn modelId="{17389B0C-DB06-4CAB-93CD-C76C0AED494B}" srcId="{8822AE00-4E3B-4AB0-A903-7158D1FA4DA4}" destId="{1ECAE3B6-E63F-4F29-AE83-512F3D21351E}" srcOrd="0" destOrd="0" parTransId="{94B45CB5-A6A6-45FD-9BEB-AC5D8AAB605E}" sibTransId="{AB04F042-A4C2-466C-9A3F-BA3371BED9E9}"/>
    <dgm:cxn modelId="{BD325520-E93E-4133-81EB-31AF45BB23BB}" type="presOf" srcId="{2E9C1B3D-1364-4396-9047-5B518E9904C2}" destId="{6FEE25AB-B397-419F-BD55-F2E0A2C042D9}" srcOrd="0" destOrd="0" presId="urn:microsoft.com/office/officeart/2005/8/layout/default"/>
    <dgm:cxn modelId="{328F404E-19A3-4A8A-B435-22F24692E098}" type="presOf" srcId="{F787D76B-3BF0-430B-91F1-45AC932EB8C2}" destId="{8381258A-7D50-4D71-89DD-565185D227AD}" srcOrd="0" destOrd="0" presId="urn:microsoft.com/office/officeart/2005/8/layout/default"/>
    <dgm:cxn modelId="{FD101351-49AD-4FEE-AFA2-A5856B90CA62}" srcId="{8822AE00-4E3B-4AB0-A903-7158D1FA4DA4}" destId="{2E9C1B3D-1364-4396-9047-5B518E9904C2}" srcOrd="1" destOrd="0" parTransId="{03125587-85A1-4DA0-99B7-BB5A0A68E6E5}" sibTransId="{CD5CEA33-5761-40EE-B3C8-F0670468C132}"/>
    <dgm:cxn modelId="{3F0846BE-1022-4087-BB3D-E9A8804C2C0A}" type="presOf" srcId="{8822AE00-4E3B-4AB0-A903-7158D1FA4DA4}" destId="{7B537CF1-61A7-4EEF-A4B6-C126D68EAE7B}" srcOrd="0" destOrd="0" presId="urn:microsoft.com/office/officeart/2005/8/layout/default"/>
    <dgm:cxn modelId="{DCE207E6-2A0C-4F23-802E-1DA256A7873E}" type="presOf" srcId="{1ECAE3B6-E63F-4F29-AE83-512F3D21351E}" destId="{6A03971E-6BCA-4630-AF98-12B3212F50E1}" srcOrd="0" destOrd="0" presId="urn:microsoft.com/office/officeart/2005/8/layout/default"/>
    <dgm:cxn modelId="{F4A810E6-3312-463C-9838-7162D5ECD6C2}" srcId="{8822AE00-4E3B-4AB0-A903-7158D1FA4DA4}" destId="{F787D76B-3BF0-430B-91F1-45AC932EB8C2}" srcOrd="2" destOrd="0" parTransId="{AAF6E964-15A1-4B0D-9042-04E336B7E4BC}" sibTransId="{311EC17B-A287-4701-BDA7-C05B57DBA613}"/>
    <dgm:cxn modelId="{C212C0C7-ADFA-4F24-8DB2-096BBDE96BC5}" type="presParOf" srcId="{7B537CF1-61A7-4EEF-A4B6-C126D68EAE7B}" destId="{6A03971E-6BCA-4630-AF98-12B3212F50E1}" srcOrd="0" destOrd="0" presId="urn:microsoft.com/office/officeart/2005/8/layout/default"/>
    <dgm:cxn modelId="{F1E4D61B-03FE-4B50-98BA-8BAE1A9AB5FE}" type="presParOf" srcId="{7B537CF1-61A7-4EEF-A4B6-C126D68EAE7B}" destId="{05A44266-7598-460B-B652-F15FAD2A0859}" srcOrd="1" destOrd="0" presId="urn:microsoft.com/office/officeart/2005/8/layout/default"/>
    <dgm:cxn modelId="{281D714C-02E5-423D-A27A-55ABC1ED83E1}" type="presParOf" srcId="{7B537CF1-61A7-4EEF-A4B6-C126D68EAE7B}" destId="{6FEE25AB-B397-419F-BD55-F2E0A2C042D9}" srcOrd="2" destOrd="0" presId="urn:microsoft.com/office/officeart/2005/8/layout/default"/>
    <dgm:cxn modelId="{1AEA1748-BB0C-4633-B66B-3C1F0719A90D}" type="presParOf" srcId="{7B537CF1-61A7-4EEF-A4B6-C126D68EAE7B}" destId="{CFE90468-B569-4ED7-8BEA-961269654B75}" srcOrd="3" destOrd="0" presId="urn:microsoft.com/office/officeart/2005/8/layout/default"/>
    <dgm:cxn modelId="{947A8AE4-C306-4389-8AB5-5D8ABE3FC0E7}" type="presParOf" srcId="{7B537CF1-61A7-4EEF-A4B6-C126D68EAE7B}" destId="{8381258A-7D50-4D71-89DD-565185D227AD}"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822AE00-4E3B-4AB0-A903-7158D1FA4DA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076A11F-C337-4F97-8A26-747B4EE43DBB}">
      <dgm:prSet custT="1"/>
      <dgm:spPr/>
      <dgm:t>
        <a:bodyPr/>
        <a:lstStyle/>
        <a:p>
          <a:r>
            <a:rPr lang="en-US" sz="3600" dirty="0">
              <a:solidFill>
                <a:schemeClr val="tx1"/>
              </a:solidFill>
            </a:rPr>
            <a:t>Generally Accepted Accounting Principals</a:t>
          </a:r>
        </a:p>
        <a:p>
          <a:r>
            <a:rPr lang="en-US" sz="3600" dirty="0"/>
            <a:t> Does the charter school follow GAAP?</a:t>
          </a:r>
        </a:p>
      </dgm:t>
    </dgm:pt>
    <dgm:pt modelId="{1A6E8F47-BAED-4AE3-B570-8F7CAE09962A}" type="parTrans" cxnId="{C3EFA3AC-20A1-4770-B61A-CC8F57A9396F}">
      <dgm:prSet/>
      <dgm:spPr/>
      <dgm:t>
        <a:bodyPr/>
        <a:lstStyle/>
        <a:p>
          <a:endParaRPr lang="en-US"/>
        </a:p>
      </dgm:t>
    </dgm:pt>
    <dgm:pt modelId="{52D9C622-07D4-4868-AB79-E41D27A0CC1D}" type="sibTrans" cxnId="{C3EFA3AC-20A1-4770-B61A-CC8F57A9396F}">
      <dgm:prSet/>
      <dgm:spPr/>
      <dgm:t>
        <a:bodyPr/>
        <a:lstStyle/>
        <a:p>
          <a:endParaRPr lang="en-US"/>
        </a:p>
      </dgm:t>
    </dgm:pt>
    <dgm:pt modelId="{286B4A75-819A-4F77-958B-DB28B651B9C3}">
      <dgm:prSet/>
      <dgm:spPr/>
      <dgm:t>
        <a:bodyPr/>
        <a:lstStyle/>
        <a:p>
          <a:r>
            <a:rPr lang="en-US" dirty="0">
              <a:solidFill>
                <a:schemeClr val="tx1"/>
              </a:solidFill>
            </a:rPr>
            <a:t>Financial Reporting</a:t>
          </a:r>
          <a:endParaRPr lang="en-US" dirty="0"/>
        </a:p>
        <a:p>
          <a:r>
            <a:rPr lang="en-US" dirty="0"/>
            <a:t>Are the Budget, Interim and Audit reports timely?</a:t>
          </a:r>
        </a:p>
      </dgm:t>
    </dgm:pt>
    <dgm:pt modelId="{83972699-2647-4784-8B08-D9EFDE34388A}" type="parTrans" cxnId="{AE00739C-80DF-462C-8CE5-CE20F1EBD848}">
      <dgm:prSet/>
      <dgm:spPr/>
      <dgm:t>
        <a:bodyPr/>
        <a:lstStyle/>
        <a:p>
          <a:endParaRPr lang="en-US"/>
        </a:p>
      </dgm:t>
    </dgm:pt>
    <dgm:pt modelId="{4A98FE0E-4D9C-4380-B148-39690ACEA1FD}" type="sibTrans" cxnId="{AE00739C-80DF-462C-8CE5-CE20F1EBD848}">
      <dgm:prSet/>
      <dgm:spPr/>
      <dgm:t>
        <a:bodyPr/>
        <a:lstStyle/>
        <a:p>
          <a:endParaRPr lang="en-US"/>
        </a:p>
      </dgm:t>
    </dgm:pt>
    <dgm:pt modelId="{7B537CF1-61A7-4EEF-A4B6-C126D68EAE7B}" type="pres">
      <dgm:prSet presAssocID="{8822AE00-4E3B-4AB0-A903-7158D1FA4DA4}" presName="diagram" presStyleCnt="0">
        <dgm:presLayoutVars>
          <dgm:dir/>
          <dgm:resizeHandles val="exact"/>
        </dgm:presLayoutVars>
      </dgm:prSet>
      <dgm:spPr/>
    </dgm:pt>
    <dgm:pt modelId="{2F90C017-BDBB-4CDD-9B05-077A235FC840}" type="pres">
      <dgm:prSet presAssocID="{A076A11F-C337-4F97-8A26-747B4EE43DBB}" presName="node" presStyleLbl="node1" presStyleIdx="0" presStyleCnt="2" custScaleX="68992" custScaleY="136809" custLinFactNeighborX="761" custLinFactNeighborY="-7654">
        <dgm:presLayoutVars>
          <dgm:bulletEnabled val="1"/>
        </dgm:presLayoutVars>
      </dgm:prSet>
      <dgm:spPr/>
    </dgm:pt>
    <dgm:pt modelId="{29251ED5-83E4-4A29-835F-E36BCD87237F}" type="pres">
      <dgm:prSet presAssocID="{52D9C622-07D4-4868-AB79-E41D27A0CC1D}" presName="sibTrans" presStyleCnt="0"/>
      <dgm:spPr/>
    </dgm:pt>
    <dgm:pt modelId="{BE88214D-92B5-4FDD-8529-B04B7B02F6D8}" type="pres">
      <dgm:prSet presAssocID="{286B4A75-819A-4F77-958B-DB28B651B9C3}" presName="node" presStyleLbl="node1" presStyleIdx="1" presStyleCnt="2" custLinFactNeighborX="14" custLinFactNeighborY="-20161">
        <dgm:presLayoutVars>
          <dgm:bulletEnabled val="1"/>
        </dgm:presLayoutVars>
      </dgm:prSet>
      <dgm:spPr/>
    </dgm:pt>
  </dgm:ptLst>
  <dgm:cxnLst>
    <dgm:cxn modelId="{3D6A8D1F-BA01-4F50-B522-191414149FA9}" type="presOf" srcId="{A076A11F-C337-4F97-8A26-747B4EE43DBB}" destId="{2F90C017-BDBB-4CDD-9B05-077A235FC840}" srcOrd="0" destOrd="0" presId="urn:microsoft.com/office/officeart/2005/8/layout/default"/>
    <dgm:cxn modelId="{2A5AAB77-5DA8-4445-ADD7-E7C507B3A8C9}" type="presOf" srcId="{286B4A75-819A-4F77-958B-DB28B651B9C3}" destId="{BE88214D-92B5-4FDD-8529-B04B7B02F6D8}" srcOrd="0" destOrd="0" presId="urn:microsoft.com/office/officeart/2005/8/layout/default"/>
    <dgm:cxn modelId="{AE00739C-80DF-462C-8CE5-CE20F1EBD848}" srcId="{8822AE00-4E3B-4AB0-A903-7158D1FA4DA4}" destId="{286B4A75-819A-4F77-958B-DB28B651B9C3}" srcOrd="1" destOrd="0" parTransId="{83972699-2647-4784-8B08-D9EFDE34388A}" sibTransId="{4A98FE0E-4D9C-4380-B148-39690ACEA1FD}"/>
    <dgm:cxn modelId="{C3EFA3AC-20A1-4770-B61A-CC8F57A9396F}" srcId="{8822AE00-4E3B-4AB0-A903-7158D1FA4DA4}" destId="{A076A11F-C337-4F97-8A26-747B4EE43DBB}" srcOrd="0" destOrd="0" parTransId="{1A6E8F47-BAED-4AE3-B570-8F7CAE09962A}" sibTransId="{52D9C622-07D4-4868-AB79-E41D27A0CC1D}"/>
    <dgm:cxn modelId="{3F0846BE-1022-4087-BB3D-E9A8804C2C0A}" type="presOf" srcId="{8822AE00-4E3B-4AB0-A903-7158D1FA4DA4}" destId="{7B537CF1-61A7-4EEF-A4B6-C126D68EAE7B}" srcOrd="0" destOrd="0" presId="urn:microsoft.com/office/officeart/2005/8/layout/default"/>
    <dgm:cxn modelId="{F80D6C6A-2CE9-487B-9C36-311C8D88279E}" type="presParOf" srcId="{7B537CF1-61A7-4EEF-A4B6-C126D68EAE7B}" destId="{2F90C017-BDBB-4CDD-9B05-077A235FC840}" srcOrd="0" destOrd="0" presId="urn:microsoft.com/office/officeart/2005/8/layout/default"/>
    <dgm:cxn modelId="{48262922-0816-4EFD-97BC-8FAB78A0B9BE}" type="presParOf" srcId="{7B537CF1-61A7-4EEF-A4B6-C126D68EAE7B}" destId="{29251ED5-83E4-4A29-835F-E36BCD87237F}" srcOrd="1" destOrd="0" presId="urn:microsoft.com/office/officeart/2005/8/layout/default"/>
    <dgm:cxn modelId="{98648D5A-C03D-4010-98AF-9364D7B2B6AB}" type="presParOf" srcId="{7B537CF1-61A7-4EEF-A4B6-C126D68EAE7B}" destId="{BE88214D-92B5-4FDD-8529-B04B7B02F6D8}"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094B10C-6BD6-49E4-9AE0-F43DE9745DD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2A0A307-20A5-4EE6-94B4-3817615FD6C1}">
      <dgm:prSet/>
      <dgm:spPr/>
      <dgm:t>
        <a:bodyPr/>
        <a:lstStyle/>
        <a:p>
          <a:pPr>
            <a:lnSpc>
              <a:spcPct val="100000"/>
            </a:lnSpc>
          </a:pPr>
          <a:r>
            <a:rPr lang="en-US"/>
            <a:t>Purpose</a:t>
          </a:r>
        </a:p>
      </dgm:t>
    </dgm:pt>
    <dgm:pt modelId="{EB0D8F07-1776-454E-BD01-33759597BFB4}" type="parTrans" cxnId="{BD15F7E2-0346-436A-B258-931517AD7F4B}">
      <dgm:prSet/>
      <dgm:spPr/>
      <dgm:t>
        <a:bodyPr/>
        <a:lstStyle/>
        <a:p>
          <a:endParaRPr lang="en-US"/>
        </a:p>
      </dgm:t>
    </dgm:pt>
    <dgm:pt modelId="{D654C41C-91D7-4D79-985E-9C6BAF5B6F57}" type="sibTrans" cxnId="{BD15F7E2-0346-436A-B258-931517AD7F4B}">
      <dgm:prSet/>
      <dgm:spPr/>
      <dgm:t>
        <a:bodyPr/>
        <a:lstStyle/>
        <a:p>
          <a:endParaRPr lang="en-US"/>
        </a:p>
      </dgm:t>
    </dgm:pt>
    <dgm:pt modelId="{550340F2-4C0E-46BD-AABD-971C67A644D9}">
      <dgm:prSet custT="1"/>
      <dgm:spPr/>
      <dgm:t>
        <a:bodyPr/>
        <a:lstStyle/>
        <a:p>
          <a:pPr marL="0" lvl="0" indent="0" algn="l" defTabSz="488950">
            <a:lnSpc>
              <a:spcPct val="100000"/>
            </a:lnSpc>
            <a:spcBef>
              <a:spcPct val="0"/>
            </a:spcBef>
            <a:spcAft>
              <a:spcPct val="35000"/>
            </a:spcAft>
            <a:buNone/>
          </a:pPr>
          <a:r>
            <a:rPr lang="en-US" sz="1500" b="1" kern="1200" dirty="0">
              <a:solidFill>
                <a:srgbClr val="F3A447">
                  <a:lumMod val="50000"/>
                </a:srgbClr>
              </a:solidFill>
              <a:latin typeface="Arial"/>
              <a:ea typeface="+mn-ea"/>
              <a:cs typeface="+mn-cs"/>
            </a:rPr>
            <a:t>Convey school’s annual performance and performance trend over time</a:t>
          </a:r>
        </a:p>
      </dgm:t>
    </dgm:pt>
    <dgm:pt modelId="{B35AF255-A97F-4B36-B43C-EC56AB0CC55A}" type="parTrans" cxnId="{B43CB0DE-370C-490A-B06C-751C5C117187}">
      <dgm:prSet/>
      <dgm:spPr/>
      <dgm:t>
        <a:bodyPr/>
        <a:lstStyle/>
        <a:p>
          <a:endParaRPr lang="en-US"/>
        </a:p>
      </dgm:t>
    </dgm:pt>
    <dgm:pt modelId="{1E95F71B-F2F6-4268-B0A8-296B0DD7184F}" type="sibTrans" cxnId="{B43CB0DE-370C-490A-B06C-751C5C117187}">
      <dgm:prSet/>
      <dgm:spPr/>
      <dgm:t>
        <a:bodyPr/>
        <a:lstStyle/>
        <a:p>
          <a:endParaRPr lang="en-US"/>
        </a:p>
      </dgm:t>
    </dgm:pt>
    <dgm:pt modelId="{5296AB15-5265-4B9B-8C7F-7EDA0D434C74}">
      <dgm:prSet custT="1"/>
      <dgm:spPr/>
      <dgm:t>
        <a:bodyPr/>
        <a:lstStyle/>
        <a:p>
          <a:pPr marL="0" lvl="0" indent="0" algn="l" defTabSz="488950">
            <a:lnSpc>
              <a:spcPct val="100000"/>
            </a:lnSpc>
            <a:spcBef>
              <a:spcPct val="0"/>
            </a:spcBef>
            <a:spcAft>
              <a:spcPct val="35000"/>
            </a:spcAft>
            <a:buNone/>
          </a:pPr>
          <a:r>
            <a:rPr lang="en-US" sz="1500" b="1" kern="1200" dirty="0">
              <a:solidFill>
                <a:srgbClr val="F3A447">
                  <a:lumMod val="50000"/>
                </a:srgbClr>
              </a:solidFill>
              <a:latin typeface="Arial"/>
              <a:ea typeface="+mn-ea"/>
              <a:cs typeface="+mn-cs"/>
            </a:rPr>
            <a:t>Assess school’s performance in light of renewal</a:t>
          </a:r>
        </a:p>
      </dgm:t>
    </dgm:pt>
    <dgm:pt modelId="{EE732FFA-B77B-4F4B-BCA6-0C69BC41CAB4}" type="parTrans" cxnId="{8667886F-C42C-4D22-96F3-DD58EEECD1B5}">
      <dgm:prSet/>
      <dgm:spPr/>
      <dgm:t>
        <a:bodyPr/>
        <a:lstStyle/>
        <a:p>
          <a:endParaRPr lang="en-US"/>
        </a:p>
      </dgm:t>
    </dgm:pt>
    <dgm:pt modelId="{D12C83D6-0B51-40BC-8A67-8FF698059911}" type="sibTrans" cxnId="{8667886F-C42C-4D22-96F3-DD58EEECD1B5}">
      <dgm:prSet/>
      <dgm:spPr/>
      <dgm:t>
        <a:bodyPr/>
        <a:lstStyle/>
        <a:p>
          <a:endParaRPr lang="en-US"/>
        </a:p>
      </dgm:t>
    </dgm:pt>
    <dgm:pt modelId="{8CBA7319-E489-4B27-867F-59ECE64DC57C}">
      <dgm:prSet custT="1"/>
      <dgm:spPr/>
      <dgm:t>
        <a:bodyPr/>
        <a:lstStyle/>
        <a:p>
          <a:pPr marL="0" lvl="0" indent="0" algn="l" defTabSz="488950">
            <a:lnSpc>
              <a:spcPct val="100000"/>
            </a:lnSpc>
            <a:spcBef>
              <a:spcPct val="0"/>
            </a:spcBef>
            <a:spcAft>
              <a:spcPct val="35000"/>
            </a:spcAft>
            <a:buNone/>
          </a:pPr>
          <a:r>
            <a:rPr lang="en-US" sz="1500" b="1" kern="1200" dirty="0">
              <a:solidFill>
                <a:srgbClr val="F3A447">
                  <a:lumMod val="50000"/>
                </a:srgbClr>
              </a:solidFill>
              <a:latin typeface="Arial"/>
              <a:ea typeface="+mn-ea"/>
              <a:cs typeface="+mn-cs"/>
            </a:rPr>
            <a:t>Initiate conversation with school, differentiate oversight, adopt plan if needed</a:t>
          </a:r>
        </a:p>
      </dgm:t>
    </dgm:pt>
    <dgm:pt modelId="{D337FAB5-330B-4DE3-AC60-62BDCEDF4429}" type="parTrans" cxnId="{10B9F44B-781F-4FDE-8D06-96B1226C7EBB}">
      <dgm:prSet/>
      <dgm:spPr/>
      <dgm:t>
        <a:bodyPr/>
        <a:lstStyle/>
        <a:p>
          <a:endParaRPr lang="en-US"/>
        </a:p>
      </dgm:t>
    </dgm:pt>
    <dgm:pt modelId="{AD1DCA45-F36B-4EE5-AD84-BCE70A718DA2}" type="sibTrans" cxnId="{10B9F44B-781F-4FDE-8D06-96B1226C7EBB}">
      <dgm:prSet/>
      <dgm:spPr/>
      <dgm:t>
        <a:bodyPr/>
        <a:lstStyle/>
        <a:p>
          <a:endParaRPr lang="en-US"/>
        </a:p>
      </dgm:t>
    </dgm:pt>
    <dgm:pt modelId="{22AF08BF-0DA9-4905-819F-CBB3E64C36EB}">
      <dgm:prSet/>
      <dgm:spPr/>
      <dgm:t>
        <a:bodyPr/>
        <a:lstStyle/>
        <a:p>
          <a:pPr>
            <a:lnSpc>
              <a:spcPct val="100000"/>
            </a:lnSpc>
          </a:pPr>
          <a:r>
            <a:rPr lang="en-US" dirty="0"/>
            <a:t>Annual Performance Report Components</a:t>
          </a:r>
        </a:p>
      </dgm:t>
    </dgm:pt>
    <dgm:pt modelId="{C8B7C136-6525-4CA9-9F94-DB55C5DEEB26}" type="parTrans" cxnId="{4B4C012C-4C48-4819-A6B8-3881013F8C3F}">
      <dgm:prSet/>
      <dgm:spPr/>
      <dgm:t>
        <a:bodyPr/>
        <a:lstStyle/>
        <a:p>
          <a:endParaRPr lang="en-US"/>
        </a:p>
      </dgm:t>
    </dgm:pt>
    <dgm:pt modelId="{D501CFA0-DAEB-4F11-BD01-408CCE45F21E}" type="sibTrans" cxnId="{4B4C012C-4C48-4819-A6B8-3881013F8C3F}">
      <dgm:prSet/>
      <dgm:spPr/>
      <dgm:t>
        <a:bodyPr/>
        <a:lstStyle/>
        <a:p>
          <a:endParaRPr lang="en-US"/>
        </a:p>
      </dgm:t>
    </dgm:pt>
    <dgm:pt modelId="{6AD4D7AD-16AA-4747-93A4-10C8E75A94B3}">
      <dgm:prSet custT="1"/>
      <dgm:spPr/>
      <dgm:t>
        <a:bodyPr/>
        <a:lstStyle/>
        <a:p>
          <a:pPr marL="0" lvl="0" indent="0" algn="l" defTabSz="488950">
            <a:lnSpc>
              <a:spcPct val="100000"/>
            </a:lnSpc>
            <a:spcBef>
              <a:spcPct val="0"/>
            </a:spcBef>
            <a:spcAft>
              <a:spcPct val="35000"/>
            </a:spcAft>
            <a:buNone/>
          </a:pPr>
          <a:r>
            <a:rPr lang="en-US" sz="1500" b="1" kern="1200" dirty="0">
              <a:solidFill>
                <a:srgbClr val="F3A447">
                  <a:lumMod val="50000"/>
                </a:srgbClr>
              </a:solidFill>
              <a:latin typeface="Arial"/>
              <a:ea typeface="+mn-ea"/>
              <a:cs typeface="+mn-cs"/>
            </a:rPr>
            <a:t>Summary of school performance: Academic, Operational, Financial</a:t>
          </a:r>
        </a:p>
      </dgm:t>
    </dgm:pt>
    <dgm:pt modelId="{28F99FEA-D9D4-40C7-AE22-A7B2D642C081}" type="parTrans" cxnId="{2B7AC1CC-8EDA-410B-B3AB-9B7777E8610F}">
      <dgm:prSet/>
      <dgm:spPr/>
      <dgm:t>
        <a:bodyPr/>
        <a:lstStyle/>
        <a:p>
          <a:endParaRPr lang="en-US"/>
        </a:p>
      </dgm:t>
    </dgm:pt>
    <dgm:pt modelId="{9CDF8119-DE97-482D-95BE-5EF894568B8A}" type="sibTrans" cxnId="{2B7AC1CC-8EDA-410B-B3AB-9B7777E8610F}">
      <dgm:prSet/>
      <dgm:spPr/>
      <dgm:t>
        <a:bodyPr/>
        <a:lstStyle/>
        <a:p>
          <a:endParaRPr lang="en-US"/>
        </a:p>
      </dgm:t>
    </dgm:pt>
    <dgm:pt modelId="{651CFB7F-E138-4152-8E6E-A502D3404A03}">
      <dgm:prSet custT="1"/>
      <dgm:spPr/>
      <dgm:t>
        <a:bodyPr/>
        <a:lstStyle/>
        <a:p>
          <a:pPr marL="0" lvl="0" indent="0" algn="l" defTabSz="488950">
            <a:lnSpc>
              <a:spcPct val="100000"/>
            </a:lnSpc>
            <a:spcBef>
              <a:spcPct val="0"/>
            </a:spcBef>
            <a:spcAft>
              <a:spcPct val="35000"/>
            </a:spcAft>
            <a:buNone/>
          </a:pPr>
          <a:r>
            <a:rPr lang="en-US" sz="1500" b="1" kern="1200" dirty="0">
              <a:solidFill>
                <a:srgbClr val="F3A447">
                  <a:lumMod val="50000"/>
                </a:srgbClr>
              </a:solidFill>
              <a:latin typeface="Arial"/>
              <a:ea typeface="+mn-ea"/>
              <a:cs typeface="+mn-cs"/>
            </a:rPr>
            <a:t>Non-rated narrative addressing the fourth Core Performance Question</a:t>
          </a:r>
        </a:p>
      </dgm:t>
    </dgm:pt>
    <dgm:pt modelId="{91B5EB67-88FD-4127-B370-50B7F958EC3F}" type="parTrans" cxnId="{4C715ED1-6DB0-4ABE-A161-11D6DC74D05A}">
      <dgm:prSet/>
      <dgm:spPr/>
      <dgm:t>
        <a:bodyPr/>
        <a:lstStyle/>
        <a:p>
          <a:endParaRPr lang="en-US"/>
        </a:p>
      </dgm:t>
    </dgm:pt>
    <dgm:pt modelId="{FC576D59-CAE6-4742-944D-CBF99F952D63}" type="sibTrans" cxnId="{4C715ED1-6DB0-4ABE-A161-11D6DC74D05A}">
      <dgm:prSet/>
      <dgm:spPr/>
      <dgm:t>
        <a:bodyPr/>
        <a:lstStyle/>
        <a:p>
          <a:endParaRPr lang="en-US"/>
        </a:p>
      </dgm:t>
    </dgm:pt>
    <dgm:pt modelId="{FA56F092-A610-4662-83FE-A44760A92C77}">
      <dgm:prSet custT="1"/>
      <dgm:spPr/>
      <dgm:t>
        <a:bodyPr/>
        <a:lstStyle/>
        <a:p>
          <a:pPr marL="0" lvl="0" indent="0" algn="l" defTabSz="488950">
            <a:lnSpc>
              <a:spcPct val="100000"/>
            </a:lnSpc>
            <a:spcBef>
              <a:spcPct val="0"/>
            </a:spcBef>
            <a:spcAft>
              <a:spcPct val="35000"/>
            </a:spcAft>
            <a:buNone/>
          </a:pPr>
          <a:r>
            <a:rPr lang="en-US" sz="1500" b="1" kern="1200" dirty="0">
              <a:solidFill>
                <a:srgbClr val="F3A447">
                  <a:lumMod val="50000"/>
                </a:srgbClr>
              </a:solidFill>
              <a:latin typeface="Arial"/>
              <a:ea typeface="+mn-ea"/>
              <a:cs typeface="+mn-cs"/>
            </a:rPr>
            <a:t>LCAP summary and overall Strengths/Areas for Improvement</a:t>
          </a:r>
        </a:p>
      </dgm:t>
    </dgm:pt>
    <dgm:pt modelId="{BE2314D7-7B3B-4801-83BC-654F8DDE692A}" type="parTrans" cxnId="{077850BF-7230-4DE8-BCFB-ECF7BDA125BF}">
      <dgm:prSet/>
      <dgm:spPr/>
      <dgm:t>
        <a:bodyPr/>
        <a:lstStyle/>
        <a:p>
          <a:endParaRPr lang="en-US"/>
        </a:p>
      </dgm:t>
    </dgm:pt>
    <dgm:pt modelId="{6D9D1AAA-277B-40C2-9E02-EB5F26C5890B}" type="sibTrans" cxnId="{077850BF-7230-4DE8-BCFB-ECF7BDA125BF}">
      <dgm:prSet/>
      <dgm:spPr/>
      <dgm:t>
        <a:bodyPr/>
        <a:lstStyle/>
        <a:p>
          <a:endParaRPr lang="en-US"/>
        </a:p>
      </dgm:t>
    </dgm:pt>
    <dgm:pt modelId="{D7795095-2691-4C24-955B-EFA32FE236DB}">
      <dgm:prSet/>
      <dgm:spPr/>
      <dgm:t>
        <a:bodyPr/>
        <a:lstStyle/>
        <a:p>
          <a:pPr>
            <a:lnSpc>
              <a:spcPct val="100000"/>
            </a:lnSpc>
          </a:pPr>
          <a:r>
            <a:rPr lang="en-US" dirty="0"/>
            <a:t>Attachments</a:t>
          </a:r>
        </a:p>
      </dgm:t>
    </dgm:pt>
    <dgm:pt modelId="{730FDEC8-F7FB-441C-9355-4437463EA861}" type="parTrans" cxnId="{ECEE22F2-2B1A-4357-A7D6-838BEE271A02}">
      <dgm:prSet/>
      <dgm:spPr/>
      <dgm:t>
        <a:bodyPr/>
        <a:lstStyle/>
        <a:p>
          <a:endParaRPr lang="en-US"/>
        </a:p>
      </dgm:t>
    </dgm:pt>
    <dgm:pt modelId="{C9EDC8A7-BCEE-4FCC-A259-8E505D6C3B36}" type="sibTrans" cxnId="{ECEE22F2-2B1A-4357-A7D6-838BEE271A02}">
      <dgm:prSet/>
      <dgm:spPr/>
      <dgm:t>
        <a:bodyPr/>
        <a:lstStyle/>
        <a:p>
          <a:endParaRPr lang="en-US"/>
        </a:p>
      </dgm:t>
    </dgm:pt>
    <dgm:pt modelId="{0E51C84D-CE61-4334-963B-52CC188CA22C}">
      <dgm:prSet custT="1"/>
      <dgm:spPr/>
      <dgm:t>
        <a:bodyPr/>
        <a:lstStyle/>
        <a:p>
          <a:pPr>
            <a:lnSpc>
              <a:spcPct val="100000"/>
            </a:lnSpc>
          </a:pPr>
          <a:r>
            <a:rPr lang="en-US" sz="1500" b="1" dirty="0">
              <a:solidFill>
                <a:schemeClr val="accent2">
                  <a:lumMod val="50000"/>
                </a:schemeClr>
              </a:solidFill>
            </a:rPr>
            <a:t>Completed Academic, Operational, and Financial Health frameworks</a:t>
          </a:r>
        </a:p>
      </dgm:t>
    </dgm:pt>
    <dgm:pt modelId="{57814B56-DBB3-4EED-B2A0-7855BFA6A8AB}" type="parTrans" cxnId="{81901C6A-FAA3-49A7-9BF3-6783B6639DE0}">
      <dgm:prSet/>
      <dgm:spPr/>
      <dgm:t>
        <a:bodyPr/>
        <a:lstStyle/>
        <a:p>
          <a:endParaRPr lang="en-US"/>
        </a:p>
      </dgm:t>
    </dgm:pt>
    <dgm:pt modelId="{EB65DBE0-98A6-443E-88ED-FF046FE5A2EC}" type="sibTrans" cxnId="{81901C6A-FAA3-49A7-9BF3-6783B6639DE0}">
      <dgm:prSet/>
      <dgm:spPr/>
      <dgm:t>
        <a:bodyPr/>
        <a:lstStyle/>
        <a:p>
          <a:endParaRPr lang="en-US"/>
        </a:p>
      </dgm:t>
    </dgm:pt>
    <dgm:pt modelId="{C8423746-3387-4EE9-8048-C1EAC4E05655}">
      <dgm:prSet custT="1"/>
      <dgm:spPr/>
      <dgm:t>
        <a:bodyPr/>
        <a:lstStyle/>
        <a:p>
          <a:pPr>
            <a:lnSpc>
              <a:spcPct val="100000"/>
            </a:lnSpc>
          </a:pPr>
          <a:r>
            <a:rPr lang="en-US" sz="1500" b="1" dirty="0">
              <a:solidFill>
                <a:schemeClr val="accent2">
                  <a:lumMod val="50000"/>
                </a:schemeClr>
              </a:solidFill>
            </a:rPr>
            <a:t>Site visit report</a:t>
          </a:r>
        </a:p>
      </dgm:t>
    </dgm:pt>
    <dgm:pt modelId="{DA10A23A-177B-415C-BFDE-817F09017412}" type="parTrans" cxnId="{C6087B71-F750-4BE4-9B1F-9B2C8A971936}">
      <dgm:prSet/>
      <dgm:spPr/>
      <dgm:t>
        <a:bodyPr/>
        <a:lstStyle/>
        <a:p>
          <a:endParaRPr lang="en-US"/>
        </a:p>
      </dgm:t>
    </dgm:pt>
    <dgm:pt modelId="{FD40F194-A532-4222-A6B3-167192E34945}" type="sibTrans" cxnId="{C6087B71-F750-4BE4-9B1F-9B2C8A971936}">
      <dgm:prSet/>
      <dgm:spPr/>
      <dgm:t>
        <a:bodyPr/>
        <a:lstStyle/>
        <a:p>
          <a:endParaRPr lang="en-US"/>
        </a:p>
      </dgm:t>
    </dgm:pt>
    <dgm:pt modelId="{D2518B4C-4EF8-4280-814E-5F481A23CC9C}" type="pres">
      <dgm:prSet presAssocID="{8094B10C-6BD6-49E4-9AE0-F43DE9745DDA}" presName="root" presStyleCnt="0">
        <dgm:presLayoutVars>
          <dgm:dir/>
          <dgm:resizeHandles val="exact"/>
        </dgm:presLayoutVars>
      </dgm:prSet>
      <dgm:spPr/>
    </dgm:pt>
    <dgm:pt modelId="{C5D70B27-F412-4523-B51F-4CF698AAC9AF}" type="pres">
      <dgm:prSet presAssocID="{72A0A307-20A5-4EE6-94B4-3817615FD6C1}" presName="compNode" presStyleCnt="0"/>
      <dgm:spPr/>
    </dgm:pt>
    <dgm:pt modelId="{62CE9A0F-05B0-4BDF-A42E-D881CE7896AF}" type="pres">
      <dgm:prSet presAssocID="{72A0A307-20A5-4EE6-94B4-3817615FD6C1}" presName="bgRect" presStyleLbl="bgShp" presStyleIdx="0" presStyleCnt="3"/>
      <dgm:spPr/>
    </dgm:pt>
    <dgm:pt modelId="{0A9FFC1E-4DFC-462F-B84F-86AEBA60CE0D}" type="pres">
      <dgm:prSet presAssocID="{72A0A307-20A5-4EE6-94B4-3817615FD6C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DA4050F1-2AFA-48B1-ACD1-6D0E320B1D2B}" type="pres">
      <dgm:prSet presAssocID="{72A0A307-20A5-4EE6-94B4-3817615FD6C1}" presName="spaceRect" presStyleCnt="0"/>
      <dgm:spPr/>
    </dgm:pt>
    <dgm:pt modelId="{C4861974-4E33-439F-B0D5-07388D7D4B06}" type="pres">
      <dgm:prSet presAssocID="{72A0A307-20A5-4EE6-94B4-3817615FD6C1}" presName="parTx" presStyleLbl="revTx" presStyleIdx="0" presStyleCnt="6">
        <dgm:presLayoutVars>
          <dgm:chMax val="0"/>
          <dgm:chPref val="0"/>
        </dgm:presLayoutVars>
      </dgm:prSet>
      <dgm:spPr/>
    </dgm:pt>
    <dgm:pt modelId="{0EF8F58C-915C-495D-B952-0F3F4A0D70AA}" type="pres">
      <dgm:prSet presAssocID="{72A0A307-20A5-4EE6-94B4-3817615FD6C1}" presName="desTx" presStyleLbl="revTx" presStyleIdx="1" presStyleCnt="6">
        <dgm:presLayoutVars/>
      </dgm:prSet>
      <dgm:spPr/>
    </dgm:pt>
    <dgm:pt modelId="{1C0A6984-AC13-4251-A84B-955755F66C63}" type="pres">
      <dgm:prSet presAssocID="{D654C41C-91D7-4D79-985E-9C6BAF5B6F57}" presName="sibTrans" presStyleCnt="0"/>
      <dgm:spPr/>
    </dgm:pt>
    <dgm:pt modelId="{A8F5743C-6B3A-4E2C-BD57-F576DB145C97}" type="pres">
      <dgm:prSet presAssocID="{22AF08BF-0DA9-4905-819F-CBB3E64C36EB}" presName="compNode" presStyleCnt="0"/>
      <dgm:spPr/>
    </dgm:pt>
    <dgm:pt modelId="{AC2C0215-B34B-4AA1-A139-F03C0C709CC9}" type="pres">
      <dgm:prSet presAssocID="{22AF08BF-0DA9-4905-819F-CBB3E64C36EB}" presName="bgRect" presStyleLbl="bgShp" presStyleIdx="1" presStyleCnt="3" custLinFactNeighborX="254" custLinFactNeighborY="-2793"/>
      <dgm:spPr/>
    </dgm:pt>
    <dgm:pt modelId="{885A430E-3938-4277-9B7D-657883A575EB}" type="pres">
      <dgm:prSet presAssocID="{22AF08BF-0DA9-4905-819F-CBB3E64C36E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cale"/>
        </a:ext>
      </dgm:extLst>
    </dgm:pt>
    <dgm:pt modelId="{1274BDEB-83F5-4F4E-AAA9-D3E73A8E1916}" type="pres">
      <dgm:prSet presAssocID="{22AF08BF-0DA9-4905-819F-CBB3E64C36EB}" presName="spaceRect" presStyleCnt="0"/>
      <dgm:spPr/>
    </dgm:pt>
    <dgm:pt modelId="{2CD40D39-7A2B-462C-9568-B25D3CFB9DB1}" type="pres">
      <dgm:prSet presAssocID="{22AF08BF-0DA9-4905-819F-CBB3E64C36EB}" presName="parTx" presStyleLbl="revTx" presStyleIdx="2" presStyleCnt="6">
        <dgm:presLayoutVars>
          <dgm:chMax val="0"/>
          <dgm:chPref val="0"/>
        </dgm:presLayoutVars>
      </dgm:prSet>
      <dgm:spPr/>
    </dgm:pt>
    <dgm:pt modelId="{801A5F39-622B-4C41-8005-191B53A6078A}" type="pres">
      <dgm:prSet presAssocID="{22AF08BF-0DA9-4905-819F-CBB3E64C36EB}" presName="desTx" presStyleLbl="revTx" presStyleIdx="3" presStyleCnt="6">
        <dgm:presLayoutVars/>
      </dgm:prSet>
      <dgm:spPr/>
    </dgm:pt>
    <dgm:pt modelId="{3FF1FEB8-0CE9-4925-85FD-5D91DED71069}" type="pres">
      <dgm:prSet presAssocID="{D501CFA0-DAEB-4F11-BD01-408CCE45F21E}" presName="sibTrans" presStyleCnt="0"/>
      <dgm:spPr/>
    </dgm:pt>
    <dgm:pt modelId="{05973019-B192-423B-88F9-C9284C543751}" type="pres">
      <dgm:prSet presAssocID="{D7795095-2691-4C24-955B-EFA32FE236DB}" presName="compNode" presStyleCnt="0"/>
      <dgm:spPr/>
    </dgm:pt>
    <dgm:pt modelId="{AE689C49-7B0D-422C-93EE-7B236F3C6977}" type="pres">
      <dgm:prSet presAssocID="{D7795095-2691-4C24-955B-EFA32FE236DB}" presName="bgRect" presStyleLbl="bgShp" presStyleIdx="2" presStyleCnt="3"/>
      <dgm:spPr/>
    </dgm:pt>
    <dgm:pt modelId="{123DDEE1-D641-4641-B0E3-67AFAC09A4AC}" type="pres">
      <dgm:prSet presAssocID="{D7795095-2691-4C24-955B-EFA32FE236D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aperclip"/>
        </a:ext>
      </dgm:extLst>
    </dgm:pt>
    <dgm:pt modelId="{93B130B5-C50C-4920-83E7-9060AE9659EF}" type="pres">
      <dgm:prSet presAssocID="{D7795095-2691-4C24-955B-EFA32FE236DB}" presName="spaceRect" presStyleCnt="0"/>
      <dgm:spPr/>
    </dgm:pt>
    <dgm:pt modelId="{193C1E1A-11F0-423F-9AA6-94CDCA83800F}" type="pres">
      <dgm:prSet presAssocID="{D7795095-2691-4C24-955B-EFA32FE236DB}" presName="parTx" presStyleLbl="revTx" presStyleIdx="4" presStyleCnt="6">
        <dgm:presLayoutVars>
          <dgm:chMax val="0"/>
          <dgm:chPref val="0"/>
        </dgm:presLayoutVars>
      </dgm:prSet>
      <dgm:spPr/>
    </dgm:pt>
    <dgm:pt modelId="{B89A51E4-5A49-4E6F-B60B-27FCAE9E24CC}" type="pres">
      <dgm:prSet presAssocID="{D7795095-2691-4C24-955B-EFA32FE236DB}" presName="desTx" presStyleLbl="revTx" presStyleIdx="5" presStyleCnt="6">
        <dgm:presLayoutVars/>
      </dgm:prSet>
      <dgm:spPr/>
    </dgm:pt>
  </dgm:ptLst>
  <dgm:cxnLst>
    <dgm:cxn modelId="{57AF1E0A-702F-492A-853E-54FDBB9D229C}" type="presOf" srcId="{C8423746-3387-4EE9-8048-C1EAC4E05655}" destId="{B89A51E4-5A49-4E6F-B60B-27FCAE9E24CC}" srcOrd="0" destOrd="1" presId="urn:microsoft.com/office/officeart/2018/2/layout/IconVerticalSolidList"/>
    <dgm:cxn modelId="{639DBD0E-6032-4529-84F5-10721D618B4F}" type="presOf" srcId="{D7795095-2691-4C24-955B-EFA32FE236DB}" destId="{193C1E1A-11F0-423F-9AA6-94CDCA83800F}" srcOrd="0" destOrd="0" presId="urn:microsoft.com/office/officeart/2018/2/layout/IconVerticalSolidList"/>
    <dgm:cxn modelId="{3AEF581A-40FB-42E5-9F2A-F915D639760B}" type="presOf" srcId="{0E51C84D-CE61-4334-963B-52CC188CA22C}" destId="{B89A51E4-5A49-4E6F-B60B-27FCAE9E24CC}" srcOrd="0" destOrd="0" presId="urn:microsoft.com/office/officeart/2018/2/layout/IconVerticalSolidList"/>
    <dgm:cxn modelId="{35B7D823-3FE2-420E-8726-D66DE337A98C}" type="presOf" srcId="{6AD4D7AD-16AA-4747-93A4-10C8E75A94B3}" destId="{801A5F39-622B-4C41-8005-191B53A6078A}" srcOrd="0" destOrd="0" presId="urn:microsoft.com/office/officeart/2018/2/layout/IconVerticalSolidList"/>
    <dgm:cxn modelId="{4B4C012C-4C48-4819-A6B8-3881013F8C3F}" srcId="{8094B10C-6BD6-49E4-9AE0-F43DE9745DDA}" destId="{22AF08BF-0DA9-4905-819F-CBB3E64C36EB}" srcOrd="1" destOrd="0" parTransId="{C8B7C136-6525-4CA9-9F94-DB55C5DEEB26}" sibTransId="{D501CFA0-DAEB-4F11-BD01-408CCE45F21E}"/>
    <dgm:cxn modelId="{6A46F93C-0721-473D-A318-95AC9CE6CD05}" type="presOf" srcId="{651CFB7F-E138-4152-8E6E-A502D3404A03}" destId="{801A5F39-622B-4C41-8005-191B53A6078A}" srcOrd="0" destOrd="1" presId="urn:microsoft.com/office/officeart/2018/2/layout/IconVerticalSolidList"/>
    <dgm:cxn modelId="{81901C6A-FAA3-49A7-9BF3-6783B6639DE0}" srcId="{D7795095-2691-4C24-955B-EFA32FE236DB}" destId="{0E51C84D-CE61-4334-963B-52CC188CA22C}" srcOrd="0" destOrd="0" parTransId="{57814B56-DBB3-4EED-B2A0-7855BFA6A8AB}" sibTransId="{EB65DBE0-98A6-443E-88ED-FF046FE5A2EC}"/>
    <dgm:cxn modelId="{10B9F44B-781F-4FDE-8D06-96B1226C7EBB}" srcId="{72A0A307-20A5-4EE6-94B4-3817615FD6C1}" destId="{8CBA7319-E489-4B27-867F-59ECE64DC57C}" srcOrd="2" destOrd="0" parTransId="{D337FAB5-330B-4DE3-AC60-62BDCEDF4429}" sibTransId="{AD1DCA45-F36B-4EE5-AD84-BCE70A718DA2}"/>
    <dgm:cxn modelId="{8667886F-C42C-4D22-96F3-DD58EEECD1B5}" srcId="{72A0A307-20A5-4EE6-94B4-3817615FD6C1}" destId="{5296AB15-5265-4B9B-8C7F-7EDA0D434C74}" srcOrd="1" destOrd="0" parTransId="{EE732FFA-B77B-4F4B-BCA6-0C69BC41CAB4}" sibTransId="{D12C83D6-0B51-40BC-8A67-8FF698059911}"/>
    <dgm:cxn modelId="{C6087B71-F750-4BE4-9B1F-9B2C8A971936}" srcId="{D7795095-2691-4C24-955B-EFA32FE236DB}" destId="{C8423746-3387-4EE9-8048-C1EAC4E05655}" srcOrd="1" destOrd="0" parTransId="{DA10A23A-177B-415C-BFDE-817F09017412}" sibTransId="{FD40F194-A532-4222-A6B3-167192E34945}"/>
    <dgm:cxn modelId="{3B59F67A-7B32-4EA4-8F35-1E049AC24AAF}" type="presOf" srcId="{8094B10C-6BD6-49E4-9AE0-F43DE9745DDA}" destId="{D2518B4C-4EF8-4280-814E-5F481A23CC9C}" srcOrd="0" destOrd="0" presId="urn:microsoft.com/office/officeart/2018/2/layout/IconVerticalSolidList"/>
    <dgm:cxn modelId="{2F62048F-09A3-442A-9823-64B4E1A7C316}" type="presOf" srcId="{22AF08BF-0DA9-4905-819F-CBB3E64C36EB}" destId="{2CD40D39-7A2B-462C-9568-B25D3CFB9DB1}" srcOrd="0" destOrd="0" presId="urn:microsoft.com/office/officeart/2018/2/layout/IconVerticalSolidList"/>
    <dgm:cxn modelId="{8F89579E-3C53-463F-BD82-14C88DCE0213}" type="presOf" srcId="{5296AB15-5265-4B9B-8C7F-7EDA0D434C74}" destId="{0EF8F58C-915C-495D-B952-0F3F4A0D70AA}" srcOrd="0" destOrd="1" presId="urn:microsoft.com/office/officeart/2018/2/layout/IconVerticalSolidList"/>
    <dgm:cxn modelId="{077850BF-7230-4DE8-BCFB-ECF7BDA125BF}" srcId="{22AF08BF-0DA9-4905-819F-CBB3E64C36EB}" destId="{FA56F092-A610-4662-83FE-A44760A92C77}" srcOrd="2" destOrd="0" parTransId="{BE2314D7-7B3B-4801-83BC-654F8DDE692A}" sibTransId="{6D9D1AAA-277B-40C2-9E02-EB5F26C5890B}"/>
    <dgm:cxn modelId="{6F4662C2-157E-42DE-905D-86AB4BF580EA}" type="presOf" srcId="{FA56F092-A610-4662-83FE-A44760A92C77}" destId="{801A5F39-622B-4C41-8005-191B53A6078A}" srcOrd="0" destOrd="2" presId="urn:microsoft.com/office/officeart/2018/2/layout/IconVerticalSolidList"/>
    <dgm:cxn modelId="{2B7AC1CC-8EDA-410B-B3AB-9B7777E8610F}" srcId="{22AF08BF-0DA9-4905-819F-CBB3E64C36EB}" destId="{6AD4D7AD-16AA-4747-93A4-10C8E75A94B3}" srcOrd="0" destOrd="0" parTransId="{28F99FEA-D9D4-40C7-AE22-A7B2D642C081}" sibTransId="{9CDF8119-DE97-482D-95BE-5EF894568B8A}"/>
    <dgm:cxn modelId="{4C715ED1-6DB0-4ABE-A161-11D6DC74D05A}" srcId="{22AF08BF-0DA9-4905-819F-CBB3E64C36EB}" destId="{651CFB7F-E138-4152-8E6E-A502D3404A03}" srcOrd="1" destOrd="0" parTransId="{91B5EB67-88FD-4127-B370-50B7F958EC3F}" sibTransId="{FC576D59-CAE6-4742-944D-CBF99F952D63}"/>
    <dgm:cxn modelId="{D8357CD6-59FA-4977-AB87-B3F0253EBCEE}" type="presOf" srcId="{550340F2-4C0E-46BD-AABD-971C67A644D9}" destId="{0EF8F58C-915C-495D-B952-0F3F4A0D70AA}" srcOrd="0" destOrd="0" presId="urn:microsoft.com/office/officeart/2018/2/layout/IconVerticalSolidList"/>
    <dgm:cxn modelId="{B43CB0DE-370C-490A-B06C-751C5C117187}" srcId="{72A0A307-20A5-4EE6-94B4-3817615FD6C1}" destId="{550340F2-4C0E-46BD-AABD-971C67A644D9}" srcOrd="0" destOrd="0" parTransId="{B35AF255-A97F-4B36-B43C-EC56AB0CC55A}" sibTransId="{1E95F71B-F2F6-4268-B0A8-296B0DD7184F}"/>
    <dgm:cxn modelId="{BD15F7E2-0346-436A-B258-931517AD7F4B}" srcId="{8094B10C-6BD6-49E4-9AE0-F43DE9745DDA}" destId="{72A0A307-20A5-4EE6-94B4-3817615FD6C1}" srcOrd="0" destOrd="0" parTransId="{EB0D8F07-1776-454E-BD01-33759597BFB4}" sibTransId="{D654C41C-91D7-4D79-985E-9C6BAF5B6F57}"/>
    <dgm:cxn modelId="{234785E8-50FC-4F92-9B35-D264E47097DE}" type="presOf" srcId="{72A0A307-20A5-4EE6-94B4-3817615FD6C1}" destId="{C4861974-4E33-439F-B0D5-07388D7D4B06}" srcOrd="0" destOrd="0" presId="urn:microsoft.com/office/officeart/2018/2/layout/IconVerticalSolidList"/>
    <dgm:cxn modelId="{ECEE22F2-2B1A-4357-A7D6-838BEE271A02}" srcId="{8094B10C-6BD6-49E4-9AE0-F43DE9745DDA}" destId="{D7795095-2691-4C24-955B-EFA32FE236DB}" srcOrd="2" destOrd="0" parTransId="{730FDEC8-F7FB-441C-9355-4437463EA861}" sibTransId="{C9EDC8A7-BCEE-4FCC-A259-8E505D6C3B36}"/>
    <dgm:cxn modelId="{C7A5A7F4-A287-4CF3-B6FC-139D4E38E20A}" type="presOf" srcId="{8CBA7319-E489-4B27-867F-59ECE64DC57C}" destId="{0EF8F58C-915C-495D-B952-0F3F4A0D70AA}" srcOrd="0" destOrd="2" presId="urn:microsoft.com/office/officeart/2018/2/layout/IconVerticalSolidList"/>
    <dgm:cxn modelId="{6D6AE3BE-2A98-4CA0-9E8F-B8590F4BA0C8}" type="presParOf" srcId="{D2518B4C-4EF8-4280-814E-5F481A23CC9C}" destId="{C5D70B27-F412-4523-B51F-4CF698AAC9AF}" srcOrd="0" destOrd="0" presId="urn:microsoft.com/office/officeart/2018/2/layout/IconVerticalSolidList"/>
    <dgm:cxn modelId="{BDC1C652-A5C9-471A-B9ED-BF47C9975634}" type="presParOf" srcId="{C5D70B27-F412-4523-B51F-4CF698AAC9AF}" destId="{62CE9A0F-05B0-4BDF-A42E-D881CE7896AF}" srcOrd="0" destOrd="0" presId="urn:microsoft.com/office/officeart/2018/2/layout/IconVerticalSolidList"/>
    <dgm:cxn modelId="{B6970549-70A2-4DAD-93FE-61307EF1F469}" type="presParOf" srcId="{C5D70B27-F412-4523-B51F-4CF698AAC9AF}" destId="{0A9FFC1E-4DFC-462F-B84F-86AEBA60CE0D}" srcOrd="1" destOrd="0" presId="urn:microsoft.com/office/officeart/2018/2/layout/IconVerticalSolidList"/>
    <dgm:cxn modelId="{01D70898-263A-4054-9285-D0C4F7367F93}" type="presParOf" srcId="{C5D70B27-F412-4523-B51F-4CF698AAC9AF}" destId="{DA4050F1-2AFA-48B1-ACD1-6D0E320B1D2B}" srcOrd="2" destOrd="0" presId="urn:microsoft.com/office/officeart/2018/2/layout/IconVerticalSolidList"/>
    <dgm:cxn modelId="{CFF73A08-8B84-4BC6-A040-D2D50914F1BB}" type="presParOf" srcId="{C5D70B27-F412-4523-B51F-4CF698AAC9AF}" destId="{C4861974-4E33-439F-B0D5-07388D7D4B06}" srcOrd="3" destOrd="0" presId="urn:microsoft.com/office/officeart/2018/2/layout/IconVerticalSolidList"/>
    <dgm:cxn modelId="{03C4E1C4-2577-4CE6-A67A-F12D3461D6F2}" type="presParOf" srcId="{C5D70B27-F412-4523-B51F-4CF698AAC9AF}" destId="{0EF8F58C-915C-495D-B952-0F3F4A0D70AA}" srcOrd="4" destOrd="0" presId="urn:microsoft.com/office/officeart/2018/2/layout/IconVerticalSolidList"/>
    <dgm:cxn modelId="{3D352970-4E09-4EFA-ABD4-8620EAE532D5}" type="presParOf" srcId="{D2518B4C-4EF8-4280-814E-5F481A23CC9C}" destId="{1C0A6984-AC13-4251-A84B-955755F66C63}" srcOrd="1" destOrd="0" presId="urn:microsoft.com/office/officeart/2018/2/layout/IconVerticalSolidList"/>
    <dgm:cxn modelId="{FA1A6E30-A62D-4E2F-90CC-0A8B99AD7D10}" type="presParOf" srcId="{D2518B4C-4EF8-4280-814E-5F481A23CC9C}" destId="{A8F5743C-6B3A-4E2C-BD57-F576DB145C97}" srcOrd="2" destOrd="0" presId="urn:microsoft.com/office/officeart/2018/2/layout/IconVerticalSolidList"/>
    <dgm:cxn modelId="{98DB164A-0765-44EF-BC90-E303C9723874}" type="presParOf" srcId="{A8F5743C-6B3A-4E2C-BD57-F576DB145C97}" destId="{AC2C0215-B34B-4AA1-A139-F03C0C709CC9}" srcOrd="0" destOrd="0" presId="urn:microsoft.com/office/officeart/2018/2/layout/IconVerticalSolidList"/>
    <dgm:cxn modelId="{443D92D4-BF6D-410A-A976-4948C7271450}" type="presParOf" srcId="{A8F5743C-6B3A-4E2C-BD57-F576DB145C97}" destId="{885A430E-3938-4277-9B7D-657883A575EB}" srcOrd="1" destOrd="0" presId="urn:microsoft.com/office/officeart/2018/2/layout/IconVerticalSolidList"/>
    <dgm:cxn modelId="{03A3C280-91CD-4D53-9174-B5690DF06B66}" type="presParOf" srcId="{A8F5743C-6B3A-4E2C-BD57-F576DB145C97}" destId="{1274BDEB-83F5-4F4E-AAA9-D3E73A8E1916}" srcOrd="2" destOrd="0" presId="urn:microsoft.com/office/officeart/2018/2/layout/IconVerticalSolidList"/>
    <dgm:cxn modelId="{A524A327-1F52-4AAA-A37B-24FEF5EAB680}" type="presParOf" srcId="{A8F5743C-6B3A-4E2C-BD57-F576DB145C97}" destId="{2CD40D39-7A2B-462C-9568-B25D3CFB9DB1}" srcOrd="3" destOrd="0" presId="urn:microsoft.com/office/officeart/2018/2/layout/IconVerticalSolidList"/>
    <dgm:cxn modelId="{D092675A-C365-4C69-8A20-1F61778FCE05}" type="presParOf" srcId="{A8F5743C-6B3A-4E2C-BD57-F576DB145C97}" destId="{801A5F39-622B-4C41-8005-191B53A6078A}" srcOrd="4" destOrd="0" presId="urn:microsoft.com/office/officeart/2018/2/layout/IconVerticalSolidList"/>
    <dgm:cxn modelId="{A626BA7B-13C2-43B4-93D2-3F002BAA93A4}" type="presParOf" srcId="{D2518B4C-4EF8-4280-814E-5F481A23CC9C}" destId="{3FF1FEB8-0CE9-4925-85FD-5D91DED71069}" srcOrd="3" destOrd="0" presId="urn:microsoft.com/office/officeart/2018/2/layout/IconVerticalSolidList"/>
    <dgm:cxn modelId="{76A56583-5696-47D7-B726-D4C1B2BADD00}" type="presParOf" srcId="{D2518B4C-4EF8-4280-814E-5F481A23CC9C}" destId="{05973019-B192-423B-88F9-C9284C543751}" srcOrd="4" destOrd="0" presId="urn:microsoft.com/office/officeart/2018/2/layout/IconVerticalSolidList"/>
    <dgm:cxn modelId="{883F70E6-F1FB-4273-9618-67C26B282C94}" type="presParOf" srcId="{05973019-B192-423B-88F9-C9284C543751}" destId="{AE689C49-7B0D-422C-93EE-7B236F3C6977}" srcOrd="0" destOrd="0" presId="urn:microsoft.com/office/officeart/2018/2/layout/IconVerticalSolidList"/>
    <dgm:cxn modelId="{7CAF0863-F178-4C86-A5E4-45A63E7AFF5D}" type="presParOf" srcId="{05973019-B192-423B-88F9-C9284C543751}" destId="{123DDEE1-D641-4641-B0E3-67AFAC09A4AC}" srcOrd="1" destOrd="0" presId="urn:microsoft.com/office/officeart/2018/2/layout/IconVerticalSolidList"/>
    <dgm:cxn modelId="{14D85689-1C57-420D-AC6A-DE620353DD33}" type="presParOf" srcId="{05973019-B192-423B-88F9-C9284C543751}" destId="{93B130B5-C50C-4920-83E7-9060AE9659EF}" srcOrd="2" destOrd="0" presId="urn:microsoft.com/office/officeart/2018/2/layout/IconVerticalSolidList"/>
    <dgm:cxn modelId="{1541F7E3-CDE5-4F48-8712-A4BBBD2F1EFC}" type="presParOf" srcId="{05973019-B192-423B-88F9-C9284C543751}" destId="{193C1E1A-11F0-423F-9AA6-94CDCA83800F}" srcOrd="3" destOrd="0" presId="urn:microsoft.com/office/officeart/2018/2/layout/IconVerticalSolidList"/>
    <dgm:cxn modelId="{BE60913E-8D39-459E-9D29-09DBA682EFF1}" type="presParOf" srcId="{05973019-B192-423B-88F9-C9284C543751}" destId="{B89A51E4-5A49-4E6F-B60B-27FCAE9E24CC}" srcOrd="4"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988437-F288-405B-B14B-F9A7C0CAE44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97853DA-2FCF-42CB-8EE0-08239B6834F1}">
      <dgm:prSet/>
      <dgm:spPr/>
      <dgm:t>
        <a:bodyPr/>
        <a:lstStyle/>
        <a:p>
          <a:pPr>
            <a:lnSpc>
              <a:spcPct val="100000"/>
            </a:lnSpc>
          </a:pPr>
          <a:r>
            <a:rPr lang="en-US" dirty="0"/>
            <a:t>Building a partnership, providing support and good communication is essential to the overall relationship and provides documentation for renewal.</a:t>
          </a:r>
        </a:p>
      </dgm:t>
    </dgm:pt>
    <dgm:pt modelId="{F66BB8EB-EB40-4990-A437-19290ACEF876}" type="parTrans" cxnId="{AB506DE2-A501-467B-A425-6AD369C80BE4}">
      <dgm:prSet/>
      <dgm:spPr/>
      <dgm:t>
        <a:bodyPr/>
        <a:lstStyle/>
        <a:p>
          <a:endParaRPr lang="en-US"/>
        </a:p>
      </dgm:t>
    </dgm:pt>
    <dgm:pt modelId="{27D5869E-9358-47DD-ABB5-4F2975FE17E4}" type="sibTrans" cxnId="{AB506DE2-A501-467B-A425-6AD369C80BE4}">
      <dgm:prSet/>
      <dgm:spPr/>
      <dgm:t>
        <a:bodyPr/>
        <a:lstStyle/>
        <a:p>
          <a:endParaRPr lang="en-US"/>
        </a:p>
      </dgm:t>
    </dgm:pt>
    <dgm:pt modelId="{F4E990CC-4083-43EC-91F4-B02C6AA8BFEF}">
      <dgm:prSet/>
      <dgm:spPr/>
      <dgm:t>
        <a:bodyPr/>
        <a:lstStyle/>
        <a:p>
          <a:pPr>
            <a:lnSpc>
              <a:spcPct val="100000"/>
            </a:lnSpc>
          </a:pPr>
          <a:r>
            <a:rPr lang="en-US" dirty="0"/>
            <a:t>Authorizers should provide key fiscal information to charters on major budgetary financial updates that affect budget assumptions.</a:t>
          </a:r>
        </a:p>
      </dgm:t>
    </dgm:pt>
    <dgm:pt modelId="{906FC85F-901A-4CB7-9560-7722B85A5AC4}" type="parTrans" cxnId="{45FC6FD2-C9CE-4ED5-9B82-A8C0681DC597}">
      <dgm:prSet/>
      <dgm:spPr/>
      <dgm:t>
        <a:bodyPr/>
        <a:lstStyle/>
        <a:p>
          <a:endParaRPr lang="en-US"/>
        </a:p>
      </dgm:t>
    </dgm:pt>
    <dgm:pt modelId="{83D9CEAA-7F0C-4E87-B898-BA31C5E79714}" type="sibTrans" cxnId="{45FC6FD2-C9CE-4ED5-9B82-A8C0681DC597}">
      <dgm:prSet/>
      <dgm:spPr/>
      <dgm:t>
        <a:bodyPr/>
        <a:lstStyle/>
        <a:p>
          <a:endParaRPr lang="en-US"/>
        </a:p>
      </dgm:t>
    </dgm:pt>
    <dgm:pt modelId="{3A1FB4F7-62CC-4478-AF7C-BAAEDFA6582D}">
      <dgm:prSet/>
      <dgm:spPr/>
      <dgm:t>
        <a:bodyPr/>
        <a:lstStyle/>
        <a:p>
          <a:pPr>
            <a:lnSpc>
              <a:spcPct val="100000"/>
            </a:lnSpc>
          </a:pPr>
          <a:r>
            <a:rPr lang="en-US" dirty="0"/>
            <a:t>Understanding the components of new funding sources and requirements helps authorizers evaluate the budgets and overall financial status of authorized charters.</a:t>
          </a:r>
        </a:p>
      </dgm:t>
    </dgm:pt>
    <dgm:pt modelId="{559D080B-03CE-46C5-89F3-EA63BE18B818}" type="parTrans" cxnId="{346981B2-A7D1-4D5B-B7BA-F61478948D6F}">
      <dgm:prSet/>
      <dgm:spPr/>
      <dgm:t>
        <a:bodyPr/>
        <a:lstStyle/>
        <a:p>
          <a:endParaRPr lang="en-US"/>
        </a:p>
      </dgm:t>
    </dgm:pt>
    <dgm:pt modelId="{A2787277-3934-4B13-942B-66CD5921EEF6}" type="sibTrans" cxnId="{346981B2-A7D1-4D5B-B7BA-F61478948D6F}">
      <dgm:prSet/>
      <dgm:spPr/>
      <dgm:t>
        <a:bodyPr/>
        <a:lstStyle/>
        <a:p>
          <a:endParaRPr lang="en-US"/>
        </a:p>
      </dgm:t>
    </dgm:pt>
    <dgm:pt modelId="{1593DA15-4E2C-49E6-9B26-A2D23665DBA3}" type="pres">
      <dgm:prSet presAssocID="{21988437-F288-405B-B14B-F9A7C0CAE44A}" presName="root" presStyleCnt="0">
        <dgm:presLayoutVars>
          <dgm:dir/>
          <dgm:resizeHandles val="exact"/>
        </dgm:presLayoutVars>
      </dgm:prSet>
      <dgm:spPr/>
    </dgm:pt>
    <dgm:pt modelId="{97BFA18E-F9CC-4056-B894-BE61D3354E9B}" type="pres">
      <dgm:prSet presAssocID="{497853DA-2FCF-42CB-8EE0-08239B6834F1}" presName="compNode" presStyleCnt="0"/>
      <dgm:spPr/>
    </dgm:pt>
    <dgm:pt modelId="{A6328BE6-7622-47A6-9487-39276A1B8FE8}" type="pres">
      <dgm:prSet presAssocID="{497853DA-2FCF-42CB-8EE0-08239B6834F1}" presName="bgRect" presStyleLbl="bgShp" presStyleIdx="0" presStyleCnt="3"/>
      <dgm:spPr/>
    </dgm:pt>
    <dgm:pt modelId="{D6A3D71D-732C-48C2-8531-B515D534BF20}" type="pres">
      <dgm:prSet presAssocID="{497853DA-2FCF-42CB-8EE0-08239B6834F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andshake"/>
        </a:ext>
      </dgm:extLst>
    </dgm:pt>
    <dgm:pt modelId="{2D82319E-DF93-4462-ABE9-38022B539688}" type="pres">
      <dgm:prSet presAssocID="{497853DA-2FCF-42CB-8EE0-08239B6834F1}" presName="spaceRect" presStyleCnt="0"/>
      <dgm:spPr/>
    </dgm:pt>
    <dgm:pt modelId="{B6AD1CCB-C5A5-4CB1-AA31-032F0A0FA724}" type="pres">
      <dgm:prSet presAssocID="{497853DA-2FCF-42CB-8EE0-08239B6834F1}" presName="parTx" presStyleLbl="revTx" presStyleIdx="0" presStyleCnt="3">
        <dgm:presLayoutVars>
          <dgm:chMax val="0"/>
          <dgm:chPref val="0"/>
        </dgm:presLayoutVars>
      </dgm:prSet>
      <dgm:spPr/>
    </dgm:pt>
    <dgm:pt modelId="{C080A1AC-DAA0-4E03-A4AC-934158130703}" type="pres">
      <dgm:prSet presAssocID="{27D5869E-9358-47DD-ABB5-4F2975FE17E4}" presName="sibTrans" presStyleCnt="0"/>
      <dgm:spPr/>
    </dgm:pt>
    <dgm:pt modelId="{C90FC580-2D67-4187-AD34-22670D4BB0AA}" type="pres">
      <dgm:prSet presAssocID="{F4E990CC-4083-43EC-91F4-B02C6AA8BFEF}" presName="compNode" presStyleCnt="0"/>
      <dgm:spPr/>
    </dgm:pt>
    <dgm:pt modelId="{21C747A2-98E2-4B41-8EB3-D95755CCC37B}" type="pres">
      <dgm:prSet presAssocID="{F4E990CC-4083-43EC-91F4-B02C6AA8BFEF}" presName="bgRect" presStyleLbl="bgShp" presStyleIdx="1" presStyleCnt="3"/>
      <dgm:spPr/>
    </dgm:pt>
    <dgm:pt modelId="{E522F095-6808-453A-8A86-9A7D213A78A2}" type="pres">
      <dgm:prSet presAssocID="{F4E990CC-4083-43EC-91F4-B02C6AA8BFE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ey"/>
        </a:ext>
      </dgm:extLst>
    </dgm:pt>
    <dgm:pt modelId="{57FFB555-8CC9-49E7-A393-3FB1F66D5339}" type="pres">
      <dgm:prSet presAssocID="{F4E990CC-4083-43EC-91F4-B02C6AA8BFEF}" presName="spaceRect" presStyleCnt="0"/>
      <dgm:spPr/>
    </dgm:pt>
    <dgm:pt modelId="{BF053E24-504A-4405-921E-5EA162A91A56}" type="pres">
      <dgm:prSet presAssocID="{F4E990CC-4083-43EC-91F4-B02C6AA8BFEF}" presName="parTx" presStyleLbl="revTx" presStyleIdx="1" presStyleCnt="3">
        <dgm:presLayoutVars>
          <dgm:chMax val="0"/>
          <dgm:chPref val="0"/>
        </dgm:presLayoutVars>
      </dgm:prSet>
      <dgm:spPr/>
    </dgm:pt>
    <dgm:pt modelId="{B216322B-F047-4135-B68E-6A30A52EEFDE}" type="pres">
      <dgm:prSet presAssocID="{83D9CEAA-7F0C-4E87-B898-BA31C5E79714}" presName="sibTrans" presStyleCnt="0"/>
      <dgm:spPr/>
    </dgm:pt>
    <dgm:pt modelId="{D619EEF2-50E1-46C4-9D51-D15BC8005A40}" type="pres">
      <dgm:prSet presAssocID="{3A1FB4F7-62CC-4478-AF7C-BAAEDFA6582D}" presName="compNode" presStyleCnt="0"/>
      <dgm:spPr/>
    </dgm:pt>
    <dgm:pt modelId="{764BA196-1249-412D-A657-A49E4198A172}" type="pres">
      <dgm:prSet presAssocID="{3A1FB4F7-62CC-4478-AF7C-BAAEDFA6582D}" presName="bgRect" presStyleLbl="bgShp" presStyleIdx="2" presStyleCnt="3"/>
      <dgm:spPr/>
    </dgm:pt>
    <dgm:pt modelId="{E98644BC-9BA8-44DA-BCDD-2F8FB0368CB9}" type="pres">
      <dgm:prSet presAssocID="{3A1FB4F7-62CC-4478-AF7C-BAAEDFA6582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llar"/>
        </a:ext>
      </dgm:extLst>
    </dgm:pt>
    <dgm:pt modelId="{948B82F5-93E2-40EA-A834-B4CCB003F528}" type="pres">
      <dgm:prSet presAssocID="{3A1FB4F7-62CC-4478-AF7C-BAAEDFA6582D}" presName="spaceRect" presStyleCnt="0"/>
      <dgm:spPr/>
    </dgm:pt>
    <dgm:pt modelId="{DF7ABDEA-6F30-49D5-9286-5F80D3956BC6}" type="pres">
      <dgm:prSet presAssocID="{3A1FB4F7-62CC-4478-AF7C-BAAEDFA6582D}" presName="parTx" presStyleLbl="revTx" presStyleIdx="2" presStyleCnt="3">
        <dgm:presLayoutVars>
          <dgm:chMax val="0"/>
          <dgm:chPref val="0"/>
        </dgm:presLayoutVars>
      </dgm:prSet>
      <dgm:spPr/>
    </dgm:pt>
  </dgm:ptLst>
  <dgm:cxnLst>
    <dgm:cxn modelId="{F1452332-5321-4DF8-86E0-C77E62D57619}" type="presOf" srcId="{21988437-F288-405B-B14B-F9A7C0CAE44A}" destId="{1593DA15-4E2C-49E6-9B26-A2D23665DBA3}" srcOrd="0" destOrd="0" presId="urn:microsoft.com/office/officeart/2018/2/layout/IconVerticalSolidList"/>
    <dgm:cxn modelId="{E522024B-8A41-4B5A-A8BE-E889EBB997FF}" type="presOf" srcId="{F4E990CC-4083-43EC-91F4-B02C6AA8BFEF}" destId="{BF053E24-504A-4405-921E-5EA162A91A56}" srcOrd="0" destOrd="0" presId="urn:microsoft.com/office/officeart/2018/2/layout/IconVerticalSolidList"/>
    <dgm:cxn modelId="{5BC3464D-9292-4458-960B-B6A57F011162}" type="presOf" srcId="{3A1FB4F7-62CC-4478-AF7C-BAAEDFA6582D}" destId="{DF7ABDEA-6F30-49D5-9286-5F80D3956BC6}" srcOrd="0" destOrd="0" presId="urn:microsoft.com/office/officeart/2018/2/layout/IconVerticalSolidList"/>
    <dgm:cxn modelId="{12A68A8F-81F3-4F48-90AC-AF7AAF3D0AB5}" type="presOf" srcId="{497853DA-2FCF-42CB-8EE0-08239B6834F1}" destId="{B6AD1CCB-C5A5-4CB1-AA31-032F0A0FA724}" srcOrd="0" destOrd="0" presId="urn:microsoft.com/office/officeart/2018/2/layout/IconVerticalSolidList"/>
    <dgm:cxn modelId="{346981B2-A7D1-4D5B-B7BA-F61478948D6F}" srcId="{21988437-F288-405B-B14B-F9A7C0CAE44A}" destId="{3A1FB4F7-62CC-4478-AF7C-BAAEDFA6582D}" srcOrd="2" destOrd="0" parTransId="{559D080B-03CE-46C5-89F3-EA63BE18B818}" sibTransId="{A2787277-3934-4B13-942B-66CD5921EEF6}"/>
    <dgm:cxn modelId="{45FC6FD2-C9CE-4ED5-9B82-A8C0681DC597}" srcId="{21988437-F288-405B-B14B-F9A7C0CAE44A}" destId="{F4E990CC-4083-43EC-91F4-B02C6AA8BFEF}" srcOrd="1" destOrd="0" parTransId="{906FC85F-901A-4CB7-9560-7722B85A5AC4}" sibTransId="{83D9CEAA-7F0C-4E87-B898-BA31C5E79714}"/>
    <dgm:cxn modelId="{AB506DE2-A501-467B-A425-6AD369C80BE4}" srcId="{21988437-F288-405B-B14B-F9A7C0CAE44A}" destId="{497853DA-2FCF-42CB-8EE0-08239B6834F1}" srcOrd="0" destOrd="0" parTransId="{F66BB8EB-EB40-4990-A437-19290ACEF876}" sibTransId="{27D5869E-9358-47DD-ABB5-4F2975FE17E4}"/>
    <dgm:cxn modelId="{799FAD16-A724-4855-9F12-4227E5CD2054}" type="presParOf" srcId="{1593DA15-4E2C-49E6-9B26-A2D23665DBA3}" destId="{97BFA18E-F9CC-4056-B894-BE61D3354E9B}" srcOrd="0" destOrd="0" presId="urn:microsoft.com/office/officeart/2018/2/layout/IconVerticalSolidList"/>
    <dgm:cxn modelId="{E5D876B9-05B0-491F-A2C9-3172FAEC6E30}" type="presParOf" srcId="{97BFA18E-F9CC-4056-B894-BE61D3354E9B}" destId="{A6328BE6-7622-47A6-9487-39276A1B8FE8}" srcOrd="0" destOrd="0" presId="urn:microsoft.com/office/officeart/2018/2/layout/IconVerticalSolidList"/>
    <dgm:cxn modelId="{C7E537FA-FBC9-49E6-B556-E65E1268792B}" type="presParOf" srcId="{97BFA18E-F9CC-4056-B894-BE61D3354E9B}" destId="{D6A3D71D-732C-48C2-8531-B515D534BF20}" srcOrd="1" destOrd="0" presId="urn:microsoft.com/office/officeart/2018/2/layout/IconVerticalSolidList"/>
    <dgm:cxn modelId="{545BC7F7-24A4-4EC5-AFAE-BF639B75F4A3}" type="presParOf" srcId="{97BFA18E-F9CC-4056-B894-BE61D3354E9B}" destId="{2D82319E-DF93-4462-ABE9-38022B539688}" srcOrd="2" destOrd="0" presId="urn:microsoft.com/office/officeart/2018/2/layout/IconVerticalSolidList"/>
    <dgm:cxn modelId="{0527BA45-52FB-4CA5-A068-45DD2EA1B2E5}" type="presParOf" srcId="{97BFA18E-F9CC-4056-B894-BE61D3354E9B}" destId="{B6AD1CCB-C5A5-4CB1-AA31-032F0A0FA724}" srcOrd="3" destOrd="0" presId="urn:microsoft.com/office/officeart/2018/2/layout/IconVerticalSolidList"/>
    <dgm:cxn modelId="{7DEBAA85-E0AA-4368-A8E7-70F064FFF73D}" type="presParOf" srcId="{1593DA15-4E2C-49E6-9B26-A2D23665DBA3}" destId="{C080A1AC-DAA0-4E03-A4AC-934158130703}" srcOrd="1" destOrd="0" presId="urn:microsoft.com/office/officeart/2018/2/layout/IconVerticalSolidList"/>
    <dgm:cxn modelId="{69CCE8B4-52CE-497E-A401-5533C2C32412}" type="presParOf" srcId="{1593DA15-4E2C-49E6-9B26-A2D23665DBA3}" destId="{C90FC580-2D67-4187-AD34-22670D4BB0AA}" srcOrd="2" destOrd="0" presId="urn:microsoft.com/office/officeart/2018/2/layout/IconVerticalSolidList"/>
    <dgm:cxn modelId="{FD0D2B00-70CF-4E1D-9096-F39C55CB3824}" type="presParOf" srcId="{C90FC580-2D67-4187-AD34-22670D4BB0AA}" destId="{21C747A2-98E2-4B41-8EB3-D95755CCC37B}" srcOrd="0" destOrd="0" presId="urn:microsoft.com/office/officeart/2018/2/layout/IconVerticalSolidList"/>
    <dgm:cxn modelId="{C14712C4-2AC0-4F15-AC14-16A22ACE8EAF}" type="presParOf" srcId="{C90FC580-2D67-4187-AD34-22670D4BB0AA}" destId="{E522F095-6808-453A-8A86-9A7D213A78A2}" srcOrd="1" destOrd="0" presId="urn:microsoft.com/office/officeart/2018/2/layout/IconVerticalSolidList"/>
    <dgm:cxn modelId="{ECBA1D4A-4E5A-444F-A64E-C4A95F84CB07}" type="presParOf" srcId="{C90FC580-2D67-4187-AD34-22670D4BB0AA}" destId="{57FFB555-8CC9-49E7-A393-3FB1F66D5339}" srcOrd="2" destOrd="0" presId="urn:microsoft.com/office/officeart/2018/2/layout/IconVerticalSolidList"/>
    <dgm:cxn modelId="{CBBC043B-27A0-49C9-82EA-DB960675AD99}" type="presParOf" srcId="{C90FC580-2D67-4187-AD34-22670D4BB0AA}" destId="{BF053E24-504A-4405-921E-5EA162A91A56}" srcOrd="3" destOrd="0" presId="urn:microsoft.com/office/officeart/2018/2/layout/IconVerticalSolidList"/>
    <dgm:cxn modelId="{409E7E35-41C8-42D5-B734-3E64DB89F00E}" type="presParOf" srcId="{1593DA15-4E2C-49E6-9B26-A2D23665DBA3}" destId="{B216322B-F047-4135-B68E-6A30A52EEFDE}" srcOrd="3" destOrd="0" presId="urn:microsoft.com/office/officeart/2018/2/layout/IconVerticalSolidList"/>
    <dgm:cxn modelId="{5B9617A8-02D6-4CED-9663-E5DC16C633D1}" type="presParOf" srcId="{1593DA15-4E2C-49E6-9B26-A2D23665DBA3}" destId="{D619EEF2-50E1-46C4-9D51-D15BC8005A40}" srcOrd="4" destOrd="0" presId="urn:microsoft.com/office/officeart/2018/2/layout/IconVerticalSolidList"/>
    <dgm:cxn modelId="{927FC32E-172E-47E6-992E-C27A34E7F677}" type="presParOf" srcId="{D619EEF2-50E1-46C4-9D51-D15BC8005A40}" destId="{764BA196-1249-412D-A657-A49E4198A172}" srcOrd="0" destOrd="0" presId="urn:microsoft.com/office/officeart/2018/2/layout/IconVerticalSolidList"/>
    <dgm:cxn modelId="{894B9CCC-6571-48AF-906C-0FD52D20E70B}" type="presParOf" srcId="{D619EEF2-50E1-46C4-9D51-D15BC8005A40}" destId="{E98644BC-9BA8-44DA-BCDD-2F8FB0368CB9}" srcOrd="1" destOrd="0" presId="urn:microsoft.com/office/officeart/2018/2/layout/IconVerticalSolidList"/>
    <dgm:cxn modelId="{7D7561BC-E1EB-41B8-9259-56DF4D94BB01}" type="presParOf" srcId="{D619EEF2-50E1-46C4-9D51-D15BC8005A40}" destId="{948B82F5-93E2-40EA-A834-B4CCB003F528}" srcOrd="2" destOrd="0" presId="urn:microsoft.com/office/officeart/2018/2/layout/IconVerticalSolidList"/>
    <dgm:cxn modelId="{9368F2C1-ABFB-4AF1-BA9B-ADE3C6FA8607}" type="presParOf" srcId="{D619EEF2-50E1-46C4-9D51-D15BC8005A40}" destId="{DF7ABDEA-6F30-49D5-9286-5F80D3956BC6}"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96A677-3106-4D42-8787-725A43EDAEA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078D846-131F-4E8D-91AF-8B2C33975F09}">
      <dgm:prSet/>
      <dgm:spPr/>
      <dgm:t>
        <a:bodyPr/>
        <a:lstStyle/>
        <a:p>
          <a:r>
            <a:rPr lang="en-US" b="1"/>
            <a:t>Petition Approval Criteria</a:t>
          </a:r>
          <a:endParaRPr lang="en-US"/>
        </a:p>
      </dgm:t>
    </dgm:pt>
    <dgm:pt modelId="{786D339A-5787-48F3-937E-2DB718AB0DFE}" type="parTrans" cxnId="{065694CA-39DE-4A32-B800-00B94B8E8FA6}">
      <dgm:prSet/>
      <dgm:spPr/>
      <dgm:t>
        <a:bodyPr/>
        <a:lstStyle/>
        <a:p>
          <a:endParaRPr lang="en-US"/>
        </a:p>
      </dgm:t>
    </dgm:pt>
    <dgm:pt modelId="{EFDD978A-BE57-4321-BCEA-2C42ECA1348E}" type="sibTrans" cxnId="{065694CA-39DE-4A32-B800-00B94B8E8FA6}">
      <dgm:prSet/>
      <dgm:spPr/>
      <dgm:t>
        <a:bodyPr/>
        <a:lstStyle/>
        <a:p>
          <a:endParaRPr lang="en-US"/>
        </a:p>
      </dgm:t>
    </dgm:pt>
    <dgm:pt modelId="{56F9F341-F053-496D-A6EE-7D7F3756435A}">
      <dgm:prSet/>
      <dgm:spPr/>
      <dgm:t>
        <a:bodyPr/>
        <a:lstStyle/>
        <a:p>
          <a:r>
            <a:rPr lang="en-US" b="1" dirty="0"/>
            <a:t>Petition Review Timeline</a:t>
          </a:r>
          <a:endParaRPr lang="en-US" dirty="0"/>
        </a:p>
      </dgm:t>
    </dgm:pt>
    <dgm:pt modelId="{6DA42130-94F8-4C5C-B3A6-A01A8E1391F1}" type="parTrans" cxnId="{069AB21E-28BF-46C3-AA6F-3DE318D5C3B9}">
      <dgm:prSet/>
      <dgm:spPr/>
      <dgm:t>
        <a:bodyPr/>
        <a:lstStyle/>
        <a:p>
          <a:endParaRPr lang="en-US"/>
        </a:p>
      </dgm:t>
    </dgm:pt>
    <dgm:pt modelId="{212953BA-7030-4DB0-B4A3-F023E4900652}" type="sibTrans" cxnId="{069AB21E-28BF-46C3-AA6F-3DE318D5C3B9}">
      <dgm:prSet/>
      <dgm:spPr/>
      <dgm:t>
        <a:bodyPr/>
        <a:lstStyle/>
        <a:p>
          <a:endParaRPr lang="en-US"/>
        </a:p>
      </dgm:t>
    </dgm:pt>
    <dgm:pt modelId="{FB1B1FEE-64A7-459D-9061-149FD9A38CE5}">
      <dgm:prSet/>
      <dgm:spPr/>
      <dgm:t>
        <a:bodyPr/>
        <a:lstStyle/>
        <a:p>
          <a:r>
            <a:rPr lang="en-US" b="1"/>
            <a:t>Petition Renewal Criteria</a:t>
          </a:r>
          <a:endParaRPr lang="en-US"/>
        </a:p>
      </dgm:t>
    </dgm:pt>
    <dgm:pt modelId="{BED8A2B7-9C0C-4109-A89B-1788F06FD993}" type="parTrans" cxnId="{ED453285-0EB1-496A-9825-43A5A55F1EE5}">
      <dgm:prSet/>
      <dgm:spPr/>
      <dgm:t>
        <a:bodyPr/>
        <a:lstStyle/>
        <a:p>
          <a:endParaRPr lang="en-US"/>
        </a:p>
      </dgm:t>
    </dgm:pt>
    <dgm:pt modelId="{334827E4-8AC6-4251-8D3D-BF6844D6EA57}" type="sibTrans" cxnId="{ED453285-0EB1-496A-9825-43A5A55F1EE5}">
      <dgm:prSet/>
      <dgm:spPr/>
      <dgm:t>
        <a:bodyPr/>
        <a:lstStyle/>
        <a:p>
          <a:endParaRPr lang="en-US"/>
        </a:p>
      </dgm:t>
    </dgm:pt>
    <dgm:pt modelId="{0255D701-33D9-417D-B92B-A7D31EF4009F}">
      <dgm:prSet/>
      <dgm:spPr/>
      <dgm:t>
        <a:bodyPr/>
        <a:lstStyle/>
        <a:p>
          <a:r>
            <a:rPr lang="en-US" b="1"/>
            <a:t>Teacher Credentialing</a:t>
          </a:r>
          <a:endParaRPr lang="en-US"/>
        </a:p>
      </dgm:t>
    </dgm:pt>
    <dgm:pt modelId="{3D17A2AB-C5DF-4442-93CD-C884C2C76EC8}" type="parTrans" cxnId="{B84B2FD4-3AB1-48D3-8CD7-F0F8A8B6FA0F}">
      <dgm:prSet/>
      <dgm:spPr/>
      <dgm:t>
        <a:bodyPr/>
        <a:lstStyle/>
        <a:p>
          <a:endParaRPr lang="en-US"/>
        </a:p>
      </dgm:t>
    </dgm:pt>
    <dgm:pt modelId="{4D4CF478-6CF8-420C-BCD7-A62F56EDA9FD}" type="sibTrans" cxnId="{B84B2FD4-3AB1-48D3-8CD7-F0F8A8B6FA0F}">
      <dgm:prSet/>
      <dgm:spPr/>
      <dgm:t>
        <a:bodyPr/>
        <a:lstStyle/>
        <a:p>
          <a:endParaRPr lang="en-US"/>
        </a:p>
      </dgm:t>
    </dgm:pt>
    <dgm:pt modelId="{E09C0E50-4D5E-4709-96AA-9707D0A69942}" type="pres">
      <dgm:prSet presAssocID="{8996A677-3106-4D42-8787-725A43EDAEA6}" presName="linear" presStyleCnt="0">
        <dgm:presLayoutVars>
          <dgm:animLvl val="lvl"/>
          <dgm:resizeHandles val="exact"/>
        </dgm:presLayoutVars>
      </dgm:prSet>
      <dgm:spPr/>
    </dgm:pt>
    <dgm:pt modelId="{1310489C-F7AB-4509-A7B7-AB8FF92A1843}" type="pres">
      <dgm:prSet presAssocID="{5078D846-131F-4E8D-91AF-8B2C33975F09}" presName="parentText" presStyleLbl="node1" presStyleIdx="0" presStyleCnt="4">
        <dgm:presLayoutVars>
          <dgm:chMax val="0"/>
          <dgm:bulletEnabled val="1"/>
        </dgm:presLayoutVars>
      </dgm:prSet>
      <dgm:spPr/>
    </dgm:pt>
    <dgm:pt modelId="{068A43BF-C08B-4616-A9B3-A3811D21AA72}" type="pres">
      <dgm:prSet presAssocID="{EFDD978A-BE57-4321-BCEA-2C42ECA1348E}" presName="spacer" presStyleCnt="0"/>
      <dgm:spPr/>
    </dgm:pt>
    <dgm:pt modelId="{159F5C5E-4D34-497A-90E5-A0880C49A279}" type="pres">
      <dgm:prSet presAssocID="{56F9F341-F053-496D-A6EE-7D7F3756435A}" presName="parentText" presStyleLbl="node1" presStyleIdx="1" presStyleCnt="4">
        <dgm:presLayoutVars>
          <dgm:chMax val="0"/>
          <dgm:bulletEnabled val="1"/>
        </dgm:presLayoutVars>
      </dgm:prSet>
      <dgm:spPr/>
    </dgm:pt>
    <dgm:pt modelId="{71AE1988-D80F-464F-94E0-113692CC8FC4}" type="pres">
      <dgm:prSet presAssocID="{212953BA-7030-4DB0-B4A3-F023E4900652}" presName="spacer" presStyleCnt="0"/>
      <dgm:spPr/>
    </dgm:pt>
    <dgm:pt modelId="{3FE54DAD-303A-489E-9E82-2A92478B1ED2}" type="pres">
      <dgm:prSet presAssocID="{FB1B1FEE-64A7-459D-9061-149FD9A38CE5}" presName="parentText" presStyleLbl="node1" presStyleIdx="2" presStyleCnt="4">
        <dgm:presLayoutVars>
          <dgm:chMax val="0"/>
          <dgm:bulletEnabled val="1"/>
        </dgm:presLayoutVars>
      </dgm:prSet>
      <dgm:spPr/>
    </dgm:pt>
    <dgm:pt modelId="{B62E79B5-4762-43B1-A305-EB8062FF5571}" type="pres">
      <dgm:prSet presAssocID="{334827E4-8AC6-4251-8D3D-BF6844D6EA57}" presName="spacer" presStyleCnt="0"/>
      <dgm:spPr/>
    </dgm:pt>
    <dgm:pt modelId="{018E9ECF-6AD6-4BB4-A7F2-A4CFC13F2654}" type="pres">
      <dgm:prSet presAssocID="{0255D701-33D9-417D-B92B-A7D31EF4009F}" presName="parentText" presStyleLbl="node1" presStyleIdx="3" presStyleCnt="4">
        <dgm:presLayoutVars>
          <dgm:chMax val="0"/>
          <dgm:bulletEnabled val="1"/>
        </dgm:presLayoutVars>
      </dgm:prSet>
      <dgm:spPr/>
    </dgm:pt>
  </dgm:ptLst>
  <dgm:cxnLst>
    <dgm:cxn modelId="{B7D87E10-DE6F-4E08-AB09-D803018244F3}" type="presOf" srcId="{56F9F341-F053-496D-A6EE-7D7F3756435A}" destId="{159F5C5E-4D34-497A-90E5-A0880C49A279}" srcOrd="0" destOrd="0" presId="urn:microsoft.com/office/officeart/2005/8/layout/vList2"/>
    <dgm:cxn modelId="{069AB21E-28BF-46C3-AA6F-3DE318D5C3B9}" srcId="{8996A677-3106-4D42-8787-725A43EDAEA6}" destId="{56F9F341-F053-496D-A6EE-7D7F3756435A}" srcOrd="1" destOrd="0" parTransId="{6DA42130-94F8-4C5C-B3A6-A01A8E1391F1}" sibTransId="{212953BA-7030-4DB0-B4A3-F023E4900652}"/>
    <dgm:cxn modelId="{0551DA2F-25A8-4580-8024-CF3693F89B02}" type="presOf" srcId="{5078D846-131F-4E8D-91AF-8B2C33975F09}" destId="{1310489C-F7AB-4509-A7B7-AB8FF92A1843}" srcOrd="0" destOrd="0" presId="urn:microsoft.com/office/officeart/2005/8/layout/vList2"/>
    <dgm:cxn modelId="{4CDC3B59-3320-4E8D-A9F2-37D37068CF4C}" type="presOf" srcId="{8996A677-3106-4D42-8787-725A43EDAEA6}" destId="{E09C0E50-4D5E-4709-96AA-9707D0A69942}" srcOrd="0" destOrd="0" presId="urn:microsoft.com/office/officeart/2005/8/layout/vList2"/>
    <dgm:cxn modelId="{ED453285-0EB1-496A-9825-43A5A55F1EE5}" srcId="{8996A677-3106-4D42-8787-725A43EDAEA6}" destId="{FB1B1FEE-64A7-459D-9061-149FD9A38CE5}" srcOrd="2" destOrd="0" parTransId="{BED8A2B7-9C0C-4109-A89B-1788F06FD993}" sibTransId="{334827E4-8AC6-4251-8D3D-BF6844D6EA57}"/>
    <dgm:cxn modelId="{3335F0BE-F3FB-48B1-8938-3EA1D1E4AAD8}" type="presOf" srcId="{0255D701-33D9-417D-B92B-A7D31EF4009F}" destId="{018E9ECF-6AD6-4BB4-A7F2-A4CFC13F2654}" srcOrd="0" destOrd="0" presId="urn:microsoft.com/office/officeart/2005/8/layout/vList2"/>
    <dgm:cxn modelId="{065694CA-39DE-4A32-B800-00B94B8E8FA6}" srcId="{8996A677-3106-4D42-8787-725A43EDAEA6}" destId="{5078D846-131F-4E8D-91AF-8B2C33975F09}" srcOrd="0" destOrd="0" parTransId="{786D339A-5787-48F3-937E-2DB718AB0DFE}" sibTransId="{EFDD978A-BE57-4321-BCEA-2C42ECA1348E}"/>
    <dgm:cxn modelId="{B84B2FD4-3AB1-48D3-8CD7-F0F8A8B6FA0F}" srcId="{8996A677-3106-4D42-8787-725A43EDAEA6}" destId="{0255D701-33D9-417D-B92B-A7D31EF4009F}" srcOrd="3" destOrd="0" parTransId="{3D17A2AB-C5DF-4442-93CD-C884C2C76EC8}" sibTransId="{4D4CF478-6CF8-420C-BCD7-A62F56EDA9FD}"/>
    <dgm:cxn modelId="{29C188ED-C481-42BE-8562-B4B5F2C57FCE}" type="presOf" srcId="{FB1B1FEE-64A7-459D-9061-149FD9A38CE5}" destId="{3FE54DAD-303A-489E-9E82-2A92478B1ED2}" srcOrd="0" destOrd="0" presId="urn:microsoft.com/office/officeart/2005/8/layout/vList2"/>
    <dgm:cxn modelId="{E07E4E59-0D8B-4409-A1D1-B21AB0EF1BE3}" type="presParOf" srcId="{E09C0E50-4D5E-4709-96AA-9707D0A69942}" destId="{1310489C-F7AB-4509-A7B7-AB8FF92A1843}" srcOrd="0" destOrd="0" presId="urn:microsoft.com/office/officeart/2005/8/layout/vList2"/>
    <dgm:cxn modelId="{25A0E686-5B2A-45AB-ADE0-F32E72AA02FB}" type="presParOf" srcId="{E09C0E50-4D5E-4709-96AA-9707D0A69942}" destId="{068A43BF-C08B-4616-A9B3-A3811D21AA72}" srcOrd="1" destOrd="0" presId="urn:microsoft.com/office/officeart/2005/8/layout/vList2"/>
    <dgm:cxn modelId="{38982C66-5795-4833-9466-EAC79DF37560}" type="presParOf" srcId="{E09C0E50-4D5E-4709-96AA-9707D0A69942}" destId="{159F5C5E-4D34-497A-90E5-A0880C49A279}" srcOrd="2" destOrd="0" presId="urn:microsoft.com/office/officeart/2005/8/layout/vList2"/>
    <dgm:cxn modelId="{82782C96-E51B-4549-B5AB-9BFC71DCB1F7}" type="presParOf" srcId="{E09C0E50-4D5E-4709-96AA-9707D0A69942}" destId="{71AE1988-D80F-464F-94E0-113692CC8FC4}" srcOrd="3" destOrd="0" presId="urn:microsoft.com/office/officeart/2005/8/layout/vList2"/>
    <dgm:cxn modelId="{0EE93E75-39D8-4190-A732-A21A9DFD3B5B}" type="presParOf" srcId="{E09C0E50-4D5E-4709-96AA-9707D0A69942}" destId="{3FE54DAD-303A-489E-9E82-2A92478B1ED2}" srcOrd="4" destOrd="0" presId="urn:microsoft.com/office/officeart/2005/8/layout/vList2"/>
    <dgm:cxn modelId="{2808AC6A-5B92-45BA-AEBF-BB0431CED1D5}" type="presParOf" srcId="{E09C0E50-4D5E-4709-96AA-9707D0A69942}" destId="{B62E79B5-4762-43B1-A305-EB8062FF5571}" srcOrd="5" destOrd="0" presId="urn:microsoft.com/office/officeart/2005/8/layout/vList2"/>
    <dgm:cxn modelId="{EF185231-A863-4BE1-A5E6-BAF88C8DEF7E}" type="presParOf" srcId="{E09C0E50-4D5E-4709-96AA-9707D0A69942}" destId="{018E9ECF-6AD6-4BB4-A7F2-A4CFC13F2654}"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59572B-FF70-4A88-BD4B-6B60F484223B}"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4FDF30E5-0BBC-453A-BDB9-8F3F89D04787}">
      <dgm:prSet/>
      <dgm:spPr/>
      <dgm:t>
        <a:bodyPr/>
        <a:lstStyle/>
        <a:p>
          <a:r>
            <a:rPr lang="en-US" b="0" i="0" dirty="0"/>
            <a:t>Prop 98 enhancements and new investments</a:t>
          </a:r>
          <a:endParaRPr lang="en-US" dirty="0"/>
        </a:p>
      </dgm:t>
    </dgm:pt>
    <dgm:pt modelId="{33A35E2C-46C5-475F-A7B7-273D46BB6046}" type="parTrans" cxnId="{E96A9F60-5416-4700-8042-297034B95F6D}">
      <dgm:prSet/>
      <dgm:spPr/>
      <dgm:t>
        <a:bodyPr/>
        <a:lstStyle/>
        <a:p>
          <a:endParaRPr lang="en-US"/>
        </a:p>
      </dgm:t>
    </dgm:pt>
    <dgm:pt modelId="{21C50223-C2A0-42B1-9EE9-AE006600FA3F}" type="sibTrans" cxnId="{E96A9F60-5416-4700-8042-297034B95F6D}">
      <dgm:prSet/>
      <dgm:spPr/>
      <dgm:t>
        <a:bodyPr/>
        <a:lstStyle/>
        <a:p>
          <a:endParaRPr lang="en-US"/>
        </a:p>
      </dgm:t>
    </dgm:pt>
    <dgm:pt modelId="{6A4650E1-8C0B-4C4E-B410-C90A4B977370}">
      <dgm:prSet/>
      <dgm:spPr/>
      <dgm:t>
        <a:bodyPr/>
        <a:lstStyle/>
        <a:p>
          <a:r>
            <a:rPr lang="en-US" b="0" i="0"/>
            <a:t>Includes:</a:t>
          </a:r>
          <a:endParaRPr lang="en-US"/>
        </a:p>
      </dgm:t>
    </dgm:pt>
    <dgm:pt modelId="{7B3BA1BE-B6B4-4E36-AFA0-A2D99C858B5A}" type="parTrans" cxnId="{483E0394-856B-4141-904E-A390AEC5CA95}">
      <dgm:prSet/>
      <dgm:spPr/>
      <dgm:t>
        <a:bodyPr/>
        <a:lstStyle/>
        <a:p>
          <a:endParaRPr lang="en-US"/>
        </a:p>
      </dgm:t>
    </dgm:pt>
    <dgm:pt modelId="{F0B5B078-4411-4882-8429-DD62BA17C536}" type="sibTrans" cxnId="{483E0394-856B-4141-904E-A390AEC5CA95}">
      <dgm:prSet/>
      <dgm:spPr/>
      <dgm:t>
        <a:bodyPr/>
        <a:lstStyle/>
        <a:p>
          <a:endParaRPr lang="en-US"/>
        </a:p>
      </dgm:t>
    </dgm:pt>
    <dgm:pt modelId="{FD569BAD-8FAD-4B99-9B1D-38AB58FA6EDB}">
      <dgm:prSet/>
      <dgm:spPr/>
      <dgm:t>
        <a:bodyPr/>
        <a:lstStyle/>
        <a:p>
          <a:r>
            <a:rPr lang="en-US" b="0" i="0" dirty="0"/>
            <a:t>Program expansions </a:t>
          </a:r>
          <a:endParaRPr lang="en-US" dirty="0"/>
        </a:p>
      </dgm:t>
    </dgm:pt>
    <dgm:pt modelId="{8D120130-5D97-4ED2-BF79-B40C60A24AFC}" type="parTrans" cxnId="{7B665AD9-EF30-4EB8-BECB-3A32330F3402}">
      <dgm:prSet/>
      <dgm:spPr/>
      <dgm:t>
        <a:bodyPr/>
        <a:lstStyle/>
        <a:p>
          <a:endParaRPr lang="en-US"/>
        </a:p>
      </dgm:t>
    </dgm:pt>
    <dgm:pt modelId="{DE1E7C05-BC43-45AC-8241-23132D034F19}" type="sibTrans" cxnId="{7B665AD9-EF30-4EB8-BECB-3A32330F3402}">
      <dgm:prSet/>
      <dgm:spPr/>
      <dgm:t>
        <a:bodyPr/>
        <a:lstStyle/>
        <a:p>
          <a:endParaRPr lang="en-US"/>
        </a:p>
      </dgm:t>
    </dgm:pt>
    <dgm:pt modelId="{69CDBA87-72A8-4C8B-9DB4-E43A10C0B00A}">
      <dgm:prSet/>
      <dgm:spPr/>
      <dgm:t>
        <a:bodyPr/>
        <a:lstStyle/>
        <a:p>
          <a:r>
            <a:rPr lang="en-US" b="0" i="0" dirty="0"/>
            <a:t>New initiatives </a:t>
          </a:r>
          <a:endParaRPr lang="en-US" dirty="0"/>
        </a:p>
      </dgm:t>
    </dgm:pt>
    <dgm:pt modelId="{67F4C69C-67AB-48AC-B277-6A6CDB30A14B}" type="parTrans" cxnId="{6F9B691C-0348-4CF1-8305-51381484C436}">
      <dgm:prSet/>
      <dgm:spPr/>
      <dgm:t>
        <a:bodyPr/>
        <a:lstStyle/>
        <a:p>
          <a:endParaRPr lang="en-US"/>
        </a:p>
      </dgm:t>
    </dgm:pt>
    <dgm:pt modelId="{4F379F5D-E52F-42DC-B9DA-6E7AE9D0588D}" type="sibTrans" cxnId="{6F9B691C-0348-4CF1-8305-51381484C436}">
      <dgm:prSet/>
      <dgm:spPr/>
      <dgm:t>
        <a:bodyPr/>
        <a:lstStyle/>
        <a:p>
          <a:endParaRPr lang="en-US"/>
        </a:p>
      </dgm:t>
    </dgm:pt>
    <dgm:pt modelId="{1F7383B5-785B-48B3-B74D-F97F23BE980D}">
      <dgm:prSet/>
      <dgm:spPr/>
      <dgm:t>
        <a:bodyPr/>
        <a:lstStyle/>
        <a:p>
          <a:r>
            <a:rPr lang="en-US" b="0" i="0" dirty="0"/>
            <a:t>One-time investments </a:t>
          </a:r>
          <a:endParaRPr lang="en-US" dirty="0"/>
        </a:p>
      </dgm:t>
    </dgm:pt>
    <dgm:pt modelId="{8D4EF5F4-240E-4DDF-9775-F6C10FB6D042}" type="parTrans" cxnId="{D17317A4-C53E-423D-8A27-8F9996392BB0}">
      <dgm:prSet/>
      <dgm:spPr/>
      <dgm:t>
        <a:bodyPr/>
        <a:lstStyle/>
        <a:p>
          <a:endParaRPr lang="en-US"/>
        </a:p>
      </dgm:t>
    </dgm:pt>
    <dgm:pt modelId="{2CBDB0BD-12C5-46CE-A599-FD41A44E5789}" type="sibTrans" cxnId="{D17317A4-C53E-423D-8A27-8F9996392BB0}">
      <dgm:prSet/>
      <dgm:spPr/>
      <dgm:t>
        <a:bodyPr/>
        <a:lstStyle/>
        <a:p>
          <a:endParaRPr lang="en-US"/>
        </a:p>
      </dgm:t>
    </dgm:pt>
    <dgm:pt modelId="{0B108797-08B2-47F5-8488-6D379A554E5A}">
      <dgm:prSet/>
      <dgm:spPr/>
      <dgm:t>
        <a:bodyPr/>
        <a:lstStyle/>
        <a:p>
          <a:r>
            <a:rPr lang="en-US" b="0" i="0" dirty="0"/>
            <a:t>One-time independent study requirements for 2021-22</a:t>
          </a:r>
          <a:endParaRPr lang="en-US" dirty="0"/>
        </a:p>
      </dgm:t>
    </dgm:pt>
    <dgm:pt modelId="{71E9D441-EFD1-48B2-9835-704A7154D34C}" type="parTrans" cxnId="{28DADDAF-D287-4668-B912-633F524C7C56}">
      <dgm:prSet/>
      <dgm:spPr/>
      <dgm:t>
        <a:bodyPr/>
        <a:lstStyle/>
        <a:p>
          <a:endParaRPr lang="en-US"/>
        </a:p>
      </dgm:t>
    </dgm:pt>
    <dgm:pt modelId="{EC1BF4E6-334B-4A12-B38E-07DBE85EDC9C}" type="sibTrans" cxnId="{28DADDAF-D287-4668-B912-633F524C7C56}">
      <dgm:prSet/>
      <dgm:spPr/>
      <dgm:t>
        <a:bodyPr/>
        <a:lstStyle/>
        <a:p>
          <a:endParaRPr lang="en-US"/>
        </a:p>
      </dgm:t>
    </dgm:pt>
    <dgm:pt modelId="{609D458D-4C9F-443A-9D1B-A88DCA8E45AA}" type="pres">
      <dgm:prSet presAssocID="{9A59572B-FF70-4A88-BD4B-6B60F484223B}" presName="diagram" presStyleCnt="0">
        <dgm:presLayoutVars>
          <dgm:dir/>
          <dgm:resizeHandles val="exact"/>
        </dgm:presLayoutVars>
      </dgm:prSet>
      <dgm:spPr/>
    </dgm:pt>
    <dgm:pt modelId="{4D9BBA7F-998E-4729-BCB4-2BF76D8BBAD0}" type="pres">
      <dgm:prSet presAssocID="{4FDF30E5-0BBC-453A-BDB9-8F3F89D04787}" presName="arrow" presStyleLbl="node1" presStyleIdx="0" presStyleCnt="2">
        <dgm:presLayoutVars>
          <dgm:bulletEnabled val="1"/>
        </dgm:presLayoutVars>
      </dgm:prSet>
      <dgm:spPr/>
    </dgm:pt>
    <dgm:pt modelId="{8C08B76D-2209-453A-8119-F5EFD2A5343F}" type="pres">
      <dgm:prSet presAssocID="{6A4650E1-8C0B-4C4E-B410-C90A4B977370}" presName="arrow" presStyleLbl="node1" presStyleIdx="1" presStyleCnt="2">
        <dgm:presLayoutVars>
          <dgm:bulletEnabled val="1"/>
        </dgm:presLayoutVars>
      </dgm:prSet>
      <dgm:spPr/>
    </dgm:pt>
  </dgm:ptLst>
  <dgm:cxnLst>
    <dgm:cxn modelId="{6F9B691C-0348-4CF1-8305-51381484C436}" srcId="{6A4650E1-8C0B-4C4E-B410-C90A4B977370}" destId="{69CDBA87-72A8-4C8B-9DB4-E43A10C0B00A}" srcOrd="1" destOrd="0" parTransId="{67F4C69C-67AB-48AC-B277-6A6CDB30A14B}" sibTransId="{4F379F5D-E52F-42DC-B9DA-6E7AE9D0588D}"/>
    <dgm:cxn modelId="{D818501C-422C-41FA-A1DC-03C6FF798D77}" type="presOf" srcId="{9A59572B-FF70-4A88-BD4B-6B60F484223B}" destId="{609D458D-4C9F-443A-9D1B-A88DCA8E45AA}" srcOrd="0" destOrd="0" presId="urn:microsoft.com/office/officeart/2005/8/layout/arrow5"/>
    <dgm:cxn modelId="{E96A9F60-5416-4700-8042-297034B95F6D}" srcId="{9A59572B-FF70-4A88-BD4B-6B60F484223B}" destId="{4FDF30E5-0BBC-453A-BDB9-8F3F89D04787}" srcOrd="0" destOrd="0" parTransId="{33A35E2C-46C5-475F-A7B7-273D46BB6046}" sibTransId="{21C50223-C2A0-42B1-9EE9-AE006600FA3F}"/>
    <dgm:cxn modelId="{7BDD334F-0E14-483F-97F2-DEA1AE48C4B6}" type="presOf" srcId="{4FDF30E5-0BBC-453A-BDB9-8F3F89D04787}" destId="{4D9BBA7F-998E-4729-BCB4-2BF76D8BBAD0}" srcOrd="0" destOrd="0" presId="urn:microsoft.com/office/officeart/2005/8/layout/arrow5"/>
    <dgm:cxn modelId="{CCDADF7B-7673-4B94-88E8-D7FEBE1A8F32}" type="presOf" srcId="{1F7383B5-785B-48B3-B74D-F97F23BE980D}" destId="{8C08B76D-2209-453A-8119-F5EFD2A5343F}" srcOrd="0" destOrd="3" presId="urn:microsoft.com/office/officeart/2005/8/layout/arrow5"/>
    <dgm:cxn modelId="{36F4E08E-1D47-43B1-9408-0869CBCAEF09}" type="presOf" srcId="{6A4650E1-8C0B-4C4E-B410-C90A4B977370}" destId="{8C08B76D-2209-453A-8119-F5EFD2A5343F}" srcOrd="0" destOrd="0" presId="urn:microsoft.com/office/officeart/2005/8/layout/arrow5"/>
    <dgm:cxn modelId="{35D0C691-F303-4BC8-9621-BAA36658C22F}" type="presOf" srcId="{69CDBA87-72A8-4C8B-9DB4-E43A10C0B00A}" destId="{8C08B76D-2209-453A-8119-F5EFD2A5343F}" srcOrd="0" destOrd="2" presId="urn:microsoft.com/office/officeart/2005/8/layout/arrow5"/>
    <dgm:cxn modelId="{483E0394-856B-4141-904E-A390AEC5CA95}" srcId="{9A59572B-FF70-4A88-BD4B-6B60F484223B}" destId="{6A4650E1-8C0B-4C4E-B410-C90A4B977370}" srcOrd="1" destOrd="0" parTransId="{7B3BA1BE-B6B4-4E36-AFA0-A2D99C858B5A}" sibTransId="{F0B5B078-4411-4882-8429-DD62BA17C536}"/>
    <dgm:cxn modelId="{D17317A4-C53E-423D-8A27-8F9996392BB0}" srcId="{6A4650E1-8C0B-4C4E-B410-C90A4B977370}" destId="{1F7383B5-785B-48B3-B74D-F97F23BE980D}" srcOrd="2" destOrd="0" parTransId="{8D4EF5F4-240E-4DDF-9775-F6C10FB6D042}" sibTransId="{2CBDB0BD-12C5-46CE-A599-FD41A44E5789}"/>
    <dgm:cxn modelId="{28DADDAF-D287-4668-B912-633F524C7C56}" srcId="{6A4650E1-8C0B-4C4E-B410-C90A4B977370}" destId="{0B108797-08B2-47F5-8488-6D379A554E5A}" srcOrd="3" destOrd="0" parTransId="{71E9D441-EFD1-48B2-9835-704A7154D34C}" sibTransId="{EC1BF4E6-334B-4A12-B38E-07DBE85EDC9C}"/>
    <dgm:cxn modelId="{7B665AD9-EF30-4EB8-BECB-3A32330F3402}" srcId="{6A4650E1-8C0B-4C4E-B410-C90A4B977370}" destId="{FD569BAD-8FAD-4B99-9B1D-38AB58FA6EDB}" srcOrd="0" destOrd="0" parTransId="{8D120130-5D97-4ED2-BF79-B40C60A24AFC}" sibTransId="{DE1E7C05-BC43-45AC-8241-23132D034F19}"/>
    <dgm:cxn modelId="{571B84E1-5A54-4070-A9E5-901F642CA874}" type="presOf" srcId="{FD569BAD-8FAD-4B99-9B1D-38AB58FA6EDB}" destId="{8C08B76D-2209-453A-8119-F5EFD2A5343F}" srcOrd="0" destOrd="1" presId="urn:microsoft.com/office/officeart/2005/8/layout/arrow5"/>
    <dgm:cxn modelId="{BB1444F8-A80F-4573-9444-2BA82BE4032F}" type="presOf" srcId="{0B108797-08B2-47F5-8488-6D379A554E5A}" destId="{8C08B76D-2209-453A-8119-F5EFD2A5343F}" srcOrd="0" destOrd="4" presId="urn:microsoft.com/office/officeart/2005/8/layout/arrow5"/>
    <dgm:cxn modelId="{76FED3CF-E32E-45B2-A03D-347AB2432B6E}" type="presParOf" srcId="{609D458D-4C9F-443A-9D1B-A88DCA8E45AA}" destId="{4D9BBA7F-998E-4729-BCB4-2BF76D8BBAD0}" srcOrd="0" destOrd="0" presId="urn:microsoft.com/office/officeart/2005/8/layout/arrow5"/>
    <dgm:cxn modelId="{851F31F2-65E5-48D6-94F5-C795063914C4}" type="presParOf" srcId="{609D458D-4C9F-443A-9D1B-A88DCA8E45AA}" destId="{8C08B76D-2209-453A-8119-F5EFD2A5343F}" srcOrd="1" destOrd="0" presId="urn:microsoft.com/office/officeart/2005/8/layout/arrow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996A677-3106-4D42-8787-725A43EDAEA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078D846-131F-4E8D-91AF-8B2C33975F09}">
      <dgm:prSet/>
      <dgm:spPr/>
      <dgm:t>
        <a:bodyPr/>
        <a:lstStyle/>
        <a:p>
          <a:r>
            <a:rPr lang="en-US" dirty="0"/>
            <a:t>LEAs can receive apportionment through IS for </a:t>
          </a:r>
          <a:r>
            <a:rPr lang="en-US" u="sng" dirty="0"/>
            <a:t>students that quarantine </a:t>
          </a:r>
          <a:r>
            <a:rPr lang="en-US" dirty="0"/>
            <a:t>from 9/2/2021 through 6/30/2022</a:t>
          </a:r>
        </a:p>
      </dgm:t>
    </dgm:pt>
    <dgm:pt modelId="{786D339A-5787-48F3-937E-2DB718AB0DFE}" type="parTrans" cxnId="{065694CA-39DE-4A32-B800-00B94B8E8FA6}">
      <dgm:prSet/>
      <dgm:spPr/>
      <dgm:t>
        <a:bodyPr/>
        <a:lstStyle/>
        <a:p>
          <a:endParaRPr lang="en-US"/>
        </a:p>
      </dgm:t>
    </dgm:pt>
    <dgm:pt modelId="{EFDD978A-BE57-4321-BCEA-2C42ECA1348E}" type="sibTrans" cxnId="{065694CA-39DE-4A32-B800-00B94B8E8FA6}">
      <dgm:prSet/>
      <dgm:spPr/>
      <dgm:t>
        <a:bodyPr/>
        <a:lstStyle/>
        <a:p>
          <a:endParaRPr lang="en-US"/>
        </a:p>
      </dgm:t>
    </dgm:pt>
    <dgm:pt modelId="{56F9F341-F053-496D-A6EE-7D7F3756435A}">
      <dgm:prSet/>
      <dgm:spPr/>
      <dgm:t>
        <a:bodyPr/>
        <a:lstStyle/>
        <a:p>
          <a:r>
            <a:rPr lang="en-US" u="sng" dirty="0"/>
            <a:t>Due to staffing shortfalls NOT COVID CLOSURES	</a:t>
          </a:r>
        </a:p>
      </dgm:t>
    </dgm:pt>
    <dgm:pt modelId="{6DA42130-94F8-4C5C-B3A6-A01A8E1391F1}" type="parTrans" cxnId="{069AB21E-28BF-46C3-AA6F-3DE318D5C3B9}">
      <dgm:prSet/>
      <dgm:spPr/>
      <dgm:t>
        <a:bodyPr/>
        <a:lstStyle/>
        <a:p>
          <a:endParaRPr lang="en-US"/>
        </a:p>
      </dgm:t>
    </dgm:pt>
    <dgm:pt modelId="{212953BA-7030-4DB0-B4A3-F023E4900652}" type="sibTrans" cxnId="{069AB21E-28BF-46C3-AA6F-3DE318D5C3B9}">
      <dgm:prSet/>
      <dgm:spPr/>
      <dgm:t>
        <a:bodyPr/>
        <a:lstStyle/>
        <a:p>
          <a:endParaRPr lang="en-US"/>
        </a:p>
      </dgm:t>
    </dgm:pt>
    <dgm:pt modelId="{BFF12D01-B934-4F2B-98CE-BE34495ECDE2}">
      <dgm:prSet/>
      <dgm:spPr/>
      <dgm:t>
        <a:bodyPr/>
        <a:lstStyle/>
        <a:p>
          <a:r>
            <a:rPr lang="en-US" b="1" dirty="0"/>
            <a:t>Prohibits LEAs from filing a J-13A waiver for a “material loss” in ADA or school closure due to quarantine.</a:t>
          </a:r>
        </a:p>
      </dgm:t>
    </dgm:pt>
    <dgm:pt modelId="{AA09B715-BF06-401E-B2A9-F6EDE41F55AD}" type="parTrans" cxnId="{CA2880F0-DA23-45C1-9B8F-63C8AE76F1E7}">
      <dgm:prSet/>
      <dgm:spPr/>
      <dgm:t>
        <a:bodyPr/>
        <a:lstStyle/>
        <a:p>
          <a:endParaRPr lang="en-US"/>
        </a:p>
      </dgm:t>
    </dgm:pt>
    <dgm:pt modelId="{DCF89D99-824D-4B04-8DFD-DAC6A4D9E866}" type="sibTrans" cxnId="{CA2880F0-DA23-45C1-9B8F-63C8AE76F1E7}">
      <dgm:prSet/>
      <dgm:spPr/>
      <dgm:t>
        <a:bodyPr/>
        <a:lstStyle/>
        <a:p>
          <a:endParaRPr lang="en-US"/>
        </a:p>
      </dgm:t>
    </dgm:pt>
    <dgm:pt modelId="{0C33AAB1-7520-4EF9-9555-187CA0A1EDD6}">
      <dgm:prSet custT="1"/>
      <dgm:spPr/>
      <dgm:t>
        <a:bodyPr/>
        <a:lstStyle/>
        <a:p>
          <a:r>
            <a:rPr lang="en-US" sz="1900" b="1" kern="1200" dirty="0">
              <a:solidFill>
                <a:srgbClr val="FFFFFF"/>
              </a:solidFill>
              <a:latin typeface="Arial"/>
              <a:ea typeface="+mn-ea"/>
              <a:cs typeface="+mn-cs"/>
            </a:rPr>
            <a:t>Protection for shortages based on staff quarantine as a result of exposure to COVID-19 and has exhausted all staffing options.</a:t>
          </a:r>
        </a:p>
      </dgm:t>
    </dgm:pt>
    <dgm:pt modelId="{56594E84-1078-4E60-925D-838B7C9161B1}" type="parTrans" cxnId="{CEA86C68-22BA-4BDA-9106-4A3B338F1CA2}">
      <dgm:prSet/>
      <dgm:spPr/>
      <dgm:t>
        <a:bodyPr/>
        <a:lstStyle/>
        <a:p>
          <a:endParaRPr lang="en-US"/>
        </a:p>
      </dgm:t>
    </dgm:pt>
    <dgm:pt modelId="{C174E7D7-317D-42B0-91C6-5D0191869E8A}" type="sibTrans" cxnId="{CEA86C68-22BA-4BDA-9106-4A3B338F1CA2}">
      <dgm:prSet/>
      <dgm:spPr/>
      <dgm:t>
        <a:bodyPr/>
        <a:lstStyle/>
        <a:p>
          <a:endParaRPr lang="en-US"/>
        </a:p>
      </dgm:t>
    </dgm:pt>
    <dgm:pt modelId="{E8AF3CD2-D1BD-418F-AFD4-1EC5DAAAF9BA}">
      <dgm:prSet/>
      <dgm:spPr/>
      <dgm:t>
        <a:bodyPr/>
        <a:lstStyle/>
        <a:p>
          <a:pPr algn="ctr"/>
          <a:r>
            <a:rPr lang="en-US" dirty="0">
              <a:solidFill>
                <a:schemeClr val="bg1"/>
              </a:solidFill>
            </a:rPr>
            <a:t>Makes </a:t>
          </a:r>
          <a:r>
            <a:rPr lang="en-US" u="sng" dirty="0">
              <a:solidFill>
                <a:schemeClr val="bg1"/>
              </a:solidFill>
            </a:rPr>
            <a:t>technical changes </a:t>
          </a:r>
          <a:r>
            <a:rPr lang="en-US" dirty="0">
              <a:solidFill>
                <a:schemeClr val="bg1"/>
              </a:solidFill>
            </a:rPr>
            <a:t>to AB 130 especially for Independent Study (IS) and J-13A waivers</a:t>
          </a:r>
        </a:p>
      </dgm:t>
    </dgm:pt>
    <dgm:pt modelId="{D6BEEEAD-D286-43B3-90C2-036B6842B775}" type="parTrans" cxnId="{752EA24A-26F1-4CD8-93FA-076A49BB11E1}">
      <dgm:prSet/>
      <dgm:spPr/>
      <dgm:t>
        <a:bodyPr/>
        <a:lstStyle/>
        <a:p>
          <a:endParaRPr lang="en-US"/>
        </a:p>
      </dgm:t>
    </dgm:pt>
    <dgm:pt modelId="{93FE723E-8AE0-4471-A8AF-E8A9910C08A8}" type="sibTrans" cxnId="{752EA24A-26F1-4CD8-93FA-076A49BB11E1}">
      <dgm:prSet/>
      <dgm:spPr/>
      <dgm:t>
        <a:bodyPr/>
        <a:lstStyle/>
        <a:p>
          <a:endParaRPr lang="en-US"/>
        </a:p>
      </dgm:t>
    </dgm:pt>
    <dgm:pt modelId="{E09C0E50-4D5E-4709-96AA-9707D0A69942}" type="pres">
      <dgm:prSet presAssocID="{8996A677-3106-4D42-8787-725A43EDAEA6}" presName="linear" presStyleCnt="0">
        <dgm:presLayoutVars>
          <dgm:animLvl val="lvl"/>
          <dgm:resizeHandles val="exact"/>
        </dgm:presLayoutVars>
      </dgm:prSet>
      <dgm:spPr/>
    </dgm:pt>
    <dgm:pt modelId="{D6D5AAC5-13C9-49AD-B6B2-76267C2DB263}" type="pres">
      <dgm:prSet presAssocID="{E8AF3CD2-D1BD-418F-AFD4-1EC5DAAAF9BA}" presName="parentText" presStyleLbl="node1" presStyleIdx="0" presStyleCnt="5">
        <dgm:presLayoutVars>
          <dgm:chMax val="0"/>
          <dgm:bulletEnabled val="1"/>
        </dgm:presLayoutVars>
      </dgm:prSet>
      <dgm:spPr/>
    </dgm:pt>
    <dgm:pt modelId="{334FB380-D8AD-454D-86F4-4C611FE24A29}" type="pres">
      <dgm:prSet presAssocID="{93FE723E-8AE0-4471-A8AF-E8A9910C08A8}" presName="spacer" presStyleCnt="0"/>
      <dgm:spPr/>
    </dgm:pt>
    <dgm:pt modelId="{1310489C-F7AB-4509-A7B7-AB8FF92A1843}" type="pres">
      <dgm:prSet presAssocID="{5078D846-131F-4E8D-91AF-8B2C33975F09}" presName="parentText" presStyleLbl="node1" presStyleIdx="1" presStyleCnt="5" custLinFactNeighborX="15" custLinFactNeighborY="24465">
        <dgm:presLayoutVars>
          <dgm:chMax val="0"/>
          <dgm:bulletEnabled val="1"/>
        </dgm:presLayoutVars>
      </dgm:prSet>
      <dgm:spPr/>
    </dgm:pt>
    <dgm:pt modelId="{068A43BF-C08B-4616-A9B3-A3811D21AA72}" type="pres">
      <dgm:prSet presAssocID="{EFDD978A-BE57-4321-BCEA-2C42ECA1348E}" presName="spacer" presStyleCnt="0"/>
      <dgm:spPr/>
    </dgm:pt>
    <dgm:pt modelId="{159F5C5E-4D34-497A-90E5-A0880C49A279}" type="pres">
      <dgm:prSet presAssocID="{56F9F341-F053-496D-A6EE-7D7F3756435A}" presName="parentText" presStyleLbl="node1" presStyleIdx="2" presStyleCnt="5">
        <dgm:presLayoutVars>
          <dgm:chMax val="0"/>
          <dgm:bulletEnabled val="1"/>
        </dgm:presLayoutVars>
      </dgm:prSet>
      <dgm:spPr/>
    </dgm:pt>
    <dgm:pt modelId="{5E50449B-A0FB-4615-AB8F-26E2EA8B2A40}" type="pres">
      <dgm:prSet presAssocID="{212953BA-7030-4DB0-B4A3-F023E4900652}" presName="spacer" presStyleCnt="0"/>
      <dgm:spPr/>
    </dgm:pt>
    <dgm:pt modelId="{575F5FAA-3429-4BC3-AB50-9F55F5614E0D}" type="pres">
      <dgm:prSet presAssocID="{BFF12D01-B934-4F2B-98CE-BE34495ECDE2}" presName="parentText" presStyleLbl="node1" presStyleIdx="3" presStyleCnt="5" custLinFactNeighborX="-1426" custLinFactNeighborY="-35774">
        <dgm:presLayoutVars>
          <dgm:chMax val="0"/>
          <dgm:bulletEnabled val="1"/>
        </dgm:presLayoutVars>
      </dgm:prSet>
      <dgm:spPr/>
    </dgm:pt>
    <dgm:pt modelId="{C234A82F-890D-4D8C-8136-02438DAB0C08}" type="pres">
      <dgm:prSet presAssocID="{DCF89D99-824D-4B04-8DFD-DAC6A4D9E866}" presName="spacer" presStyleCnt="0"/>
      <dgm:spPr/>
    </dgm:pt>
    <dgm:pt modelId="{8FD79F9D-7756-4B35-A3E6-55F972F71819}" type="pres">
      <dgm:prSet presAssocID="{0C33AAB1-7520-4EF9-9555-187CA0A1EDD6}" presName="parentText" presStyleLbl="node1" presStyleIdx="4" presStyleCnt="5" custLinFactNeighborX="15" custLinFactNeighborY="47072">
        <dgm:presLayoutVars>
          <dgm:chMax val="0"/>
          <dgm:bulletEnabled val="1"/>
        </dgm:presLayoutVars>
      </dgm:prSet>
      <dgm:spPr/>
    </dgm:pt>
  </dgm:ptLst>
  <dgm:cxnLst>
    <dgm:cxn modelId="{B7D87E10-DE6F-4E08-AB09-D803018244F3}" type="presOf" srcId="{56F9F341-F053-496D-A6EE-7D7F3756435A}" destId="{159F5C5E-4D34-497A-90E5-A0880C49A279}" srcOrd="0" destOrd="0" presId="urn:microsoft.com/office/officeart/2005/8/layout/vList2"/>
    <dgm:cxn modelId="{069AB21E-28BF-46C3-AA6F-3DE318D5C3B9}" srcId="{8996A677-3106-4D42-8787-725A43EDAEA6}" destId="{56F9F341-F053-496D-A6EE-7D7F3756435A}" srcOrd="2" destOrd="0" parTransId="{6DA42130-94F8-4C5C-B3A6-A01A8E1391F1}" sibTransId="{212953BA-7030-4DB0-B4A3-F023E4900652}"/>
    <dgm:cxn modelId="{0551DA2F-25A8-4580-8024-CF3693F89B02}" type="presOf" srcId="{5078D846-131F-4E8D-91AF-8B2C33975F09}" destId="{1310489C-F7AB-4509-A7B7-AB8FF92A1843}" srcOrd="0" destOrd="0" presId="urn:microsoft.com/office/officeart/2005/8/layout/vList2"/>
    <dgm:cxn modelId="{CEA86C68-22BA-4BDA-9106-4A3B338F1CA2}" srcId="{8996A677-3106-4D42-8787-725A43EDAEA6}" destId="{0C33AAB1-7520-4EF9-9555-187CA0A1EDD6}" srcOrd="4" destOrd="0" parTransId="{56594E84-1078-4E60-925D-838B7C9161B1}" sibTransId="{C174E7D7-317D-42B0-91C6-5D0191869E8A}"/>
    <dgm:cxn modelId="{CADCD469-428F-4253-A753-71F67608E713}" type="presOf" srcId="{0C33AAB1-7520-4EF9-9555-187CA0A1EDD6}" destId="{8FD79F9D-7756-4B35-A3E6-55F972F71819}" srcOrd="0" destOrd="0" presId="urn:microsoft.com/office/officeart/2005/8/layout/vList2"/>
    <dgm:cxn modelId="{752EA24A-26F1-4CD8-93FA-076A49BB11E1}" srcId="{8996A677-3106-4D42-8787-725A43EDAEA6}" destId="{E8AF3CD2-D1BD-418F-AFD4-1EC5DAAAF9BA}" srcOrd="0" destOrd="0" parTransId="{D6BEEEAD-D286-43B3-90C2-036B6842B775}" sibTransId="{93FE723E-8AE0-4471-A8AF-E8A9910C08A8}"/>
    <dgm:cxn modelId="{4CDC3B59-3320-4E8D-A9F2-37D37068CF4C}" type="presOf" srcId="{8996A677-3106-4D42-8787-725A43EDAEA6}" destId="{E09C0E50-4D5E-4709-96AA-9707D0A69942}" srcOrd="0" destOrd="0" presId="urn:microsoft.com/office/officeart/2005/8/layout/vList2"/>
    <dgm:cxn modelId="{D2152CC4-DEBC-4408-8C62-57AD54CFF2BC}" type="presOf" srcId="{E8AF3CD2-D1BD-418F-AFD4-1EC5DAAAF9BA}" destId="{D6D5AAC5-13C9-49AD-B6B2-76267C2DB263}" srcOrd="0" destOrd="0" presId="urn:microsoft.com/office/officeart/2005/8/layout/vList2"/>
    <dgm:cxn modelId="{065694CA-39DE-4A32-B800-00B94B8E8FA6}" srcId="{8996A677-3106-4D42-8787-725A43EDAEA6}" destId="{5078D846-131F-4E8D-91AF-8B2C33975F09}" srcOrd="1" destOrd="0" parTransId="{786D339A-5787-48F3-937E-2DB718AB0DFE}" sibTransId="{EFDD978A-BE57-4321-BCEA-2C42ECA1348E}"/>
    <dgm:cxn modelId="{353019EF-9E3A-4BCC-9AC3-053A3D4A21EE}" type="presOf" srcId="{BFF12D01-B934-4F2B-98CE-BE34495ECDE2}" destId="{575F5FAA-3429-4BC3-AB50-9F55F5614E0D}" srcOrd="0" destOrd="0" presId="urn:microsoft.com/office/officeart/2005/8/layout/vList2"/>
    <dgm:cxn modelId="{CA2880F0-DA23-45C1-9B8F-63C8AE76F1E7}" srcId="{8996A677-3106-4D42-8787-725A43EDAEA6}" destId="{BFF12D01-B934-4F2B-98CE-BE34495ECDE2}" srcOrd="3" destOrd="0" parTransId="{AA09B715-BF06-401E-B2A9-F6EDE41F55AD}" sibTransId="{DCF89D99-824D-4B04-8DFD-DAC6A4D9E866}"/>
    <dgm:cxn modelId="{036ADC92-D1E9-4847-8F5E-54779C948C3B}" type="presParOf" srcId="{E09C0E50-4D5E-4709-96AA-9707D0A69942}" destId="{D6D5AAC5-13C9-49AD-B6B2-76267C2DB263}" srcOrd="0" destOrd="0" presId="urn:microsoft.com/office/officeart/2005/8/layout/vList2"/>
    <dgm:cxn modelId="{9B402587-31BB-4128-BC83-C4CA9A91F056}" type="presParOf" srcId="{E09C0E50-4D5E-4709-96AA-9707D0A69942}" destId="{334FB380-D8AD-454D-86F4-4C611FE24A29}" srcOrd="1" destOrd="0" presId="urn:microsoft.com/office/officeart/2005/8/layout/vList2"/>
    <dgm:cxn modelId="{E07E4E59-0D8B-4409-A1D1-B21AB0EF1BE3}" type="presParOf" srcId="{E09C0E50-4D5E-4709-96AA-9707D0A69942}" destId="{1310489C-F7AB-4509-A7B7-AB8FF92A1843}" srcOrd="2" destOrd="0" presId="urn:microsoft.com/office/officeart/2005/8/layout/vList2"/>
    <dgm:cxn modelId="{25A0E686-5B2A-45AB-ADE0-F32E72AA02FB}" type="presParOf" srcId="{E09C0E50-4D5E-4709-96AA-9707D0A69942}" destId="{068A43BF-C08B-4616-A9B3-A3811D21AA72}" srcOrd="3" destOrd="0" presId="urn:microsoft.com/office/officeart/2005/8/layout/vList2"/>
    <dgm:cxn modelId="{38982C66-5795-4833-9466-EAC79DF37560}" type="presParOf" srcId="{E09C0E50-4D5E-4709-96AA-9707D0A69942}" destId="{159F5C5E-4D34-497A-90E5-A0880C49A279}" srcOrd="4" destOrd="0" presId="urn:microsoft.com/office/officeart/2005/8/layout/vList2"/>
    <dgm:cxn modelId="{D4862F91-01A0-4368-AEDE-F5712DE87EA8}" type="presParOf" srcId="{E09C0E50-4D5E-4709-96AA-9707D0A69942}" destId="{5E50449B-A0FB-4615-AB8F-26E2EA8B2A40}" srcOrd="5" destOrd="0" presId="urn:microsoft.com/office/officeart/2005/8/layout/vList2"/>
    <dgm:cxn modelId="{9DD8EEA1-B654-4830-A2DD-0EA38D368AEA}" type="presParOf" srcId="{E09C0E50-4D5E-4709-96AA-9707D0A69942}" destId="{575F5FAA-3429-4BC3-AB50-9F55F5614E0D}" srcOrd="6" destOrd="0" presId="urn:microsoft.com/office/officeart/2005/8/layout/vList2"/>
    <dgm:cxn modelId="{A4B819A5-052D-432A-8CD8-D00DA857AC97}" type="presParOf" srcId="{E09C0E50-4D5E-4709-96AA-9707D0A69942}" destId="{C234A82F-890D-4D8C-8136-02438DAB0C08}" srcOrd="7" destOrd="0" presId="urn:microsoft.com/office/officeart/2005/8/layout/vList2"/>
    <dgm:cxn modelId="{973343A1-71C1-48BC-98D7-3E7D1D831ADE}" type="presParOf" srcId="{E09C0E50-4D5E-4709-96AA-9707D0A69942}" destId="{8FD79F9D-7756-4B35-A3E6-55F972F71819}"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7ED233-5654-4B0D-8D3A-41A9FAC8716C}"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258807D3-6C00-4FB7-B76C-2801ED907A29}">
      <dgm:prSet/>
      <dgm:spPr/>
      <dgm:t>
        <a:bodyPr/>
        <a:lstStyle/>
        <a:p>
          <a:pPr>
            <a:lnSpc>
              <a:spcPct val="100000"/>
            </a:lnSpc>
            <a:defRPr b="1"/>
          </a:pPr>
          <a:r>
            <a:rPr lang="en-US" dirty="0"/>
            <a:t>CALPADS Fall 1 Collection Certification</a:t>
          </a:r>
        </a:p>
      </dgm:t>
    </dgm:pt>
    <dgm:pt modelId="{61B8F0C2-8F00-485E-BD79-BA86C5A6B019}" type="parTrans" cxnId="{EDA74E91-9833-4C20-9D3C-5EAF3C1B0033}">
      <dgm:prSet/>
      <dgm:spPr/>
      <dgm:t>
        <a:bodyPr/>
        <a:lstStyle/>
        <a:p>
          <a:endParaRPr lang="en-US"/>
        </a:p>
      </dgm:t>
    </dgm:pt>
    <dgm:pt modelId="{53DD65A3-DE54-4AFD-8222-12CEEBCD2989}" type="sibTrans" cxnId="{EDA74E91-9833-4C20-9D3C-5EAF3C1B0033}">
      <dgm:prSet/>
      <dgm:spPr/>
      <dgm:t>
        <a:bodyPr/>
        <a:lstStyle/>
        <a:p>
          <a:endParaRPr lang="en-US"/>
        </a:p>
      </dgm:t>
    </dgm:pt>
    <dgm:pt modelId="{0C76D785-E1CA-497E-AF82-12605C12599A}">
      <dgm:prSet/>
      <dgm:spPr/>
      <dgm:t>
        <a:bodyPr/>
        <a:lstStyle/>
        <a:p>
          <a:pPr>
            <a:lnSpc>
              <a:spcPct val="100000"/>
            </a:lnSpc>
          </a:pPr>
          <a:r>
            <a:rPr lang="en-US" b="1" dirty="0">
              <a:solidFill>
                <a:srgbClr val="FF0000"/>
              </a:solidFill>
            </a:rPr>
            <a:t>The certification window ends December 17, 2021</a:t>
          </a:r>
        </a:p>
      </dgm:t>
    </dgm:pt>
    <dgm:pt modelId="{559BF2E1-8C84-43AF-9B8E-580EF8ECB558}" type="parTrans" cxnId="{E93BCC38-9E3E-4A8A-A7C7-6F29B93F8EEB}">
      <dgm:prSet/>
      <dgm:spPr/>
      <dgm:t>
        <a:bodyPr/>
        <a:lstStyle/>
        <a:p>
          <a:endParaRPr lang="en-US"/>
        </a:p>
      </dgm:t>
    </dgm:pt>
    <dgm:pt modelId="{685671E1-9EF9-460E-A8B2-C0A7773CA402}" type="sibTrans" cxnId="{E93BCC38-9E3E-4A8A-A7C7-6F29B93F8EEB}">
      <dgm:prSet/>
      <dgm:spPr/>
      <dgm:t>
        <a:bodyPr/>
        <a:lstStyle/>
        <a:p>
          <a:endParaRPr lang="en-US"/>
        </a:p>
      </dgm:t>
    </dgm:pt>
    <dgm:pt modelId="{54692F39-07EF-4532-A63A-4D1D08D67D69}">
      <dgm:prSet/>
      <dgm:spPr/>
      <dgm:t>
        <a:bodyPr/>
        <a:lstStyle/>
        <a:p>
          <a:pPr>
            <a:lnSpc>
              <a:spcPct val="100000"/>
            </a:lnSpc>
          </a:pPr>
          <a:r>
            <a:rPr lang="en-US" b="1" dirty="0">
              <a:solidFill>
                <a:srgbClr val="FF0000"/>
              </a:solidFill>
            </a:rPr>
            <a:t>Final “Amendment Window” on </a:t>
          </a:r>
          <a:r>
            <a:rPr lang="en-US" b="1" dirty="0">
              <a:solidFill>
                <a:srgbClr val="FF0000"/>
              </a:solidFill>
              <a:highlight>
                <a:srgbClr val="FFFF00"/>
              </a:highlight>
            </a:rPr>
            <a:t>January 28, 2021</a:t>
          </a:r>
        </a:p>
      </dgm:t>
    </dgm:pt>
    <dgm:pt modelId="{A292BE6B-7954-4B77-9106-86BD062E1754}" type="parTrans" cxnId="{6C47DA86-178C-42E7-99DA-E3463AB6B4F5}">
      <dgm:prSet/>
      <dgm:spPr/>
      <dgm:t>
        <a:bodyPr/>
        <a:lstStyle/>
        <a:p>
          <a:endParaRPr lang="en-US"/>
        </a:p>
      </dgm:t>
    </dgm:pt>
    <dgm:pt modelId="{6CFB9F67-A1D1-419D-A6BD-B2A3A8E10181}" type="sibTrans" cxnId="{6C47DA86-178C-42E7-99DA-E3463AB6B4F5}">
      <dgm:prSet/>
      <dgm:spPr/>
      <dgm:t>
        <a:bodyPr/>
        <a:lstStyle/>
        <a:p>
          <a:endParaRPr lang="en-US"/>
        </a:p>
      </dgm:t>
    </dgm:pt>
    <dgm:pt modelId="{C1A51D14-68A3-4F94-B09A-F0E4391838A2}">
      <dgm:prSet/>
      <dgm:spPr/>
      <dgm:t>
        <a:bodyPr/>
        <a:lstStyle/>
        <a:p>
          <a:pPr>
            <a:lnSpc>
              <a:spcPct val="100000"/>
            </a:lnSpc>
            <a:defRPr b="1"/>
          </a:pPr>
          <a:r>
            <a:rPr lang="en-US"/>
            <a:t>LCAP Supplement</a:t>
          </a:r>
        </a:p>
      </dgm:t>
    </dgm:pt>
    <dgm:pt modelId="{223F8E4F-4CEB-44FF-802C-C819583231A5}" type="parTrans" cxnId="{4F491B0B-802B-4A76-B8CE-3EE2EDEEACE3}">
      <dgm:prSet/>
      <dgm:spPr/>
      <dgm:t>
        <a:bodyPr/>
        <a:lstStyle/>
        <a:p>
          <a:endParaRPr lang="en-US"/>
        </a:p>
      </dgm:t>
    </dgm:pt>
    <dgm:pt modelId="{0861668F-07BF-416F-A3EF-40D713746B7C}" type="sibTrans" cxnId="{4F491B0B-802B-4A76-B8CE-3EE2EDEEACE3}">
      <dgm:prSet/>
      <dgm:spPr/>
      <dgm:t>
        <a:bodyPr/>
        <a:lstStyle/>
        <a:p>
          <a:endParaRPr lang="en-US"/>
        </a:p>
      </dgm:t>
    </dgm:pt>
    <dgm:pt modelId="{DAD1D37A-AEAD-4B5A-AA4B-11E9B7799951}">
      <dgm:prSet/>
      <dgm:spPr/>
      <dgm:t>
        <a:bodyPr/>
        <a:lstStyle/>
        <a:p>
          <a:pPr>
            <a:lnSpc>
              <a:spcPct val="100000"/>
            </a:lnSpc>
          </a:pPr>
          <a:r>
            <a:rPr lang="en-US" b="1" dirty="0">
              <a:solidFill>
                <a:srgbClr val="FF0000"/>
              </a:solidFill>
            </a:rPr>
            <a:t>This is for the additional 15% add-on for Concentration Grant funding, if applicable</a:t>
          </a:r>
        </a:p>
      </dgm:t>
    </dgm:pt>
    <dgm:pt modelId="{5D1BF040-793D-4C13-833A-11D48DC0FBAB}" type="parTrans" cxnId="{AAEF1FFD-FE59-490C-88FF-9417CABDA602}">
      <dgm:prSet/>
      <dgm:spPr/>
      <dgm:t>
        <a:bodyPr/>
        <a:lstStyle/>
        <a:p>
          <a:endParaRPr lang="en-US"/>
        </a:p>
      </dgm:t>
    </dgm:pt>
    <dgm:pt modelId="{6EB157E2-6BB7-4434-9399-7C7273510367}" type="sibTrans" cxnId="{AAEF1FFD-FE59-490C-88FF-9417CABDA602}">
      <dgm:prSet/>
      <dgm:spPr/>
      <dgm:t>
        <a:bodyPr/>
        <a:lstStyle/>
        <a:p>
          <a:endParaRPr lang="en-US"/>
        </a:p>
      </dgm:t>
    </dgm:pt>
    <dgm:pt modelId="{BB33C28F-2FE2-4BC9-9E32-FC028A8C973B}">
      <dgm:prSet/>
      <dgm:spPr/>
      <dgm:t>
        <a:bodyPr/>
        <a:lstStyle/>
        <a:p>
          <a:pPr>
            <a:lnSpc>
              <a:spcPct val="100000"/>
            </a:lnSpc>
          </a:pPr>
          <a:r>
            <a:rPr lang="en-US" b="1" dirty="0">
              <a:solidFill>
                <a:srgbClr val="FF0000"/>
              </a:solidFill>
            </a:rPr>
            <a:t>Due on or before </a:t>
          </a:r>
          <a:r>
            <a:rPr lang="en-US" b="1" dirty="0">
              <a:solidFill>
                <a:srgbClr val="FF0000"/>
              </a:solidFill>
              <a:highlight>
                <a:srgbClr val="FFFF00"/>
              </a:highlight>
            </a:rPr>
            <a:t>February 28, 2022</a:t>
          </a:r>
        </a:p>
      </dgm:t>
    </dgm:pt>
    <dgm:pt modelId="{40895B05-D4A0-4176-85D2-03D60C91A99B}" type="parTrans" cxnId="{C3CC7117-8D18-4243-9C0A-6D2343961FAA}">
      <dgm:prSet/>
      <dgm:spPr/>
      <dgm:t>
        <a:bodyPr/>
        <a:lstStyle/>
        <a:p>
          <a:endParaRPr lang="en-US"/>
        </a:p>
      </dgm:t>
    </dgm:pt>
    <dgm:pt modelId="{522A5EC4-0C90-4C78-9FAB-F630571F39A0}" type="sibTrans" cxnId="{C3CC7117-8D18-4243-9C0A-6D2343961FAA}">
      <dgm:prSet/>
      <dgm:spPr/>
      <dgm:t>
        <a:bodyPr/>
        <a:lstStyle/>
        <a:p>
          <a:endParaRPr lang="en-US"/>
        </a:p>
      </dgm:t>
    </dgm:pt>
    <dgm:pt modelId="{CF72F0BF-8C8B-4578-8BF9-E8E4E6A5A368}" type="pres">
      <dgm:prSet presAssocID="{1F7ED233-5654-4B0D-8D3A-41A9FAC8716C}" presName="root" presStyleCnt="0">
        <dgm:presLayoutVars>
          <dgm:dir/>
          <dgm:resizeHandles val="exact"/>
        </dgm:presLayoutVars>
      </dgm:prSet>
      <dgm:spPr/>
    </dgm:pt>
    <dgm:pt modelId="{57BF2528-2BD7-4470-A209-43F2D6E018DA}" type="pres">
      <dgm:prSet presAssocID="{258807D3-6C00-4FB7-B76C-2801ED907A29}" presName="compNode" presStyleCnt="0"/>
      <dgm:spPr/>
    </dgm:pt>
    <dgm:pt modelId="{3E2C33BD-4DA4-44D7-8478-9AE2948CBD1B}" type="pres">
      <dgm:prSet presAssocID="{258807D3-6C00-4FB7-B76C-2801ED907A29}" presName="iconRect" presStyleLbl="node1" presStyleIdx="0" presStyleCnt="2" custLinFactNeighborX="5840"/>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solidFill>
            <a:srgbClr val="0000FF"/>
          </a:solidFill>
        </a:ln>
      </dgm:spPr>
    </dgm:pt>
    <dgm:pt modelId="{B15D01F7-F4F6-4914-B337-A34F8D2EA683}" type="pres">
      <dgm:prSet presAssocID="{258807D3-6C00-4FB7-B76C-2801ED907A29}" presName="iconSpace" presStyleCnt="0"/>
      <dgm:spPr/>
    </dgm:pt>
    <dgm:pt modelId="{64F8461E-EC58-445E-A0EB-530DFFFE5943}" type="pres">
      <dgm:prSet presAssocID="{258807D3-6C00-4FB7-B76C-2801ED907A29}" presName="parTx" presStyleLbl="revTx" presStyleIdx="0" presStyleCnt="4">
        <dgm:presLayoutVars>
          <dgm:chMax val="0"/>
          <dgm:chPref val="0"/>
        </dgm:presLayoutVars>
      </dgm:prSet>
      <dgm:spPr/>
    </dgm:pt>
    <dgm:pt modelId="{A7ED4794-1EF3-4BCF-BEEA-167D28767CBD}" type="pres">
      <dgm:prSet presAssocID="{258807D3-6C00-4FB7-B76C-2801ED907A29}" presName="txSpace" presStyleCnt="0"/>
      <dgm:spPr/>
    </dgm:pt>
    <dgm:pt modelId="{5783AAF2-664E-4DA9-BDD4-3131BCEFAE3D}" type="pres">
      <dgm:prSet presAssocID="{258807D3-6C00-4FB7-B76C-2801ED907A29}" presName="desTx" presStyleLbl="revTx" presStyleIdx="1" presStyleCnt="4" custScaleY="99505" custLinFactNeighborX="-483" custLinFactNeighborY="52692">
        <dgm:presLayoutVars/>
      </dgm:prSet>
      <dgm:spPr/>
    </dgm:pt>
    <dgm:pt modelId="{62C21603-4A2E-4162-952F-55D021CC080D}" type="pres">
      <dgm:prSet presAssocID="{53DD65A3-DE54-4AFD-8222-12CEEBCD2989}" presName="sibTrans" presStyleCnt="0"/>
      <dgm:spPr/>
    </dgm:pt>
    <dgm:pt modelId="{7D987670-4E5C-48A1-B9BD-6F293D9E0EF7}" type="pres">
      <dgm:prSet presAssocID="{C1A51D14-68A3-4F94-B09A-F0E4391838A2}" presName="compNode" presStyleCnt="0"/>
      <dgm:spPr/>
    </dgm:pt>
    <dgm:pt modelId="{BC2A5E17-DBDE-4326-B2AF-06C97123F96B}" type="pres">
      <dgm:prSet presAssocID="{C1A51D14-68A3-4F94-B09A-F0E4391838A2}" presName="iconRect" presStyleLbl="node1" presStyleIdx="1"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solidFill>
            <a:schemeClr val="bg2">
              <a:lumMod val="50000"/>
            </a:schemeClr>
          </a:solidFill>
        </a:ln>
      </dgm:spPr>
      <dgm:extLst>
        <a:ext uri="{E40237B7-FDA0-4F09-8148-C483321AD2D9}">
          <dgm14:cNvPr xmlns:dgm14="http://schemas.microsoft.com/office/drawing/2010/diagram" id="0" name="" descr="Document with solid fill"/>
        </a:ext>
      </dgm:extLst>
    </dgm:pt>
    <dgm:pt modelId="{0B218C3B-A31B-4CD6-8105-EA9A9BFADE64}" type="pres">
      <dgm:prSet presAssocID="{C1A51D14-68A3-4F94-B09A-F0E4391838A2}" presName="iconSpace" presStyleCnt="0"/>
      <dgm:spPr/>
    </dgm:pt>
    <dgm:pt modelId="{7BBA23F1-0EDC-4BF9-8592-C5D04BD112E6}" type="pres">
      <dgm:prSet presAssocID="{C1A51D14-68A3-4F94-B09A-F0E4391838A2}" presName="parTx" presStyleLbl="revTx" presStyleIdx="2" presStyleCnt="4">
        <dgm:presLayoutVars>
          <dgm:chMax val="0"/>
          <dgm:chPref val="0"/>
        </dgm:presLayoutVars>
      </dgm:prSet>
      <dgm:spPr/>
    </dgm:pt>
    <dgm:pt modelId="{31411E72-E05D-421E-A231-A074653808FC}" type="pres">
      <dgm:prSet presAssocID="{C1A51D14-68A3-4F94-B09A-F0E4391838A2}" presName="txSpace" presStyleCnt="0"/>
      <dgm:spPr/>
    </dgm:pt>
    <dgm:pt modelId="{BB2D2766-A742-4EC1-9AF3-966611AD0A35}" type="pres">
      <dgm:prSet presAssocID="{C1A51D14-68A3-4F94-B09A-F0E4391838A2}" presName="desTx" presStyleLbl="revTx" presStyleIdx="3" presStyleCnt="4" custLinFactNeighborX="-1533" custLinFactNeighborY="53261">
        <dgm:presLayoutVars/>
      </dgm:prSet>
      <dgm:spPr/>
    </dgm:pt>
  </dgm:ptLst>
  <dgm:cxnLst>
    <dgm:cxn modelId="{4F491B0B-802B-4A76-B8CE-3EE2EDEEACE3}" srcId="{1F7ED233-5654-4B0D-8D3A-41A9FAC8716C}" destId="{C1A51D14-68A3-4F94-B09A-F0E4391838A2}" srcOrd="1" destOrd="0" parTransId="{223F8E4F-4CEB-44FF-802C-C819583231A5}" sibTransId="{0861668F-07BF-416F-A3EF-40D713746B7C}"/>
    <dgm:cxn modelId="{54B77516-36E5-4319-B95A-EF3F5D81E570}" type="presOf" srcId="{C1A51D14-68A3-4F94-B09A-F0E4391838A2}" destId="{7BBA23F1-0EDC-4BF9-8592-C5D04BD112E6}" srcOrd="0" destOrd="0" presId="urn:microsoft.com/office/officeart/2018/2/layout/IconLabelDescriptionList"/>
    <dgm:cxn modelId="{C3CC7117-8D18-4243-9C0A-6D2343961FAA}" srcId="{C1A51D14-68A3-4F94-B09A-F0E4391838A2}" destId="{BB33C28F-2FE2-4BC9-9E32-FC028A8C973B}" srcOrd="1" destOrd="0" parTransId="{40895B05-D4A0-4176-85D2-03D60C91A99B}" sibTransId="{522A5EC4-0C90-4C78-9FAB-F630571F39A0}"/>
    <dgm:cxn modelId="{E93BCC38-9E3E-4A8A-A7C7-6F29B93F8EEB}" srcId="{258807D3-6C00-4FB7-B76C-2801ED907A29}" destId="{0C76D785-E1CA-497E-AF82-12605C12599A}" srcOrd="0" destOrd="0" parTransId="{559BF2E1-8C84-43AF-9B8E-580EF8ECB558}" sibTransId="{685671E1-9EF9-460E-A8B2-C0A7773CA402}"/>
    <dgm:cxn modelId="{6F476344-AE0E-489B-9ECA-152688D21B00}" type="presOf" srcId="{1F7ED233-5654-4B0D-8D3A-41A9FAC8716C}" destId="{CF72F0BF-8C8B-4578-8BF9-E8E4E6A5A368}" srcOrd="0" destOrd="0" presId="urn:microsoft.com/office/officeart/2018/2/layout/IconLabelDescriptionList"/>
    <dgm:cxn modelId="{7ED50759-8B87-483B-AF0F-16C643DBFB88}" type="presOf" srcId="{0C76D785-E1CA-497E-AF82-12605C12599A}" destId="{5783AAF2-664E-4DA9-BDD4-3131BCEFAE3D}" srcOrd="0" destOrd="0" presId="urn:microsoft.com/office/officeart/2018/2/layout/IconLabelDescriptionList"/>
    <dgm:cxn modelId="{6C47DA86-178C-42E7-99DA-E3463AB6B4F5}" srcId="{258807D3-6C00-4FB7-B76C-2801ED907A29}" destId="{54692F39-07EF-4532-A63A-4D1D08D67D69}" srcOrd="1" destOrd="0" parTransId="{A292BE6B-7954-4B77-9106-86BD062E1754}" sibTransId="{6CFB9F67-A1D1-419D-A6BD-B2A3A8E10181}"/>
    <dgm:cxn modelId="{EDA74E91-9833-4C20-9D3C-5EAF3C1B0033}" srcId="{1F7ED233-5654-4B0D-8D3A-41A9FAC8716C}" destId="{258807D3-6C00-4FB7-B76C-2801ED907A29}" srcOrd="0" destOrd="0" parTransId="{61B8F0C2-8F00-485E-BD79-BA86C5A6B019}" sibTransId="{53DD65A3-DE54-4AFD-8222-12CEEBCD2989}"/>
    <dgm:cxn modelId="{B7528394-D09D-4961-9823-0848663970F6}" type="presOf" srcId="{54692F39-07EF-4532-A63A-4D1D08D67D69}" destId="{5783AAF2-664E-4DA9-BDD4-3131BCEFAE3D}" srcOrd="0" destOrd="1" presId="urn:microsoft.com/office/officeart/2018/2/layout/IconLabelDescriptionList"/>
    <dgm:cxn modelId="{7E2A96A0-D1B1-4697-90D8-BE9CA907DFFA}" type="presOf" srcId="{BB33C28F-2FE2-4BC9-9E32-FC028A8C973B}" destId="{BB2D2766-A742-4EC1-9AF3-966611AD0A35}" srcOrd="0" destOrd="1" presId="urn:microsoft.com/office/officeart/2018/2/layout/IconLabelDescriptionList"/>
    <dgm:cxn modelId="{1AB37DEF-F9B3-47CE-9656-62B204E42BCA}" type="presOf" srcId="{258807D3-6C00-4FB7-B76C-2801ED907A29}" destId="{64F8461E-EC58-445E-A0EB-530DFFFE5943}" srcOrd="0" destOrd="0" presId="urn:microsoft.com/office/officeart/2018/2/layout/IconLabelDescriptionList"/>
    <dgm:cxn modelId="{AAEF1FFD-FE59-490C-88FF-9417CABDA602}" srcId="{C1A51D14-68A3-4F94-B09A-F0E4391838A2}" destId="{DAD1D37A-AEAD-4B5A-AA4B-11E9B7799951}" srcOrd="0" destOrd="0" parTransId="{5D1BF040-793D-4C13-833A-11D48DC0FBAB}" sibTransId="{6EB157E2-6BB7-4434-9399-7C7273510367}"/>
    <dgm:cxn modelId="{B7FFA1FE-FA70-4DCC-B882-375F23600047}" type="presOf" srcId="{DAD1D37A-AEAD-4B5A-AA4B-11E9B7799951}" destId="{BB2D2766-A742-4EC1-9AF3-966611AD0A35}" srcOrd="0" destOrd="0" presId="urn:microsoft.com/office/officeart/2018/2/layout/IconLabelDescriptionList"/>
    <dgm:cxn modelId="{80918977-7567-4FF3-AEF1-EB1B6866D537}" type="presParOf" srcId="{CF72F0BF-8C8B-4578-8BF9-E8E4E6A5A368}" destId="{57BF2528-2BD7-4470-A209-43F2D6E018DA}" srcOrd="0" destOrd="0" presId="urn:microsoft.com/office/officeart/2018/2/layout/IconLabelDescriptionList"/>
    <dgm:cxn modelId="{52CAF22F-964C-4465-834B-46CBE59D1EEE}" type="presParOf" srcId="{57BF2528-2BD7-4470-A209-43F2D6E018DA}" destId="{3E2C33BD-4DA4-44D7-8478-9AE2948CBD1B}" srcOrd="0" destOrd="0" presId="urn:microsoft.com/office/officeart/2018/2/layout/IconLabelDescriptionList"/>
    <dgm:cxn modelId="{59085EA1-A39C-4289-9A61-C5889B69EC6C}" type="presParOf" srcId="{57BF2528-2BD7-4470-A209-43F2D6E018DA}" destId="{B15D01F7-F4F6-4914-B337-A34F8D2EA683}" srcOrd="1" destOrd="0" presId="urn:microsoft.com/office/officeart/2018/2/layout/IconLabelDescriptionList"/>
    <dgm:cxn modelId="{0B9901B5-16C5-4069-B4EC-7A64A448992F}" type="presParOf" srcId="{57BF2528-2BD7-4470-A209-43F2D6E018DA}" destId="{64F8461E-EC58-445E-A0EB-530DFFFE5943}" srcOrd="2" destOrd="0" presId="urn:microsoft.com/office/officeart/2018/2/layout/IconLabelDescriptionList"/>
    <dgm:cxn modelId="{DADC8620-C29D-4812-9E87-3BA97E8EB2F2}" type="presParOf" srcId="{57BF2528-2BD7-4470-A209-43F2D6E018DA}" destId="{A7ED4794-1EF3-4BCF-BEEA-167D28767CBD}" srcOrd="3" destOrd="0" presId="urn:microsoft.com/office/officeart/2018/2/layout/IconLabelDescriptionList"/>
    <dgm:cxn modelId="{3A402E29-DA3A-4166-9361-5A8F8A405A77}" type="presParOf" srcId="{57BF2528-2BD7-4470-A209-43F2D6E018DA}" destId="{5783AAF2-664E-4DA9-BDD4-3131BCEFAE3D}" srcOrd="4" destOrd="0" presId="urn:microsoft.com/office/officeart/2018/2/layout/IconLabelDescriptionList"/>
    <dgm:cxn modelId="{D0B37EC2-0550-4235-9B37-1BA8CB4B3F82}" type="presParOf" srcId="{CF72F0BF-8C8B-4578-8BF9-E8E4E6A5A368}" destId="{62C21603-4A2E-4162-952F-55D021CC080D}" srcOrd="1" destOrd="0" presId="urn:microsoft.com/office/officeart/2018/2/layout/IconLabelDescriptionList"/>
    <dgm:cxn modelId="{E471E961-36A0-4CF4-9180-6AB4BA158EA8}" type="presParOf" srcId="{CF72F0BF-8C8B-4578-8BF9-E8E4E6A5A368}" destId="{7D987670-4E5C-48A1-B9BD-6F293D9E0EF7}" srcOrd="2" destOrd="0" presId="urn:microsoft.com/office/officeart/2018/2/layout/IconLabelDescriptionList"/>
    <dgm:cxn modelId="{1B7C1B1C-55F9-4EA1-97B8-99B23918AAEF}" type="presParOf" srcId="{7D987670-4E5C-48A1-B9BD-6F293D9E0EF7}" destId="{BC2A5E17-DBDE-4326-B2AF-06C97123F96B}" srcOrd="0" destOrd="0" presId="urn:microsoft.com/office/officeart/2018/2/layout/IconLabelDescriptionList"/>
    <dgm:cxn modelId="{61130C7D-C43B-4879-B485-6B78047FE55D}" type="presParOf" srcId="{7D987670-4E5C-48A1-B9BD-6F293D9E0EF7}" destId="{0B218C3B-A31B-4CD6-8105-EA9A9BFADE64}" srcOrd="1" destOrd="0" presId="urn:microsoft.com/office/officeart/2018/2/layout/IconLabelDescriptionList"/>
    <dgm:cxn modelId="{759A7701-A520-4666-84BE-A1DB07168617}" type="presParOf" srcId="{7D987670-4E5C-48A1-B9BD-6F293D9E0EF7}" destId="{7BBA23F1-0EDC-4BF9-8592-C5D04BD112E6}" srcOrd="2" destOrd="0" presId="urn:microsoft.com/office/officeart/2018/2/layout/IconLabelDescriptionList"/>
    <dgm:cxn modelId="{10EF9B94-3C0D-4050-93B2-0FE6F724392D}" type="presParOf" srcId="{7D987670-4E5C-48A1-B9BD-6F293D9E0EF7}" destId="{31411E72-E05D-421E-A231-A074653808FC}" srcOrd="3" destOrd="0" presId="urn:microsoft.com/office/officeart/2018/2/layout/IconLabelDescriptionList"/>
    <dgm:cxn modelId="{81B8138E-A85D-4555-B65D-592E39C709D2}" type="presParOf" srcId="{7D987670-4E5C-48A1-B9BD-6F293D9E0EF7}" destId="{BB2D2766-A742-4EC1-9AF3-966611AD0A35}"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9B7C364-333C-41D7-BACC-B3E113F76FFC}" type="doc">
      <dgm:prSet loTypeId="urn:microsoft.com/office/officeart/2016/7/layout/BasicLinearProcessNumbered" loCatId="process" qsTypeId="urn:microsoft.com/office/officeart/2005/8/quickstyle/simple1" qsCatId="simple" csTypeId="urn:microsoft.com/office/officeart/2005/8/colors/accent1_2" csCatId="accent1" phldr="1"/>
      <dgm:spPr/>
      <dgm:t>
        <a:bodyPr/>
        <a:lstStyle/>
        <a:p>
          <a:endParaRPr lang="en-US"/>
        </a:p>
      </dgm:t>
    </dgm:pt>
    <dgm:pt modelId="{F72EE289-B644-49B3-8C48-EA97BD8B1C58}">
      <dgm:prSet/>
      <dgm:spPr/>
      <dgm:t>
        <a:bodyPr/>
        <a:lstStyle/>
        <a:p>
          <a:r>
            <a:rPr lang="en-US" b="1" i="0" dirty="0"/>
            <a:t>Start with LCAP</a:t>
          </a:r>
        </a:p>
        <a:p>
          <a:r>
            <a:rPr lang="en-US" b="0" i="0" dirty="0"/>
            <a:t>The LCAP is the central strategic plan for districts and charters</a:t>
          </a:r>
          <a:endParaRPr lang="en-US" dirty="0"/>
        </a:p>
      </dgm:t>
    </dgm:pt>
    <dgm:pt modelId="{9E35F938-1739-45D9-B97F-7057660ED0DF}" type="parTrans" cxnId="{C98289A1-652A-4754-B3FE-6A7C0E32C5A2}">
      <dgm:prSet/>
      <dgm:spPr/>
      <dgm:t>
        <a:bodyPr/>
        <a:lstStyle/>
        <a:p>
          <a:endParaRPr lang="en-US"/>
        </a:p>
      </dgm:t>
    </dgm:pt>
    <dgm:pt modelId="{57AC2C7B-2EE9-4586-A7FB-E032DF6580FF}" type="sibTrans" cxnId="{C98289A1-652A-4754-B3FE-6A7C0E32C5A2}">
      <dgm:prSet phldrT="1" phldr="0"/>
      <dgm:spPr/>
      <dgm:t>
        <a:bodyPr/>
        <a:lstStyle/>
        <a:p>
          <a:r>
            <a:rPr lang="en-US"/>
            <a:t>1</a:t>
          </a:r>
          <a:endParaRPr lang="en-US" dirty="0"/>
        </a:p>
      </dgm:t>
    </dgm:pt>
    <dgm:pt modelId="{78A3FCEF-0043-4107-979B-5BC209A1029A}">
      <dgm:prSet/>
      <dgm:spPr/>
      <dgm:t>
        <a:bodyPr/>
        <a:lstStyle/>
        <a:p>
          <a:r>
            <a:rPr lang="en-US" b="1" i="0" dirty="0">
              <a:solidFill>
                <a:schemeClr val="tx1"/>
              </a:solidFill>
            </a:rPr>
            <a:t>One-time dollars</a:t>
          </a:r>
        </a:p>
        <a:p>
          <a:r>
            <a:rPr lang="en-US" b="0" i="0" dirty="0"/>
            <a:t>Align based on allowable use &amp; timeline to use the funds</a:t>
          </a:r>
          <a:endParaRPr lang="en-US" dirty="0"/>
        </a:p>
      </dgm:t>
    </dgm:pt>
    <dgm:pt modelId="{1AE4217C-46EF-4B07-96D7-E40D345647CE}" type="parTrans" cxnId="{B9CF06B4-30ED-4F0A-A965-FF3619330B97}">
      <dgm:prSet/>
      <dgm:spPr/>
      <dgm:t>
        <a:bodyPr/>
        <a:lstStyle/>
        <a:p>
          <a:endParaRPr lang="en-US"/>
        </a:p>
      </dgm:t>
    </dgm:pt>
    <dgm:pt modelId="{11C11502-F244-4FA7-84DD-A0509DB535CD}" type="sibTrans" cxnId="{B9CF06B4-30ED-4F0A-A965-FF3619330B97}">
      <dgm:prSet phldrT="2" phldr="0"/>
      <dgm:spPr/>
      <dgm:t>
        <a:bodyPr/>
        <a:lstStyle/>
        <a:p>
          <a:r>
            <a:rPr lang="en-US"/>
            <a:t>2</a:t>
          </a:r>
        </a:p>
      </dgm:t>
    </dgm:pt>
    <dgm:pt modelId="{1CB39D69-AC9D-4B30-B3A8-5573713F7E45}">
      <dgm:prSet/>
      <dgm:spPr/>
      <dgm:t>
        <a:bodyPr/>
        <a:lstStyle/>
        <a:p>
          <a:r>
            <a:rPr lang="en-US" b="1" i="0" dirty="0">
              <a:solidFill>
                <a:schemeClr val="tx1"/>
              </a:solidFill>
            </a:rPr>
            <a:t>Federal and Other State dollars</a:t>
          </a:r>
        </a:p>
        <a:p>
          <a:r>
            <a:rPr lang="en-US" b="0" dirty="0">
              <a:solidFill>
                <a:schemeClr val="tx1"/>
              </a:solidFill>
            </a:rPr>
            <a:t>Utilize other State and Federal entitlements and grants based on allowable use</a:t>
          </a:r>
        </a:p>
      </dgm:t>
    </dgm:pt>
    <dgm:pt modelId="{2ED8B62D-1191-4130-A991-43AEE63AD91E}" type="parTrans" cxnId="{62B6BAFD-F5D0-41BB-9CAE-74C0116D8BFB}">
      <dgm:prSet/>
      <dgm:spPr/>
      <dgm:t>
        <a:bodyPr/>
        <a:lstStyle/>
        <a:p>
          <a:endParaRPr lang="en-US"/>
        </a:p>
      </dgm:t>
    </dgm:pt>
    <dgm:pt modelId="{51C02C9D-91B9-46E2-B0D9-0DA1102F481D}" type="sibTrans" cxnId="{62B6BAFD-F5D0-41BB-9CAE-74C0116D8BFB}">
      <dgm:prSet phldrT="3" phldr="0"/>
      <dgm:spPr/>
      <dgm:t>
        <a:bodyPr/>
        <a:lstStyle/>
        <a:p>
          <a:r>
            <a:rPr lang="en-US"/>
            <a:t>3</a:t>
          </a:r>
        </a:p>
      </dgm:t>
    </dgm:pt>
    <dgm:pt modelId="{4DC8061D-9993-45DC-8CFD-2AA80D7E9124}" type="pres">
      <dgm:prSet presAssocID="{89B7C364-333C-41D7-BACC-B3E113F76FFC}" presName="Name0" presStyleCnt="0">
        <dgm:presLayoutVars>
          <dgm:animLvl val="lvl"/>
          <dgm:resizeHandles val="exact"/>
        </dgm:presLayoutVars>
      </dgm:prSet>
      <dgm:spPr/>
    </dgm:pt>
    <dgm:pt modelId="{5C0314E6-A3C8-4D2F-B10F-7351C6610887}" type="pres">
      <dgm:prSet presAssocID="{F72EE289-B644-49B3-8C48-EA97BD8B1C58}" presName="compositeNode" presStyleCnt="0">
        <dgm:presLayoutVars>
          <dgm:bulletEnabled val="1"/>
        </dgm:presLayoutVars>
      </dgm:prSet>
      <dgm:spPr/>
    </dgm:pt>
    <dgm:pt modelId="{26502192-4B42-46FE-9A61-DC42AEAD4A8E}" type="pres">
      <dgm:prSet presAssocID="{F72EE289-B644-49B3-8C48-EA97BD8B1C58}" presName="bgRect" presStyleLbl="bgAccFollowNode1" presStyleIdx="0" presStyleCnt="3"/>
      <dgm:spPr/>
    </dgm:pt>
    <dgm:pt modelId="{8EDC078C-56F9-4A1E-91E3-B383971F7415}" type="pres">
      <dgm:prSet presAssocID="{57AC2C7B-2EE9-4586-A7FB-E032DF6580FF}" presName="sibTransNodeCircle" presStyleLbl="alignNode1" presStyleIdx="0" presStyleCnt="6">
        <dgm:presLayoutVars>
          <dgm:chMax val="0"/>
          <dgm:bulletEnabled/>
        </dgm:presLayoutVars>
      </dgm:prSet>
      <dgm:spPr/>
    </dgm:pt>
    <dgm:pt modelId="{D2D5E280-9B4B-426C-89CE-A538CAF7D032}" type="pres">
      <dgm:prSet presAssocID="{F72EE289-B644-49B3-8C48-EA97BD8B1C58}" presName="bottomLine" presStyleLbl="alignNode1" presStyleIdx="1" presStyleCnt="6">
        <dgm:presLayoutVars/>
      </dgm:prSet>
      <dgm:spPr/>
    </dgm:pt>
    <dgm:pt modelId="{EDD3AE8F-108F-45D5-BA51-82B7D25ECE92}" type="pres">
      <dgm:prSet presAssocID="{F72EE289-B644-49B3-8C48-EA97BD8B1C58}" presName="nodeText" presStyleLbl="bgAccFollowNode1" presStyleIdx="0" presStyleCnt="3">
        <dgm:presLayoutVars>
          <dgm:bulletEnabled val="1"/>
        </dgm:presLayoutVars>
      </dgm:prSet>
      <dgm:spPr/>
    </dgm:pt>
    <dgm:pt modelId="{6CFE259F-9D32-4DD4-A573-E5F5715E38E1}" type="pres">
      <dgm:prSet presAssocID="{57AC2C7B-2EE9-4586-A7FB-E032DF6580FF}" presName="sibTrans" presStyleCnt="0"/>
      <dgm:spPr/>
    </dgm:pt>
    <dgm:pt modelId="{8C18B8B2-DACC-4A4E-B34E-3CECEE88CEC8}" type="pres">
      <dgm:prSet presAssocID="{78A3FCEF-0043-4107-979B-5BC209A1029A}" presName="compositeNode" presStyleCnt="0">
        <dgm:presLayoutVars>
          <dgm:bulletEnabled val="1"/>
        </dgm:presLayoutVars>
      </dgm:prSet>
      <dgm:spPr/>
    </dgm:pt>
    <dgm:pt modelId="{5D30B25A-ED96-46AE-95CB-20F1B7779B05}" type="pres">
      <dgm:prSet presAssocID="{78A3FCEF-0043-4107-979B-5BC209A1029A}" presName="bgRect" presStyleLbl="bgAccFollowNode1" presStyleIdx="1" presStyleCnt="3"/>
      <dgm:spPr/>
    </dgm:pt>
    <dgm:pt modelId="{A66E2F25-93B8-4F5F-8FF8-EB2FCBDCDD09}" type="pres">
      <dgm:prSet presAssocID="{11C11502-F244-4FA7-84DD-A0509DB535CD}" presName="sibTransNodeCircle" presStyleLbl="alignNode1" presStyleIdx="2" presStyleCnt="6">
        <dgm:presLayoutVars>
          <dgm:chMax val="0"/>
          <dgm:bulletEnabled/>
        </dgm:presLayoutVars>
      </dgm:prSet>
      <dgm:spPr/>
    </dgm:pt>
    <dgm:pt modelId="{4CBB4E7D-5F96-4FFB-908B-179F79DEC6CE}" type="pres">
      <dgm:prSet presAssocID="{78A3FCEF-0043-4107-979B-5BC209A1029A}" presName="bottomLine" presStyleLbl="alignNode1" presStyleIdx="3" presStyleCnt="6">
        <dgm:presLayoutVars/>
      </dgm:prSet>
      <dgm:spPr/>
    </dgm:pt>
    <dgm:pt modelId="{B235D523-618E-4C85-83CC-43C4136BAFB3}" type="pres">
      <dgm:prSet presAssocID="{78A3FCEF-0043-4107-979B-5BC209A1029A}" presName="nodeText" presStyleLbl="bgAccFollowNode1" presStyleIdx="1" presStyleCnt="3">
        <dgm:presLayoutVars>
          <dgm:bulletEnabled val="1"/>
        </dgm:presLayoutVars>
      </dgm:prSet>
      <dgm:spPr/>
    </dgm:pt>
    <dgm:pt modelId="{7D55423A-53D0-4F59-984B-480B7D9EA7ED}" type="pres">
      <dgm:prSet presAssocID="{11C11502-F244-4FA7-84DD-A0509DB535CD}" presName="sibTrans" presStyleCnt="0"/>
      <dgm:spPr/>
    </dgm:pt>
    <dgm:pt modelId="{06A5682D-27D3-4556-B69E-463C53B2443F}" type="pres">
      <dgm:prSet presAssocID="{1CB39D69-AC9D-4B30-B3A8-5573713F7E45}" presName="compositeNode" presStyleCnt="0">
        <dgm:presLayoutVars>
          <dgm:bulletEnabled val="1"/>
        </dgm:presLayoutVars>
      </dgm:prSet>
      <dgm:spPr/>
    </dgm:pt>
    <dgm:pt modelId="{A4262410-0377-4743-A615-5EC12818A708}" type="pres">
      <dgm:prSet presAssocID="{1CB39D69-AC9D-4B30-B3A8-5573713F7E45}" presName="bgRect" presStyleLbl="bgAccFollowNode1" presStyleIdx="2" presStyleCnt="3"/>
      <dgm:spPr/>
    </dgm:pt>
    <dgm:pt modelId="{50B21867-9887-49F4-BC6E-0A54E7B275F2}" type="pres">
      <dgm:prSet presAssocID="{51C02C9D-91B9-46E2-B0D9-0DA1102F481D}" presName="sibTransNodeCircle" presStyleLbl="alignNode1" presStyleIdx="4" presStyleCnt="6">
        <dgm:presLayoutVars>
          <dgm:chMax val="0"/>
          <dgm:bulletEnabled/>
        </dgm:presLayoutVars>
      </dgm:prSet>
      <dgm:spPr/>
    </dgm:pt>
    <dgm:pt modelId="{0189C7A7-9F7E-4A80-82A1-C93217E6F06C}" type="pres">
      <dgm:prSet presAssocID="{1CB39D69-AC9D-4B30-B3A8-5573713F7E45}" presName="bottomLine" presStyleLbl="alignNode1" presStyleIdx="5" presStyleCnt="6">
        <dgm:presLayoutVars/>
      </dgm:prSet>
      <dgm:spPr/>
    </dgm:pt>
    <dgm:pt modelId="{6BB90BAC-A2E7-4581-82EF-BB538D5CA95B}" type="pres">
      <dgm:prSet presAssocID="{1CB39D69-AC9D-4B30-B3A8-5573713F7E45}" presName="nodeText" presStyleLbl="bgAccFollowNode1" presStyleIdx="2" presStyleCnt="3">
        <dgm:presLayoutVars>
          <dgm:bulletEnabled val="1"/>
        </dgm:presLayoutVars>
      </dgm:prSet>
      <dgm:spPr/>
    </dgm:pt>
  </dgm:ptLst>
  <dgm:cxnLst>
    <dgm:cxn modelId="{3B43B00B-848A-4BE6-842B-371C474EBE75}" type="presOf" srcId="{51C02C9D-91B9-46E2-B0D9-0DA1102F481D}" destId="{50B21867-9887-49F4-BC6E-0A54E7B275F2}" srcOrd="0" destOrd="0" presId="urn:microsoft.com/office/officeart/2016/7/layout/BasicLinearProcessNumbered"/>
    <dgm:cxn modelId="{5DE97315-8D04-4DD8-82E7-4A89253EE6FB}" type="presOf" srcId="{78A3FCEF-0043-4107-979B-5BC209A1029A}" destId="{B235D523-618E-4C85-83CC-43C4136BAFB3}" srcOrd="1" destOrd="0" presId="urn:microsoft.com/office/officeart/2016/7/layout/BasicLinearProcessNumbered"/>
    <dgm:cxn modelId="{D13DF86F-A0D6-43CC-9717-9DA89F26B4A3}" type="presOf" srcId="{57AC2C7B-2EE9-4586-A7FB-E032DF6580FF}" destId="{8EDC078C-56F9-4A1E-91E3-B383971F7415}" srcOrd="0" destOrd="0" presId="urn:microsoft.com/office/officeart/2016/7/layout/BasicLinearProcessNumbered"/>
    <dgm:cxn modelId="{250D9C79-754B-497F-A2CB-1DC6D4A755EC}" type="presOf" srcId="{1CB39D69-AC9D-4B30-B3A8-5573713F7E45}" destId="{6BB90BAC-A2E7-4581-82EF-BB538D5CA95B}" srcOrd="1" destOrd="0" presId="urn:microsoft.com/office/officeart/2016/7/layout/BasicLinearProcessNumbered"/>
    <dgm:cxn modelId="{09AEEC89-539C-42C4-B1DA-1A5F98B7673B}" type="presOf" srcId="{11C11502-F244-4FA7-84DD-A0509DB535CD}" destId="{A66E2F25-93B8-4F5F-8FF8-EB2FCBDCDD09}" srcOrd="0" destOrd="0" presId="urn:microsoft.com/office/officeart/2016/7/layout/BasicLinearProcessNumbered"/>
    <dgm:cxn modelId="{1FAD078F-1053-4A99-B07F-D3C07124DCA1}" type="presOf" srcId="{78A3FCEF-0043-4107-979B-5BC209A1029A}" destId="{5D30B25A-ED96-46AE-95CB-20F1B7779B05}" srcOrd="0" destOrd="0" presId="urn:microsoft.com/office/officeart/2016/7/layout/BasicLinearProcessNumbered"/>
    <dgm:cxn modelId="{5229B292-F801-4E3F-AA51-FB3B538E5264}" type="presOf" srcId="{F72EE289-B644-49B3-8C48-EA97BD8B1C58}" destId="{26502192-4B42-46FE-9A61-DC42AEAD4A8E}" srcOrd="0" destOrd="0" presId="urn:microsoft.com/office/officeart/2016/7/layout/BasicLinearProcessNumbered"/>
    <dgm:cxn modelId="{B54C33A0-2CFB-4FFA-A5D7-1DA915F8D740}" type="presOf" srcId="{89B7C364-333C-41D7-BACC-B3E113F76FFC}" destId="{4DC8061D-9993-45DC-8CFD-2AA80D7E9124}" srcOrd="0" destOrd="0" presId="urn:microsoft.com/office/officeart/2016/7/layout/BasicLinearProcessNumbered"/>
    <dgm:cxn modelId="{C98289A1-652A-4754-B3FE-6A7C0E32C5A2}" srcId="{89B7C364-333C-41D7-BACC-B3E113F76FFC}" destId="{F72EE289-B644-49B3-8C48-EA97BD8B1C58}" srcOrd="0" destOrd="0" parTransId="{9E35F938-1739-45D9-B97F-7057660ED0DF}" sibTransId="{57AC2C7B-2EE9-4586-A7FB-E032DF6580FF}"/>
    <dgm:cxn modelId="{B9CF06B4-30ED-4F0A-A965-FF3619330B97}" srcId="{89B7C364-333C-41D7-BACC-B3E113F76FFC}" destId="{78A3FCEF-0043-4107-979B-5BC209A1029A}" srcOrd="1" destOrd="0" parTransId="{1AE4217C-46EF-4B07-96D7-E40D345647CE}" sibTransId="{11C11502-F244-4FA7-84DD-A0509DB535CD}"/>
    <dgm:cxn modelId="{DFDA34D9-00C0-4D7A-986A-EF587524AA40}" type="presOf" srcId="{F72EE289-B644-49B3-8C48-EA97BD8B1C58}" destId="{EDD3AE8F-108F-45D5-BA51-82B7D25ECE92}" srcOrd="1" destOrd="0" presId="urn:microsoft.com/office/officeart/2016/7/layout/BasicLinearProcessNumbered"/>
    <dgm:cxn modelId="{D49B06E6-3834-4714-8E1B-F6379AB53E83}" type="presOf" srcId="{1CB39D69-AC9D-4B30-B3A8-5573713F7E45}" destId="{A4262410-0377-4743-A615-5EC12818A708}" srcOrd="0" destOrd="0" presId="urn:microsoft.com/office/officeart/2016/7/layout/BasicLinearProcessNumbered"/>
    <dgm:cxn modelId="{62B6BAFD-F5D0-41BB-9CAE-74C0116D8BFB}" srcId="{89B7C364-333C-41D7-BACC-B3E113F76FFC}" destId="{1CB39D69-AC9D-4B30-B3A8-5573713F7E45}" srcOrd="2" destOrd="0" parTransId="{2ED8B62D-1191-4130-A991-43AEE63AD91E}" sibTransId="{51C02C9D-91B9-46E2-B0D9-0DA1102F481D}"/>
    <dgm:cxn modelId="{937A0EF2-4C03-4733-B555-27ABD5550ED8}" type="presParOf" srcId="{4DC8061D-9993-45DC-8CFD-2AA80D7E9124}" destId="{5C0314E6-A3C8-4D2F-B10F-7351C6610887}" srcOrd="0" destOrd="0" presId="urn:microsoft.com/office/officeart/2016/7/layout/BasicLinearProcessNumbered"/>
    <dgm:cxn modelId="{BEFB8971-CA45-4BB8-A3B1-F316AF7AFB17}" type="presParOf" srcId="{5C0314E6-A3C8-4D2F-B10F-7351C6610887}" destId="{26502192-4B42-46FE-9A61-DC42AEAD4A8E}" srcOrd="0" destOrd="0" presId="urn:microsoft.com/office/officeart/2016/7/layout/BasicLinearProcessNumbered"/>
    <dgm:cxn modelId="{96B6BC54-9CA3-45B2-910A-3DEDD5C32880}" type="presParOf" srcId="{5C0314E6-A3C8-4D2F-B10F-7351C6610887}" destId="{8EDC078C-56F9-4A1E-91E3-B383971F7415}" srcOrd="1" destOrd="0" presId="urn:microsoft.com/office/officeart/2016/7/layout/BasicLinearProcessNumbered"/>
    <dgm:cxn modelId="{037EAF97-2947-47BD-81A0-2CCCA4069A86}" type="presParOf" srcId="{5C0314E6-A3C8-4D2F-B10F-7351C6610887}" destId="{D2D5E280-9B4B-426C-89CE-A538CAF7D032}" srcOrd="2" destOrd="0" presId="urn:microsoft.com/office/officeart/2016/7/layout/BasicLinearProcessNumbered"/>
    <dgm:cxn modelId="{6CB367D6-12C4-4AFA-B43B-A1B6694540A9}" type="presParOf" srcId="{5C0314E6-A3C8-4D2F-B10F-7351C6610887}" destId="{EDD3AE8F-108F-45D5-BA51-82B7D25ECE92}" srcOrd="3" destOrd="0" presId="urn:microsoft.com/office/officeart/2016/7/layout/BasicLinearProcessNumbered"/>
    <dgm:cxn modelId="{2034E6AC-C9ED-45F5-B892-4827F96B2009}" type="presParOf" srcId="{4DC8061D-9993-45DC-8CFD-2AA80D7E9124}" destId="{6CFE259F-9D32-4DD4-A573-E5F5715E38E1}" srcOrd="1" destOrd="0" presId="urn:microsoft.com/office/officeart/2016/7/layout/BasicLinearProcessNumbered"/>
    <dgm:cxn modelId="{92E416D0-08D0-4FCA-BA92-67571407597A}" type="presParOf" srcId="{4DC8061D-9993-45DC-8CFD-2AA80D7E9124}" destId="{8C18B8B2-DACC-4A4E-B34E-3CECEE88CEC8}" srcOrd="2" destOrd="0" presId="urn:microsoft.com/office/officeart/2016/7/layout/BasicLinearProcessNumbered"/>
    <dgm:cxn modelId="{88302AE1-C85A-42C6-9BBA-19B3FA7B1AC2}" type="presParOf" srcId="{8C18B8B2-DACC-4A4E-B34E-3CECEE88CEC8}" destId="{5D30B25A-ED96-46AE-95CB-20F1B7779B05}" srcOrd="0" destOrd="0" presId="urn:microsoft.com/office/officeart/2016/7/layout/BasicLinearProcessNumbered"/>
    <dgm:cxn modelId="{C01339FF-5D76-454C-A68C-A233B5249EFB}" type="presParOf" srcId="{8C18B8B2-DACC-4A4E-B34E-3CECEE88CEC8}" destId="{A66E2F25-93B8-4F5F-8FF8-EB2FCBDCDD09}" srcOrd="1" destOrd="0" presId="urn:microsoft.com/office/officeart/2016/7/layout/BasicLinearProcessNumbered"/>
    <dgm:cxn modelId="{58DAECAA-31F9-47A8-8C29-62517BA56BA7}" type="presParOf" srcId="{8C18B8B2-DACC-4A4E-B34E-3CECEE88CEC8}" destId="{4CBB4E7D-5F96-4FFB-908B-179F79DEC6CE}" srcOrd="2" destOrd="0" presId="urn:microsoft.com/office/officeart/2016/7/layout/BasicLinearProcessNumbered"/>
    <dgm:cxn modelId="{0FAA63B8-83A6-4CE7-A8E0-C9321CA305F1}" type="presParOf" srcId="{8C18B8B2-DACC-4A4E-B34E-3CECEE88CEC8}" destId="{B235D523-618E-4C85-83CC-43C4136BAFB3}" srcOrd="3" destOrd="0" presId="urn:microsoft.com/office/officeart/2016/7/layout/BasicLinearProcessNumbered"/>
    <dgm:cxn modelId="{489BFFBE-1655-49EA-9C3D-57599E0B345F}" type="presParOf" srcId="{4DC8061D-9993-45DC-8CFD-2AA80D7E9124}" destId="{7D55423A-53D0-4F59-984B-480B7D9EA7ED}" srcOrd="3" destOrd="0" presId="urn:microsoft.com/office/officeart/2016/7/layout/BasicLinearProcessNumbered"/>
    <dgm:cxn modelId="{298E0E9D-252A-4093-B3B8-5110D5A111A6}" type="presParOf" srcId="{4DC8061D-9993-45DC-8CFD-2AA80D7E9124}" destId="{06A5682D-27D3-4556-B69E-463C53B2443F}" srcOrd="4" destOrd="0" presId="urn:microsoft.com/office/officeart/2016/7/layout/BasicLinearProcessNumbered"/>
    <dgm:cxn modelId="{3A165CAB-D536-4A05-B03A-E05A166BA0F8}" type="presParOf" srcId="{06A5682D-27D3-4556-B69E-463C53B2443F}" destId="{A4262410-0377-4743-A615-5EC12818A708}" srcOrd="0" destOrd="0" presId="urn:microsoft.com/office/officeart/2016/7/layout/BasicLinearProcessNumbered"/>
    <dgm:cxn modelId="{AAA3643B-15B4-4E23-9089-6705E2F62A7A}" type="presParOf" srcId="{06A5682D-27D3-4556-B69E-463C53B2443F}" destId="{50B21867-9887-49F4-BC6E-0A54E7B275F2}" srcOrd="1" destOrd="0" presId="urn:microsoft.com/office/officeart/2016/7/layout/BasicLinearProcessNumbered"/>
    <dgm:cxn modelId="{1EB29FCE-01E4-47DD-89A9-38F9CB43CD48}" type="presParOf" srcId="{06A5682D-27D3-4556-B69E-463C53B2443F}" destId="{0189C7A7-9F7E-4A80-82A1-C93217E6F06C}" srcOrd="2" destOrd="0" presId="urn:microsoft.com/office/officeart/2016/7/layout/BasicLinearProcessNumbered"/>
    <dgm:cxn modelId="{2484EFEA-6EB4-4B89-9A62-EC0C89710A76}" type="presParOf" srcId="{06A5682D-27D3-4556-B69E-463C53B2443F}" destId="{6BB90BAC-A2E7-4581-82EF-BB538D5CA95B}" srcOrd="3" destOrd="0" presId="urn:microsoft.com/office/officeart/2016/7/layout/BasicLinear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2E70CE0-67D4-4CD8-98BB-C26887AC017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367D6DC-8485-4E42-8EA4-10148CF309E4}">
      <dgm:prSet/>
      <dgm:spPr/>
      <dgm:t>
        <a:bodyPr/>
        <a:lstStyle/>
        <a:p>
          <a:pPr>
            <a:lnSpc>
              <a:spcPct val="100000"/>
            </a:lnSpc>
          </a:pPr>
          <a:r>
            <a:rPr lang="en-US" dirty="0"/>
            <a:t>Enrollment</a:t>
          </a:r>
        </a:p>
      </dgm:t>
    </dgm:pt>
    <dgm:pt modelId="{C5B88E68-199A-4745-A5ED-90612D72AD2D}" type="parTrans" cxnId="{0D6037DB-4C1D-44AC-B922-6E8834999957}">
      <dgm:prSet/>
      <dgm:spPr/>
      <dgm:t>
        <a:bodyPr/>
        <a:lstStyle/>
        <a:p>
          <a:endParaRPr lang="en-US"/>
        </a:p>
      </dgm:t>
    </dgm:pt>
    <dgm:pt modelId="{19615BBB-9F70-42E1-8B24-968F1F496A7D}" type="sibTrans" cxnId="{0D6037DB-4C1D-44AC-B922-6E8834999957}">
      <dgm:prSet/>
      <dgm:spPr/>
      <dgm:t>
        <a:bodyPr/>
        <a:lstStyle/>
        <a:p>
          <a:endParaRPr lang="en-US"/>
        </a:p>
      </dgm:t>
    </dgm:pt>
    <dgm:pt modelId="{FD31A2AC-B748-4E11-81BA-8FC138615606}">
      <dgm:prSet/>
      <dgm:spPr/>
      <dgm:t>
        <a:bodyPr/>
        <a:lstStyle/>
        <a:p>
          <a:pPr>
            <a:lnSpc>
              <a:spcPct val="100000"/>
            </a:lnSpc>
          </a:pPr>
          <a:r>
            <a:rPr lang="en-US" dirty="0"/>
            <a:t>Average Daily Attendance</a:t>
          </a:r>
        </a:p>
      </dgm:t>
    </dgm:pt>
    <dgm:pt modelId="{661BF9CF-DF9A-4608-952C-F8FCF40BBB2B}" type="parTrans" cxnId="{E8F40EC6-42D1-40C5-8DD4-FE85C3F1201C}">
      <dgm:prSet/>
      <dgm:spPr/>
      <dgm:t>
        <a:bodyPr/>
        <a:lstStyle/>
        <a:p>
          <a:endParaRPr lang="en-US"/>
        </a:p>
      </dgm:t>
    </dgm:pt>
    <dgm:pt modelId="{1A244B72-6B38-48E6-BEE7-B0002766BE2E}" type="sibTrans" cxnId="{E8F40EC6-42D1-40C5-8DD4-FE85C3F1201C}">
      <dgm:prSet/>
      <dgm:spPr/>
      <dgm:t>
        <a:bodyPr/>
        <a:lstStyle/>
        <a:p>
          <a:endParaRPr lang="en-US"/>
        </a:p>
      </dgm:t>
    </dgm:pt>
    <dgm:pt modelId="{56B89129-FA6A-4397-8AF1-D486704BFF34}">
      <dgm:prSet/>
      <dgm:spPr/>
      <dgm:t>
        <a:bodyPr/>
        <a:lstStyle/>
        <a:p>
          <a:pPr>
            <a:lnSpc>
              <a:spcPct val="100000"/>
            </a:lnSpc>
          </a:pPr>
          <a:r>
            <a:rPr lang="en-US"/>
            <a:t>CALPADS Unduplicated Pupils Counts</a:t>
          </a:r>
        </a:p>
      </dgm:t>
    </dgm:pt>
    <dgm:pt modelId="{C923B93E-BC5C-4CF8-9C63-F59676CF42E5}" type="parTrans" cxnId="{CF80C6C1-3C33-4673-900A-FF6A1FAC315E}">
      <dgm:prSet/>
      <dgm:spPr/>
      <dgm:t>
        <a:bodyPr/>
        <a:lstStyle/>
        <a:p>
          <a:endParaRPr lang="en-US"/>
        </a:p>
      </dgm:t>
    </dgm:pt>
    <dgm:pt modelId="{D08DA2D8-7186-4AC2-8A8C-11E9A565A4E8}" type="sibTrans" cxnId="{CF80C6C1-3C33-4673-900A-FF6A1FAC315E}">
      <dgm:prSet/>
      <dgm:spPr/>
      <dgm:t>
        <a:bodyPr/>
        <a:lstStyle/>
        <a:p>
          <a:endParaRPr lang="en-US"/>
        </a:p>
      </dgm:t>
    </dgm:pt>
    <dgm:pt modelId="{0D9E65DF-5467-4AF1-BA41-DFAB0FFB71F9}">
      <dgm:prSet/>
      <dgm:spPr/>
      <dgm:t>
        <a:bodyPr/>
        <a:lstStyle/>
        <a:p>
          <a:pPr>
            <a:lnSpc>
              <a:spcPct val="100000"/>
            </a:lnSpc>
          </a:pPr>
          <a:r>
            <a:rPr lang="en-US"/>
            <a:t>Adhere to Funding Requirements</a:t>
          </a:r>
        </a:p>
      </dgm:t>
    </dgm:pt>
    <dgm:pt modelId="{46BD7FC7-DF14-4521-B5AA-2EAF44E71F24}" type="parTrans" cxnId="{44643177-EE44-49E6-A809-DCAE84D42E77}">
      <dgm:prSet/>
      <dgm:spPr/>
      <dgm:t>
        <a:bodyPr/>
        <a:lstStyle/>
        <a:p>
          <a:endParaRPr lang="en-US"/>
        </a:p>
      </dgm:t>
    </dgm:pt>
    <dgm:pt modelId="{7B7A33C6-AA72-4085-853D-C2B9D093B588}" type="sibTrans" cxnId="{44643177-EE44-49E6-A809-DCAE84D42E77}">
      <dgm:prSet/>
      <dgm:spPr/>
      <dgm:t>
        <a:bodyPr/>
        <a:lstStyle/>
        <a:p>
          <a:endParaRPr lang="en-US"/>
        </a:p>
      </dgm:t>
    </dgm:pt>
    <dgm:pt modelId="{A60569F2-531D-41A9-A9B4-5D001C641E9E}">
      <dgm:prSet/>
      <dgm:spPr/>
      <dgm:t>
        <a:bodyPr/>
        <a:lstStyle/>
        <a:p>
          <a:pPr>
            <a:lnSpc>
              <a:spcPct val="100000"/>
            </a:lnSpc>
          </a:pPr>
          <a:r>
            <a:rPr lang="en-US"/>
            <a:t>Watch for Board Approval Deadlines</a:t>
          </a:r>
        </a:p>
      </dgm:t>
    </dgm:pt>
    <dgm:pt modelId="{BC13E41C-BD16-44A3-AD9A-447715787BCB}" type="parTrans" cxnId="{0C434243-10A1-4141-AFB3-DABB1CCA1DE8}">
      <dgm:prSet/>
      <dgm:spPr/>
      <dgm:t>
        <a:bodyPr/>
        <a:lstStyle/>
        <a:p>
          <a:endParaRPr lang="en-US"/>
        </a:p>
      </dgm:t>
    </dgm:pt>
    <dgm:pt modelId="{00821488-BFB7-48F0-A647-DFA0469A70FA}" type="sibTrans" cxnId="{0C434243-10A1-4141-AFB3-DABB1CCA1DE8}">
      <dgm:prSet/>
      <dgm:spPr/>
      <dgm:t>
        <a:bodyPr/>
        <a:lstStyle/>
        <a:p>
          <a:endParaRPr lang="en-US"/>
        </a:p>
      </dgm:t>
    </dgm:pt>
    <dgm:pt modelId="{812C992C-CCBE-4EEE-96F1-4E3DD6656D2B}">
      <dgm:prSet/>
      <dgm:spPr/>
      <dgm:t>
        <a:bodyPr/>
        <a:lstStyle/>
        <a:p>
          <a:pPr>
            <a:lnSpc>
              <a:spcPct val="100000"/>
            </a:lnSpc>
          </a:pPr>
          <a:r>
            <a:rPr lang="en-US"/>
            <a:t>Timely Reporting</a:t>
          </a:r>
        </a:p>
      </dgm:t>
    </dgm:pt>
    <dgm:pt modelId="{86868C83-91D0-4BB2-8224-6FD817D08134}" type="parTrans" cxnId="{F2EF5FD3-CC7B-48B5-B356-68F532F9CA16}">
      <dgm:prSet/>
      <dgm:spPr/>
      <dgm:t>
        <a:bodyPr/>
        <a:lstStyle/>
        <a:p>
          <a:endParaRPr lang="en-US"/>
        </a:p>
      </dgm:t>
    </dgm:pt>
    <dgm:pt modelId="{72D7CF7B-BCAD-4811-8562-4253AB4408AE}" type="sibTrans" cxnId="{F2EF5FD3-CC7B-48B5-B356-68F532F9CA16}">
      <dgm:prSet/>
      <dgm:spPr/>
      <dgm:t>
        <a:bodyPr/>
        <a:lstStyle/>
        <a:p>
          <a:endParaRPr lang="en-US"/>
        </a:p>
      </dgm:t>
    </dgm:pt>
    <dgm:pt modelId="{7ED65E0B-2A61-4A7E-A7EE-A77EF6D4AAAA}" type="pres">
      <dgm:prSet presAssocID="{12E70CE0-67D4-4CD8-98BB-C26887AC0175}" presName="root" presStyleCnt="0">
        <dgm:presLayoutVars>
          <dgm:dir/>
          <dgm:resizeHandles val="exact"/>
        </dgm:presLayoutVars>
      </dgm:prSet>
      <dgm:spPr/>
    </dgm:pt>
    <dgm:pt modelId="{521033B7-0521-47A0-ACA7-04ACCD026B2C}" type="pres">
      <dgm:prSet presAssocID="{7367D6DC-8485-4E42-8EA4-10148CF309E4}" presName="compNode" presStyleCnt="0"/>
      <dgm:spPr/>
    </dgm:pt>
    <dgm:pt modelId="{1E7F985C-E0D0-4B36-A39C-E9438E38A22D}" type="pres">
      <dgm:prSet presAssocID="{7367D6DC-8485-4E42-8EA4-10148CF309E4}" presName="bgRect" presStyleLbl="bgShp" presStyleIdx="0" presStyleCnt="6"/>
      <dgm:spPr/>
    </dgm:pt>
    <dgm:pt modelId="{0C298F59-8621-4FC1-8240-2A84937BCC82}" type="pres">
      <dgm:prSet presAssocID="{7367D6DC-8485-4E42-8EA4-10148CF309E4}"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ser"/>
        </a:ext>
      </dgm:extLst>
    </dgm:pt>
    <dgm:pt modelId="{8D920C16-8B3B-4FB3-979D-068774B2D573}" type="pres">
      <dgm:prSet presAssocID="{7367D6DC-8485-4E42-8EA4-10148CF309E4}" presName="spaceRect" presStyleCnt="0"/>
      <dgm:spPr/>
    </dgm:pt>
    <dgm:pt modelId="{FB971D4E-4693-41B7-A8F1-13AE51257786}" type="pres">
      <dgm:prSet presAssocID="{7367D6DC-8485-4E42-8EA4-10148CF309E4}" presName="parTx" presStyleLbl="revTx" presStyleIdx="0" presStyleCnt="6">
        <dgm:presLayoutVars>
          <dgm:chMax val="0"/>
          <dgm:chPref val="0"/>
        </dgm:presLayoutVars>
      </dgm:prSet>
      <dgm:spPr/>
    </dgm:pt>
    <dgm:pt modelId="{5E10DD82-65DF-48C6-A022-A58CE292D4CD}" type="pres">
      <dgm:prSet presAssocID="{19615BBB-9F70-42E1-8B24-968F1F496A7D}" presName="sibTrans" presStyleCnt="0"/>
      <dgm:spPr/>
    </dgm:pt>
    <dgm:pt modelId="{109424AA-F455-4BEC-8BF8-6560423859E8}" type="pres">
      <dgm:prSet presAssocID="{FD31A2AC-B748-4E11-81BA-8FC138615606}" presName="compNode" presStyleCnt="0"/>
      <dgm:spPr/>
    </dgm:pt>
    <dgm:pt modelId="{E2559AEE-62F5-4A67-BAE7-CCD2DF5D1753}" type="pres">
      <dgm:prSet presAssocID="{FD31A2AC-B748-4E11-81BA-8FC138615606}" presName="bgRect" presStyleLbl="bgShp" presStyleIdx="1" presStyleCnt="6"/>
      <dgm:spPr/>
    </dgm:pt>
    <dgm:pt modelId="{47BAF2C0-E337-45B0-B995-C05E9E45F5E6}" type="pres">
      <dgm:prSet presAssocID="{FD31A2AC-B748-4E11-81BA-8FC138615606}"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opwatch"/>
        </a:ext>
      </dgm:extLst>
    </dgm:pt>
    <dgm:pt modelId="{5B759564-8EF3-4C73-A7FD-110B0E0D7B07}" type="pres">
      <dgm:prSet presAssocID="{FD31A2AC-B748-4E11-81BA-8FC138615606}" presName="spaceRect" presStyleCnt="0"/>
      <dgm:spPr/>
    </dgm:pt>
    <dgm:pt modelId="{A6D2C207-BEAA-4836-9065-DCFDAE5EB671}" type="pres">
      <dgm:prSet presAssocID="{FD31A2AC-B748-4E11-81BA-8FC138615606}" presName="parTx" presStyleLbl="revTx" presStyleIdx="1" presStyleCnt="6">
        <dgm:presLayoutVars>
          <dgm:chMax val="0"/>
          <dgm:chPref val="0"/>
        </dgm:presLayoutVars>
      </dgm:prSet>
      <dgm:spPr/>
    </dgm:pt>
    <dgm:pt modelId="{F365853E-8E50-4F86-BE92-1B81D38D7132}" type="pres">
      <dgm:prSet presAssocID="{1A244B72-6B38-48E6-BEE7-B0002766BE2E}" presName="sibTrans" presStyleCnt="0"/>
      <dgm:spPr/>
    </dgm:pt>
    <dgm:pt modelId="{1643A166-8D90-46E7-BC94-6C621B91C717}" type="pres">
      <dgm:prSet presAssocID="{56B89129-FA6A-4397-8AF1-D486704BFF34}" presName="compNode" presStyleCnt="0"/>
      <dgm:spPr/>
    </dgm:pt>
    <dgm:pt modelId="{63BFE2B0-2EDE-42F7-BA0F-CB13523468B4}" type="pres">
      <dgm:prSet presAssocID="{56B89129-FA6A-4397-8AF1-D486704BFF34}" presName="bgRect" presStyleLbl="bgShp" presStyleIdx="2" presStyleCnt="6"/>
      <dgm:spPr/>
    </dgm:pt>
    <dgm:pt modelId="{257970FC-3B7F-469C-91AE-A4B46D7E4EDC}" type="pres">
      <dgm:prSet presAssocID="{56B89129-FA6A-4397-8AF1-D486704BFF34}"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aptop"/>
        </a:ext>
      </dgm:extLst>
    </dgm:pt>
    <dgm:pt modelId="{376C1870-EA6A-439C-8B3C-939A68F7ED36}" type="pres">
      <dgm:prSet presAssocID="{56B89129-FA6A-4397-8AF1-D486704BFF34}" presName="spaceRect" presStyleCnt="0"/>
      <dgm:spPr/>
    </dgm:pt>
    <dgm:pt modelId="{EDE16A03-48B2-4FC9-A841-7DDE1B26C31E}" type="pres">
      <dgm:prSet presAssocID="{56B89129-FA6A-4397-8AF1-D486704BFF34}" presName="parTx" presStyleLbl="revTx" presStyleIdx="2" presStyleCnt="6">
        <dgm:presLayoutVars>
          <dgm:chMax val="0"/>
          <dgm:chPref val="0"/>
        </dgm:presLayoutVars>
      </dgm:prSet>
      <dgm:spPr/>
    </dgm:pt>
    <dgm:pt modelId="{5164E35C-2D74-4809-8623-81C88672BFB8}" type="pres">
      <dgm:prSet presAssocID="{D08DA2D8-7186-4AC2-8A8C-11E9A565A4E8}" presName="sibTrans" presStyleCnt="0"/>
      <dgm:spPr/>
    </dgm:pt>
    <dgm:pt modelId="{60FCFA11-BF6D-4311-AC6F-E8515C5A2775}" type="pres">
      <dgm:prSet presAssocID="{0D9E65DF-5467-4AF1-BA41-DFAB0FFB71F9}" presName="compNode" presStyleCnt="0"/>
      <dgm:spPr/>
    </dgm:pt>
    <dgm:pt modelId="{32604C96-DA7E-40FE-8EDD-85687BC02C80}" type="pres">
      <dgm:prSet presAssocID="{0D9E65DF-5467-4AF1-BA41-DFAB0FFB71F9}" presName="bgRect" presStyleLbl="bgShp" presStyleIdx="3" presStyleCnt="6" custLinFactNeighborX="0" custLinFactNeighborY="2307"/>
      <dgm:spPr/>
    </dgm:pt>
    <dgm:pt modelId="{FCFF53D1-5C29-4795-8027-189BA06889D8}" type="pres">
      <dgm:prSet presAssocID="{0D9E65DF-5467-4AF1-BA41-DFAB0FFB71F9}"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oney"/>
        </a:ext>
      </dgm:extLst>
    </dgm:pt>
    <dgm:pt modelId="{9D8EC034-A4F5-45F5-8E08-A3864EC8E1DF}" type="pres">
      <dgm:prSet presAssocID="{0D9E65DF-5467-4AF1-BA41-DFAB0FFB71F9}" presName="spaceRect" presStyleCnt="0"/>
      <dgm:spPr/>
    </dgm:pt>
    <dgm:pt modelId="{BAB7367F-68B1-4C9E-87FC-1B449614AB5A}" type="pres">
      <dgm:prSet presAssocID="{0D9E65DF-5467-4AF1-BA41-DFAB0FFB71F9}" presName="parTx" presStyleLbl="revTx" presStyleIdx="3" presStyleCnt="6">
        <dgm:presLayoutVars>
          <dgm:chMax val="0"/>
          <dgm:chPref val="0"/>
        </dgm:presLayoutVars>
      </dgm:prSet>
      <dgm:spPr/>
    </dgm:pt>
    <dgm:pt modelId="{29429B1C-6E76-48EF-AA9A-4837BBCC8FBD}" type="pres">
      <dgm:prSet presAssocID="{7B7A33C6-AA72-4085-853D-C2B9D093B588}" presName="sibTrans" presStyleCnt="0"/>
      <dgm:spPr/>
    </dgm:pt>
    <dgm:pt modelId="{B1231475-7CDD-4E83-A353-E157EF211327}" type="pres">
      <dgm:prSet presAssocID="{A60569F2-531D-41A9-A9B4-5D001C641E9E}" presName="compNode" presStyleCnt="0"/>
      <dgm:spPr/>
    </dgm:pt>
    <dgm:pt modelId="{FBE633C6-C1A8-454C-BE34-34F7A052E8F8}" type="pres">
      <dgm:prSet presAssocID="{A60569F2-531D-41A9-A9B4-5D001C641E9E}" presName="bgRect" presStyleLbl="bgShp" presStyleIdx="4" presStyleCnt="6"/>
      <dgm:spPr/>
    </dgm:pt>
    <dgm:pt modelId="{2DBD9F57-DC7C-435D-B92B-E504DA61BA0C}" type="pres">
      <dgm:prSet presAssocID="{A60569F2-531D-41A9-A9B4-5D001C641E9E}"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heckmark"/>
        </a:ext>
      </dgm:extLst>
    </dgm:pt>
    <dgm:pt modelId="{662538EB-B745-4316-B893-D99B03F4B3CF}" type="pres">
      <dgm:prSet presAssocID="{A60569F2-531D-41A9-A9B4-5D001C641E9E}" presName="spaceRect" presStyleCnt="0"/>
      <dgm:spPr/>
    </dgm:pt>
    <dgm:pt modelId="{77EB43B0-3A19-40AB-956E-9847C98B5926}" type="pres">
      <dgm:prSet presAssocID="{A60569F2-531D-41A9-A9B4-5D001C641E9E}" presName="parTx" presStyleLbl="revTx" presStyleIdx="4" presStyleCnt="6">
        <dgm:presLayoutVars>
          <dgm:chMax val="0"/>
          <dgm:chPref val="0"/>
        </dgm:presLayoutVars>
      </dgm:prSet>
      <dgm:spPr/>
    </dgm:pt>
    <dgm:pt modelId="{3F631582-45B1-4B29-A052-B3E3879A720B}" type="pres">
      <dgm:prSet presAssocID="{00821488-BFB7-48F0-A647-DFA0469A70FA}" presName="sibTrans" presStyleCnt="0"/>
      <dgm:spPr/>
    </dgm:pt>
    <dgm:pt modelId="{0633D3C8-B29B-4CBC-BB12-B1DE2EE0F0F7}" type="pres">
      <dgm:prSet presAssocID="{812C992C-CCBE-4EEE-96F1-4E3DD6656D2B}" presName="compNode" presStyleCnt="0"/>
      <dgm:spPr/>
    </dgm:pt>
    <dgm:pt modelId="{F931DA96-D487-48E6-B6FF-5601F77953E8}" type="pres">
      <dgm:prSet presAssocID="{812C992C-CCBE-4EEE-96F1-4E3DD6656D2B}" presName="bgRect" presStyleLbl="bgShp" presStyleIdx="5" presStyleCnt="6"/>
      <dgm:spPr/>
    </dgm:pt>
    <dgm:pt modelId="{E1B8746C-543D-4BA3-8D77-074A2FBDBF3B}" type="pres">
      <dgm:prSet presAssocID="{812C992C-CCBE-4EEE-96F1-4E3DD6656D2B}"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Check List"/>
        </a:ext>
      </dgm:extLst>
    </dgm:pt>
    <dgm:pt modelId="{E7E7ACBB-9ACD-4690-A528-78263DEFE29D}" type="pres">
      <dgm:prSet presAssocID="{812C992C-CCBE-4EEE-96F1-4E3DD6656D2B}" presName="spaceRect" presStyleCnt="0"/>
      <dgm:spPr/>
    </dgm:pt>
    <dgm:pt modelId="{228A9F74-E960-4B1A-9F4D-7E157BE0BCBD}" type="pres">
      <dgm:prSet presAssocID="{812C992C-CCBE-4EEE-96F1-4E3DD6656D2B}" presName="parTx" presStyleLbl="revTx" presStyleIdx="5" presStyleCnt="6">
        <dgm:presLayoutVars>
          <dgm:chMax val="0"/>
          <dgm:chPref val="0"/>
        </dgm:presLayoutVars>
      </dgm:prSet>
      <dgm:spPr/>
    </dgm:pt>
  </dgm:ptLst>
  <dgm:cxnLst>
    <dgm:cxn modelId="{26331C10-77D1-4F7D-BE6F-02AD821F4793}" type="presOf" srcId="{812C992C-CCBE-4EEE-96F1-4E3DD6656D2B}" destId="{228A9F74-E960-4B1A-9F4D-7E157BE0BCBD}" srcOrd="0" destOrd="0" presId="urn:microsoft.com/office/officeart/2018/2/layout/IconVerticalSolidList"/>
    <dgm:cxn modelId="{0B067415-EC06-4BCF-8474-BC918E9754A0}" type="presOf" srcId="{0D9E65DF-5467-4AF1-BA41-DFAB0FFB71F9}" destId="{BAB7367F-68B1-4C9E-87FC-1B449614AB5A}" srcOrd="0" destOrd="0" presId="urn:microsoft.com/office/officeart/2018/2/layout/IconVerticalSolidList"/>
    <dgm:cxn modelId="{20D8A420-2BAA-4CEA-A08F-F0E2B85BE955}" type="presOf" srcId="{A60569F2-531D-41A9-A9B4-5D001C641E9E}" destId="{77EB43B0-3A19-40AB-956E-9847C98B5926}" srcOrd="0" destOrd="0" presId="urn:microsoft.com/office/officeart/2018/2/layout/IconVerticalSolidList"/>
    <dgm:cxn modelId="{2D6AB15E-57CF-4BCE-A948-3A5C2FE32A53}" type="presOf" srcId="{7367D6DC-8485-4E42-8EA4-10148CF309E4}" destId="{FB971D4E-4693-41B7-A8F1-13AE51257786}" srcOrd="0" destOrd="0" presId="urn:microsoft.com/office/officeart/2018/2/layout/IconVerticalSolidList"/>
    <dgm:cxn modelId="{0C434243-10A1-4141-AFB3-DABB1CCA1DE8}" srcId="{12E70CE0-67D4-4CD8-98BB-C26887AC0175}" destId="{A60569F2-531D-41A9-A9B4-5D001C641E9E}" srcOrd="4" destOrd="0" parTransId="{BC13E41C-BD16-44A3-AD9A-447715787BCB}" sibTransId="{00821488-BFB7-48F0-A647-DFA0469A70FA}"/>
    <dgm:cxn modelId="{EFD12851-C784-4A20-8D09-17444DF92742}" type="presOf" srcId="{FD31A2AC-B748-4E11-81BA-8FC138615606}" destId="{A6D2C207-BEAA-4836-9065-DCFDAE5EB671}" srcOrd="0" destOrd="0" presId="urn:microsoft.com/office/officeart/2018/2/layout/IconVerticalSolidList"/>
    <dgm:cxn modelId="{44643177-EE44-49E6-A809-DCAE84D42E77}" srcId="{12E70CE0-67D4-4CD8-98BB-C26887AC0175}" destId="{0D9E65DF-5467-4AF1-BA41-DFAB0FFB71F9}" srcOrd="3" destOrd="0" parTransId="{46BD7FC7-DF14-4521-B5AA-2EAF44E71F24}" sibTransId="{7B7A33C6-AA72-4085-853D-C2B9D093B588}"/>
    <dgm:cxn modelId="{9E97AF99-F7ED-4282-ADD1-4B7639978E8D}" type="presOf" srcId="{12E70CE0-67D4-4CD8-98BB-C26887AC0175}" destId="{7ED65E0B-2A61-4A7E-A7EE-A77EF6D4AAAA}" srcOrd="0" destOrd="0" presId="urn:microsoft.com/office/officeart/2018/2/layout/IconVerticalSolidList"/>
    <dgm:cxn modelId="{CF80C6C1-3C33-4673-900A-FF6A1FAC315E}" srcId="{12E70CE0-67D4-4CD8-98BB-C26887AC0175}" destId="{56B89129-FA6A-4397-8AF1-D486704BFF34}" srcOrd="2" destOrd="0" parTransId="{C923B93E-BC5C-4CF8-9C63-F59676CF42E5}" sibTransId="{D08DA2D8-7186-4AC2-8A8C-11E9A565A4E8}"/>
    <dgm:cxn modelId="{E8F40EC6-42D1-40C5-8DD4-FE85C3F1201C}" srcId="{12E70CE0-67D4-4CD8-98BB-C26887AC0175}" destId="{FD31A2AC-B748-4E11-81BA-8FC138615606}" srcOrd="1" destOrd="0" parTransId="{661BF9CF-DF9A-4608-952C-F8FCF40BBB2B}" sibTransId="{1A244B72-6B38-48E6-BEE7-B0002766BE2E}"/>
    <dgm:cxn modelId="{F2EF5FD3-CC7B-48B5-B356-68F532F9CA16}" srcId="{12E70CE0-67D4-4CD8-98BB-C26887AC0175}" destId="{812C992C-CCBE-4EEE-96F1-4E3DD6656D2B}" srcOrd="5" destOrd="0" parTransId="{86868C83-91D0-4BB2-8224-6FD817D08134}" sibTransId="{72D7CF7B-BCAD-4811-8562-4253AB4408AE}"/>
    <dgm:cxn modelId="{0D6037DB-4C1D-44AC-B922-6E8834999957}" srcId="{12E70CE0-67D4-4CD8-98BB-C26887AC0175}" destId="{7367D6DC-8485-4E42-8EA4-10148CF309E4}" srcOrd="0" destOrd="0" parTransId="{C5B88E68-199A-4745-A5ED-90612D72AD2D}" sibTransId="{19615BBB-9F70-42E1-8B24-968F1F496A7D}"/>
    <dgm:cxn modelId="{AF0A53DC-57F1-4BA1-9D8A-0DC8371191EA}" type="presOf" srcId="{56B89129-FA6A-4397-8AF1-D486704BFF34}" destId="{EDE16A03-48B2-4FC9-A841-7DDE1B26C31E}" srcOrd="0" destOrd="0" presId="urn:microsoft.com/office/officeart/2018/2/layout/IconVerticalSolidList"/>
    <dgm:cxn modelId="{759D1860-1CF2-4540-8016-E18070EC70D5}" type="presParOf" srcId="{7ED65E0B-2A61-4A7E-A7EE-A77EF6D4AAAA}" destId="{521033B7-0521-47A0-ACA7-04ACCD026B2C}" srcOrd="0" destOrd="0" presId="urn:microsoft.com/office/officeart/2018/2/layout/IconVerticalSolidList"/>
    <dgm:cxn modelId="{1B4993CE-B1D0-4E5C-A3AF-FE47FEB4D772}" type="presParOf" srcId="{521033B7-0521-47A0-ACA7-04ACCD026B2C}" destId="{1E7F985C-E0D0-4B36-A39C-E9438E38A22D}" srcOrd="0" destOrd="0" presId="urn:microsoft.com/office/officeart/2018/2/layout/IconVerticalSolidList"/>
    <dgm:cxn modelId="{6B4387BF-F95C-45CC-8464-E4DA4F196B44}" type="presParOf" srcId="{521033B7-0521-47A0-ACA7-04ACCD026B2C}" destId="{0C298F59-8621-4FC1-8240-2A84937BCC82}" srcOrd="1" destOrd="0" presId="urn:microsoft.com/office/officeart/2018/2/layout/IconVerticalSolidList"/>
    <dgm:cxn modelId="{1A27C041-E2DE-458C-A1D8-3E9CD413E369}" type="presParOf" srcId="{521033B7-0521-47A0-ACA7-04ACCD026B2C}" destId="{8D920C16-8B3B-4FB3-979D-068774B2D573}" srcOrd="2" destOrd="0" presId="urn:microsoft.com/office/officeart/2018/2/layout/IconVerticalSolidList"/>
    <dgm:cxn modelId="{58B3FC68-6126-4CBA-916F-4ABFBDDFBCA9}" type="presParOf" srcId="{521033B7-0521-47A0-ACA7-04ACCD026B2C}" destId="{FB971D4E-4693-41B7-A8F1-13AE51257786}" srcOrd="3" destOrd="0" presId="urn:microsoft.com/office/officeart/2018/2/layout/IconVerticalSolidList"/>
    <dgm:cxn modelId="{BDF2008F-1A54-4137-AC62-1C1C941BD94E}" type="presParOf" srcId="{7ED65E0B-2A61-4A7E-A7EE-A77EF6D4AAAA}" destId="{5E10DD82-65DF-48C6-A022-A58CE292D4CD}" srcOrd="1" destOrd="0" presId="urn:microsoft.com/office/officeart/2018/2/layout/IconVerticalSolidList"/>
    <dgm:cxn modelId="{AF48F441-79D2-4027-8049-328862912D0C}" type="presParOf" srcId="{7ED65E0B-2A61-4A7E-A7EE-A77EF6D4AAAA}" destId="{109424AA-F455-4BEC-8BF8-6560423859E8}" srcOrd="2" destOrd="0" presId="urn:microsoft.com/office/officeart/2018/2/layout/IconVerticalSolidList"/>
    <dgm:cxn modelId="{F49D06CE-6CCA-4B6A-AB06-CC5FDCDDE261}" type="presParOf" srcId="{109424AA-F455-4BEC-8BF8-6560423859E8}" destId="{E2559AEE-62F5-4A67-BAE7-CCD2DF5D1753}" srcOrd="0" destOrd="0" presId="urn:microsoft.com/office/officeart/2018/2/layout/IconVerticalSolidList"/>
    <dgm:cxn modelId="{E7AFC6ED-757E-4D55-BD9B-0D2BE7C055AD}" type="presParOf" srcId="{109424AA-F455-4BEC-8BF8-6560423859E8}" destId="{47BAF2C0-E337-45B0-B995-C05E9E45F5E6}" srcOrd="1" destOrd="0" presId="urn:microsoft.com/office/officeart/2018/2/layout/IconVerticalSolidList"/>
    <dgm:cxn modelId="{26E1F8E4-FEF2-4BC6-A9B8-8566F5C4684A}" type="presParOf" srcId="{109424AA-F455-4BEC-8BF8-6560423859E8}" destId="{5B759564-8EF3-4C73-A7FD-110B0E0D7B07}" srcOrd="2" destOrd="0" presId="urn:microsoft.com/office/officeart/2018/2/layout/IconVerticalSolidList"/>
    <dgm:cxn modelId="{B2CC1DF4-925D-4781-B3FD-D4D00CF927DC}" type="presParOf" srcId="{109424AA-F455-4BEC-8BF8-6560423859E8}" destId="{A6D2C207-BEAA-4836-9065-DCFDAE5EB671}" srcOrd="3" destOrd="0" presId="urn:microsoft.com/office/officeart/2018/2/layout/IconVerticalSolidList"/>
    <dgm:cxn modelId="{A0CB415E-A2B2-4ACC-805E-AE0A87D13FB9}" type="presParOf" srcId="{7ED65E0B-2A61-4A7E-A7EE-A77EF6D4AAAA}" destId="{F365853E-8E50-4F86-BE92-1B81D38D7132}" srcOrd="3" destOrd="0" presId="urn:microsoft.com/office/officeart/2018/2/layout/IconVerticalSolidList"/>
    <dgm:cxn modelId="{2F1C618E-0208-4AE1-A7E3-6F0E8B61B5A5}" type="presParOf" srcId="{7ED65E0B-2A61-4A7E-A7EE-A77EF6D4AAAA}" destId="{1643A166-8D90-46E7-BC94-6C621B91C717}" srcOrd="4" destOrd="0" presId="urn:microsoft.com/office/officeart/2018/2/layout/IconVerticalSolidList"/>
    <dgm:cxn modelId="{DE1FB132-9E30-497E-93D4-67B7B0E69512}" type="presParOf" srcId="{1643A166-8D90-46E7-BC94-6C621B91C717}" destId="{63BFE2B0-2EDE-42F7-BA0F-CB13523468B4}" srcOrd="0" destOrd="0" presId="urn:microsoft.com/office/officeart/2018/2/layout/IconVerticalSolidList"/>
    <dgm:cxn modelId="{8719E1F2-0240-48EB-88E6-07CCC96B02A9}" type="presParOf" srcId="{1643A166-8D90-46E7-BC94-6C621B91C717}" destId="{257970FC-3B7F-469C-91AE-A4B46D7E4EDC}" srcOrd="1" destOrd="0" presId="urn:microsoft.com/office/officeart/2018/2/layout/IconVerticalSolidList"/>
    <dgm:cxn modelId="{E42587F0-7660-4D12-A703-E5FA277C197D}" type="presParOf" srcId="{1643A166-8D90-46E7-BC94-6C621B91C717}" destId="{376C1870-EA6A-439C-8B3C-939A68F7ED36}" srcOrd="2" destOrd="0" presId="urn:microsoft.com/office/officeart/2018/2/layout/IconVerticalSolidList"/>
    <dgm:cxn modelId="{6AD0CC78-CE9B-41DC-BB32-57D5EA161323}" type="presParOf" srcId="{1643A166-8D90-46E7-BC94-6C621B91C717}" destId="{EDE16A03-48B2-4FC9-A841-7DDE1B26C31E}" srcOrd="3" destOrd="0" presId="urn:microsoft.com/office/officeart/2018/2/layout/IconVerticalSolidList"/>
    <dgm:cxn modelId="{43B59A8A-6955-4BD9-A0D2-504CC3BAD521}" type="presParOf" srcId="{7ED65E0B-2A61-4A7E-A7EE-A77EF6D4AAAA}" destId="{5164E35C-2D74-4809-8623-81C88672BFB8}" srcOrd="5" destOrd="0" presId="urn:microsoft.com/office/officeart/2018/2/layout/IconVerticalSolidList"/>
    <dgm:cxn modelId="{8A09BADA-BAFD-47B0-8A0F-AD8A98FD8FB3}" type="presParOf" srcId="{7ED65E0B-2A61-4A7E-A7EE-A77EF6D4AAAA}" destId="{60FCFA11-BF6D-4311-AC6F-E8515C5A2775}" srcOrd="6" destOrd="0" presId="urn:microsoft.com/office/officeart/2018/2/layout/IconVerticalSolidList"/>
    <dgm:cxn modelId="{48D2ACBC-F78E-42C3-B993-8F8BD4825BB5}" type="presParOf" srcId="{60FCFA11-BF6D-4311-AC6F-E8515C5A2775}" destId="{32604C96-DA7E-40FE-8EDD-85687BC02C80}" srcOrd="0" destOrd="0" presId="urn:microsoft.com/office/officeart/2018/2/layout/IconVerticalSolidList"/>
    <dgm:cxn modelId="{EF62CECE-B2E7-403A-A0E3-741A73246C14}" type="presParOf" srcId="{60FCFA11-BF6D-4311-AC6F-E8515C5A2775}" destId="{FCFF53D1-5C29-4795-8027-189BA06889D8}" srcOrd="1" destOrd="0" presId="urn:microsoft.com/office/officeart/2018/2/layout/IconVerticalSolidList"/>
    <dgm:cxn modelId="{726ABF0F-3B1E-4E90-B80A-4704581511D4}" type="presParOf" srcId="{60FCFA11-BF6D-4311-AC6F-E8515C5A2775}" destId="{9D8EC034-A4F5-45F5-8E08-A3864EC8E1DF}" srcOrd="2" destOrd="0" presId="urn:microsoft.com/office/officeart/2018/2/layout/IconVerticalSolidList"/>
    <dgm:cxn modelId="{6DAE1614-70AE-4924-B84B-41C74DB43453}" type="presParOf" srcId="{60FCFA11-BF6D-4311-AC6F-E8515C5A2775}" destId="{BAB7367F-68B1-4C9E-87FC-1B449614AB5A}" srcOrd="3" destOrd="0" presId="urn:microsoft.com/office/officeart/2018/2/layout/IconVerticalSolidList"/>
    <dgm:cxn modelId="{CD24157A-B8FB-4E6F-A012-B425F1645BBF}" type="presParOf" srcId="{7ED65E0B-2A61-4A7E-A7EE-A77EF6D4AAAA}" destId="{29429B1C-6E76-48EF-AA9A-4837BBCC8FBD}" srcOrd="7" destOrd="0" presId="urn:microsoft.com/office/officeart/2018/2/layout/IconVerticalSolidList"/>
    <dgm:cxn modelId="{C20759BE-6D18-4359-8808-AFCD9F53C2C9}" type="presParOf" srcId="{7ED65E0B-2A61-4A7E-A7EE-A77EF6D4AAAA}" destId="{B1231475-7CDD-4E83-A353-E157EF211327}" srcOrd="8" destOrd="0" presId="urn:microsoft.com/office/officeart/2018/2/layout/IconVerticalSolidList"/>
    <dgm:cxn modelId="{484F922C-CFCC-489B-BAD5-7F2D4426409C}" type="presParOf" srcId="{B1231475-7CDD-4E83-A353-E157EF211327}" destId="{FBE633C6-C1A8-454C-BE34-34F7A052E8F8}" srcOrd="0" destOrd="0" presId="urn:microsoft.com/office/officeart/2018/2/layout/IconVerticalSolidList"/>
    <dgm:cxn modelId="{EEE3D687-0C1A-49B2-AD3F-38C5ABE4C77E}" type="presParOf" srcId="{B1231475-7CDD-4E83-A353-E157EF211327}" destId="{2DBD9F57-DC7C-435D-B92B-E504DA61BA0C}" srcOrd="1" destOrd="0" presId="urn:microsoft.com/office/officeart/2018/2/layout/IconVerticalSolidList"/>
    <dgm:cxn modelId="{6527703D-40CD-42CF-B46E-7B6EB25212BF}" type="presParOf" srcId="{B1231475-7CDD-4E83-A353-E157EF211327}" destId="{662538EB-B745-4316-B893-D99B03F4B3CF}" srcOrd="2" destOrd="0" presId="urn:microsoft.com/office/officeart/2018/2/layout/IconVerticalSolidList"/>
    <dgm:cxn modelId="{999A4B5F-04CB-45E9-8435-0B5215665253}" type="presParOf" srcId="{B1231475-7CDD-4E83-A353-E157EF211327}" destId="{77EB43B0-3A19-40AB-956E-9847C98B5926}" srcOrd="3" destOrd="0" presId="urn:microsoft.com/office/officeart/2018/2/layout/IconVerticalSolidList"/>
    <dgm:cxn modelId="{57AB3D6F-B6A3-49ED-A09D-C30F53EF03DE}" type="presParOf" srcId="{7ED65E0B-2A61-4A7E-A7EE-A77EF6D4AAAA}" destId="{3F631582-45B1-4B29-A052-B3E3879A720B}" srcOrd="9" destOrd="0" presId="urn:microsoft.com/office/officeart/2018/2/layout/IconVerticalSolidList"/>
    <dgm:cxn modelId="{505FC003-BF61-4A17-BE11-D02B737A79EC}" type="presParOf" srcId="{7ED65E0B-2A61-4A7E-A7EE-A77EF6D4AAAA}" destId="{0633D3C8-B29B-4CBC-BB12-B1DE2EE0F0F7}" srcOrd="10" destOrd="0" presId="urn:microsoft.com/office/officeart/2018/2/layout/IconVerticalSolidList"/>
    <dgm:cxn modelId="{9B5E39EC-A6D1-4CE8-B6FE-33DC0C90FDC0}" type="presParOf" srcId="{0633D3C8-B29B-4CBC-BB12-B1DE2EE0F0F7}" destId="{F931DA96-D487-48E6-B6FF-5601F77953E8}" srcOrd="0" destOrd="0" presId="urn:microsoft.com/office/officeart/2018/2/layout/IconVerticalSolidList"/>
    <dgm:cxn modelId="{8A0FE1E5-F97D-494B-8B84-E9378C4F029B}" type="presParOf" srcId="{0633D3C8-B29B-4CBC-BB12-B1DE2EE0F0F7}" destId="{E1B8746C-543D-4BA3-8D77-074A2FBDBF3B}" srcOrd="1" destOrd="0" presId="urn:microsoft.com/office/officeart/2018/2/layout/IconVerticalSolidList"/>
    <dgm:cxn modelId="{17EB3375-13DF-4F40-9169-824D1BB44EA7}" type="presParOf" srcId="{0633D3C8-B29B-4CBC-BB12-B1DE2EE0F0F7}" destId="{E7E7ACBB-9ACD-4690-A528-78263DEFE29D}" srcOrd="2" destOrd="0" presId="urn:microsoft.com/office/officeart/2018/2/layout/IconVerticalSolidList"/>
    <dgm:cxn modelId="{4128D55F-4BBC-4FFD-AAA5-C438731E2DE0}" type="presParOf" srcId="{0633D3C8-B29B-4CBC-BB12-B1DE2EE0F0F7}" destId="{228A9F74-E960-4B1A-9F4D-7E157BE0BCB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822AE00-4E3B-4AB0-A903-7158D1FA4DA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ECAE3B6-E63F-4F29-AE83-512F3D21351E}">
      <dgm:prSet/>
      <dgm:spPr/>
      <dgm:t>
        <a:bodyPr/>
        <a:lstStyle/>
        <a:p>
          <a:r>
            <a:rPr lang="en-US" dirty="0">
              <a:solidFill>
                <a:schemeClr val="tx1"/>
              </a:solidFill>
            </a:rPr>
            <a:t>Current Ratio </a:t>
          </a:r>
        </a:p>
        <a:p>
          <a:r>
            <a:rPr lang="en-US" dirty="0"/>
            <a:t>Can the school pay its short-term obligations?</a:t>
          </a:r>
        </a:p>
      </dgm:t>
    </dgm:pt>
    <dgm:pt modelId="{94B45CB5-A6A6-45FD-9BEB-AC5D8AAB605E}" type="parTrans" cxnId="{17389B0C-DB06-4CAB-93CD-C76C0AED494B}">
      <dgm:prSet/>
      <dgm:spPr/>
      <dgm:t>
        <a:bodyPr/>
        <a:lstStyle/>
        <a:p>
          <a:endParaRPr lang="en-US"/>
        </a:p>
      </dgm:t>
    </dgm:pt>
    <dgm:pt modelId="{AB04F042-A4C2-466C-9A3F-BA3371BED9E9}" type="sibTrans" cxnId="{17389B0C-DB06-4CAB-93CD-C76C0AED494B}">
      <dgm:prSet/>
      <dgm:spPr/>
      <dgm:t>
        <a:bodyPr/>
        <a:lstStyle/>
        <a:p>
          <a:endParaRPr lang="en-US"/>
        </a:p>
      </dgm:t>
    </dgm:pt>
    <dgm:pt modelId="{046A5A28-8FC3-43EF-A93D-C64DA492A373}">
      <dgm:prSet/>
      <dgm:spPr/>
      <dgm:t>
        <a:bodyPr/>
        <a:lstStyle/>
        <a:p>
          <a:r>
            <a:rPr lang="en-US" dirty="0">
              <a:solidFill>
                <a:schemeClr val="tx1"/>
              </a:solidFill>
            </a:rPr>
            <a:t>Cash On Hand</a:t>
          </a:r>
        </a:p>
        <a:p>
          <a:r>
            <a:rPr lang="en-US" dirty="0"/>
            <a:t>Does the school have the cash available to pay its bills?</a:t>
          </a:r>
        </a:p>
      </dgm:t>
    </dgm:pt>
    <dgm:pt modelId="{BAEDE1D7-30C7-4D60-A922-1CD69DA31C69}" type="parTrans" cxnId="{08B5EABA-2484-4D99-8920-5685E25248B3}">
      <dgm:prSet/>
      <dgm:spPr/>
      <dgm:t>
        <a:bodyPr/>
        <a:lstStyle/>
        <a:p>
          <a:endParaRPr lang="en-US"/>
        </a:p>
      </dgm:t>
    </dgm:pt>
    <dgm:pt modelId="{91D6E4D2-482B-4465-A087-04264641B077}" type="sibTrans" cxnId="{08B5EABA-2484-4D99-8920-5685E25248B3}">
      <dgm:prSet/>
      <dgm:spPr/>
      <dgm:t>
        <a:bodyPr/>
        <a:lstStyle/>
        <a:p>
          <a:endParaRPr lang="en-US"/>
        </a:p>
      </dgm:t>
    </dgm:pt>
    <dgm:pt modelId="{E659DFE4-B877-4904-A4D3-5D3025024674}">
      <dgm:prSet/>
      <dgm:spPr/>
      <dgm:t>
        <a:bodyPr/>
        <a:lstStyle/>
        <a:p>
          <a:r>
            <a:rPr lang="en-US" dirty="0">
              <a:solidFill>
                <a:schemeClr val="tx1"/>
              </a:solidFill>
            </a:rPr>
            <a:t>Enrollment/ADA Variance </a:t>
          </a:r>
          <a:r>
            <a:rPr lang="en-US" dirty="0"/>
            <a:t> </a:t>
          </a:r>
        </a:p>
        <a:p>
          <a:r>
            <a:rPr lang="en-US" dirty="0"/>
            <a:t>Does the school’s actual student enrollment and ADA support the projected revenue?</a:t>
          </a:r>
        </a:p>
      </dgm:t>
    </dgm:pt>
    <dgm:pt modelId="{03237BEE-E0CC-4786-B80B-A3A9E2A76B73}" type="parTrans" cxnId="{9FF5DA13-9270-46C8-B3AB-D1229ACA3436}">
      <dgm:prSet/>
      <dgm:spPr/>
      <dgm:t>
        <a:bodyPr/>
        <a:lstStyle/>
        <a:p>
          <a:endParaRPr lang="en-US"/>
        </a:p>
      </dgm:t>
    </dgm:pt>
    <dgm:pt modelId="{A786C0A7-FB31-481B-A98A-3E5BB125B500}" type="sibTrans" cxnId="{9FF5DA13-9270-46C8-B3AB-D1229ACA3436}">
      <dgm:prSet/>
      <dgm:spPr/>
      <dgm:t>
        <a:bodyPr/>
        <a:lstStyle/>
        <a:p>
          <a:endParaRPr lang="en-US"/>
        </a:p>
      </dgm:t>
    </dgm:pt>
    <dgm:pt modelId="{BA4A0C54-8B84-49FF-8349-5BF27229E7C5}">
      <dgm:prSet/>
      <dgm:spPr/>
      <dgm:t>
        <a:bodyPr/>
        <a:lstStyle/>
        <a:p>
          <a:r>
            <a:rPr lang="en-US" dirty="0">
              <a:solidFill>
                <a:schemeClr val="tx1"/>
              </a:solidFill>
            </a:rPr>
            <a:t>Unduplicated Pupil Percentage (UPP) Variance </a:t>
          </a:r>
        </a:p>
        <a:p>
          <a:r>
            <a:rPr lang="en-US" dirty="0"/>
            <a:t>Does the school’s actual UPP funding support the operating budget?</a:t>
          </a:r>
        </a:p>
      </dgm:t>
    </dgm:pt>
    <dgm:pt modelId="{4D6F0D0A-01BB-4186-93FE-A80FA4D12F26}" type="parTrans" cxnId="{D78090F2-3A16-4F9A-9FE1-6447354AE8C1}">
      <dgm:prSet/>
      <dgm:spPr/>
      <dgm:t>
        <a:bodyPr/>
        <a:lstStyle/>
        <a:p>
          <a:endParaRPr lang="en-US"/>
        </a:p>
      </dgm:t>
    </dgm:pt>
    <dgm:pt modelId="{BAB3016B-193F-4CCB-AFA2-6501BF20F84B}" type="sibTrans" cxnId="{D78090F2-3A16-4F9A-9FE1-6447354AE8C1}">
      <dgm:prSet/>
      <dgm:spPr/>
      <dgm:t>
        <a:bodyPr/>
        <a:lstStyle/>
        <a:p>
          <a:endParaRPr lang="en-US"/>
        </a:p>
      </dgm:t>
    </dgm:pt>
    <dgm:pt modelId="{46AB8DDB-14B2-4C59-B786-D87D2A73BFE6}">
      <dgm:prSet/>
      <dgm:spPr/>
      <dgm:t>
        <a:bodyPr/>
        <a:lstStyle/>
        <a:p>
          <a:r>
            <a:rPr lang="en-US" dirty="0">
              <a:solidFill>
                <a:schemeClr val="tx1"/>
              </a:solidFill>
            </a:rPr>
            <a:t>Reserve</a:t>
          </a:r>
          <a:r>
            <a:rPr lang="en-US" dirty="0"/>
            <a:t> </a:t>
          </a:r>
        </a:p>
        <a:p>
          <a:r>
            <a:rPr lang="en-US" dirty="0"/>
            <a:t>Does the school have resources to weather uncertainties?</a:t>
          </a:r>
        </a:p>
      </dgm:t>
    </dgm:pt>
    <dgm:pt modelId="{3F528495-F2F3-42E2-A534-61A19898EEBB}" type="parTrans" cxnId="{DC451953-7465-4E37-8EDE-12BE582A5712}">
      <dgm:prSet/>
      <dgm:spPr/>
      <dgm:t>
        <a:bodyPr/>
        <a:lstStyle/>
        <a:p>
          <a:endParaRPr lang="en-US"/>
        </a:p>
      </dgm:t>
    </dgm:pt>
    <dgm:pt modelId="{64233164-51C2-4883-8635-A54D78B23208}" type="sibTrans" cxnId="{DC451953-7465-4E37-8EDE-12BE582A5712}">
      <dgm:prSet/>
      <dgm:spPr/>
      <dgm:t>
        <a:bodyPr/>
        <a:lstStyle/>
        <a:p>
          <a:endParaRPr lang="en-US"/>
        </a:p>
      </dgm:t>
    </dgm:pt>
    <dgm:pt modelId="{7B537CF1-61A7-4EEF-A4B6-C126D68EAE7B}" type="pres">
      <dgm:prSet presAssocID="{8822AE00-4E3B-4AB0-A903-7158D1FA4DA4}" presName="diagram" presStyleCnt="0">
        <dgm:presLayoutVars>
          <dgm:dir/>
          <dgm:resizeHandles val="exact"/>
        </dgm:presLayoutVars>
      </dgm:prSet>
      <dgm:spPr/>
    </dgm:pt>
    <dgm:pt modelId="{6A03971E-6BCA-4630-AF98-12B3212F50E1}" type="pres">
      <dgm:prSet presAssocID="{1ECAE3B6-E63F-4F29-AE83-512F3D21351E}" presName="node" presStyleLbl="node1" presStyleIdx="0" presStyleCnt="5" custLinFactX="68872" custLinFactY="13634" custLinFactNeighborX="100000" custLinFactNeighborY="100000">
        <dgm:presLayoutVars>
          <dgm:bulletEnabled val="1"/>
        </dgm:presLayoutVars>
      </dgm:prSet>
      <dgm:spPr/>
    </dgm:pt>
    <dgm:pt modelId="{05A44266-7598-460B-B652-F15FAD2A0859}" type="pres">
      <dgm:prSet presAssocID="{AB04F042-A4C2-466C-9A3F-BA3371BED9E9}" presName="sibTrans" presStyleCnt="0"/>
      <dgm:spPr/>
    </dgm:pt>
    <dgm:pt modelId="{385CDA01-1C03-4901-AB0E-D14379B7272A}" type="pres">
      <dgm:prSet presAssocID="{046A5A28-8FC3-43EF-A93D-C64DA492A373}" presName="node" presStyleLbl="node1" presStyleIdx="1" presStyleCnt="5" custLinFactX="-5665" custLinFactNeighborX="-100000" custLinFactNeighborY="1081">
        <dgm:presLayoutVars>
          <dgm:bulletEnabled val="1"/>
        </dgm:presLayoutVars>
      </dgm:prSet>
      <dgm:spPr/>
    </dgm:pt>
    <dgm:pt modelId="{6ABEDBCB-F07E-4B01-85A3-0C1FCFE67CA9}" type="pres">
      <dgm:prSet presAssocID="{91D6E4D2-482B-4465-A087-04264641B077}" presName="sibTrans" presStyleCnt="0"/>
      <dgm:spPr/>
    </dgm:pt>
    <dgm:pt modelId="{D30F8BC0-5F7C-4ACB-B5F5-301E0394EC94}" type="pres">
      <dgm:prSet presAssocID="{E659DFE4-B877-4904-A4D3-5D3025024674}" presName="node" presStyleLbl="node1" presStyleIdx="2" presStyleCnt="5" custLinFactX="-5665" custLinFactNeighborX="-100000" custLinFactNeighborY="1081">
        <dgm:presLayoutVars>
          <dgm:bulletEnabled val="1"/>
        </dgm:presLayoutVars>
      </dgm:prSet>
      <dgm:spPr/>
    </dgm:pt>
    <dgm:pt modelId="{9B45370C-C290-4417-9DFD-CCC95CCB4C7B}" type="pres">
      <dgm:prSet presAssocID="{A786C0A7-FB31-481B-A98A-3E5BB125B500}" presName="sibTrans" presStyleCnt="0"/>
      <dgm:spPr/>
    </dgm:pt>
    <dgm:pt modelId="{0AA02FF1-F1F9-478E-96A8-51C5F2990398}" type="pres">
      <dgm:prSet presAssocID="{BA4A0C54-8B84-49FF-8349-5BF27229E7C5}" presName="node" presStyleLbl="node1" presStyleIdx="3" presStyleCnt="5" custLinFactX="65000" custLinFactY="-15586" custLinFactNeighborX="100000" custLinFactNeighborY="-100000">
        <dgm:presLayoutVars>
          <dgm:bulletEnabled val="1"/>
        </dgm:presLayoutVars>
      </dgm:prSet>
      <dgm:spPr/>
    </dgm:pt>
    <dgm:pt modelId="{2967AE4F-D0CA-4FAB-BCFF-644762C05A3B}" type="pres">
      <dgm:prSet presAssocID="{BAB3016B-193F-4CCB-AFA2-6501BF20F84B}" presName="sibTrans" presStyleCnt="0"/>
      <dgm:spPr/>
    </dgm:pt>
    <dgm:pt modelId="{BC359AC2-F565-4E6C-A897-FFE0F587908C}" type="pres">
      <dgm:prSet presAssocID="{46AB8DDB-14B2-4C59-B786-D87D2A73BFE6}" presName="node" presStyleLbl="node1" presStyleIdx="4" presStyleCnt="5" custLinFactX="-5000" custLinFactNeighborX="-100000" custLinFactNeighborY="-3246">
        <dgm:presLayoutVars>
          <dgm:bulletEnabled val="1"/>
        </dgm:presLayoutVars>
      </dgm:prSet>
      <dgm:spPr/>
    </dgm:pt>
  </dgm:ptLst>
  <dgm:cxnLst>
    <dgm:cxn modelId="{17389B0C-DB06-4CAB-93CD-C76C0AED494B}" srcId="{8822AE00-4E3B-4AB0-A903-7158D1FA4DA4}" destId="{1ECAE3B6-E63F-4F29-AE83-512F3D21351E}" srcOrd="0" destOrd="0" parTransId="{94B45CB5-A6A6-45FD-9BEB-AC5D8AAB605E}" sibTransId="{AB04F042-A4C2-466C-9A3F-BA3371BED9E9}"/>
    <dgm:cxn modelId="{9FF5DA13-9270-46C8-B3AB-D1229ACA3436}" srcId="{8822AE00-4E3B-4AB0-A903-7158D1FA4DA4}" destId="{E659DFE4-B877-4904-A4D3-5D3025024674}" srcOrd="2" destOrd="0" parTransId="{03237BEE-E0CC-4786-B80B-A3A9E2A76B73}" sibTransId="{A786C0A7-FB31-481B-A98A-3E5BB125B500}"/>
    <dgm:cxn modelId="{6CC4523A-1CE2-4CD6-BDEF-3D744157EBBE}" type="presOf" srcId="{E659DFE4-B877-4904-A4D3-5D3025024674}" destId="{D30F8BC0-5F7C-4ACB-B5F5-301E0394EC94}" srcOrd="0" destOrd="0" presId="urn:microsoft.com/office/officeart/2005/8/layout/default"/>
    <dgm:cxn modelId="{944BDC4A-E452-46CD-8164-009FDE7B447F}" type="presOf" srcId="{46AB8DDB-14B2-4C59-B786-D87D2A73BFE6}" destId="{BC359AC2-F565-4E6C-A897-FFE0F587908C}" srcOrd="0" destOrd="0" presId="urn:microsoft.com/office/officeart/2005/8/layout/default"/>
    <dgm:cxn modelId="{DC451953-7465-4E37-8EDE-12BE582A5712}" srcId="{8822AE00-4E3B-4AB0-A903-7158D1FA4DA4}" destId="{46AB8DDB-14B2-4C59-B786-D87D2A73BFE6}" srcOrd="4" destOrd="0" parTransId="{3F528495-F2F3-42E2-A534-61A19898EEBB}" sibTransId="{64233164-51C2-4883-8635-A54D78B23208}"/>
    <dgm:cxn modelId="{08B5EABA-2484-4D99-8920-5685E25248B3}" srcId="{8822AE00-4E3B-4AB0-A903-7158D1FA4DA4}" destId="{046A5A28-8FC3-43EF-A93D-C64DA492A373}" srcOrd="1" destOrd="0" parTransId="{BAEDE1D7-30C7-4D60-A922-1CD69DA31C69}" sibTransId="{91D6E4D2-482B-4465-A087-04264641B077}"/>
    <dgm:cxn modelId="{1B9C80BC-4CE3-403E-A339-67E38D496D74}" type="presOf" srcId="{BA4A0C54-8B84-49FF-8349-5BF27229E7C5}" destId="{0AA02FF1-F1F9-478E-96A8-51C5F2990398}" srcOrd="0" destOrd="0" presId="urn:microsoft.com/office/officeart/2005/8/layout/default"/>
    <dgm:cxn modelId="{3F0846BE-1022-4087-BB3D-E9A8804C2C0A}" type="presOf" srcId="{8822AE00-4E3B-4AB0-A903-7158D1FA4DA4}" destId="{7B537CF1-61A7-4EEF-A4B6-C126D68EAE7B}" srcOrd="0" destOrd="0" presId="urn:microsoft.com/office/officeart/2005/8/layout/default"/>
    <dgm:cxn modelId="{1A4ABDDA-ED0F-4281-9ABA-B683DCB8BC42}" type="presOf" srcId="{046A5A28-8FC3-43EF-A93D-C64DA492A373}" destId="{385CDA01-1C03-4901-AB0E-D14379B7272A}" srcOrd="0" destOrd="0" presId="urn:microsoft.com/office/officeart/2005/8/layout/default"/>
    <dgm:cxn modelId="{DCE207E6-2A0C-4F23-802E-1DA256A7873E}" type="presOf" srcId="{1ECAE3B6-E63F-4F29-AE83-512F3D21351E}" destId="{6A03971E-6BCA-4630-AF98-12B3212F50E1}" srcOrd="0" destOrd="0" presId="urn:microsoft.com/office/officeart/2005/8/layout/default"/>
    <dgm:cxn modelId="{D78090F2-3A16-4F9A-9FE1-6447354AE8C1}" srcId="{8822AE00-4E3B-4AB0-A903-7158D1FA4DA4}" destId="{BA4A0C54-8B84-49FF-8349-5BF27229E7C5}" srcOrd="3" destOrd="0" parTransId="{4D6F0D0A-01BB-4186-93FE-A80FA4D12F26}" sibTransId="{BAB3016B-193F-4CCB-AFA2-6501BF20F84B}"/>
    <dgm:cxn modelId="{C212C0C7-ADFA-4F24-8DB2-096BBDE96BC5}" type="presParOf" srcId="{7B537CF1-61A7-4EEF-A4B6-C126D68EAE7B}" destId="{6A03971E-6BCA-4630-AF98-12B3212F50E1}" srcOrd="0" destOrd="0" presId="urn:microsoft.com/office/officeart/2005/8/layout/default"/>
    <dgm:cxn modelId="{F1E4D61B-03FE-4B50-98BA-8BAE1A9AB5FE}" type="presParOf" srcId="{7B537CF1-61A7-4EEF-A4B6-C126D68EAE7B}" destId="{05A44266-7598-460B-B652-F15FAD2A0859}" srcOrd="1" destOrd="0" presId="urn:microsoft.com/office/officeart/2005/8/layout/default"/>
    <dgm:cxn modelId="{A1739AB9-E2E7-426F-9812-97A6519470D0}" type="presParOf" srcId="{7B537CF1-61A7-4EEF-A4B6-C126D68EAE7B}" destId="{385CDA01-1C03-4901-AB0E-D14379B7272A}" srcOrd="2" destOrd="0" presId="urn:microsoft.com/office/officeart/2005/8/layout/default"/>
    <dgm:cxn modelId="{280579CE-73C5-4F4A-96AC-81D030FB076C}" type="presParOf" srcId="{7B537CF1-61A7-4EEF-A4B6-C126D68EAE7B}" destId="{6ABEDBCB-F07E-4B01-85A3-0C1FCFE67CA9}" srcOrd="3" destOrd="0" presId="urn:microsoft.com/office/officeart/2005/8/layout/default"/>
    <dgm:cxn modelId="{78FB4B7B-C92C-4CD9-978F-B429D0890312}" type="presParOf" srcId="{7B537CF1-61A7-4EEF-A4B6-C126D68EAE7B}" destId="{D30F8BC0-5F7C-4ACB-B5F5-301E0394EC94}" srcOrd="4" destOrd="0" presId="urn:microsoft.com/office/officeart/2005/8/layout/default"/>
    <dgm:cxn modelId="{10C604DB-92B2-430C-BC6C-CA670E77932E}" type="presParOf" srcId="{7B537CF1-61A7-4EEF-A4B6-C126D68EAE7B}" destId="{9B45370C-C290-4417-9DFD-CCC95CCB4C7B}" srcOrd="5" destOrd="0" presId="urn:microsoft.com/office/officeart/2005/8/layout/default"/>
    <dgm:cxn modelId="{180C4393-5637-4B95-80A7-D31E916952C9}" type="presParOf" srcId="{7B537CF1-61A7-4EEF-A4B6-C126D68EAE7B}" destId="{0AA02FF1-F1F9-478E-96A8-51C5F2990398}" srcOrd="6" destOrd="0" presId="urn:microsoft.com/office/officeart/2005/8/layout/default"/>
    <dgm:cxn modelId="{ACD84C70-3930-474E-91F1-B708AB15B755}" type="presParOf" srcId="{7B537CF1-61A7-4EEF-A4B6-C126D68EAE7B}" destId="{2967AE4F-D0CA-4FAB-BCFF-644762C05A3B}" srcOrd="7" destOrd="0" presId="urn:microsoft.com/office/officeart/2005/8/layout/default"/>
    <dgm:cxn modelId="{75F015C4-A57D-492B-A1A6-13BB68A07B44}" type="presParOf" srcId="{7B537CF1-61A7-4EEF-A4B6-C126D68EAE7B}" destId="{BC359AC2-F565-4E6C-A897-FFE0F587908C}"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0B17B8-6E58-4E7F-AACA-80265B015042}">
      <dsp:nvSpPr>
        <dsp:cNvPr id="0" name=""/>
        <dsp:cNvSpPr/>
      </dsp:nvSpPr>
      <dsp:spPr>
        <a:xfrm>
          <a:off x="0" y="8493"/>
          <a:ext cx="8239511" cy="10266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solidFill>
                <a:schemeClr val="tx1"/>
              </a:solidFill>
            </a:rPr>
            <a:t>Federal money</a:t>
          </a:r>
          <a:r>
            <a:rPr lang="en-US" sz="2700" kern="1200" dirty="0"/>
            <a:t>:  ESSER I, II &amp; III; CARES Act</a:t>
          </a:r>
        </a:p>
      </dsp:txBody>
      <dsp:txXfrm>
        <a:off x="50118" y="58611"/>
        <a:ext cx="8139275" cy="926439"/>
      </dsp:txXfrm>
    </dsp:sp>
    <dsp:sp modelId="{F2B9C320-4EC4-4F34-B9D4-C08C3A8950DA}">
      <dsp:nvSpPr>
        <dsp:cNvPr id="0" name=""/>
        <dsp:cNvSpPr/>
      </dsp:nvSpPr>
      <dsp:spPr>
        <a:xfrm>
          <a:off x="0" y="1112929"/>
          <a:ext cx="8239511" cy="10266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solidFill>
                <a:schemeClr val="tx1"/>
              </a:solidFill>
            </a:rPr>
            <a:t>State money</a:t>
          </a:r>
          <a:r>
            <a:rPr lang="en-US" sz="2700" kern="1200" dirty="0"/>
            <a:t>: New one-time &amp; on-going initiatives and investments</a:t>
          </a:r>
        </a:p>
      </dsp:txBody>
      <dsp:txXfrm>
        <a:off x="50118" y="1163047"/>
        <a:ext cx="8139275" cy="92643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03971E-6BCA-4630-AF98-12B3212F50E1}">
      <dsp:nvSpPr>
        <dsp:cNvPr id="0" name=""/>
        <dsp:cNvSpPr/>
      </dsp:nvSpPr>
      <dsp:spPr>
        <a:xfrm>
          <a:off x="1098865" y="944"/>
          <a:ext cx="2983756" cy="17902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Operating Margin </a:t>
          </a:r>
          <a:r>
            <a:rPr lang="en-US" sz="1900" kern="1200" dirty="0"/>
            <a:t> </a:t>
          </a:r>
        </a:p>
        <a:p>
          <a:pPr marL="0" lvl="0" indent="0" algn="ctr" defTabSz="844550">
            <a:lnSpc>
              <a:spcPct val="90000"/>
            </a:lnSpc>
            <a:spcBef>
              <a:spcPct val="0"/>
            </a:spcBef>
            <a:spcAft>
              <a:spcPct val="35000"/>
            </a:spcAft>
            <a:buNone/>
          </a:pPr>
          <a:r>
            <a:rPr lang="en-US" sz="1900" kern="1200" dirty="0"/>
            <a:t>Is the school deficit spending and has not made spending adjustments?</a:t>
          </a:r>
        </a:p>
      </dsp:txBody>
      <dsp:txXfrm>
        <a:off x="1098865" y="944"/>
        <a:ext cx="2983756" cy="1790253"/>
      </dsp:txXfrm>
    </dsp:sp>
    <dsp:sp modelId="{6FEE25AB-B397-419F-BD55-F2E0A2C042D9}">
      <dsp:nvSpPr>
        <dsp:cNvPr id="0" name=""/>
        <dsp:cNvSpPr/>
      </dsp:nvSpPr>
      <dsp:spPr>
        <a:xfrm>
          <a:off x="4380997" y="944"/>
          <a:ext cx="2983756" cy="17902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Debt Ratio</a:t>
          </a:r>
        </a:p>
        <a:p>
          <a:pPr marL="0" lvl="0" indent="0" algn="ctr" defTabSz="844550">
            <a:lnSpc>
              <a:spcPct val="90000"/>
            </a:lnSpc>
            <a:spcBef>
              <a:spcPct val="0"/>
            </a:spcBef>
            <a:spcAft>
              <a:spcPct val="35000"/>
            </a:spcAft>
            <a:buNone/>
          </a:pPr>
          <a:r>
            <a:rPr lang="en-US" sz="1900" kern="1200" dirty="0">
              <a:solidFill>
                <a:schemeClr val="tx1"/>
              </a:solidFill>
            </a:rPr>
            <a:t> </a:t>
          </a:r>
          <a:r>
            <a:rPr lang="en-US" sz="1900" kern="1200" dirty="0"/>
            <a:t>Ability to repay loan requirements within the fiscal year without additional borrowing.</a:t>
          </a:r>
        </a:p>
      </dsp:txBody>
      <dsp:txXfrm>
        <a:off x="4380997" y="944"/>
        <a:ext cx="2983756" cy="1790253"/>
      </dsp:txXfrm>
    </dsp:sp>
    <dsp:sp modelId="{8381258A-7D50-4D71-89DD-565185D227AD}">
      <dsp:nvSpPr>
        <dsp:cNvPr id="0" name=""/>
        <dsp:cNvSpPr/>
      </dsp:nvSpPr>
      <dsp:spPr>
        <a:xfrm>
          <a:off x="2739931" y="2089574"/>
          <a:ext cx="2983756" cy="17902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Cash Flow From Current Operations </a:t>
          </a:r>
        </a:p>
        <a:p>
          <a:pPr marL="0" lvl="0" indent="0" algn="ctr" defTabSz="844550">
            <a:lnSpc>
              <a:spcPct val="90000"/>
            </a:lnSpc>
            <a:spcBef>
              <a:spcPct val="0"/>
            </a:spcBef>
            <a:spcAft>
              <a:spcPct val="35000"/>
            </a:spcAft>
            <a:buNone/>
          </a:pPr>
          <a:r>
            <a:rPr lang="en-US" sz="1900" kern="1200" dirty="0"/>
            <a:t>How much money the school has available to invest in new programs and negotiations.</a:t>
          </a:r>
        </a:p>
      </dsp:txBody>
      <dsp:txXfrm>
        <a:off x="2739931" y="2089574"/>
        <a:ext cx="2983756" cy="179025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0C017-BDBB-4CDD-9B05-077A235FC840}">
      <dsp:nvSpPr>
        <dsp:cNvPr id="0" name=""/>
        <dsp:cNvSpPr/>
      </dsp:nvSpPr>
      <dsp:spPr>
        <a:xfrm>
          <a:off x="36663" y="0"/>
          <a:ext cx="3261751" cy="38807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tx1"/>
              </a:solidFill>
            </a:rPr>
            <a:t>Generally Accepted Accounting Principals</a:t>
          </a:r>
        </a:p>
        <a:p>
          <a:pPr marL="0" lvl="0" indent="0" algn="ctr" defTabSz="1600200">
            <a:lnSpc>
              <a:spcPct val="90000"/>
            </a:lnSpc>
            <a:spcBef>
              <a:spcPct val="0"/>
            </a:spcBef>
            <a:spcAft>
              <a:spcPct val="35000"/>
            </a:spcAft>
            <a:buNone/>
          </a:pPr>
          <a:r>
            <a:rPr lang="en-US" sz="3600" kern="1200" dirty="0"/>
            <a:t> Does the charter school follow GAAP?</a:t>
          </a:r>
        </a:p>
      </dsp:txBody>
      <dsp:txXfrm>
        <a:off x="36663" y="0"/>
        <a:ext cx="3261751" cy="3880771"/>
      </dsp:txXfrm>
    </dsp:sp>
    <dsp:sp modelId="{BE88214D-92B5-4FDD-8529-B04B7B02F6D8}">
      <dsp:nvSpPr>
        <dsp:cNvPr id="0" name=""/>
        <dsp:cNvSpPr/>
      </dsp:nvSpPr>
      <dsp:spPr>
        <a:xfrm>
          <a:off x="3735871" y="0"/>
          <a:ext cx="4727724" cy="28366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chemeClr val="tx1"/>
              </a:solidFill>
            </a:rPr>
            <a:t>Financial Reporting</a:t>
          </a:r>
          <a:endParaRPr lang="en-US" sz="4000" kern="1200" dirty="0"/>
        </a:p>
        <a:p>
          <a:pPr marL="0" lvl="0" indent="0" algn="ctr" defTabSz="1778000">
            <a:lnSpc>
              <a:spcPct val="90000"/>
            </a:lnSpc>
            <a:spcBef>
              <a:spcPct val="0"/>
            </a:spcBef>
            <a:spcAft>
              <a:spcPct val="35000"/>
            </a:spcAft>
            <a:buNone/>
          </a:pPr>
          <a:r>
            <a:rPr lang="en-US" sz="4000" kern="1200" dirty="0"/>
            <a:t>Are the Budget, Interim and Audit reports timely?</a:t>
          </a:r>
        </a:p>
      </dsp:txBody>
      <dsp:txXfrm>
        <a:off x="3735871" y="0"/>
        <a:ext cx="4727724" cy="283663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E9A0F-05B0-4BDF-A42E-D881CE7896AF}">
      <dsp:nvSpPr>
        <dsp:cNvPr id="0" name=""/>
        <dsp:cNvSpPr/>
      </dsp:nvSpPr>
      <dsp:spPr>
        <a:xfrm>
          <a:off x="0" y="3505"/>
          <a:ext cx="10328856" cy="16391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9FFC1E-4DFC-462F-B84F-86AEBA60CE0D}">
      <dsp:nvSpPr>
        <dsp:cNvPr id="0" name=""/>
        <dsp:cNvSpPr/>
      </dsp:nvSpPr>
      <dsp:spPr>
        <a:xfrm>
          <a:off x="495837" y="372310"/>
          <a:ext cx="901523" cy="9015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861974-4E33-439F-B0D5-07388D7D4B06}">
      <dsp:nvSpPr>
        <dsp:cNvPr id="0" name=""/>
        <dsp:cNvSpPr/>
      </dsp:nvSpPr>
      <dsp:spPr>
        <a:xfrm>
          <a:off x="1893199" y="3505"/>
          <a:ext cx="4647985" cy="1639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475" tIns="173475" rIns="173475" bIns="173475" numCol="1" spcCol="1270" anchor="ctr" anchorCtr="0">
          <a:noAutofit/>
        </a:bodyPr>
        <a:lstStyle/>
        <a:p>
          <a:pPr marL="0" lvl="0" indent="0" algn="l" defTabSz="1111250">
            <a:lnSpc>
              <a:spcPct val="100000"/>
            </a:lnSpc>
            <a:spcBef>
              <a:spcPct val="0"/>
            </a:spcBef>
            <a:spcAft>
              <a:spcPct val="35000"/>
            </a:spcAft>
            <a:buNone/>
          </a:pPr>
          <a:r>
            <a:rPr lang="en-US" sz="2500" kern="1200"/>
            <a:t>Purpose</a:t>
          </a:r>
        </a:p>
      </dsp:txBody>
      <dsp:txXfrm>
        <a:off x="1893199" y="3505"/>
        <a:ext cx="4647985" cy="1639133"/>
      </dsp:txXfrm>
    </dsp:sp>
    <dsp:sp modelId="{0EF8F58C-915C-495D-B952-0F3F4A0D70AA}">
      <dsp:nvSpPr>
        <dsp:cNvPr id="0" name=""/>
        <dsp:cNvSpPr/>
      </dsp:nvSpPr>
      <dsp:spPr>
        <a:xfrm>
          <a:off x="6541184" y="3505"/>
          <a:ext cx="3785821" cy="1639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475" tIns="173475" rIns="173475" bIns="173475" numCol="1" spcCol="1270" anchor="ctr" anchorCtr="0">
          <a:noAutofit/>
        </a:bodyPr>
        <a:lstStyle/>
        <a:p>
          <a:pPr marL="0" lvl="0" indent="0" algn="l" defTabSz="488950">
            <a:lnSpc>
              <a:spcPct val="100000"/>
            </a:lnSpc>
            <a:spcBef>
              <a:spcPct val="0"/>
            </a:spcBef>
            <a:spcAft>
              <a:spcPct val="35000"/>
            </a:spcAft>
            <a:buNone/>
          </a:pPr>
          <a:r>
            <a:rPr lang="en-US" sz="1500" b="1" kern="1200" dirty="0">
              <a:solidFill>
                <a:srgbClr val="F3A447">
                  <a:lumMod val="50000"/>
                </a:srgbClr>
              </a:solidFill>
              <a:latin typeface="Arial"/>
              <a:ea typeface="+mn-ea"/>
              <a:cs typeface="+mn-cs"/>
            </a:rPr>
            <a:t>Convey school’s annual performance and performance trend over time</a:t>
          </a:r>
        </a:p>
        <a:p>
          <a:pPr marL="0" lvl="0" indent="0" algn="l" defTabSz="488950">
            <a:lnSpc>
              <a:spcPct val="100000"/>
            </a:lnSpc>
            <a:spcBef>
              <a:spcPct val="0"/>
            </a:spcBef>
            <a:spcAft>
              <a:spcPct val="35000"/>
            </a:spcAft>
            <a:buNone/>
          </a:pPr>
          <a:r>
            <a:rPr lang="en-US" sz="1500" b="1" kern="1200" dirty="0">
              <a:solidFill>
                <a:srgbClr val="F3A447">
                  <a:lumMod val="50000"/>
                </a:srgbClr>
              </a:solidFill>
              <a:latin typeface="Arial"/>
              <a:ea typeface="+mn-ea"/>
              <a:cs typeface="+mn-cs"/>
            </a:rPr>
            <a:t>Assess school’s performance in light of renewal</a:t>
          </a:r>
        </a:p>
        <a:p>
          <a:pPr marL="0" lvl="0" indent="0" algn="l" defTabSz="488950">
            <a:lnSpc>
              <a:spcPct val="100000"/>
            </a:lnSpc>
            <a:spcBef>
              <a:spcPct val="0"/>
            </a:spcBef>
            <a:spcAft>
              <a:spcPct val="35000"/>
            </a:spcAft>
            <a:buNone/>
          </a:pPr>
          <a:r>
            <a:rPr lang="en-US" sz="1500" b="1" kern="1200" dirty="0">
              <a:solidFill>
                <a:srgbClr val="F3A447">
                  <a:lumMod val="50000"/>
                </a:srgbClr>
              </a:solidFill>
              <a:latin typeface="Arial"/>
              <a:ea typeface="+mn-ea"/>
              <a:cs typeface="+mn-cs"/>
            </a:rPr>
            <a:t>Initiate conversation with school, differentiate oversight, adopt plan if needed</a:t>
          </a:r>
        </a:p>
      </dsp:txBody>
      <dsp:txXfrm>
        <a:off x="6541184" y="3505"/>
        <a:ext cx="3785821" cy="1639133"/>
      </dsp:txXfrm>
    </dsp:sp>
    <dsp:sp modelId="{AC2C0215-B34B-4AA1-A139-F03C0C709CC9}">
      <dsp:nvSpPr>
        <dsp:cNvPr id="0" name=""/>
        <dsp:cNvSpPr/>
      </dsp:nvSpPr>
      <dsp:spPr>
        <a:xfrm>
          <a:off x="0" y="2006640"/>
          <a:ext cx="10328856" cy="16391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5A430E-3938-4277-9B7D-657883A575EB}">
      <dsp:nvSpPr>
        <dsp:cNvPr id="0" name=""/>
        <dsp:cNvSpPr/>
      </dsp:nvSpPr>
      <dsp:spPr>
        <a:xfrm>
          <a:off x="495837" y="2421226"/>
          <a:ext cx="901523" cy="9015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D40D39-7A2B-462C-9568-B25D3CFB9DB1}">
      <dsp:nvSpPr>
        <dsp:cNvPr id="0" name=""/>
        <dsp:cNvSpPr/>
      </dsp:nvSpPr>
      <dsp:spPr>
        <a:xfrm>
          <a:off x="1893199" y="2052421"/>
          <a:ext cx="4647985" cy="1639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475" tIns="173475" rIns="173475" bIns="173475" numCol="1" spcCol="1270" anchor="ctr" anchorCtr="0">
          <a:noAutofit/>
        </a:bodyPr>
        <a:lstStyle/>
        <a:p>
          <a:pPr marL="0" lvl="0" indent="0" algn="l" defTabSz="1111250">
            <a:lnSpc>
              <a:spcPct val="100000"/>
            </a:lnSpc>
            <a:spcBef>
              <a:spcPct val="0"/>
            </a:spcBef>
            <a:spcAft>
              <a:spcPct val="35000"/>
            </a:spcAft>
            <a:buNone/>
          </a:pPr>
          <a:r>
            <a:rPr lang="en-US" sz="2500" kern="1200" dirty="0"/>
            <a:t>Annual Performance Report Components</a:t>
          </a:r>
        </a:p>
      </dsp:txBody>
      <dsp:txXfrm>
        <a:off x="1893199" y="2052421"/>
        <a:ext cx="4647985" cy="1639133"/>
      </dsp:txXfrm>
    </dsp:sp>
    <dsp:sp modelId="{801A5F39-622B-4C41-8005-191B53A6078A}">
      <dsp:nvSpPr>
        <dsp:cNvPr id="0" name=""/>
        <dsp:cNvSpPr/>
      </dsp:nvSpPr>
      <dsp:spPr>
        <a:xfrm>
          <a:off x="6541184" y="2052421"/>
          <a:ext cx="3785821" cy="1639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475" tIns="173475" rIns="173475" bIns="173475" numCol="1" spcCol="1270" anchor="ctr" anchorCtr="0">
          <a:noAutofit/>
        </a:bodyPr>
        <a:lstStyle/>
        <a:p>
          <a:pPr marL="0" lvl="0" indent="0" algn="l" defTabSz="488950">
            <a:lnSpc>
              <a:spcPct val="100000"/>
            </a:lnSpc>
            <a:spcBef>
              <a:spcPct val="0"/>
            </a:spcBef>
            <a:spcAft>
              <a:spcPct val="35000"/>
            </a:spcAft>
            <a:buNone/>
          </a:pPr>
          <a:r>
            <a:rPr lang="en-US" sz="1500" b="1" kern="1200" dirty="0">
              <a:solidFill>
                <a:srgbClr val="F3A447">
                  <a:lumMod val="50000"/>
                </a:srgbClr>
              </a:solidFill>
              <a:latin typeface="Arial"/>
              <a:ea typeface="+mn-ea"/>
              <a:cs typeface="+mn-cs"/>
            </a:rPr>
            <a:t>Summary of school performance: Academic, Operational, Financial</a:t>
          </a:r>
        </a:p>
        <a:p>
          <a:pPr marL="0" lvl="0" indent="0" algn="l" defTabSz="488950">
            <a:lnSpc>
              <a:spcPct val="100000"/>
            </a:lnSpc>
            <a:spcBef>
              <a:spcPct val="0"/>
            </a:spcBef>
            <a:spcAft>
              <a:spcPct val="35000"/>
            </a:spcAft>
            <a:buNone/>
          </a:pPr>
          <a:r>
            <a:rPr lang="en-US" sz="1500" b="1" kern="1200" dirty="0">
              <a:solidFill>
                <a:srgbClr val="F3A447">
                  <a:lumMod val="50000"/>
                </a:srgbClr>
              </a:solidFill>
              <a:latin typeface="Arial"/>
              <a:ea typeface="+mn-ea"/>
              <a:cs typeface="+mn-cs"/>
            </a:rPr>
            <a:t>Non-rated narrative addressing the fourth Core Performance Question</a:t>
          </a:r>
        </a:p>
        <a:p>
          <a:pPr marL="0" lvl="0" indent="0" algn="l" defTabSz="488950">
            <a:lnSpc>
              <a:spcPct val="100000"/>
            </a:lnSpc>
            <a:spcBef>
              <a:spcPct val="0"/>
            </a:spcBef>
            <a:spcAft>
              <a:spcPct val="35000"/>
            </a:spcAft>
            <a:buNone/>
          </a:pPr>
          <a:r>
            <a:rPr lang="en-US" sz="1500" b="1" kern="1200" dirty="0">
              <a:solidFill>
                <a:srgbClr val="F3A447">
                  <a:lumMod val="50000"/>
                </a:srgbClr>
              </a:solidFill>
              <a:latin typeface="Arial"/>
              <a:ea typeface="+mn-ea"/>
              <a:cs typeface="+mn-cs"/>
            </a:rPr>
            <a:t>LCAP summary and overall Strengths/Areas for Improvement</a:t>
          </a:r>
        </a:p>
      </dsp:txBody>
      <dsp:txXfrm>
        <a:off x="6541184" y="2052421"/>
        <a:ext cx="3785821" cy="1639133"/>
      </dsp:txXfrm>
    </dsp:sp>
    <dsp:sp modelId="{AE689C49-7B0D-422C-93EE-7B236F3C6977}">
      <dsp:nvSpPr>
        <dsp:cNvPr id="0" name=""/>
        <dsp:cNvSpPr/>
      </dsp:nvSpPr>
      <dsp:spPr>
        <a:xfrm>
          <a:off x="0" y="4101338"/>
          <a:ext cx="10328856" cy="16391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3DDEE1-D641-4641-B0E3-67AFAC09A4AC}">
      <dsp:nvSpPr>
        <dsp:cNvPr id="0" name=""/>
        <dsp:cNvSpPr/>
      </dsp:nvSpPr>
      <dsp:spPr>
        <a:xfrm>
          <a:off x="495837" y="4470143"/>
          <a:ext cx="901523" cy="9015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3C1E1A-11F0-423F-9AA6-94CDCA83800F}">
      <dsp:nvSpPr>
        <dsp:cNvPr id="0" name=""/>
        <dsp:cNvSpPr/>
      </dsp:nvSpPr>
      <dsp:spPr>
        <a:xfrm>
          <a:off x="1893199" y="4101338"/>
          <a:ext cx="4647985" cy="1639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475" tIns="173475" rIns="173475" bIns="173475" numCol="1" spcCol="1270" anchor="ctr" anchorCtr="0">
          <a:noAutofit/>
        </a:bodyPr>
        <a:lstStyle/>
        <a:p>
          <a:pPr marL="0" lvl="0" indent="0" algn="l" defTabSz="1111250">
            <a:lnSpc>
              <a:spcPct val="100000"/>
            </a:lnSpc>
            <a:spcBef>
              <a:spcPct val="0"/>
            </a:spcBef>
            <a:spcAft>
              <a:spcPct val="35000"/>
            </a:spcAft>
            <a:buNone/>
          </a:pPr>
          <a:r>
            <a:rPr lang="en-US" sz="2500" kern="1200" dirty="0"/>
            <a:t>Attachments</a:t>
          </a:r>
        </a:p>
      </dsp:txBody>
      <dsp:txXfrm>
        <a:off x="1893199" y="4101338"/>
        <a:ext cx="4647985" cy="1639133"/>
      </dsp:txXfrm>
    </dsp:sp>
    <dsp:sp modelId="{B89A51E4-5A49-4E6F-B60B-27FCAE9E24CC}">
      <dsp:nvSpPr>
        <dsp:cNvPr id="0" name=""/>
        <dsp:cNvSpPr/>
      </dsp:nvSpPr>
      <dsp:spPr>
        <a:xfrm>
          <a:off x="6541184" y="4101338"/>
          <a:ext cx="3785821" cy="1639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475" tIns="173475" rIns="173475" bIns="173475" numCol="1" spcCol="1270" anchor="ctr" anchorCtr="0">
          <a:noAutofit/>
        </a:bodyPr>
        <a:lstStyle/>
        <a:p>
          <a:pPr marL="0" lvl="0" indent="0" algn="l" defTabSz="666750">
            <a:lnSpc>
              <a:spcPct val="100000"/>
            </a:lnSpc>
            <a:spcBef>
              <a:spcPct val="0"/>
            </a:spcBef>
            <a:spcAft>
              <a:spcPct val="35000"/>
            </a:spcAft>
            <a:buNone/>
          </a:pPr>
          <a:r>
            <a:rPr lang="en-US" sz="1500" b="1" kern="1200" dirty="0">
              <a:solidFill>
                <a:schemeClr val="accent2">
                  <a:lumMod val="50000"/>
                </a:schemeClr>
              </a:solidFill>
            </a:rPr>
            <a:t>Completed Academic, Operational, and Financial Health frameworks</a:t>
          </a:r>
        </a:p>
        <a:p>
          <a:pPr marL="0" lvl="0" indent="0" algn="l" defTabSz="666750">
            <a:lnSpc>
              <a:spcPct val="100000"/>
            </a:lnSpc>
            <a:spcBef>
              <a:spcPct val="0"/>
            </a:spcBef>
            <a:spcAft>
              <a:spcPct val="35000"/>
            </a:spcAft>
            <a:buNone/>
          </a:pPr>
          <a:r>
            <a:rPr lang="en-US" sz="1500" b="1" kern="1200" dirty="0">
              <a:solidFill>
                <a:schemeClr val="accent2">
                  <a:lumMod val="50000"/>
                </a:schemeClr>
              </a:solidFill>
            </a:rPr>
            <a:t>Site visit report</a:t>
          </a:r>
        </a:p>
      </dsp:txBody>
      <dsp:txXfrm>
        <a:off x="6541184" y="4101338"/>
        <a:ext cx="3785821" cy="16391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28BE6-7622-47A6-9487-39276A1B8FE8}">
      <dsp:nvSpPr>
        <dsp:cNvPr id="0" name=""/>
        <dsp:cNvSpPr/>
      </dsp:nvSpPr>
      <dsp:spPr>
        <a:xfrm>
          <a:off x="0" y="532"/>
          <a:ext cx="8463619" cy="124614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A3D71D-732C-48C2-8531-B515D534BF20}">
      <dsp:nvSpPr>
        <dsp:cNvPr id="0" name=""/>
        <dsp:cNvSpPr/>
      </dsp:nvSpPr>
      <dsp:spPr>
        <a:xfrm>
          <a:off x="376957" y="280914"/>
          <a:ext cx="685377" cy="6853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AD1CCB-C5A5-4CB1-AA31-032F0A0FA724}">
      <dsp:nvSpPr>
        <dsp:cNvPr id="0" name=""/>
        <dsp:cNvSpPr/>
      </dsp:nvSpPr>
      <dsp:spPr>
        <a:xfrm>
          <a:off x="1439292" y="532"/>
          <a:ext cx="7024326" cy="1246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883" tIns="131883" rIns="131883" bIns="131883" numCol="1" spcCol="1270" anchor="ctr" anchorCtr="0">
          <a:noAutofit/>
        </a:bodyPr>
        <a:lstStyle/>
        <a:p>
          <a:pPr marL="0" lvl="0" indent="0" algn="l" defTabSz="889000">
            <a:lnSpc>
              <a:spcPct val="100000"/>
            </a:lnSpc>
            <a:spcBef>
              <a:spcPct val="0"/>
            </a:spcBef>
            <a:spcAft>
              <a:spcPct val="35000"/>
            </a:spcAft>
            <a:buNone/>
          </a:pPr>
          <a:r>
            <a:rPr lang="en-US" sz="2000" kern="1200" dirty="0"/>
            <a:t>Building a partnership, providing support and good communication is essential to the overall relationship and provides documentation for renewal.</a:t>
          </a:r>
        </a:p>
      </dsp:txBody>
      <dsp:txXfrm>
        <a:off x="1439292" y="532"/>
        <a:ext cx="7024326" cy="1246141"/>
      </dsp:txXfrm>
    </dsp:sp>
    <dsp:sp modelId="{21C747A2-98E2-4B41-8EB3-D95755CCC37B}">
      <dsp:nvSpPr>
        <dsp:cNvPr id="0" name=""/>
        <dsp:cNvSpPr/>
      </dsp:nvSpPr>
      <dsp:spPr>
        <a:xfrm>
          <a:off x="0" y="1558208"/>
          <a:ext cx="8463619" cy="124614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22F095-6808-453A-8A86-9A7D213A78A2}">
      <dsp:nvSpPr>
        <dsp:cNvPr id="0" name=""/>
        <dsp:cNvSpPr/>
      </dsp:nvSpPr>
      <dsp:spPr>
        <a:xfrm>
          <a:off x="376957" y="1838590"/>
          <a:ext cx="685377" cy="6853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053E24-504A-4405-921E-5EA162A91A56}">
      <dsp:nvSpPr>
        <dsp:cNvPr id="0" name=""/>
        <dsp:cNvSpPr/>
      </dsp:nvSpPr>
      <dsp:spPr>
        <a:xfrm>
          <a:off x="1439292" y="1558208"/>
          <a:ext cx="7024326" cy="1246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883" tIns="131883" rIns="131883" bIns="131883" numCol="1" spcCol="1270" anchor="ctr" anchorCtr="0">
          <a:noAutofit/>
        </a:bodyPr>
        <a:lstStyle/>
        <a:p>
          <a:pPr marL="0" lvl="0" indent="0" algn="l" defTabSz="889000">
            <a:lnSpc>
              <a:spcPct val="100000"/>
            </a:lnSpc>
            <a:spcBef>
              <a:spcPct val="0"/>
            </a:spcBef>
            <a:spcAft>
              <a:spcPct val="35000"/>
            </a:spcAft>
            <a:buNone/>
          </a:pPr>
          <a:r>
            <a:rPr lang="en-US" sz="2000" kern="1200" dirty="0"/>
            <a:t>Authorizers should provide key fiscal information to charters on major budgetary financial updates that affect budget assumptions.</a:t>
          </a:r>
        </a:p>
      </dsp:txBody>
      <dsp:txXfrm>
        <a:off x="1439292" y="1558208"/>
        <a:ext cx="7024326" cy="1246141"/>
      </dsp:txXfrm>
    </dsp:sp>
    <dsp:sp modelId="{764BA196-1249-412D-A657-A49E4198A172}">
      <dsp:nvSpPr>
        <dsp:cNvPr id="0" name=""/>
        <dsp:cNvSpPr/>
      </dsp:nvSpPr>
      <dsp:spPr>
        <a:xfrm>
          <a:off x="0" y="3115885"/>
          <a:ext cx="8463619" cy="124614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8644BC-9BA8-44DA-BCDD-2F8FB0368CB9}">
      <dsp:nvSpPr>
        <dsp:cNvPr id="0" name=""/>
        <dsp:cNvSpPr/>
      </dsp:nvSpPr>
      <dsp:spPr>
        <a:xfrm>
          <a:off x="376957" y="3396267"/>
          <a:ext cx="685377" cy="68537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7ABDEA-6F30-49D5-9286-5F80D3956BC6}">
      <dsp:nvSpPr>
        <dsp:cNvPr id="0" name=""/>
        <dsp:cNvSpPr/>
      </dsp:nvSpPr>
      <dsp:spPr>
        <a:xfrm>
          <a:off x="1439292" y="3115885"/>
          <a:ext cx="7024326" cy="1246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883" tIns="131883" rIns="131883" bIns="131883" numCol="1" spcCol="1270" anchor="ctr" anchorCtr="0">
          <a:noAutofit/>
        </a:bodyPr>
        <a:lstStyle/>
        <a:p>
          <a:pPr marL="0" lvl="0" indent="0" algn="l" defTabSz="889000">
            <a:lnSpc>
              <a:spcPct val="100000"/>
            </a:lnSpc>
            <a:spcBef>
              <a:spcPct val="0"/>
            </a:spcBef>
            <a:spcAft>
              <a:spcPct val="35000"/>
            </a:spcAft>
            <a:buNone/>
          </a:pPr>
          <a:r>
            <a:rPr lang="en-US" sz="2000" kern="1200" dirty="0"/>
            <a:t>Understanding the components of new funding sources and requirements helps authorizers evaluate the budgets and overall financial status of authorized charters.</a:t>
          </a:r>
        </a:p>
      </dsp:txBody>
      <dsp:txXfrm>
        <a:off x="1439292" y="3115885"/>
        <a:ext cx="7024326" cy="12461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10489C-F7AB-4509-A7B7-AB8FF92A1843}">
      <dsp:nvSpPr>
        <dsp:cNvPr id="0" name=""/>
        <dsp:cNvSpPr/>
      </dsp:nvSpPr>
      <dsp:spPr>
        <a:xfrm>
          <a:off x="0" y="73017"/>
          <a:ext cx="4514850" cy="12741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1" kern="1200"/>
            <a:t>Petition Approval Criteria</a:t>
          </a:r>
          <a:endParaRPr lang="en-US" sz="3300" kern="1200"/>
        </a:p>
      </dsp:txBody>
      <dsp:txXfrm>
        <a:off x="62198" y="135215"/>
        <a:ext cx="4390454" cy="1149734"/>
      </dsp:txXfrm>
    </dsp:sp>
    <dsp:sp modelId="{159F5C5E-4D34-497A-90E5-A0880C49A279}">
      <dsp:nvSpPr>
        <dsp:cNvPr id="0" name=""/>
        <dsp:cNvSpPr/>
      </dsp:nvSpPr>
      <dsp:spPr>
        <a:xfrm>
          <a:off x="0" y="1442187"/>
          <a:ext cx="4514850" cy="12741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1" kern="1200" dirty="0"/>
            <a:t>Petition Review Timeline</a:t>
          </a:r>
          <a:endParaRPr lang="en-US" sz="3300" kern="1200" dirty="0"/>
        </a:p>
      </dsp:txBody>
      <dsp:txXfrm>
        <a:off x="62198" y="1504385"/>
        <a:ext cx="4390454" cy="1149734"/>
      </dsp:txXfrm>
    </dsp:sp>
    <dsp:sp modelId="{3FE54DAD-303A-489E-9E82-2A92478B1ED2}">
      <dsp:nvSpPr>
        <dsp:cNvPr id="0" name=""/>
        <dsp:cNvSpPr/>
      </dsp:nvSpPr>
      <dsp:spPr>
        <a:xfrm>
          <a:off x="0" y="2811357"/>
          <a:ext cx="4514850" cy="12741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1" kern="1200"/>
            <a:t>Petition Renewal Criteria</a:t>
          </a:r>
          <a:endParaRPr lang="en-US" sz="3300" kern="1200"/>
        </a:p>
      </dsp:txBody>
      <dsp:txXfrm>
        <a:off x="62198" y="2873555"/>
        <a:ext cx="4390454" cy="1149734"/>
      </dsp:txXfrm>
    </dsp:sp>
    <dsp:sp modelId="{018E9ECF-6AD6-4BB4-A7F2-A4CFC13F2654}">
      <dsp:nvSpPr>
        <dsp:cNvPr id="0" name=""/>
        <dsp:cNvSpPr/>
      </dsp:nvSpPr>
      <dsp:spPr>
        <a:xfrm>
          <a:off x="0" y="4180527"/>
          <a:ext cx="4514850" cy="12741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1" kern="1200"/>
            <a:t>Teacher Credentialing</a:t>
          </a:r>
          <a:endParaRPr lang="en-US" sz="3300" kern="1200"/>
        </a:p>
      </dsp:txBody>
      <dsp:txXfrm>
        <a:off x="62198" y="4242725"/>
        <a:ext cx="4390454" cy="11497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9BBA7F-998E-4729-BCB4-2BF76D8BBAD0}">
      <dsp:nvSpPr>
        <dsp:cNvPr id="0" name=""/>
        <dsp:cNvSpPr/>
      </dsp:nvSpPr>
      <dsp:spPr>
        <a:xfrm rot="16200000">
          <a:off x="2074" y="1714"/>
          <a:ext cx="4434513" cy="4434513"/>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0" i="0" kern="1200" dirty="0"/>
            <a:t>Prop 98 enhancements and new investments</a:t>
          </a:r>
          <a:endParaRPr lang="en-US" sz="2400" kern="1200" dirty="0"/>
        </a:p>
      </dsp:txBody>
      <dsp:txXfrm rot="5400000">
        <a:off x="2074" y="1110342"/>
        <a:ext cx="3658473" cy="2217257"/>
      </dsp:txXfrm>
    </dsp:sp>
    <dsp:sp modelId="{8C08B76D-2209-453A-8119-F5EFD2A5343F}">
      <dsp:nvSpPr>
        <dsp:cNvPr id="0" name=""/>
        <dsp:cNvSpPr/>
      </dsp:nvSpPr>
      <dsp:spPr>
        <a:xfrm rot="5400000">
          <a:off x="5349925" y="1714"/>
          <a:ext cx="4434513" cy="4434513"/>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l" defTabSz="1066800">
            <a:lnSpc>
              <a:spcPct val="90000"/>
            </a:lnSpc>
            <a:spcBef>
              <a:spcPct val="0"/>
            </a:spcBef>
            <a:spcAft>
              <a:spcPct val="35000"/>
            </a:spcAft>
            <a:buNone/>
          </a:pPr>
          <a:r>
            <a:rPr lang="en-US" sz="2400" b="0" i="0" kern="1200"/>
            <a:t>Includes:</a:t>
          </a:r>
          <a:endParaRPr lang="en-US" sz="2400" kern="1200"/>
        </a:p>
        <a:p>
          <a:pPr marL="171450" lvl="1" indent="-171450" algn="l" defTabSz="844550">
            <a:lnSpc>
              <a:spcPct val="90000"/>
            </a:lnSpc>
            <a:spcBef>
              <a:spcPct val="0"/>
            </a:spcBef>
            <a:spcAft>
              <a:spcPct val="15000"/>
            </a:spcAft>
            <a:buChar char="•"/>
          </a:pPr>
          <a:r>
            <a:rPr lang="en-US" sz="1900" b="0" i="0" kern="1200" dirty="0"/>
            <a:t>Program expansions </a:t>
          </a:r>
          <a:endParaRPr lang="en-US" sz="1900" kern="1200" dirty="0"/>
        </a:p>
        <a:p>
          <a:pPr marL="171450" lvl="1" indent="-171450" algn="l" defTabSz="844550">
            <a:lnSpc>
              <a:spcPct val="90000"/>
            </a:lnSpc>
            <a:spcBef>
              <a:spcPct val="0"/>
            </a:spcBef>
            <a:spcAft>
              <a:spcPct val="15000"/>
            </a:spcAft>
            <a:buChar char="•"/>
          </a:pPr>
          <a:r>
            <a:rPr lang="en-US" sz="1900" b="0" i="0" kern="1200" dirty="0"/>
            <a:t>New initiatives </a:t>
          </a:r>
          <a:endParaRPr lang="en-US" sz="1900" kern="1200" dirty="0"/>
        </a:p>
        <a:p>
          <a:pPr marL="171450" lvl="1" indent="-171450" algn="l" defTabSz="844550">
            <a:lnSpc>
              <a:spcPct val="90000"/>
            </a:lnSpc>
            <a:spcBef>
              <a:spcPct val="0"/>
            </a:spcBef>
            <a:spcAft>
              <a:spcPct val="15000"/>
            </a:spcAft>
            <a:buChar char="•"/>
          </a:pPr>
          <a:r>
            <a:rPr lang="en-US" sz="1900" b="0" i="0" kern="1200" dirty="0"/>
            <a:t>One-time investments </a:t>
          </a:r>
          <a:endParaRPr lang="en-US" sz="1900" kern="1200" dirty="0"/>
        </a:p>
        <a:p>
          <a:pPr marL="171450" lvl="1" indent="-171450" algn="l" defTabSz="844550">
            <a:lnSpc>
              <a:spcPct val="90000"/>
            </a:lnSpc>
            <a:spcBef>
              <a:spcPct val="0"/>
            </a:spcBef>
            <a:spcAft>
              <a:spcPct val="15000"/>
            </a:spcAft>
            <a:buChar char="•"/>
          </a:pPr>
          <a:r>
            <a:rPr lang="en-US" sz="1900" b="0" i="0" kern="1200" dirty="0"/>
            <a:t>One-time independent study requirements for 2021-22</a:t>
          </a:r>
          <a:endParaRPr lang="en-US" sz="1900" kern="1200" dirty="0"/>
        </a:p>
      </dsp:txBody>
      <dsp:txXfrm rot="-5400000">
        <a:off x="6125965" y="1110342"/>
        <a:ext cx="3658473" cy="22172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D5AAC5-13C9-49AD-B6B2-76267C2DB263}">
      <dsp:nvSpPr>
        <dsp:cNvPr id="0" name=""/>
        <dsp:cNvSpPr/>
      </dsp:nvSpPr>
      <dsp:spPr>
        <a:xfrm>
          <a:off x="0" y="9465"/>
          <a:ext cx="4514850" cy="12816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Makes </a:t>
          </a:r>
          <a:r>
            <a:rPr lang="en-US" sz="1900" u="sng" kern="1200" dirty="0">
              <a:solidFill>
                <a:schemeClr val="bg1"/>
              </a:solidFill>
            </a:rPr>
            <a:t>technical changes </a:t>
          </a:r>
          <a:r>
            <a:rPr lang="en-US" sz="1900" kern="1200" dirty="0">
              <a:solidFill>
                <a:schemeClr val="bg1"/>
              </a:solidFill>
            </a:rPr>
            <a:t>to AB 130 especially for Independent Study (IS) and J-13A waivers</a:t>
          </a:r>
        </a:p>
      </dsp:txBody>
      <dsp:txXfrm>
        <a:off x="62567" y="72032"/>
        <a:ext cx="4389716" cy="1156564"/>
      </dsp:txXfrm>
    </dsp:sp>
    <dsp:sp modelId="{1310489C-F7AB-4509-A7B7-AB8FF92A1843}">
      <dsp:nvSpPr>
        <dsp:cNvPr id="0" name=""/>
        <dsp:cNvSpPr/>
      </dsp:nvSpPr>
      <dsp:spPr>
        <a:xfrm>
          <a:off x="0" y="1359271"/>
          <a:ext cx="4514850" cy="12816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LEAs can receive apportionment through IS for </a:t>
          </a:r>
          <a:r>
            <a:rPr lang="en-US" sz="1900" u="sng" kern="1200" dirty="0"/>
            <a:t>students that quarantine </a:t>
          </a:r>
          <a:r>
            <a:rPr lang="en-US" sz="1900" kern="1200" dirty="0"/>
            <a:t>from 9/2/2021 through 6/30/2022</a:t>
          </a:r>
        </a:p>
      </dsp:txBody>
      <dsp:txXfrm>
        <a:off x="62567" y="1421838"/>
        <a:ext cx="4389716" cy="1156564"/>
      </dsp:txXfrm>
    </dsp:sp>
    <dsp:sp modelId="{159F5C5E-4D34-497A-90E5-A0880C49A279}">
      <dsp:nvSpPr>
        <dsp:cNvPr id="0" name=""/>
        <dsp:cNvSpPr/>
      </dsp:nvSpPr>
      <dsp:spPr>
        <a:xfrm>
          <a:off x="0" y="2682302"/>
          <a:ext cx="4514850" cy="12816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u="sng" kern="1200" dirty="0"/>
            <a:t>Due to staffing shortfalls NOT COVID CLOSURES	</a:t>
          </a:r>
        </a:p>
      </dsp:txBody>
      <dsp:txXfrm>
        <a:off x="62567" y="2744869"/>
        <a:ext cx="4389716" cy="1156564"/>
      </dsp:txXfrm>
    </dsp:sp>
    <dsp:sp modelId="{575F5FAA-3429-4BC3-AB50-9F55F5614E0D}">
      <dsp:nvSpPr>
        <dsp:cNvPr id="0" name=""/>
        <dsp:cNvSpPr/>
      </dsp:nvSpPr>
      <dsp:spPr>
        <a:xfrm>
          <a:off x="0" y="3999145"/>
          <a:ext cx="4514850" cy="12816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Prohibits LEAs from filing a J-13A waiver for a “material loss” in ADA or school closure due to quarantine.</a:t>
          </a:r>
        </a:p>
      </dsp:txBody>
      <dsp:txXfrm>
        <a:off x="62567" y="4061712"/>
        <a:ext cx="4389716" cy="1156564"/>
      </dsp:txXfrm>
    </dsp:sp>
    <dsp:sp modelId="{8FD79F9D-7756-4B35-A3E6-55F972F71819}">
      <dsp:nvSpPr>
        <dsp:cNvPr id="0" name=""/>
        <dsp:cNvSpPr/>
      </dsp:nvSpPr>
      <dsp:spPr>
        <a:xfrm>
          <a:off x="0" y="5364605"/>
          <a:ext cx="4514850" cy="12816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solidFill>
                <a:srgbClr val="FFFFFF"/>
              </a:solidFill>
              <a:latin typeface="Arial"/>
              <a:ea typeface="+mn-ea"/>
              <a:cs typeface="+mn-cs"/>
            </a:rPr>
            <a:t>Protection for shortages based on staff quarantine as a result of exposure to COVID-19 and has exhausted all staffing options.</a:t>
          </a:r>
        </a:p>
      </dsp:txBody>
      <dsp:txXfrm>
        <a:off x="62567" y="5427172"/>
        <a:ext cx="4389716" cy="11565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2C33BD-4DA4-44D7-8478-9AE2948CBD1B}">
      <dsp:nvSpPr>
        <dsp:cNvPr id="0" name=""/>
        <dsp:cNvSpPr/>
      </dsp:nvSpPr>
      <dsp:spPr>
        <a:xfrm>
          <a:off x="85332" y="484091"/>
          <a:ext cx="1360061" cy="1360061"/>
        </a:xfrm>
        <a:prstGeom prst="rect">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rgbClr val="0000FF"/>
          </a:solidFill>
          <a:prstDash val="solid"/>
        </a:ln>
        <a:effectLst/>
      </dsp:spPr>
      <dsp:style>
        <a:lnRef idx="2">
          <a:scrgbClr r="0" g="0" b="0"/>
        </a:lnRef>
        <a:fillRef idx="1">
          <a:scrgbClr r="0" g="0" b="0"/>
        </a:fillRef>
        <a:effectRef idx="0">
          <a:scrgbClr r="0" g="0" b="0"/>
        </a:effectRef>
        <a:fontRef idx="minor">
          <a:schemeClr val="lt1"/>
        </a:fontRef>
      </dsp:style>
    </dsp:sp>
    <dsp:sp modelId="{64F8461E-EC58-445E-A0EB-530DFFFE5943}">
      <dsp:nvSpPr>
        <dsp:cNvPr id="0" name=""/>
        <dsp:cNvSpPr/>
      </dsp:nvSpPr>
      <dsp:spPr>
        <a:xfrm>
          <a:off x="5905" y="1965206"/>
          <a:ext cx="3885888" cy="582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44550">
            <a:lnSpc>
              <a:spcPct val="100000"/>
            </a:lnSpc>
            <a:spcBef>
              <a:spcPct val="0"/>
            </a:spcBef>
            <a:spcAft>
              <a:spcPct val="35000"/>
            </a:spcAft>
            <a:buNone/>
            <a:defRPr b="1"/>
          </a:pPr>
          <a:r>
            <a:rPr lang="en-US" sz="1900" kern="1200" dirty="0"/>
            <a:t>CALPADS Fall 1 Collection Certification</a:t>
          </a:r>
        </a:p>
      </dsp:txBody>
      <dsp:txXfrm>
        <a:off x="5905" y="1965206"/>
        <a:ext cx="3885888" cy="582883"/>
      </dsp:txXfrm>
    </dsp:sp>
    <dsp:sp modelId="{5783AAF2-664E-4DA9-BDD4-3131BCEFAE3D}">
      <dsp:nvSpPr>
        <dsp:cNvPr id="0" name=""/>
        <dsp:cNvSpPr/>
      </dsp:nvSpPr>
      <dsp:spPr>
        <a:xfrm>
          <a:off x="0" y="2978132"/>
          <a:ext cx="3885888" cy="889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en-US" sz="1400" b="1" kern="1200" dirty="0">
              <a:solidFill>
                <a:srgbClr val="FF0000"/>
              </a:solidFill>
            </a:rPr>
            <a:t>The certification window ends December 17, 2021</a:t>
          </a:r>
        </a:p>
        <a:p>
          <a:pPr marL="0" lvl="0" indent="0" algn="l" defTabSz="622300">
            <a:lnSpc>
              <a:spcPct val="100000"/>
            </a:lnSpc>
            <a:spcBef>
              <a:spcPct val="0"/>
            </a:spcBef>
            <a:spcAft>
              <a:spcPct val="35000"/>
            </a:spcAft>
            <a:buNone/>
          </a:pPr>
          <a:r>
            <a:rPr lang="en-US" sz="1400" b="1" kern="1200" dirty="0">
              <a:solidFill>
                <a:srgbClr val="FF0000"/>
              </a:solidFill>
            </a:rPr>
            <a:t>Final “Amendment Window” on </a:t>
          </a:r>
          <a:r>
            <a:rPr lang="en-US" sz="1400" b="1" kern="1200" dirty="0">
              <a:solidFill>
                <a:srgbClr val="FF0000"/>
              </a:solidFill>
              <a:highlight>
                <a:srgbClr val="FFFF00"/>
              </a:highlight>
            </a:rPr>
            <a:t>January 28, 2021</a:t>
          </a:r>
        </a:p>
      </dsp:txBody>
      <dsp:txXfrm>
        <a:off x="0" y="2978132"/>
        <a:ext cx="3885888" cy="889662"/>
      </dsp:txXfrm>
    </dsp:sp>
    <dsp:sp modelId="{BC2A5E17-DBDE-4326-B2AF-06C97123F96B}">
      <dsp:nvSpPr>
        <dsp:cNvPr id="0" name=""/>
        <dsp:cNvSpPr/>
      </dsp:nvSpPr>
      <dsp:spPr>
        <a:xfrm>
          <a:off x="4571824" y="532779"/>
          <a:ext cx="1360061" cy="1360061"/>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7BBA23F1-0EDC-4BF9-8592-C5D04BD112E6}">
      <dsp:nvSpPr>
        <dsp:cNvPr id="0" name=""/>
        <dsp:cNvSpPr/>
      </dsp:nvSpPr>
      <dsp:spPr>
        <a:xfrm>
          <a:off x="4571824" y="2013894"/>
          <a:ext cx="3885888" cy="582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44550">
            <a:lnSpc>
              <a:spcPct val="100000"/>
            </a:lnSpc>
            <a:spcBef>
              <a:spcPct val="0"/>
            </a:spcBef>
            <a:spcAft>
              <a:spcPct val="35000"/>
            </a:spcAft>
            <a:buNone/>
            <a:defRPr b="1"/>
          </a:pPr>
          <a:r>
            <a:rPr lang="en-US" sz="1900" kern="1200"/>
            <a:t>LCAP Supplement</a:t>
          </a:r>
        </a:p>
      </dsp:txBody>
      <dsp:txXfrm>
        <a:off x="4571824" y="2013894"/>
        <a:ext cx="3885888" cy="582883"/>
      </dsp:txXfrm>
    </dsp:sp>
    <dsp:sp modelId="{BB2D2766-A742-4EC1-9AF3-966611AD0A35}">
      <dsp:nvSpPr>
        <dsp:cNvPr id="0" name=""/>
        <dsp:cNvSpPr/>
      </dsp:nvSpPr>
      <dsp:spPr>
        <a:xfrm>
          <a:off x="4512254" y="3023199"/>
          <a:ext cx="3885888" cy="694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en-US" sz="1400" b="1" kern="1200" dirty="0">
              <a:solidFill>
                <a:srgbClr val="FF0000"/>
              </a:solidFill>
            </a:rPr>
            <a:t>This is for the additional 15% add-on for Concentration Grant funding, if applicable</a:t>
          </a:r>
        </a:p>
        <a:p>
          <a:pPr marL="0" lvl="0" indent="0" algn="l" defTabSz="622300">
            <a:lnSpc>
              <a:spcPct val="100000"/>
            </a:lnSpc>
            <a:spcBef>
              <a:spcPct val="0"/>
            </a:spcBef>
            <a:spcAft>
              <a:spcPct val="35000"/>
            </a:spcAft>
            <a:buNone/>
          </a:pPr>
          <a:r>
            <a:rPr lang="en-US" sz="1400" b="1" kern="1200" dirty="0">
              <a:solidFill>
                <a:srgbClr val="FF0000"/>
              </a:solidFill>
            </a:rPr>
            <a:t>Due on or before </a:t>
          </a:r>
          <a:r>
            <a:rPr lang="en-US" sz="1400" b="1" kern="1200" dirty="0">
              <a:solidFill>
                <a:srgbClr val="FF0000"/>
              </a:solidFill>
              <a:highlight>
                <a:srgbClr val="FFFF00"/>
              </a:highlight>
            </a:rPr>
            <a:t>February 28, 2022</a:t>
          </a:r>
        </a:p>
      </dsp:txBody>
      <dsp:txXfrm>
        <a:off x="4512254" y="3023199"/>
        <a:ext cx="3885888" cy="69491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502192-4B42-46FE-9A61-DC42AEAD4A8E}">
      <dsp:nvSpPr>
        <dsp:cNvPr id="0" name=""/>
        <dsp:cNvSpPr/>
      </dsp:nvSpPr>
      <dsp:spPr>
        <a:xfrm>
          <a:off x="0" y="88969"/>
          <a:ext cx="2644880" cy="370283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05" tIns="330200" rIns="206205" bIns="330200" numCol="1" spcCol="1270" anchor="t" anchorCtr="0">
          <a:noAutofit/>
        </a:bodyPr>
        <a:lstStyle/>
        <a:p>
          <a:pPr marL="0" lvl="0" indent="0" algn="l" defTabSz="755650">
            <a:lnSpc>
              <a:spcPct val="90000"/>
            </a:lnSpc>
            <a:spcBef>
              <a:spcPct val="0"/>
            </a:spcBef>
            <a:spcAft>
              <a:spcPct val="35000"/>
            </a:spcAft>
            <a:buNone/>
          </a:pPr>
          <a:r>
            <a:rPr lang="en-US" sz="1700" b="1" i="0" kern="1200" dirty="0"/>
            <a:t>Start with LCAP</a:t>
          </a:r>
        </a:p>
        <a:p>
          <a:pPr marL="0" lvl="0" indent="0" algn="l" defTabSz="755650">
            <a:lnSpc>
              <a:spcPct val="90000"/>
            </a:lnSpc>
            <a:spcBef>
              <a:spcPct val="0"/>
            </a:spcBef>
            <a:spcAft>
              <a:spcPct val="35000"/>
            </a:spcAft>
            <a:buNone/>
          </a:pPr>
          <a:r>
            <a:rPr lang="en-US" sz="1700" b="0" i="0" kern="1200" dirty="0"/>
            <a:t>The LCAP is the central strategic plan for districts and charters</a:t>
          </a:r>
          <a:endParaRPr lang="en-US" sz="1700" kern="1200" dirty="0"/>
        </a:p>
      </dsp:txBody>
      <dsp:txXfrm>
        <a:off x="0" y="1496046"/>
        <a:ext cx="2644880" cy="2221699"/>
      </dsp:txXfrm>
    </dsp:sp>
    <dsp:sp modelId="{8EDC078C-56F9-4A1E-91E3-B383971F7415}">
      <dsp:nvSpPr>
        <dsp:cNvPr id="0" name=""/>
        <dsp:cNvSpPr/>
      </dsp:nvSpPr>
      <dsp:spPr>
        <a:xfrm>
          <a:off x="767015" y="459253"/>
          <a:ext cx="1110849" cy="1110849"/>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606" tIns="12700" rIns="86606"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endParaRPr lang="en-US" sz="4800" kern="1200" dirty="0"/>
        </a:p>
      </dsp:txBody>
      <dsp:txXfrm>
        <a:off x="929695" y="621933"/>
        <a:ext cx="785489" cy="785489"/>
      </dsp:txXfrm>
    </dsp:sp>
    <dsp:sp modelId="{D2D5E280-9B4B-426C-89CE-A538CAF7D032}">
      <dsp:nvSpPr>
        <dsp:cNvPr id="0" name=""/>
        <dsp:cNvSpPr/>
      </dsp:nvSpPr>
      <dsp:spPr>
        <a:xfrm>
          <a:off x="0" y="3791731"/>
          <a:ext cx="2644880"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30B25A-ED96-46AE-95CB-20F1B7779B05}">
      <dsp:nvSpPr>
        <dsp:cNvPr id="0" name=""/>
        <dsp:cNvSpPr/>
      </dsp:nvSpPr>
      <dsp:spPr>
        <a:xfrm>
          <a:off x="2909369" y="88969"/>
          <a:ext cx="2644880" cy="370283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05" tIns="330200" rIns="206205" bIns="330200" numCol="1" spcCol="1270" anchor="t" anchorCtr="0">
          <a:noAutofit/>
        </a:bodyPr>
        <a:lstStyle/>
        <a:p>
          <a:pPr marL="0" lvl="0" indent="0" algn="l" defTabSz="755650">
            <a:lnSpc>
              <a:spcPct val="90000"/>
            </a:lnSpc>
            <a:spcBef>
              <a:spcPct val="0"/>
            </a:spcBef>
            <a:spcAft>
              <a:spcPct val="35000"/>
            </a:spcAft>
            <a:buNone/>
          </a:pPr>
          <a:r>
            <a:rPr lang="en-US" sz="1700" b="1" i="0" kern="1200" dirty="0">
              <a:solidFill>
                <a:schemeClr val="tx1"/>
              </a:solidFill>
            </a:rPr>
            <a:t>One-time dollars</a:t>
          </a:r>
        </a:p>
        <a:p>
          <a:pPr marL="0" lvl="0" indent="0" algn="l" defTabSz="755650">
            <a:lnSpc>
              <a:spcPct val="90000"/>
            </a:lnSpc>
            <a:spcBef>
              <a:spcPct val="0"/>
            </a:spcBef>
            <a:spcAft>
              <a:spcPct val="35000"/>
            </a:spcAft>
            <a:buNone/>
          </a:pPr>
          <a:r>
            <a:rPr lang="en-US" sz="1700" b="0" i="0" kern="1200" dirty="0"/>
            <a:t>Align based on allowable use &amp; timeline to use the funds</a:t>
          </a:r>
          <a:endParaRPr lang="en-US" sz="1700" kern="1200" dirty="0"/>
        </a:p>
      </dsp:txBody>
      <dsp:txXfrm>
        <a:off x="2909369" y="1496046"/>
        <a:ext cx="2644880" cy="2221699"/>
      </dsp:txXfrm>
    </dsp:sp>
    <dsp:sp modelId="{A66E2F25-93B8-4F5F-8FF8-EB2FCBDCDD09}">
      <dsp:nvSpPr>
        <dsp:cNvPr id="0" name=""/>
        <dsp:cNvSpPr/>
      </dsp:nvSpPr>
      <dsp:spPr>
        <a:xfrm>
          <a:off x="3676384" y="459253"/>
          <a:ext cx="1110849" cy="1110849"/>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606" tIns="12700" rIns="86606"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839064" y="621933"/>
        <a:ext cx="785489" cy="785489"/>
      </dsp:txXfrm>
    </dsp:sp>
    <dsp:sp modelId="{4CBB4E7D-5F96-4FFB-908B-179F79DEC6CE}">
      <dsp:nvSpPr>
        <dsp:cNvPr id="0" name=""/>
        <dsp:cNvSpPr/>
      </dsp:nvSpPr>
      <dsp:spPr>
        <a:xfrm>
          <a:off x="2909369" y="3791731"/>
          <a:ext cx="2644880"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262410-0377-4743-A615-5EC12818A708}">
      <dsp:nvSpPr>
        <dsp:cNvPr id="0" name=""/>
        <dsp:cNvSpPr/>
      </dsp:nvSpPr>
      <dsp:spPr>
        <a:xfrm>
          <a:off x="5818738" y="88969"/>
          <a:ext cx="2644880" cy="370283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05" tIns="330200" rIns="206205" bIns="330200" numCol="1" spcCol="1270" anchor="t" anchorCtr="0">
          <a:noAutofit/>
        </a:bodyPr>
        <a:lstStyle/>
        <a:p>
          <a:pPr marL="0" lvl="0" indent="0" algn="l" defTabSz="755650">
            <a:lnSpc>
              <a:spcPct val="90000"/>
            </a:lnSpc>
            <a:spcBef>
              <a:spcPct val="0"/>
            </a:spcBef>
            <a:spcAft>
              <a:spcPct val="35000"/>
            </a:spcAft>
            <a:buNone/>
          </a:pPr>
          <a:r>
            <a:rPr lang="en-US" sz="1700" b="1" i="0" kern="1200" dirty="0">
              <a:solidFill>
                <a:schemeClr val="tx1"/>
              </a:solidFill>
            </a:rPr>
            <a:t>Federal and Other State dollars</a:t>
          </a:r>
        </a:p>
        <a:p>
          <a:pPr marL="0" lvl="0" indent="0" algn="l" defTabSz="755650">
            <a:lnSpc>
              <a:spcPct val="90000"/>
            </a:lnSpc>
            <a:spcBef>
              <a:spcPct val="0"/>
            </a:spcBef>
            <a:spcAft>
              <a:spcPct val="35000"/>
            </a:spcAft>
            <a:buNone/>
          </a:pPr>
          <a:r>
            <a:rPr lang="en-US" sz="1700" b="0" kern="1200" dirty="0">
              <a:solidFill>
                <a:schemeClr val="tx1"/>
              </a:solidFill>
            </a:rPr>
            <a:t>Utilize other State and Federal entitlements and grants based on allowable use</a:t>
          </a:r>
        </a:p>
      </dsp:txBody>
      <dsp:txXfrm>
        <a:off x="5818738" y="1496046"/>
        <a:ext cx="2644880" cy="2221699"/>
      </dsp:txXfrm>
    </dsp:sp>
    <dsp:sp modelId="{50B21867-9887-49F4-BC6E-0A54E7B275F2}">
      <dsp:nvSpPr>
        <dsp:cNvPr id="0" name=""/>
        <dsp:cNvSpPr/>
      </dsp:nvSpPr>
      <dsp:spPr>
        <a:xfrm>
          <a:off x="6585753" y="459253"/>
          <a:ext cx="1110849" cy="1110849"/>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606" tIns="12700" rIns="86606"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748433" y="621933"/>
        <a:ext cx="785489" cy="785489"/>
      </dsp:txXfrm>
    </dsp:sp>
    <dsp:sp modelId="{0189C7A7-9F7E-4A80-82A1-C93217E6F06C}">
      <dsp:nvSpPr>
        <dsp:cNvPr id="0" name=""/>
        <dsp:cNvSpPr/>
      </dsp:nvSpPr>
      <dsp:spPr>
        <a:xfrm>
          <a:off x="5818738" y="3791731"/>
          <a:ext cx="2644880"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7F985C-E0D0-4B36-A39C-E9438E38A22D}">
      <dsp:nvSpPr>
        <dsp:cNvPr id="0" name=""/>
        <dsp:cNvSpPr/>
      </dsp:nvSpPr>
      <dsp:spPr>
        <a:xfrm>
          <a:off x="0" y="1643"/>
          <a:ext cx="5515639" cy="7001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298F59-8621-4FC1-8240-2A84937BCC82}">
      <dsp:nvSpPr>
        <dsp:cNvPr id="0" name=""/>
        <dsp:cNvSpPr/>
      </dsp:nvSpPr>
      <dsp:spPr>
        <a:xfrm>
          <a:off x="211806" y="159185"/>
          <a:ext cx="385103" cy="3851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971D4E-4693-41B7-A8F1-13AE51257786}">
      <dsp:nvSpPr>
        <dsp:cNvPr id="0" name=""/>
        <dsp:cNvSpPr/>
      </dsp:nvSpPr>
      <dsp:spPr>
        <a:xfrm>
          <a:off x="808716" y="1643"/>
          <a:ext cx="4706922" cy="700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103" tIns="74103" rIns="74103" bIns="74103" numCol="1" spcCol="1270" anchor="ctr" anchorCtr="0">
          <a:noAutofit/>
        </a:bodyPr>
        <a:lstStyle/>
        <a:p>
          <a:pPr marL="0" lvl="0" indent="0" algn="l" defTabSz="844550">
            <a:lnSpc>
              <a:spcPct val="100000"/>
            </a:lnSpc>
            <a:spcBef>
              <a:spcPct val="0"/>
            </a:spcBef>
            <a:spcAft>
              <a:spcPct val="35000"/>
            </a:spcAft>
            <a:buNone/>
          </a:pPr>
          <a:r>
            <a:rPr lang="en-US" sz="1900" kern="1200" dirty="0"/>
            <a:t>Enrollment</a:t>
          </a:r>
        </a:p>
      </dsp:txBody>
      <dsp:txXfrm>
        <a:off x="808716" y="1643"/>
        <a:ext cx="4706922" cy="700187"/>
      </dsp:txXfrm>
    </dsp:sp>
    <dsp:sp modelId="{E2559AEE-62F5-4A67-BAE7-CCD2DF5D1753}">
      <dsp:nvSpPr>
        <dsp:cNvPr id="0" name=""/>
        <dsp:cNvSpPr/>
      </dsp:nvSpPr>
      <dsp:spPr>
        <a:xfrm>
          <a:off x="0" y="876877"/>
          <a:ext cx="5515639" cy="7001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BAF2C0-E337-45B0-B995-C05E9E45F5E6}">
      <dsp:nvSpPr>
        <dsp:cNvPr id="0" name=""/>
        <dsp:cNvSpPr/>
      </dsp:nvSpPr>
      <dsp:spPr>
        <a:xfrm>
          <a:off x="211806" y="1034419"/>
          <a:ext cx="385103" cy="3851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D2C207-BEAA-4836-9065-DCFDAE5EB671}">
      <dsp:nvSpPr>
        <dsp:cNvPr id="0" name=""/>
        <dsp:cNvSpPr/>
      </dsp:nvSpPr>
      <dsp:spPr>
        <a:xfrm>
          <a:off x="808716" y="876877"/>
          <a:ext cx="4706922" cy="700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103" tIns="74103" rIns="74103" bIns="74103" numCol="1" spcCol="1270" anchor="ctr" anchorCtr="0">
          <a:noAutofit/>
        </a:bodyPr>
        <a:lstStyle/>
        <a:p>
          <a:pPr marL="0" lvl="0" indent="0" algn="l" defTabSz="844550">
            <a:lnSpc>
              <a:spcPct val="100000"/>
            </a:lnSpc>
            <a:spcBef>
              <a:spcPct val="0"/>
            </a:spcBef>
            <a:spcAft>
              <a:spcPct val="35000"/>
            </a:spcAft>
            <a:buNone/>
          </a:pPr>
          <a:r>
            <a:rPr lang="en-US" sz="1900" kern="1200" dirty="0"/>
            <a:t>Average Daily Attendance</a:t>
          </a:r>
        </a:p>
      </dsp:txBody>
      <dsp:txXfrm>
        <a:off x="808716" y="876877"/>
        <a:ext cx="4706922" cy="700187"/>
      </dsp:txXfrm>
    </dsp:sp>
    <dsp:sp modelId="{63BFE2B0-2EDE-42F7-BA0F-CB13523468B4}">
      <dsp:nvSpPr>
        <dsp:cNvPr id="0" name=""/>
        <dsp:cNvSpPr/>
      </dsp:nvSpPr>
      <dsp:spPr>
        <a:xfrm>
          <a:off x="0" y="1752111"/>
          <a:ext cx="5515639" cy="7001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7970FC-3B7F-469C-91AE-A4B46D7E4EDC}">
      <dsp:nvSpPr>
        <dsp:cNvPr id="0" name=""/>
        <dsp:cNvSpPr/>
      </dsp:nvSpPr>
      <dsp:spPr>
        <a:xfrm>
          <a:off x="211806" y="1909653"/>
          <a:ext cx="385103" cy="3851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E16A03-48B2-4FC9-A841-7DDE1B26C31E}">
      <dsp:nvSpPr>
        <dsp:cNvPr id="0" name=""/>
        <dsp:cNvSpPr/>
      </dsp:nvSpPr>
      <dsp:spPr>
        <a:xfrm>
          <a:off x="808716" y="1752111"/>
          <a:ext cx="4706922" cy="700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103" tIns="74103" rIns="74103" bIns="74103" numCol="1" spcCol="1270" anchor="ctr" anchorCtr="0">
          <a:noAutofit/>
        </a:bodyPr>
        <a:lstStyle/>
        <a:p>
          <a:pPr marL="0" lvl="0" indent="0" algn="l" defTabSz="844550">
            <a:lnSpc>
              <a:spcPct val="100000"/>
            </a:lnSpc>
            <a:spcBef>
              <a:spcPct val="0"/>
            </a:spcBef>
            <a:spcAft>
              <a:spcPct val="35000"/>
            </a:spcAft>
            <a:buNone/>
          </a:pPr>
          <a:r>
            <a:rPr lang="en-US" sz="1900" kern="1200"/>
            <a:t>CALPADS Unduplicated Pupils Counts</a:t>
          </a:r>
        </a:p>
      </dsp:txBody>
      <dsp:txXfrm>
        <a:off x="808716" y="1752111"/>
        <a:ext cx="4706922" cy="700187"/>
      </dsp:txXfrm>
    </dsp:sp>
    <dsp:sp modelId="{32604C96-DA7E-40FE-8EDD-85687BC02C80}">
      <dsp:nvSpPr>
        <dsp:cNvPr id="0" name=""/>
        <dsp:cNvSpPr/>
      </dsp:nvSpPr>
      <dsp:spPr>
        <a:xfrm>
          <a:off x="0" y="2643499"/>
          <a:ext cx="5515639" cy="7001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FF53D1-5C29-4795-8027-189BA06889D8}">
      <dsp:nvSpPr>
        <dsp:cNvPr id="0" name=""/>
        <dsp:cNvSpPr/>
      </dsp:nvSpPr>
      <dsp:spPr>
        <a:xfrm>
          <a:off x="211806" y="2784888"/>
          <a:ext cx="385103" cy="38510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B7367F-68B1-4C9E-87FC-1B449614AB5A}">
      <dsp:nvSpPr>
        <dsp:cNvPr id="0" name=""/>
        <dsp:cNvSpPr/>
      </dsp:nvSpPr>
      <dsp:spPr>
        <a:xfrm>
          <a:off x="808716" y="2627345"/>
          <a:ext cx="4706922" cy="700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103" tIns="74103" rIns="74103" bIns="74103" numCol="1" spcCol="1270" anchor="ctr" anchorCtr="0">
          <a:noAutofit/>
        </a:bodyPr>
        <a:lstStyle/>
        <a:p>
          <a:pPr marL="0" lvl="0" indent="0" algn="l" defTabSz="844550">
            <a:lnSpc>
              <a:spcPct val="100000"/>
            </a:lnSpc>
            <a:spcBef>
              <a:spcPct val="0"/>
            </a:spcBef>
            <a:spcAft>
              <a:spcPct val="35000"/>
            </a:spcAft>
            <a:buNone/>
          </a:pPr>
          <a:r>
            <a:rPr lang="en-US" sz="1900" kern="1200"/>
            <a:t>Adhere to Funding Requirements</a:t>
          </a:r>
        </a:p>
      </dsp:txBody>
      <dsp:txXfrm>
        <a:off x="808716" y="2627345"/>
        <a:ext cx="4706922" cy="700187"/>
      </dsp:txXfrm>
    </dsp:sp>
    <dsp:sp modelId="{FBE633C6-C1A8-454C-BE34-34F7A052E8F8}">
      <dsp:nvSpPr>
        <dsp:cNvPr id="0" name=""/>
        <dsp:cNvSpPr/>
      </dsp:nvSpPr>
      <dsp:spPr>
        <a:xfrm>
          <a:off x="0" y="3502580"/>
          <a:ext cx="5515639" cy="7001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BD9F57-DC7C-435D-B92B-E504DA61BA0C}">
      <dsp:nvSpPr>
        <dsp:cNvPr id="0" name=""/>
        <dsp:cNvSpPr/>
      </dsp:nvSpPr>
      <dsp:spPr>
        <a:xfrm>
          <a:off x="211806" y="3660122"/>
          <a:ext cx="385103" cy="38510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EB43B0-3A19-40AB-956E-9847C98B5926}">
      <dsp:nvSpPr>
        <dsp:cNvPr id="0" name=""/>
        <dsp:cNvSpPr/>
      </dsp:nvSpPr>
      <dsp:spPr>
        <a:xfrm>
          <a:off x="808716" y="3502580"/>
          <a:ext cx="4706922" cy="700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103" tIns="74103" rIns="74103" bIns="74103" numCol="1" spcCol="1270" anchor="ctr" anchorCtr="0">
          <a:noAutofit/>
        </a:bodyPr>
        <a:lstStyle/>
        <a:p>
          <a:pPr marL="0" lvl="0" indent="0" algn="l" defTabSz="844550">
            <a:lnSpc>
              <a:spcPct val="100000"/>
            </a:lnSpc>
            <a:spcBef>
              <a:spcPct val="0"/>
            </a:spcBef>
            <a:spcAft>
              <a:spcPct val="35000"/>
            </a:spcAft>
            <a:buNone/>
          </a:pPr>
          <a:r>
            <a:rPr lang="en-US" sz="1900" kern="1200"/>
            <a:t>Watch for Board Approval Deadlines</a:t>
          </a:r>
        </a:p>
      </dsp:txBody>
      <dsp:txXfrm>
        <a:off x="808716" y="3502580"/>
        <a:ext cx="4706922" cy="700187"/>
      </dsp:txXfrm>
    </dsp:sp>
    <dsp:sp modelId="{F931DA96-D487-48E6-B6FF-5601F77953E8}">
      <dsp:nvSpPr>
        <dsp:cNvPr id="0" name=""/>
        <dsp:cNvSpPr/>
      </dsp:nvSpPr>
      <dsp:spPr>
        <a:xfrm>
          <a:off x="0" y="4377814"/>
          <a:ext cx="5515639" cy="7001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B8746C-543D-4BA3-8D77-074A2FBDBF3B}">
      <dsp:nvSpPr>
        <dsp:cNvPr id="0" name=""/>
        <dsp:cNvSpPr/>
      </dsp:nvSpPr>
      <dsp:spPr>
        <a:xfrm>
          <a:off x="211806" y="4535356"/>
          <a:ext cx="385103" cy="38510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8A9F74-E960-4B1A-9F4D-7E157BE0BCBD}">
      <dsp:nvSpPr>
        <dsp:cNvPr id="0" name=""/>
        <dsp:cNvSpPr/>
      </dsp:nvSpPr>
      <dsp:spPr>
        <a:xfrm>
          <a:off x="808716" y="4377814"/>
          <a:ext cx="4706922" cy="700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103" tIns="74103" rIns="74103" bIns="74103" numCol="1" spcCol="1270" anchor="ctr" anchorCtr="0">
          <a:noAutofit/>
        </a:bodyPr>
        <a:lstStyle/>
        <a:p>
          <a:pPr marL="0" lvl="0" indent="0" algn="l" defTabSz="844550">
            <a:lnSpc>
              <a:spcPct val="100000"/>
            </a:lnSpc>
            <a:spcBef>
              <a:spcPct val="0"/>
            </a:spcBef>
            <a:spcAft>
              <a:spcPct val="35000"/>
            </a:spcAft>
            <a:buNone/>
          </a:pPr>
          <a:r>
            <a:rPr lang="en-US" sz="1900" kern="1200"/>
            <a:t>Timely Reporting</a:t>
          </a:r>
        </a:p>
      </dsp:txBody>
      <dsp:txXfrm>
        <a:off x="808716" y="4377814"/>
        <a:ext cx="4706922" cy="70018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03971E-6BCA-4630-AF98-12B3212F50E1}">
      <dsp:nvSpPr>
        <dsp:cNvPr id="0" name=""/>
        <dsp:cNvSpPr/>
      </dsp:nvSpPr>
      <dsp:spPr>
        <a:xfrm>
          <a:off x="4466463" y="2024504"/>
          <a:ext cx="2644880" cy="15869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Current Ratio </a:t>
          </a:r>
        </a:p>
        <a:p>
          <a:pPr marL="0" lvl="0" indent="0" algn="ctr" defTabSz="755650">
            <a:lnSpc>
              <a:spcPct val="90000"/>
            </a:lnSpc>
            <a:spcBef>
              <a:spcPct val="0"/>
            </a:spcBef>
            <a:spcAft>
              <a:spcPct val="35000"/>
            </a:spcAft>
            <a:buNone/>
          </a:pPr>
          <a:r>
            <a:rPr lang="en-US" sz="1700" kern="1200" dirty="0"/>
            <a:t>Can the school pay its short-term obligations?</a:t>
          </a:r>
        </a:p>
      </dsp:txBody>
      <dsp:txXfrm>
        <a:off x="4466463" y="2024504"/>
        <a:ext cx="2644880" cy="1586928"/>
      </dsp:txXfrm>
    </dsp:sp>
    <dsp:sp modelId="{385CDA01-1C03-4901-AB0E-D14379B7272A}">
      <dsp:nvSpPr>
        <dsp:cNvPr id="0" name=""/>
        <dsp:cNvSpPr/>
      </dsp:nvSpPr>
      <dsp:spPr>
        <a:xfrm>
          <a:off x="114655" y="238368"/>
          <a:ext cx="2644880" cy="15869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Cash On Hand</a:t>
          </a:r>
        </a:p>
        <a:p>
          <a:pPr marL="0" lvl="0" indent="0" algn="ctr" defTabSz="755650">
            <a:lnSpc>
              <a:spcPct val="90000"/>
            </a:lnSpc>
            <a:spcBef>
              <a:spcPct val="0"/>
            </a:spcBef>
            <a:spcAft>
              <a:spcPct val="35000"/>
            </a:spcAft>
            <a:buNone/>
          </a:pPr>
          <a:r>
            <a:rPr lang="en-US" sz="1700" kern="1200" dirty="0"/>
            <a:t>Does the school have the cash available to pay its bills?</a:t>
          </a:r>
        </a:p>
      </dsp:txBody>
      <dsp:txXfrm>
        <a:off x="114655" y="238368"/>
        <a:ext cx="2644880" cy="1586928"/>
      </dsp:txXfrm>
    </dsp:sp>
    <dsp:sp modelId="{D30F8BC0-5F7C-4ACB-B5F5-301E0394EC94}">
      <dsp:nvSpPr>
        <dsp:cNvPr id="0" name=""/>
        <dsp:cNvSpPr/>
      </dsp:nvSpPr>
      <dsp:spPr>
        <a:xfrm>
          <a:off x="3024024" y="238368"/>
          <a:ext cx="2644880" cy="15869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Enrollment/ADA Variance </a:t>
          </a:r>
          <a:r>
            <a:rPr lang="en-US" sz="1700" kern="1200" dirty="0"/>
            <a:t> </a:t>
          </a:r>
        </a:p>
        <a:p>
          <a:pPr marL="0" lvl="0" indent="0" algn="ctr" defTabSz="755650">
            <a:lnSpc>
              <a:spcPct val="90000"/>
            </a:lnSpc>
            <a:spcBef>
              <a:spcPct val="0"/>
            </a:spcBef>
            <a:spcAft>
              <a:spcPct val="35000"/>
            </a:spcAft>
            <a:buNone/>
          </a:pPr>
          <a:r>
            <a:rPr lang="en-US" sz="1700" kern="1200" dirty="0"/>
            <a:t>Does the school’s actual student enrollment and ADA support the projected revenue?</a:t>
          </a:r>
        </a:p>
      </dsp:txBody>
      <dsp:txXfrm>
        <a:off x="3024024" y="238368"/>
        <a:ext cx="2644880" cy="1586928"/>
      </dsp:txXfrm>
    </dsp:sp>
    <dsp:sp modelId="{0AA02FF1-F1F9-478E-96A8-51C5F2990398}">
      <dsp:nvSpPr>
        <dsp:cNvPr id="0" name=""/>
        <dsp:cNvSpPr/>
      </dsp:nvSpPr>
      <dsp:spPr>
        <a:xfrm>
          <a:off x="5818738" y="238363"/>
          <a:ext cx="2644880" cy="15869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Unduplicated Pupil Percentage (UPP) Variance </a:t>
          </a:r>
        </a:p>
        <a:p>
          <a:pPr marL="0" lvl="0" indent="0" algn="ctr" defTabSz="755650">
            <a:lnSpc>
              <a:spcPct val="90000"/>
            </a:lnSpc>
            <a:spcBef>
              <a:spcPct val="0"/>
            </a:spcBef>
            <a:spcAft>
              <a:spcPct val="35000"/>
            </a:spcAft>
            <a:buNone/>
          </a:pPr>
          <a:r>
            <a:rPr lang="en-US" sz="1700" kern="1200" dirty="0"/>
            <a:t>Does the school’s actual UPP funding support the operating budget?</a:t>
          </a:r>
        </a:p>
      </dsp:txBody>
      <dsp:txXfrm>
        <a:off x="5818738" y="238363"/>
        <a:ext cx="2644880" cy="1586928"/>
      </dsp:txXfrm>
    </dsp:sp>
    <dsp:sp modelId="{BC359AC2-F565-4E6C-A897-FFE0F587908C}">
      <dsp:nvSpPr>
        <dsp:cNvPr id="0" name=""/>
        <dsp:cNvSpPr/>
      </dsp:nvSpPr>
      <dsp:spPr>
        <a:xfrm>
          <a:off x="1586928" y="2021118"/>
          <a:ext cx="2644880" cy="15869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Reserve</a:t>
          </a:r>
          <a:r>
            <a:rPr lang="en-US" sz="1700" kern="1200" dirty="0"/>
            <a:t> </a:t>
          </a:r>
        </a:p>
        <a:p>
          <a:pPr marL="0" lvl="0" indent="0" algn="ctr" defTabSz="755650">
            <a:lnSpc>
              <a:spcPct val="90000"/>
            </a:lnSpc>
            <a:spcBef>
              <a:spcPct val="0"/>
            </a:spcBef>
            <a:spcAft>
              <a:spcPct val="35000"/>
            </a:spcAft>
            <a:buNone/>
          </a:pPr>
          <a:r>
            <a:rPr lang="en-US" sz="1700" kern="1200" dirty="0"/>
            <a:t>Does the school have resources to weather uncertainties?</a:t>
          </a:r>
        </a:p>
      </dsp:txBody>
      <dsp:txXfrm>
        <a:off x="1586928" y="2021118"/>
        <a:ext cx="2644880" cy="158692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0.7627</cdr:x>
      <cdr:y>0.09247</cdr:y>
    </cdr:from>
    <cdr:to>
      <cdr:x>0.80794</cdr:x>
      <cdr:y>0.24728</cdr:y>
    </cdr:to>
    <cdr:sp macro="" textlink="">
      <cdr:nvSpPr>
        <cdr:cNvPr id="2" name="TextBox 1">
          <a:extLst xmlns:a="http://schemas.openxmlformats.org/drawingml/2006/main">
            <a:ext uri="{FF2B5EF4-FFF2-40B4-BE49-F238E27FC236}">
              <a16:creationId xmlns:a16="http://schemas.microsoft.com/office/drawing/2014/main" id="{C7CA95C0-E23A-7C4F-9BAE-E7E28D15A336}"/>
            </a:ext>
          </a:extLst>
        </cdr:cNvPr>
        <cdr:cNvSpPr txBox="1"/>
      </cdr:nvSpPr>
      <cdr:spPr>
        <a:xfrm xmlns:a="http://schemas.openxmlformats.org/drawingml/2006/main">
          <a:off x="6166033" y="497078"/>
          <a:ext cx="365760" cy="832104"/>
        </a:xfrm>
        <a:prstGeom xmlns:a="http://schemas.openxmlformats.org/drawingml/2006/main" prst="rect">
          <a:avLst/>
        </a:prstGeom>
      </cdr:spPr>
      <cdr:txBody>
        <a:bodyPr xmlns:a="http://schemas.openxmlformats.org/drawingml/2006/main" vertOverflow="clip" vert="vert270" wrap="square" rtlCol="0" anchor="ctr" anchorCtr="0"/>
        <a:lstStyle xmlns:a="http://schemas.openxmlformats.org/drawingml/2006/main"/>
        <a:p xmlns:a="http://schemas.openxmlformats.org/drawingml/2006/main">
          <a:pPr algn="ctr"/>
          <a:r>
            <a:rPr lang="en-US" sz="1600" b="1" i="0" dirty="0">
              <a:solidFill>
                <a:schemeClr val="tx1"/>
              </a:solidFill>
              <a:latin typeface="Arial Narrow" panose="020B0604020202020204" pitchFamily="34" charset="0"/>
              <a:cs typeface="Arial Narrow" panose="020B0604020202020204" pitchFamily="34" charset="0"/>
            </a:rPr>
            <a:t>(13,897)</a:t>
          </a:r>
        </a:p>
      </cdr:txBody>
    </cdr:sp>
  </cdr:relSizeAnchor>
  <cdr:relSizeAnchor xmlns:cdr="http://schemas.openxmlformats.org/drawingml/2006/chartDrawing">
    <cdr:from>
      <cdr:x>0.84132</cdr:x>
      <cdr:y>0.09247</cdr:y>
    </cdr:from>
    <cdr:to>
      <cdr:x>0.88656</cdr:x>
      <cdr:y>0.24728</cdr:y>
    </cdr:to>
    <cdr:sp macro="" textlink="">
      <cdr:nvSpPr>
        <cdr:cNvPr id="3" name="TextBox 1">
          <a:extLst xmlns:a="http://schemas.openxmlformats.org/drawingml/2006/main">
            <a:ext uri="{FF2B5EF4-FFF2-40B4-BE49-F238E27FC236}">
              <a16:creationId xmlns:a16="http://schemas.microsoft.com/office/drawing/2014/main" id="{9B8AFCCA-E48B-A843-A873-32D29938A0F8}"/>
            </a:ext>
          </a:extLst>
        </cdr:cNvPr>
        <cdr:cNvSpPr txBox="1"/>
      </cdr:nvSpPr>
      <cdr:spPr>
        <a:xfrm xmlns:a="http://schemas.openxmlformats.org/drawingml/2006/main">
          <a:off x="6801664" y="497078"/>
          <a:ext cx="365760" cy="832104"/>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i="0" dirty="0">
              <a:solidFill>
                <a:schemeClr val="tx1"/>
              </a:solidFill>
              <a:latin typeface="Arial Narrow" panose="020B0604020202020204" pitchFamily="34" charset="0"/>
              <a:cs typeface="Arial Narrow" panose="020B0604020202020204" pitchFamily="34" charset="0"/>
            </a:rPr>
            <a:t>(13,897)</a:t>
          </a:r>
        </a:p>
      </cdr:txBody>
    </cdr:sp>
  </cdr:relSizeAnchor>
  <cdr:relSizeAnchor xmlns:cdr="http://schemas.openxmlformats.org/drawingml/2006/chartDrawing">
    <cdr:from>
      <cdr:x>0.92972</cdr:x>
      <cdr:y>0.09247</cdr:y>
    </cdr:from>
    <cdr:to>
      <cdr:x>0.97439</cdr:x>
      <cdr:y>0.24761</cdr:y>
    </cdr:to>
    <cdr:sp macro="" textlink="">
      <cdr:nvSpPr>
        <cdr:cNvPr id="4" name="TextBox 1">
          <a:extLst xmlns:a="http://schemas.openxmlformats.org/drawingml/2006/main">
            <a:ext uri="{FF2B5EF4-FFF2-40B4-BE49-F238E27FC236}">
              <a16:creationId xmlns:a16="http://schemas.microsoft.com/office/drawing/2014/main" id="{9B8AFCCA-E48B-A843-A873-32D29938A0F8}"/>
            </a:ext>
          </a:extLst>
        </cdr:cNvPr>
        <cdr:cNvSpPr txBox="1"/>
      </cdr:nvSpPr>
      <cdr:spPr>
        <a:xfrm xmlns:a="http://schemas.openxmlformats.org/drawingml/2006/main">
          <a:off x="7516294" y="497078"/>
          <a:ext cx="361197" cy="833882"/>
        </a:xfrm>
        <a:prstGeom xmlns:a="http://schemas.openxmlformats.org/drawingml/2006/main" prst="rect">
          <a:avLst/>
        </a:prstGeom>
      </cdr:spPr>
      <cdr:txBody>
        <a:bodyPr xmlns:a="http://schemas.openxmlformats.org/drawingml/2006/main" vert="vert270" wrap="square"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i="0" dirty="0">
              <a:solidFill>
                <a:schemeClr val="tx1"/>
              </a:solidFill>
              <a:latin typeface="Arial Narrow" panose="020B0604020202020204" pitchFamily="34" charset="0"/>
              <a:cs typeface="Arial Narrow" panose="020B0604020202020204" pitchFamily="34" charset="0"/>
            </a:rPr>
            <a:t>(520,053)</a:t>
          </a:r>
        </a:p>
      </cdr:txBody>
    </cdr:sp>
  </cdr:relSizeAnchor>
  <cdr:relSizeAnchor xmlns:cdr="http://schemas.openxmlformats.org/drawingml/2006/chartDrawing">
    <cdr:from>
      <cdr:x>0.59661</cdr:x>
      <cdr:y>0.09247</cdr:y>
    </cdr:from>
    <cdr:to>
      <cdr:x>0.64185</cdr:x>
      <cdr:y>0.24728</cdr:y>
    </cdr:to>
    <cdr:sp macro="" textlink="">
      <cdr:nvSpPr>
        <cdr:cNvPr id="5" name="TextBox 1">
          <a:extLst xmlns:a="http://schemas.openxmlformats.org/drawingml/2006/main">
            <a:ext uri="{FF2B5EF4-FFF2-40B4-BE49-F238E27FC236}">
              <a16:creationId xmlns:a16="http://schemas.microsoft.com/office/drawing/2014/main" id="{862AFC7F-9071-6D48-9F03-22D3E66E6EAD}"/>
            </a:ext>
          </a:extLst>
        </cdr:cNvPr>
        <cdr:cNvSpPr txBox="1"/>
      </cdr:nvSpPr>
      <cdr:spPr>
        <a:xfrm xmlns:a="http://schemas.openxmlformats.org/drawingml/2006/main">
          <a:off x="4823304" y="497078"/>
          <a:ext cx="365760" cy="832104"/>
        </a:xfrm>
        <a:prstGeom xmlns:a="http://schemas.openxmlformats.org/drawingml/2006/main" prst="rect">
          <a:avLst/>
        </a:prstGeom>
      </cdr:spPr>
      <cdr:txBody>
        <a:bodyPr xmlns:a="http://schemas.openxmlformats.org/drawingml/2006/main" vert="vert270" wrap="square"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i="0" dirty="0">
              <a:solidFill>
                <a:schemeClr val="tx1"/>
              </a:solidFill>
              <a:latin typeface="Arial Narrow" panose="020B0604020202020204" pitchFamily="34" charset="0"/>
              <a:cs typeface="Arial Narrow" panose="020B0604020202020204" pitchFamily="34" charset="0"/>
            </a:rPr>
            <a:t>(13,897)</a:t>
          </a:r>
        </a:p>
      </cdr:txBody>
    </cdr:sp>
  </cdr:relSizeAnchor>
  <cdr:relSizeAnchor xmlns:cdr="http://schemas.openxmlformats.org/drawingml/2006/chartDrawing">
    <cdr:from>
      <cdr:x>0.67714</cdr:x>
      <cdr:y>0.09247</cdr:y>
    </cdr:from>
    <cdr:to>
      <cdr:x>0.72238</cdr:x>
      <cdr:y>0.24728</cdr:y>
    </cdr:to>
    <cdr:sp macro="" textlink="">
      <cdr:nvSpPr>
        <cdr:cNvPr id="6" name="TextBox 1">
          <a:extLst xmlns:a="http://schemas.openxmlformats.org/drawingml/2006/main">
            <a:ext uri="{FF2B5EF4-FFF2-40B4-BE49-F238E27FC236}">
              <a16:creationId xmlns:a16="http://schemas.microsoft.com/office/drawing/2014/main" id="{862AFC7F-9071-6D48-9F03-22D3E66E6EAD}"/>
            </a:ext>
          </a:extLst>
        </cdr:cNvPr>
        <cdr:cNvSpPr txBox="1"/>
      </cdr:nvSpPr>
      <cdr:spPr>
        <a:xfrm xmlns:a="http://schemas.openxmlformats.org/drawingml/2006/main">
          <a:off x="5474361" y="497078"/>
          <a:ext cx="365760" cy="832104"/>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i="0" dirty="0">
              <a:solidFill>
                <a:schemeClr val="tx1"/>
              </a:solidFill>
              <a:latin typeface="Arial Narrow" panose="020B0604020202020204" pitchFamily="34" charset="0"/>
              <a:cs typeface="Arial Narrow" panose="020B0604020202020204" pitchFamily="34" charset="0"/>
            </a:rPr>
            <a:t>(13,897)</a:t>
          </a:r>
        </a:p>
      </cdr:txBody>
    </cdr:sp>
  </cdr:relSizeAnchor>
  <cdr:relSizeAnchor xmlns:cdr="http://schemas.openxmlformats.org/drawingml/2006/chartDrawing">
    <cdr:from>
      <cdr:x>0.51291</cdr:x>
      <cdr:y>0.09247</cdr:y>
    </cdr:from>
    <cdr:to>
      <cdr:x>0.55815</cdr:x>
      <cdr:y>0.24728</cdr:y>
    </cdr:to>
    <cdr:sp macro="" textlink="">
      <cdr:nvSpPr>
        <cdr:cNvPr id="7" name="TextBox 1">
          <a:extLst xmlns:a="http://schemas.openxmlformats.org/drawingml/2006/main">
            <a:ext uri="{FF2B5EF4-FFF2-40B4-BE49-F238E27FC236}">
              <a16:creationId xmlns:a16="http://schemas.microsoft.com/office/drawing/2014/main" id="{862AFC7F-9071-6D48-9F03-22D3E66E6EAD}"/>
            </a:ext>
          </a:extLst>
        </cdr:cNvPr>
        <cdr:cNvSpPr txBox="1"/>
      </cdr:nvSpPr>
      <cdr:spPr>
        <a:xfrm xmlns:a="http://schemas.openxmlformats.org/drawingml/2006/main">
          <a:off x="4146600" y="497078"/>
          <a:ext cx="365760" cy="832104"/>
        </a:xfrm>
        <a:prstGeom xmlns:a="http://schemas.openxmlformats.org/drawingml/2006/main" prst="rect">
          <a:avLst/>
        </a:prstGeom>
      </cdr:spPr>
      <cdr:txBody>
        <a:bodyPr xmlns:a="http://schemas.openxmlformats.org/drawingml/2006/main" vert="vert270" wrap="square"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i="0" dirty="0">
              <a:solidFill>
                <a:schemeClr val="tx1"/>
              </a:solidFill>
              <a:latin typeface="Arial Narrow" panose="020B0604020202020204" pitchFamily="34" charset="0"/>
              <a:cs typeface="Arial Narrow" panose="020B0604020202020204" pitchFamily="34" charset="0"/>
            </a:rPr>
            <a:t>(11,809)</a:t>
          </a:r>
        </a:p>
      </cdr:txBody>
    </cdr:sp>
  </cdr:relSizeAnchor>
  <cdr:relSizeAnchor xmlns:cdr="http://schemas.openxmlformats.org/drawingml/2006/chartDrawing">
    <cdr:from>
      <cdr:x>0.4285</cdr:x>
      <cdr:y>0.09247</cdr:y>
    </cdr:from>
    <cdr:to>
      <cdr:x>0.47374</cdr:x>
      <cdr:y>0.24728</cdr:y>
    </cdr:to>
    <cdr:sp macro="" textlink="">
      <cdr:nvSpPr>
        <cdr:cNvPr id="8" name="TextBox 1">
          <a:extLst xmlns:a="http://schemas.openxmlformats.org/drawingml/2006/main">
            <a:ext uri="{FF2B5EF4-FFF2-40B4-BE49-F238E27FC236}">
              <a16:creationId xmlns:a16="http://schemas.microsoft.com/office/drawing/2014/main" id="{862AFC7F-9071-6D48-9F03-22D3E66E6EAD}"/>
            </a:ext>
          </a:extLst>
        </cdr:cNvPr>
        <cdr:cNvSpPr txBox="1"/>
      </cdr:nvSpPr>
      <cdr:spPr>
        <a:xfrm xmlns:a="http://schemas.openxmlformats.org/drawingml/2006/main">
          <a:off x="3464226" y="497078"/>
          <a:ext cx="365760" cy="832104"/>
        </a:xfrm>
        <a:prstGeom xmlns:a="http://schemas.openxmlformats.org/drawingml/2006/main" prst="rect">
          <a:avLst/>
        </a:prstGeom>
      </cdr:spPr>
      <cdr:txBody>
        <a:bodyPr xmlns:a="http://schemas.openxmlformats.org/drawingml/2006/main" vert="vert270" wrap="square"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i="0" dirty="0">
              <a:solidFill>
                <a:schemeClr val="tx1"/>
              </a:solidFill>
              <a:latin typeface="Arial Narrow" panose="020B0604020202020204" pitchFamily="34" charset="0"/>
              <a:cs typeface="Arial Narrow" panose="020B0604020202020204" pitchFamily="34" charset="0"/>
            </a:rPr>
            <a:t>(10,553)</a:t>
          </a:r>
        </a:p>
      </cdr:txBody>
    </cdr:sp>
  </cdr:relSizeAnchor>
  <cdr:relSizeAnchor xmlns:cdr="http://schemas.openxmlformats.org/drawingml/2006/chartDrawing">
    <cdr:from>
      <cdr:x>0.34555</cdr:x>
      <cdr:y>0.09247</cdr:y>
    </cdr:from>
    <cdr:to>
      <cdr:x>0.3908</cdr:x>
      <cdr:y>0.24728</cdr:y>
    </cdr:to>
    <cdr:sp macro="" textlink="">
      <cdr:nvSpPr>
        <cdr:cNvPr id="9" name="TextBox 1">
          <a:extLst xmlns:a="http://schemas.openxmlformats.org/drawingml/2006/main">
            <a:ext uri="{FF2B5EF4-FFF2-40B4-BE49-F238E27FC236}">
              <a16:creationId xmlns:a16="http://schemas.microsoft.com/office/drawing/2014/main" id="{862AFC7F-9071-6D48-9F03-22D3E66E6EAD}"/>
            </a:ext>
          </a:extLst>
        </cdr:cNvPr>
        <cdr:cNvSpPr txBox="1"/>
      </cdr:nvSpPr>
      <cdr:spPr>
        <a:xfrm xmlns:a="http://schemas.openxmlformats.org/drawingml/2006/main">
          <a:off x="2793635" y="497078"/>
          <a:ext cx="365760" cy="832104"/>
        </a:xfrm>
        <a:prstGeom xmlns:a="http://schemas.openxmlformats.org/drawingml/2006/main" prst="rect">
          <a:avLst/>
        </a:prstGeom>
      </cdr:spPr>
      <cdr:txBody>
        <a:bodyPr xmlns:a="http://schemas.openxmlformats.org/drawingml/2006/main" vert="vert270" wrap="square"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i="0" dirty="0">
              <a:solidFill>
                <a:schemeClr val="tx1"/>
              </a:solidFill>
              <a:latin typeface="Arial Narrow" panose="020B0604020202020204" pitchFamily="34" charset="0"/>
              <a:cs typeface="Arial Narrow" panose="020B0604020202020204" pitchFamily="34" charset="0"/>
            </a:rPr>
            <a:t>(36,900)</a:t>
          </a:r>
        </a:p>
      </cdr:txBody>
    </cdr:sp>
  </cdr:relSizeAnchor>
  <cdr:relSizeAnchor xmlns:cdr="http://schemas.openxmlformats.org/drawingml/2006/chartDrawing">
    <cdr:from>
      <cdr:x>0.26267</cdr:x>
      <cdr:y>0.09247</cdr:y>
    </cdr:from>
    <cdr:to>
      <cdr:x>0.30791</cdr:x>
      <cdr:y>0.24728</cdr:y>
    </cdr:to>
    <cdr:sp macro="" textlink="">
      <cdr:nvSpPr>
        <cdr:cNvPr id="10" name="TextBox 1">
          <a:extLst xmlns:a="http://schemas.openxmlformats.org/drawingml/2006/main">
            <a:ext uri="{FF2B5EF4-FFF2-40B4-BE49-F238E27FC236}">
              <a16:creationId xmlns:a16="http://schemas.microsoft.com/office/drawing/2014/main" id="{862AFC7F-9071-6D48-9F03-22D3E66E6EAD}"/>
            </a:ext>
          </a:extLst>
        </cdr:cNvPr>
        <cdr:cNvSpPr txBox="1"/>
      </cdr:nvSpPr>
      <cdr:spPr>
        <a:xfrm xmlns:a="http://schemas.openxmlformats.org/drawingml/2006/main">
          <a:off x="2123536" y="497078"/>
          <a:ext cx="365760" cy="832104"/>
        </a:xfrm>
        <a:prstGeom xmlns:a="http://schemas.openxmlformats.org/drawingml/2006/main" prst="rect">
          <a:avLst/>
        </a:prstGeom>
      </cdr:spPr>
      <cdr:txBody>
        <a:bodyPr xmlns:a="http://schemas.openxmlformats.org/drawingml/2006/main" vert="vert270" wrap="square"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i="0" dirty="0">
              <a:solidFill>
                <a:schemeClr val="tx1"/>
              </a:solidFill>
              <a:latin typeface="Arial Narrow" panose="020B0604020202020204" pitchFamily="34" charset="0"/>
              <a:cs typeface="Arial Narrow" panose="020B0604020202020204" pitchFamily="34" charset="0"/>
            </a:rPr>
            <a:t>(10,682)</a:t>
          </a:r>
        </a:p>
      </cdr:txBody>
    </cdr:sp>
  </cdr:relSizeAnchor>
  <cdr:relSizeAnchor xmlns:cdr="http://schemas.openxmlformats.org/drawingml/2006/chartDrawing">
    <cdr:from>
      <cdr:x>0.17649</cdr:x>
      <cdr:y>0.09247</cdr:y>
    </cdr:from>
    <cdr:to>
      <cdr:x>0.22173</cdr:x>
      <cdr:y>0.24728</cdr:y>
    </cdr:to>
    <cdr:sp macro="" textlink="">
      <cdr:nvSpPr>
        <cdr:cNvPr id="11" name="TextBox 1">
          <a:extLst xmlns:a="http://schemas.openxmlformats.org/drawingml/2006/main">
            <a:ext uri="{FF2B5EF4-FFF2-40B4-BE49-F238E27FC236}">
              <a16:creationId xmlns:a16="http://schemas.microsoft.com/office/drawing/2014/main" id="{862AFC7F-9071-6D48-9F03-22D3E66E6EAD}"/>
            </a:ext>
          </a:extLst>
        </cdr:cNvPr>
        <cdr:cNvSpPr txBox="1"/>
      </cdr:nvSpPr>
      <cdr:spPr>
        <a:xfrm xmlns:a="http://schemas.openxmlformats.org/drawingml/2006/main">
          <a:off x="1426822" y="497078"/>
          <a:ext cx="365760" cy="832104"/>
        </a:xfrm>
        <a:prstGeom xmlns:a="http://schemas.openxmlformats.org/drawingml/2006/main" prst="rect">
          <a:avLst/>
        </a:prstGeom>
      </cdr:spPr>
      <cdr:txBody>
        <a:bodyPr xmlns:a="http://schemas.openxmlformats.org/drawingml/2006/main" vert="vert270" wrap="square"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i="0" dirty="0">
              <a:solidFill>
                <a:schemeClr val="tx1"/>
              </a:solidFill>
              <a:latin typeface="Arial Narrow" panose="020B0604020202020204" pitchFamily="34" charset="0"/>
              <a:cs typeface="Arial Narrow" panose="020B0604020202020204" pitchFamily="34" charset="0"/>
            </a:rPr>
            <a:t>(23,458)</a:t>
          </a:r>
        </a:p>
      </cdr:txBody>
    </cdr:sp>
  </cdr:relSizeAnchor>
  <cdr:relSizeAnchor xmlns:cdr="http://schemas.openxmlformats.org/drawingml/2006/chartDrawing">
    <cdr:from>
      <cdr:x>0.09681</cdr:x>
      <cdr:y>0.09247</cdr:y>
    </cdr:from>
    <cdr:to>
      <cdr:x>0.14205</cdr:x>
      <cdr:y>0.24728</cdr:y>
    </cdr:to>
    <cdr:sp macro="" textlink="">
      <cdr:nvSpPr>
        <cdr:cNvPr id="13" name="TextBox 1">
          <a:extLst xmlns:a="http://schemas.openxmlformats.org/drawingml/2006/main">
            <a:ext uri="{FF2B5EF4-FFF2-40B4-BE49-F238E27FC236}">
              <a16:creationId xmlns:a16="http://schemas.microsoft.com/office/drawing/2014/main" id="{72FA26AD-4767-1946-AC7C-83CF5962E801}"/>
            </a:ext>
          </a:extLst>
        </cdr:cNvPr>
        <cdr:cNvSpPr txBox="1"/>
      </cdr:nvSpPr>
      <cdr:spPr>
        <a:xfrm xmlns:a="http://schemas.openxmlformats.org/drawingml/2006/main">
          <a:off x="782678" y="497078"/>
          <a:ext cx="365760" cy="832104"/>
        </a:xfrm>
        <a:prstGeom xmlns:a="http://schemas.openxmlformats.org/drawingml/2006/main" prst="rect">
          <a:avLst/>
        </a:prstGeom>
      </cdr:spPr>
      <cdr:txBody>
        <a:bodyPr xmlns:a="http://schemas.openxmlformats.org/drawingml/2006/main" vert="vert270" wrap="square"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i="0" dirty="0">
              <a:solidFill>
                <a:schemeClr val="tx1"/>
              </a:solidFill>
              <a:latin typeface="Arial Narrow" panose="020B0604020202020204" pitchFamily="34" charset="0"/>
              <a:cs typeface="Arial Narrow" panose="020B0604020202020204" pitchFamily="34" charset="0"/>
            </a:rPr>
            <a:t>(259,951)</a:t>
          </a:r>
        </a:p>
      </cdr:txBody>
    </cdr:sp>
  </cdr:relSizeAnchor>
</c:userShapes>
</file>

<file path=ppt/handoutMasters/_rels/handoutMaster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4B5C82B-474F-6D49-AE38-8DA065CABB42}"/>
              </a:ext>
            </a:extLst>
          </p:cNvPr>
          <p:cNvSpPr>
            <a:spLocks noGrp="1"/>
          </p:cNvSpPr>
          <p:nvPr>
            <p:ph type="hdr" sz="quarter"/>
          </p:nvPr>
        </p:nvSpPr>
        <p:spPr>
          <a:xfrm>
            <a:off x="131618" y="55420"/>
            <a:ext cx="6594764" cy="460376"/>
          </a:xfrm>
          <a:prstGeom prst="rect">
            <a:avLst/>
          </a:prstGeom>
        </p:spPr>
        <p:txBody>
          <a:bodyPr vert="horz" lIns="91440" tIns="45720" rIns="91440" bIns="45720" rtlCol="0"/>
          <a:lstStyle>
            <a:lvl1pPr algn="l">
              <a:defRPr sz="1200"/>
            </a:lvl1pPr>
          </a:lstStyle>
          <a:p>
            <a:pPr algn="ctr"/>
            <a:r>
              <a:rPr lang="en-US" sz="1600" b="1" dirty="0">
                <a:latin typeface="Arial Narrow" panose="020B0606020202030204" pitchFamily="34" charset="0"/>
              </a:rPr>
              <a:t>Governor’s Proposals for the 2022-23 State Budget and K-12 Education</a:t>
            </a:r>
          </a:p>
        </p:txBody>
      </p:sp>
      <p:sp>
        <p:nvSpPr>
          <p:cNvPr id="4" name="Footer Placeholder 3">
            <a:extLst>
              <a:ext uri="{FF2B5EF4-FFF2-40B4-BE49-F238E27FC236}">
                <a16:creationId xmlns:a16="http://schemas.microsoft.com/office/drawing/2014/main" id="{AC1E681E-A46E-B24E-842A-607AE39A8917}"/>
              </a:ext>
            </a:extLst>
          </p:cNvPr>
          <p:cNvSpPr>
            <a:spLocks noGrp="1"/>
          </p:cNvSpPr>
          <p:nvPr>
            <p:ph type="ftr" sz="quarter" idx="2"/>
          </p:nvPr>
        </p:nvSpPr>
        <p:spPr>
          <a:xfrm>
            <a:off x="1956955" y="8672946"/>
            <a:ext cx="2971800" cy="263236"/>
          </a:xfrm>
          <a:prstGeom prst="rect">
            <a:avLst/>
          </a:prstGeom>
        </p:spPr>
        <p:txBody>
          <a:bodyPr vert="horz" lIns="91440" tIns="45720" rIns="91440" bIns="45720" rtlCol="0" anchor="b"/>
          <a:lstStyle>
            <a:lvl1pPr algn="l">
              <a:defRPr sz="1200"/>
            </a:lvl1pPr>
          </a:lstStyle>
          <a:p>
            <a:pPr algn="ctr"/>
            <a:r>
              <a:rPr lang="en-US" b="1" dirty="0">
                <a:latin typeface="Arial Narrow" panose="020B0604020202020204" pitchFamily="34" charset="0"/>
                <a:cs typeface="Arial Narrow" panose="020B0604020202020204" pitchFamily="34" charset="0"/>
              </a:rPr>
              <a:t>© 2022 School Services of California Inc.</a:t>
            </a:r>
          </a:p>
        </p:txBody>
      </p:sp>
      <p:pic>
        <p:nvPicPr>
          <p:cNvPr id="7" name="Picture 6">
            <a:extLst>
              <a:ext uri="{FF2B5EF4-FFF2-40B4-BE49-F238E27FC236}">
                <a16:creationId xmlns:a16="http://schemas.microsoft.com/office/drawing/2014/main" id="{673ECD4A-C38B-D14A-BD36-2C1FF4274853}"/>
              </a:ext>
            </a:extLst>
          </p:cNvPr>
          <p:cNvPicPr>
            <a:picLocks noChangeAspect="1"/>
          </p:cNvPicPr>
          <p:nvPr/>
        </p:nvPicPr>
        <p:blipFill>
          <a:blip r:embed="rId2"/>
          <a:stretch>
            <a:fillRect/>
          </a:stretch>
        </p:blipFill>
        <p:spPr>
          <a:xfrm>
            <a:off x="214750" y="8645814"/>
            <a:ext cx="508000" cy="317500"/>
          </a:xfrm>
          <a:prstGeom prst="rect">
            <a:avLst/>
          </a:prstGeom>
        </p:spPr>
      </p:pic>
    </p:spTree>
    <p:extLst>
      <p:ext uri="{BB962C8B-B14F-4D97-AF65-F5344CB8AC3E}">
        <p14:creationId xmlns:p14="http://schemas.microsoft.com/office/powerpoint/2010/main" val="335181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E13579-62A2-6D41-AD0A-0DED9AC9A623}" type="datetimeFigureOut">
              <a:rPr lang="en-US" smtClean="0"/>
              <a:t>1/24/2022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DD0E40-DE3F-0248-93EE-BD5EA26E613E}" type="slidenum">
              <a:rPr lang="en-US" smtClean="0"/>
              <a:t>‹#›</a:t>
            </a:fld>
            <a:endParaRPr lang="en-US"/>
          </a:p>
        </p:txBody>
      </p:sp>
    </p:spTree>
    <p:extLst>
      <p:ext uri="{BB962C8B-B14F-4D97-AF65-F5344CB8AC3E}">
        <p14:creationId xmlns:p14="http://schemas.microsoft.com/office/powerpoint/2010/main" val="3855684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D60C0E6-2949-B54E-81BE-A022E53C47D2}" type="slidenum">
              <a:rPr lang="en-US" smtClean="0"/>
              <a:t>4</a:t>
            </a:fld>
            <a:endParaRPr lang="en-US"/>
          </a:p>
        </p:txBody>
      </p:sp>
    </p:spTree>
    <p:extLst>
      <p:ext uri="{BB962C8B-B14F-4D97-AF65-F5344CB8AC3E}">
        <p14:creationId xmlns:p14="http://schemas.microsoft.com/office/powerpoint/2010/main" val="1679698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78774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8135" indent="0">
              <a:buNone/>
            </a:pPr>
            <a:endParaRPr lang="en-US" dirty="0"/>
          </a:p>
          <a:p>
            <a:endParaRPr lang="en-US" dirty="0"/>
          </a:p>
          <a:p>
            <a:endParaRPr lang="en-US" dirty="0"/>
          </a:p>
        </p:txBody>
      </p:sp>
    </p:spTree>
    <p:extLst>
      <p:ext uri="{BB962C8B-B14F-4D97-AF65-F5344CB8AC3E}">
        <p14:creationId xmlns:p14="http://schemas.microsoft.com/office/powerpoint/2010/main" val="3336510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82aac8634d_0_6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82aac8634d_0_676:notes"/>
          <p:cNvSpPr txBox="1">
            <a:spLocks noGrp="1"/>
          </p:cNvSpPr>
          <p:nvPr>
            <p:ph type="body" idx="1"/>
          </p:nvPr>
        </p:nvSpPr>
        <p:spPr>
          <a:xfrm>
            <a:off x="685800" y="4343400"/>
            <a:ext cx="5486400" cy="4114800"/>
          </a:xfrm>
          <a:prstGeom prst="rect">
            <a:avLst/>
          </a:prstGeom>
        </p:spPr>
        <p:txBody>
          <a:bodyPr spcFirstLastPara="1" wrap="square" lIns="91414" tIns="91414" rIns="91414" bIns="91414" anchor="t" anchorCtr="0">
            <a:noAutofit/>
          </a:bodyPr>
          <a:lstStyle/>
          <a:p>
            <a:pPr marL="0" indent="0">
              <a:buNone/>
            </a:pPr>
            <a:r>
              <a:rPr lang="en-US" dirty="0"/>
              <a:t>Tell them background!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2:notes"/>
          <p:cNvSpPr txBox="1">
            <a:spLocks noGrp="1"/>
          </p:cNvSpPr>
          <p:nvPr>
            <p:ph type="body" idx="1"/>
          </p:nvPr>
        </p:nvSpPr>
        <p:spPr>
          <a:xfrm>
            <a:off x="701040" y="4415790"/>
            <a:ext cx="5608320" cy="4183380"/>
          </a:xfrm>
          <a:prstGeom prst="rect">
            <a:avLst/>
          </a:prstGeom>
        </p:spPr>
        <p:txBody>
          <a:bodyPr spcFirstLastPara="1" wrap="square" lIns="93150" tIns="93150" rIns="93150" bIns="93150" anchor="t" anchorCtr="0">
            <a:noAutofit/>
          </a:bodyPr>
          <a:lstStyle/>
          <a:p>
            <a:pPr marL="0" indent="0">
              <a:buNone/>
            </a:pPr>
            <a:r>
              <a:rPr lang="en-US" dirty="0"/>
              <a:t> </a:t>
            </a:r>
            <a:endParaRPr dirty="0"/>
          </a:p>
        </p:txBody>
      </p:sp>
      <p:sp>
        <p:nvSpPr>
          <p:cNvPr id="154" name="Google Shape;154;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5365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38135" indent="0">
              <a:buNone/>
            </a:pPr>
            <a:endParaRPr lang="en-US" dirty="0"/>
          </a:p>
        </p:txBody>
      </p:sp>
    </p:spTree>
    <p:extLst>
      <p:ext uri="{BB962C8B-B14F-4D97-AF65-F5344CB8AC3E}">
        <p14:creationId xmlns:p14="http://schemas.microsoft.com/office/powerpoint/2010/main" val="1341328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will focus on the Fiscal </a:t>
            </a:r>
          </a:p>
          <a:p>
            <a:r>
              <a:rPr lang="en-US" dirty="0"/>
              <a:t>This also means authorizers and charters working together!</a:t>
            </a:r>
          </a:p>
        </p:txBody>
      </p:sp>
    </p:spTree>
    <p:extLst>
      <p:ext uri="{BB962C8B-B14F-4D97-AF65-F5344CB8AC3E}">
        <p14:creationId xmlns:p14="http://schemas.microsoft.com/office/powerpoint/2010/main" val="1812807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14406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50061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algn="l" fontAlgn="base"/>
            <a:r>
              <a:rPr lang="en-US" b="1" i="0" u="none" strike="noStrike" dirty="0">
                <a:solidFill>
                  <a:srgbClr val="164477"/>
                </a:solidFill>
                <a:effectLst/>
                <a:latin typeface="Open Sans" panose="020B0606030504020204" pitchFamily="34" charset="0"/>
              </a:rPr>
              <a:t>Dave</a:t>
            </a:r>
          </a:p>
          <a:p>
            <a:r>
              <a:rPr lang="en-US" b="1" dirty="0">
                <a:solidFill>
                  <a:srgbClr val="164477"/>
                </a:solidFill>
                <a:latin typeface="Open Sans"/>
                <a:cs typeface="Open Sans"/>
              </a:rPr>
              <a:t>These are the key bills - </a:t>
            </a:r>
            <a:r>
              <a:rPr lang="en-US" dirty="0"/>
              <a:t>SB 126, AB 1505, AB 1507, SB 130 and AB/SB 167</a:t>
            </a:r>
          </a:p>
          <a:p>
            <a:r>
              <a:rPr lang="en-US" b="1" dirty="0">
                <a:solidFill>
                  <a:srgbClr val="164477"/>
                </a:solidFill>
                <a:latin typeface="Open Sans"/>
                <a:cs typeface="Open Sans"/>
              </a:rPr>
              <a:t>If nothing else was occurring in the education space – no COVID 19 – the changes to charter school law in the last few years are a BIG deal</a:t>
            </a:r>
            <a:endParaRPr lang="en-US" dirty="0"/>
          </a:p>
          <a:p>
            <a:r>
              <a:rPr lang="en-US" b="1" dirty="0">
                <a:solidFill>
                  <a:srgbClr val="164477"/>
                </a:solidFill>
                <a:latin typeface="Open Sans"/>
                <a:cs typeface="Open Sans"/>
              </a:rPr>
              <a:t>The pandemic and its impact has been all consuming for all educators, for school and county boards, families as well as the legislature and the governor.</a:t>
            </a:r>
          </a:p>
          <a:p>
            <a:pPr fontAlgn="base"/>
            <a:r>
              <a:rPr lang="en-US" dirty="0">
                <a:solidFill>
                  <a:srgbClr val="404041"/>
                </a:solidFill>
                <a:latin typeface="Open Sans"/>
                <a:cs typeface="Open Sans"/>
              </a:rPr>
              <a:t> This session is too short to be comprehensive. Out time together today will focus on just a few, and certainly not all, of the important changes.</a:t>
            </a:r>
            <a:endParaRPr lang="en-US" b="0" i="0" dirty="0">
              <a:solidFill>
                <a:srgbClr val="404041"/>
              </a:solidFill>
              <a:effectLst/>
              <a:latin typeface="Open Sans"/>
              <a:cs typeface="Open Sans"/>
            </a:endParaRPr>
          </a:p>
          <a:p>
            <a:endParaRPr lang="en-US" dirty="0"/>
          </a:p>
        </p:txBody>
      </p:sp>
    </p:spTree>
    <p:extLst>
      <p:ext uri="{BB962C8B-B14F-4D97-AF65-F5344CB8AC3E}">
        <p14:creationId xmlns:p14="http://schemas.microsoft.com/office/powerpoint/2010/main" val="940198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1986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DD0E40-DE3F-0248-93EE-BD5EA26E613E}" type="slidenum">
              <a:rPr lang="en-US" smtClean="0"/>
              <a:t>5</a:t>
            </a:fld>
            <a:endParaRPr lang="en-US"/>
          </a:p>
        </p:txBody>
      </p:sp>
    </p:spTree>
    <p:extLst>
      <p:ext uri="{BB962C8B-B14F-4D97-AF65-F5344CB8AC3E}">
        <p14:creationId xmlns:p14="http://schemas.microsoft.com/office/powerpoint/2010/main" val="9426324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19796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67233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767484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188508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241914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082845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037005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on this later in this session about CALPADS and the importance of good data and maximizing funding</a:t>
            </a:r>
          </a:p>
        </p:txBody>
      </p:sp>
    </p:spTree>
    <p:extLst>
      <p:ext uri="{BB962C8B-B14F-4D97-AF65-F5344CB8AC3E}">
        <p14:creationId xmlns:p14="http://schemas.microsoft.com/office/powerpoint/2010/main" val="10738083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on this later in this session about CALPADS and the importance of good data and maximizing funding</a:t>
            </a:r>
          </a:p>
        </p:txBody>
      </p:sp>
    </p:spTree>
    <p:extLst>
      <p:ext uri="{BB962C8B-B14F-4D97-AF65-F5344CB8AC3E}">
        <p14:creationId xmlns:p14="http://schemas.microsoft.com/office/powerpoint/2010/main" val="24969721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 about the importance of the CALPADS collection on Fall 1 &amp; 2 which </a:t>
            </a:r>
            <a:r>
              <a:rPr lang="en-US" b="1" u="sng" dirty="0"/>
              <a:t>establishes the official enrollment and unduplicated counts for the current fiscal year.</a:t>
            </a:r>
          </a:p>
        </p:txBody>
      </p:sp>
    </p:spTree>
    <p:extLst>
      <p:ext uri="{BB962C8B-B14F-4D97-AF65-F5344CB8AC3E}">
        <p14:creationId xmlns:p14="http://schemas.microsoft.com/office/powerpoint/2010/main" val="2604105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algn="just">
              <a:lnSpc>
                <a:spcPct val="115000"/>
              </a:lnSpc>
              <a:spcBef>
                <a:spcPts val="0"/>
              </a:spcBef>
              <a:spcAft>
                <a:spcPts val="1200"/>
              </a:spcAft>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07DD0E40-DE3F-0248-93EE-BD5EA26E613E}" type="slidenum">
              <a:rPr lang="en-US" smtClean="0"/>
              <a:t>6</a:t>
            </a:fld>
            <a:endParaRPr lang="en-US"/>
          </a:p>
        </p:txBody>
      </p:sp>
    </p:spTree>
    <p:extLst>
      <p:ext uri="{BB962C8B-B14F-4D97-AF65-F5344CB8AC3E}">
        <p14:creationId xmlns:p14="http://schemas.microsoft.com/office/powerpoint/2010/main" val="14232150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183544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a:spcBef>
                <a:spcPts val="1000"/>
              </a:spcBef>
            </a:pPr>
            <a:endParaRPr lang="en-US" dirty="0"/>
          </a:p>
          <a:p>
            <a:pPr>
              <a:spcBef>
                <a:spcPts val="1000"/>
              </a:spcBef>
            </a:pPr>
            <a:endParaRPr lang="en-US" dirty="0"/>
          </a:p>
        </p:txBody>
      </p:sp>
    </p:spTree>
    <p:extLst>
      <p:ext uri="{BB962C8B-B14F-4D97-AF65-F5344CB8AC3E}">
        <p14:creationId xmlns:p14="http://schemas.microsoft.com/office/powerpoint/2010/main" val="19416725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705030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949374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605452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425538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819551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312017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a:buNone/>
            </a:pPr>
            <a:endParaRPr lang="en-US" dirty="0">
              <a:latin typeface="Calibri"/>
              <a:cs typeface="Calibri"/>
            </a:endParaRPr>
          </a:p>
        </p:txBody>
      </p:sp>
    </p:spTree>
    <p:extLst>
      <p:ext uri="{BB962C8B-B14F-4D97-AF65-F5344CB8AC3E}">
        <p14:creationId xmlns:p14="http://schemas.microsoft.com/office/powerpoint/2010/main" val="40164784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39683" indent="0">
              <a:buNone/>
            </a:pPr>
            <a:endParaRPr lang="en-US" dirty="0"/>
          </a:p>
        </p:txBody>
      </p:sp>
    </p:spTree>
    <p:extLst>
      <p:ext uri="{BB962C8B-B14F-4D97-AF65-F5344CB8AC3E}">
        <p14:creationId xmlns:p14="http://schemas.microsoft.com/office/powerpoint/2010/main" val="2762271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60C0E6-2949-B54E-81BE-A022E53C47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40850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683" indent="0">
              <a:buNone/>
            </a:pPr>
            <a:r>
              <a:rPr lang="en-US" dirty="0"/>
              <a:t>Tom</a:t>
            </a:r>
          </a:p>
        </p:txBody>
      </p:sp>
    </p:spTree>
    <p:extLst>
      <p:ext uri="{BB962C8B-B14F-4D97-AF65-F5344CB8AC3E}">
        <p14:creationId xmlns:p14="http://schemas.microsoft.com/office/powerpoint/2010/main" val="2050758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683" indent="0">
              <a:buNone/>
            </a:pPr>
            <a:endParaRPr lang="en-US" dirty="0"/>
          </a:p>
        </p:txBody>
      </p:sp>
    </p:spTree>
    <p:extLst>
      <p:ext uri="{BB962C8B-B14F-4D97-AF65-F5344CB8AC3E}">
        <p14:creationId xmlns:p14="http://schemas.microsoft.com/office/powerpoint/2010/main" val="22319731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683" indent="0">
              <a:buNone/>
            </a:pPr>
            <a:endParaRPr lang="en-US" dirty="0"/>
          </a:p>
        </p:txBody>
      </p:sp>
    </p:spTree>
    <p:extLst>
      <p:ext uri="{BB962C8B-B14F-4D97-AF65-F5344CB8AC3E}">
        <p14:creationId xmlns:p14="http://schemas.microsoft.com/office/powerpoint/2010/main" val="1638363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7DD0E40-DE3F-0248-93EE-BD5EA26E613E}" type="slidenum">
              <a:rPr lang="en-US" smtClean="0"/>
              <a:t>9</a:t>
            </a:fld>
            <a:endParaRPr lang="en-US"/>
          </a:p>
        </p:txBody>
      </p:sp>
    </p:spTree>
    <p:extLst>
      <p:ext uri="{BB962C8B-B14F-4D97-AF65-F5344CB8AC3E}">
        <p14:creationId xmlns:p14="http://schemas.microsoft.com/office/powerpoint/2010/main" val="2355497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D60C0E6-2949-B54E-81BE-A022E53C47D2}" type="slidenum">
              <a:rPr lang="en-US" smtClean="0"/>
              <a:t>10</a:t>
            </a:fld>
            <a:endParaRPr lang="en-US"/>
          </a:p>
        </p:txBody>
      </p:sp>
    </p:spTree>
    <p:extLst>
      <p:ext uri="{BB962C8B-B14F-4D97-AF65-F5344CB8AC3E}">
        <p14:creationId xmlns:p14="http://schemas.microsoft.com/office/powerpoint/2010/main" val="1356380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7DD0E40-DE3F-0248-93EE-BD5EA26E613E}" type="slidenum">
              <a:rPr lang="en-US" smtClean="0"/>
              <a:t>11</a:t>
            </a:fld>
            <a:endParaRPr lang="en-US"/>
          </a:p>
        </p:txBody>
      </p:sp>
    </p:spTree>
    <p:extLst>
      <p:ext uri="{BB962C8B-B14F-4D97-AF65-F5344CB8AC3E}">
        <p14:creationId xmlns:p14="http://schemas.microsoft.com/office/powerpoint/2010/main" val="3513751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DD0E40-DE3F-0248-93EE-BD5EA26E61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068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DD0E40-DE3F-0248-93EE-BD5EA26E613E}" type="slidenum">
              <a:rPr lang="en-US" smtClean="0"/>
              <a:t>16</a:t>
            </a:fld>
            <a:endParaRPr lang="en-US"/>
          </a:p>
        </p:txBody>
      </p:sp>
    </p:spTree>
    <p:extLst>
      <p:ext uri="{BB962C8B-B14F-4D97-AF65-F5344CB8AC3E}">
        <p14:creationId xmlns:p14="http://schemas.microsoft.com/office/powerpoint/2010/main" val="8024182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986ED-1BCA-2E44-887F-924C55508BFA}"/>
              </a:ext>
            </a:extLst>
          </p:cNvPr>
          <p:cNvSpPr>
            <a:spLocks noGrp="1"/>
          </p:cNvSpPr>
          <p:nvPr>
            <p:ph type="ctrTitle"/>
          </p:nvPr>
        </p:nvSpPr>
        <p:spPr>
          <a:xfrm>
            <a:off x="4821382" y="740398"/>
            <a:ext cx="7112116" cy="2387600"/>
          </a:xfrm>
          <a:prstGeom prst="rect">
            <a:avLst/>
          </a:prstGeom>
          <a:effectLst>
            <a:outerShdw blurRad="50800" dist="38100" dir="2700000" algn="tl" rotWithShape="0">
              <a:prstClr val="black">
                <a:alpha val="40000"/>
              </a:prstClr>
            </a:outerShdw>
          </a:effectLst>
        </p:spPr>
        <p:txBody>
          <a:bodyPr anchor="ctr" anchorCtr="0"/>
          <a:lstStyle>
            <a:lvl1pPr algn="ctr">
              <a:defRPr sz="6000">
                <a:solidFill>
                  <a:schemeClr val="bg1"/>
                </a:solidFill>
                <a:effectLst/>
              </a:defRPr>
            </a:lvl1pPr>
          </a:lstStyle>
          <a:p>
            <a:r>
              <a:rPr lang="en-US"/>
              <a:t>Click to edit Master title style</a:t>
            </a:r>
          </a:p>
        </p:txBody>
      </p:sp>
      <p:sp>
        <p:nvSpPr>
          <p:cNvPr id="3" name="Subtitle 2">
            <a:extLst>
              <a:ext uri="{FF2B5EF4-FFF2-40B4-BE49-F238E27FC236}">
                <a16:creationId xmlns:a16="http://schemas.microsoft.com/office/drawing/2014/main" id="{85773637-9A65-4F4A-97F8-3F0F8C3B9E1B}"/>
              </a:ext>
            </a:extLst>
          </p:cNvPr>
          <p:cNvSpPr>
            <a:spLocks noGrp="1"/>
          </p:cNvSpPr>
          <p:nvPr>
            <p:ph type="subTitle" idx="1"/>
          </p:nvPr>
        </p:nvSpPr>
        <p:spPr>
          <a:xfrm>
            <a:off x="5911595" y="3405263"/>
            <a:ext cx="4931690" cy="553273"/>
          </a:xfrm>
          <a:prstGeom prst="rect">
            <a:avLst/>
          </a:prstGeom>
          <a:effectLst>
            <a:outerShdw blurRad="50800" dist="38100" dir="2700000" algn="tl" rotWithShape="0">
              <a:prstClr val="black">
                <a:alpha val="40000"/>
              </a:prstClr>
            </a:outerShdw>
          </a:effectLst>
        </p:spPr>
        <p:txBody>
          <a:bodyPr/>
          <a:lstStyle>
            <a:lvl1pPr marL="0" indent="0" algn="ctr">
              <a:buNone/>
              <a:defRPr sz="240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Footer Placeholder 3">
            <a:extLst>
              <a:ext uri="{FF2B5EF4-FFF2-40B4-BE49-F238E27FC236}">
                <a16:creationId xmlns:a16="http://schemas.microsoft.com/office/drawing/2014/main" id="{BF51D838-4070-F445-9D6F-865CCE367894}"/>
              </a:ext>
            </a:extLst>
          </p:cNvPr>
          <p:cNvSpPr txBox="1">
            <a:spLocks/>
          </p:cNvSpPr>
          <p:nvPr userDrawn="1"/>
        </p:nvSpPr>
        <p:spPr>
          <a:xfrm>
            <a:off x="449067" y="6471442"/>
            <a:ext cx="4114800" cy="247063"/>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defPPr>
              <a:defRPr lang="en-US"/>
            </a:defPPr>
            <a:lvl1pPr marL="0" algn="l" defTabSz="914400" rtl="0" eaLnBrk="1" latinLnBrk="0" hangingPunct="1">
              <a:defRPr sz="1200" b="1" i="0" kern="1200">
                <a:solidFill>
                  <a:schemeClr val="bg1"/>
                </a:solidFill>
                <a:effectLst/>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 2022 School Services of California Inc.</a:t>
            </a:r>
          </a:p>
        </p:txBody>
      </p:sp>
    </p:spTree>
    <p:extLst>
      <p:ext uri="{BB962C8B-B14F-4D97-AF65-F5344CB8AC3E}">
        <p14:creationId xmlns:p14="http://schemas.microsoft.com/office/powerpoint/2010/main" val="1949641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68551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812801" y="609600"/>
            <a:ext cx="8463617"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8"/>
          <p:cNvSpPr txBox="1">
            <a:spLocks noGrp="1"/>
          </p:cNvSpPr>
          <p:nvPr>
            <p:ph type="body" idx="1"/>
          </p:nvPr>
        </p:nvSpPr>
        <p:spPr>
          <a:xfrm>
            <a:off x="812800" y="2160590"/>
            <a:ext cx="8463619"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45" name="Google Shape;45;p8"/>
          <p:cNvSpPr txBox="1">
            <a:spLocks noGrp="1"/>
          </p:cNvSpPr>
          <p:nvPr>
            <p:ph type="dt" idx="10"/>
          </p:nvPr>
        </p:nvSpPr>
        <p:spPr>
          <a:xfrm>
            <a:off x="7207011" y="6041366"/>
            <a:ext cx="91217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6" name="Google Shape;46;p8"/>
          <p:cNvSpPr txBox="1">
            <a:spLocks noGrp="1"/>
          </p:cNvSpPr>
          <p:nvPr>
            <p:ph type="ftr" idx="11"/>
          </p:nvPr>
        </p:nvSpPr>
        <p:spPr>
          <a:xfrm>
            <a:off x="812799" y="6041366"/>
            <a:ext cx="616396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7" name="Google Shape;47;p8"/>
          <p:cNvSpPr txBox="1">
            <a:spLocks noGrp="1"/>
          </p:cNvSpPr>
          <p:nvPr>
            <p:ph type="sldNum" idx="12"/>
          </p:nvPr>
        </p:nvSpPr>
        <p:spPr>
          <a:xfrm>
            <a:off x="8592903" y="6041366"/>
            <a:ext cx="6835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88270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79"/>
        <p:cNvGrpSpPr/>
        <p:nvPr/>
      </p:nvGrpSpPr>
      <p:grpSpPr>
        <a:xfrm>
          <a:off x="0" y="0"/>
          <a:ext cx="0" cy="0"/>
          <a:chOff x="0" y="0"/>
          <a:chExt cx="0" cy="0"/>
        </a:xfrm>
      </p:grpSpPr>
      <p:sp>
        <p:nvSpPr>
          <p:cNvPr id="80" name="Google Shape;80;p14"/>
          <p:cNvSpPr txBox="1">
            <a:spLocks noGrp="1"/>
          </p:cNvSpPr>
          <p:nvPr>
            <p:ph type="title"/>
          </p:nvPr>
        </p:nvSpPr>
        <p:spPr>
          <a:xfrm>
            <a:off x="812800" y="1498604"/>
            <a:ext cx="3720243" cy="127846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4"/>
          <p:cNvSpPr txBox="1">
            <a:spLocks noGrp="1"/>
          </p:cNvSpPr>
          <p:nvPr>
            <p:ph type="body" idx="1"/>
          </p:nvPr>
        </p:nvSpPr>
        <p:spPr>
          <a:xfrm>
            <a:off x="4761702" y="514928"/>
            <a:ext cx="4514716" cy="552643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82" name="Google Shape;82;p14"/>
          <p:cNvSpPr txBox="1">
            <a:spLocks noGrp="1"/>
          </p:cNvSpPr>
          <p:nvPr>
            <p:ph type="body" idx="2"/>
          </p:nvPr>
        </p:nvSpPr>
        <p:spPr>
          <a:xfrm>
            <a:off x="812800" y="2777069"/>
            <a:ext cx="3720243" cy="258444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840"/>
              <a:buNone/>
              <a:defRPr sz="1050"/>
            </a:lvl2pPr>
            <a:lvl3pPr marL="1371600" lvl="2" indent="-228600" algn="l">
              <a:spcBef>
                <a:spcPts val="1000"/>
              </a:spcBef>
              <a:spcAft>
                <a:spcPts val="0"/>
              </a:spcAft>
              <a:buSzPts val="720"/>
              <a:buNone/>
              <a:defRPr sz="900"/>
            </a:lvl3pPr>
            <a:lvl4pPr marL="1828800" lvl="3" indent="-228600" algn="l">
              <a:spcBef>
                <a:spcPts val="1000"/>
              </a:spcBef>
              <a:spcAft>
                <a:spcPts val="0"/>
              </a:spcAft>
              <a:buSzPts val="600"/>
              <a:buNone/>
              <a:defRPr sz="750"/>
            </a:lvl4pPr>
            <a:lvl5pPr marL="2286000" lvl="4" indent="-228600" algn="l">
              <a:spcBef>
                <a:spcPts val="1000"/>
              </a:spcBef>
              <a:spcAft>
                <a:spcPts val="0"/>
              </a:spcAft>
              <a:buSzPts val="600"/>
              <a:buNone/>
              <a:defRPr sz="750"/>
            </a:lvl5pPr>
            <a:lvl6pPr marL="2743200" lvl="5" indent="-228600" algn="l">
              <a:spcBef>
                <a:spcPts val="1000"/>
              </a:spcBef>
              <a:spcAft>
                <a:spcPts val="0"/>
              </a:spcAft>
              <a:buSzPts val="600"/>
              <a:buNone/>
              <a:defRPr sz="750"/>
            </a:lvl6pPr>
            <a:lvl7pPr marL="3200400" lvl="6" indent="-228600" algn="l">
              <a:spcBef>
                <a:spcPts val="1000"/>
              </a:spcBef>
              <a:spcAft>
                <a:spcPts val="0"/>
              </a:spcAft>
              <a:buSzPts val="600"/>
              <a:buNone/>
              <a:defRPr sz="750"/>
            </a:lvl7pPr>
            <a:lvl8pPr marL="3657600" lvl="7" indent="-228600" algn="l">
              <a:spcBef>
                <a:spcPts val="1000"/>
              </a:spcBef>
              <a:spcAft>
                <a:spcPts val="0"/>
              </a:spcAft>
              <a:buSzPts val="600"/>
              <a:buNone/>
              <a:defRPr sz="750"/>
            </a:lvl8pPr>
            <a:lvl9pPr marL="4114800" lvl="8" indent="-228600" algn="l">
              <a:spcBef>
                <a:spcPts val="1000"/>
              </a:spcBef>
              <a:spcAft>
                <a:spcPts val="0"/>
              </a:spcAft>
              <a:buSzPts val="600"/>
              <a:buNone/>
              <a:defRPr sz="750"/>
            </a:lvl9pPr>
          </a:lstStyle>
          <a:p>
            <a:endParaRPr/>
          </a:p>
        </p:txBody>
      </p:sp>
      <p:sp>
        <p:nvSpPr>
          <p:cNvPr id="83" name="Google Shape;83;p14"/>
          <p:cNvSpPr txBox="1">
            <a:spLocks noGrp="1"/>
          </p:cNvSpPr>
          <p:nvPr>
            <p:ph type="dt" idx="10"/>
          </p:nvPr>
        </p:nvSpPr>
        <p:spPr>
          <a:xfrm>
            <a:off x="7207011" y="6041366"/>
            <a:ext cx="91217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4" name="Google Shape;84;p14"/>
          <p:cNvSpPr txBox="1">
            <a:spLocks noGrp="1"/>
          </p:cNvSpPr>
          <p:nvPr>
            <p:ph type="ftr" idx="11"/>
          </p:nvPr>
        </p:nvSpPr>
        <p:spPr>
          <a:xfrm>
            <a:off x="812799" y="6041366"/>
            <a:ext cx="616396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5" name="Google Shape;85;p14"/>
          <p:cNvSpPr txBox="1">
            <a:spLocks noGrp="1"/>
          </p:cNvSpPr>
          <p:nvPr>
            <p:ph type="sldNum" idx="12"/>
          </p:nvPr>
        </p:nvSpPr>
        <p:spPr>
          <a:xfrm>
            <a:off x="8592903" y="6041366"/>
            <a:ext cx="6835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30955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812800" y="4800600"/>
            <a:ext cx="8463619"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Trebuchet MS"/>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5"/>
          <p:cNvSpPr>
            <a:spLocks noGrp="1"/>
          </p:cNvSpPr>
          <p:nvPr>
            <p:ph type="pic" idx="2"/>
          </p:nvPr>
        </p:nvSpPr>
        <p:spPr>
          <a:xfrm>
            <a:off x="812800" y="609600"/>
            <a:ext cx="8463619" cy="3845718"/>
          </a:xfrm>
          <a:prstGeom prst="rect">
            <a:avLst/>
          </a:prstGeom>
          <a:noFill/>
          <a:ln>
            <a:noFill/>
          </a:ln>
        </p:spPr>
        <p:txBody>
          <a:bodyPr spcFirstLastPara="1" wrap="square" lIns="91425" tIns="45700" rIns="91425" bIns="45700" anchor="t" anchorCtr="0">
            <a:norm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9pPr>
          </a:lstStyle>
          <a:p>
            <a:endParaRPr dirty="0"/>
          </a:p>
        </p:txBody>
      </p:sp>
      <p:sp>
        <p:nvSpPr>
          <p:cNvPr id="89" name="Google Shape;89;p15"/>
          <p:cNvSpPr txBox="1">
            <a:spLocks noGrp="1"/>
          </p:cNvSpPr>
          <p:nvPr>
            <p:ph type="body" idx="1"/>
          </p:nvPr>
        </p:nvSpPr>
        <p:spPr>
          <a:xfrm>
            <a:off x="812800" y="5367338"/>
            <a:ext cx="8463619" cy="67402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0" name="Google Shape;90;p15"/>
          <p:cNvSpPr txBox="1">
            <a:spLocks noGrp="1"/>
          </p:cNvSpPr>
          <p:nvPr>
            <p:ph type="dt" idx="10"/>
          </p:nvPr>
        </p:nvSpPr>
        <p:spPr>
          <a:xfrm>
            <a:off x="7207011" y="6041366"/>
            <a:ext cx="91217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1" name="Google Shape;91;p15"/>
          <p:cNvSpPr txBox="1">
            <a:spLocks noGrp="1"/>
          </p:cNvSpPr>
          <p:nvPr>
            <p:ph type="ftr" idx="11"/>
          </p:nvPr>
        </p:nvSpPr>
        <p:spPr>
          <a:xfrm>
            <a:off x="812799" y="6041366"/>
            <a:ext cx="616396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2" name="Google Shape;92;p15"/>
          <p:cNvSpPr txBox="1">
            <a:spLocks noGrp="1"/>
          </p:cNvSpPr>
          <p:nvPr>
            <p:ph type="sldNum" idx="12"/>
          </p:nvPr>
        </p:nvSpPr>
        <p:spPr>
          <a:xfrm>
            <a:off x="8592903" y="6041366"/>
            <a:ext cx="6835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0036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3"/>
        <p:cNvGrpSpPr/>
        <p:nvPr/>
      </p:nvGrpSpPr>
      <p:grpSpPr>
        <a:xfrm>
          <a:off x="0" y="0"/>
          <a:ext cx="0" cy="0"/>
          <a:chOff x="0" y="0"/>
          <a:chExt cx="0" cy="0"/>
        </a:xfrm>
      </p:grpSpPr>
      <p:sp>
        <p:nvSpPr>
          <p:cNvPr id="94" name="Google Shape;94;p16"/>
          <p:cNvSpPr txBox="1">
            <a:spLocks noGrp="1"/>
          </p:cNvSpPr>
          <p:nvPr>
            <p:ph type="title"/>
          </p:nvPr>
        </p:nvSpPr>
        <p:spPr>
          <a:xfrm>
            <a:off x="812801" y="609600"/>
            <a:ext cx="8463619" cy="3403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6"/>
          <p:cNvSpPr txBox="1">
            <a:spLocks noGrp="1"/>
          </p:cNvSpPr>
          <p:nvPr>
            <p:ph type="body" idx="1"/>
          </p:nvPr>
        </p:nvSpPr>
        <p:spPr>
          <a:xfrm>
            <a:off x="812801" y="4470400"/>
            <a:ext cx="8463619"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96" name="Google Shape;96;p16"/>
          <p:cNvSpPr txBox="1">
            <a:spLocks noGrp="1"/>
          </p:cNvSpPr>
          <p:nvPr>
            <p:ph type="dt" idx="10"/>
          </p:nvPr>
        </p:nvSpPr>
        <p:spPr>
          <a:xfrm>
            <a:off x="7207011" y="6041366"/>
            <a:ext cx="91217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7" name="Google Shape;97;p16"/>
          <p:cNvSpPr txBox="1">
            <a:spLocks noGrp="1"/>
          </p:cNvSpPr>
          <p:nvPr>
            <p:ph type="ftr" idx="11"/>
          </p:nvPr>
        </p:nvSpPr>
        <p:spPr>
          <a:xfrm>
            <a:off x="812799" y="6041366"/>
            <a:ext cx="616396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8" name="Google Shape;98;p16"/>
          <p:cNvSpPr txBox="1">
            <a:spLocks noGrp="1"/>
          </p:cNvSpPr>
          <p:nvPr>
            <p:ph type="sldNum" idx="12"/>
          </p:nvPr>
        </p:nvSpPr>
        <p:spPr>
          <a:xfrm>
            <a:off x="8592903" y="6041366"/>
            <a:ext cx="6835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289503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9"/>
        <p:cNvGrpSpPr/>
        <p:nvPr/>
      </p:nvGrpSpPr>
      <p:grpSpPr>
        <a:xfrm>
          <a:off x="0" y="0"/>
          <a:ext cx="0" cy="0"/>
          <a:chOff x="0" y="0"/>
          <a:chExt cx="0" cy="0"/>
        </a:xfrm>
      </p:grpSpPr>
      <p:sp>
        <p:nvSpPr>
          <p:cNvPr id="100" name="Google Shape;100;p17"/>
          <p:cNvSpPr txBox="1">
            <a:spLocks noGrp="1"/>
          </p:cNvSpPr>
          <p:nvPr>
            <p:ph type="title"/>
          </p:nvPr>
        </p:nvSpPr>
        <p:spPr>
          <a:xfrm>
            <a:off x="1033181" y="609600"/>
            <a:ext cx="8096243"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7"/>
          <p:cNvSpPr txBox="1">
            <a:spLocks noGrp="1"/>
          </p:cNvSpPr>
          <p:nvPr>
            <p:ph type="body" idx="1"/>
          </p:nvPr>
        </p:nvSpPr>
        <p:spPr>
          <a:xfrm>
            <a:off x="1468100" y="3632200"/>
            <a:ext cx="7226405"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280"/>
              <a:buFont typeface="Trebuchet MS"/>
              <a:buNone/>
              <a:defRPr sz="1600">
                <a:solidFill>
                  <a:srgbClr val="7F7F7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02" name="Google Shape;102;p17"/>
          <p:cNvSpPr txBox="1">
            <a:spLocks noGrp="1"/>
          </p:cNvSpPr>
          <p:nvPr>
            <p:ph type="body" idx="2"/>
          </p:nvPr>
        </p:nvSpPr>
        <p:spPr>
          <a:xfrm>
            <a:off x="812799" y="4470400"/>
            <a:ext cx="8463620"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03" name="Google Shape;103;p17"/>
          <p:cNvSpPr txBox="1">
            <a:spLocks noGrp="1"/>
          </p:cNvSpPr>
          <p:nvPr>
            <p:ph type="dt" idx="10"/>
          </p:nvPr>
        </p:nvSpPr>
        <p:spPr>
          <a:xfrm>
            <a:off x="7207011" y="6041366"/>
            <a:ext cx="91217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4" name="Google Shape;104;p17"/>
          <p:cNvSpPr txBox="1">
            <a:spLocks noGrp="1"/>
          </p:cNvSpPr>
          <p:nvPr>
            <p:ph type="ftr" idx="11"/>
          </p:nvPr>
        </p:nvSpPr>
        <p:spPr>
          <a:xfrm>
            <a:off x="812799" y="6041366"/>
            <a:ext cx="616396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5" name="Google Shape;105;p17"/>
          <p:cNvSpPr txBox="1">
            <a:spLocks noGrp="1"/>
          </p:cNvSpPr>
          <p:nvPr>
            <p:ph type="sldNum" idx="12"/>
          </p:nvPr>
        </p:nvSpPr>
        <p:spPr>
          <a:xfrm>
            <a:off x="8592903" y="6041366"/>
            <a:ext cx="6835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106" name="Google Shape;106;p17"/>
          <p:cNvSpPr txBox="1"/>
          <p:nvPr/>
        </p:nvSpPr>
        <p:spPr>
          <a:xfrm>
            <a:off x="643617" y="790378"/>
            <a:ext cx="609759"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8000" b="0" i="0" u="none" strike="noStrike" cap="none">
                <a:solidFill>
                  <a:srgbClr val="C8D2BC"/>
                </a:solidFill>
                <a:latin typeface="Arial"/>
                <a:ea typeface="Arial"/>
                <a:cs typeface="Arial"/>
                <a:sym typeface="Arial"/>
              </a:rPr>
              <a:t>“</a:t>
            </a:r>
            <a:endParaRPr sz="1400" dirty="0"/>
          </a:p>
        </p:txBody>
      </p:sp>
      <p:sp>
        <p:nvSpPr>
          <p:cNvPr id="107" name="Google Shape;107;p17"/>
          <p:cNvSpPr txBox="1"/>
          <p:nvPr/>
        </p:nvSpPr>
        <p:spPr>
          <a:xfrm>
            <a:off x="8996934" y="2886556"/>
            <a:ext cx="609759"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8000" b="0" i="0" u="none" strike="noStrike" cap="none">
                <a:solidFill>
                  <a:srgbClr val="C8D2BC"/>
                </a:solidFill>
                <a:latin typeface="Arial"/>
                <a:ea typeface="Arial"/>
                <a:cs typeface="Arial"/>
                <a:sym typeface="Arial"/>
              </a:rPr>
              <a:t>”</a:t>
            </a:r>
            <a:endParaRPr sz="1400" dirty="0"/>
          </a:p>
        </p:txBody>
      </p:sp>
    </p:spTree>
    <p:extLst>
      <p:ext uri="{BB962C8B-B14F-4D97-AF65-F5344CB8AC3E}">
        <p14:creationId xmlns:p14="http://schemas.microsoft.com/office/powerpoint/2010/main" val="2544479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812799" y="1931988"/>
            <a:ext cx="8463620" cy="259546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8"/>
          <p:cNvSpPr txBox="1">
            <a:spLocks noGrp="1"/>
          </p:cNvSpPr>
          <p:nvPr>
            <p:ph type="body" idx="1"/>
          </p:nvPr>
        </p:nvSpPr>
        <p:spPr>
          <a:xfrm>
            <a:off x="812799" y="4527448"/>
            <a:ext cx="8463620"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11" name="Google Shape;111;p18"/>
          <p:cNvSpPr txBox="1">
            <a:spLocks noGrp="1"/>
          </p:cNvSpPr>
          <p:nvPr>
            <p:ph type="dt" idx="10"/>
          </p:nvPr>
        </p:nvSpPr>
        <p:spPr>
          <a:xfrm>
            <a:off x="7207011" y="6041366"/>
            <a:ext cx="91217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2" name="Google Shape;112;p18"/>
          <p:cNvSpPr txBox="1">
            <a:spLocks noGrp="1"/>
          </p:cNvSpPr>
          <p:nvPr>
            <p:ph type="ftr" idx="11"/>
          </p:nvPr>
        </p:nvSpPr>
        <p:spPr>
          <a:xfrm>
            <a:off x="812799" y="6041366"/>
            <a:ext cx="616396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3" name="Google Shape;113;p18"/>
          <p:cNvSpPr txBox="1">
            <a:spLocks noGrp="1"/>
          </p:cNvSpPr>
          <p:nvPr>
            <p:ph type="sldNum" idx="12"/>
          </p:nvPr>
        </p:nvSpPr>
        <p:spPr>
          <a:xfrm>
            <a:off x="8592903" y="6041366"/>
            <a:ext cx="6835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48676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4"/>
        <p:cNvGrpSpPr/>
        <p:nvPr/>
      </p:nvGrpSpPr>
      <p:grpSpPr>
        <a:xfrm>
          <a:off x="0" y="0"/>
          <a:ext cx="0" cy="0"/>
          <a:chOff x="0" y="0"/>
          <a:chExt cx="0" cy="0"/>
        </a:xfrm>
      </p:grpSpPr>
      <p:sp>
        <p:nvSpPr>
          <p:cNvPr id="115" name="Google Shape;115;p19"/>
          <p:cNvSpPr txBox="1">
            <a:spLocks noGrp="1"/>
          </p:cNvSpPr>
          <p:nvPr>
            <p:ph type="title"/>
          </p:nvPr>
        </p:nvSpPr>
        <p:spPr>
          <a:xfrm>
            <a:off x="1033181" y="609600"/>
            <a:ext cx="8096243"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9"/>
          <p:cNvSpPr txBox="1">
            <a:spLocks noGrp="1"/>
          </p:cNvSpPr>
          <p:nvPr>
            <p:ph type="body" idx="1"/>
          </p:nvPr>
        </p:nvSpPr>
        <p:spPr>
          <a:xfrm>
            <a:off x="812796" y="4013200"/>
            <a:ext cx="8463621"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rgbClr val="3F3F3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17" name="Google Shape;117;p19"/>
          <p:cNvSpPr txBox="1">
            <a:spLocks noGrp="1"/>
          </p:cNvSpPr>
          <p:nvPr>
            <p:ph type="body" idx="2"/>
          </p:nvPr>
        </p:nvSpPr>
        <p:spPr>
          <a:xfrm>
            <a:off x="812799" y="4527448"/>
            <a:ext cx="8463620"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18" name="Google Shape;118;p19"/>
          <p:cNvSpPr txBox="1">
            <a:spLocks noGrp="1"/>
          </p:cNvSpPr>
          <p:nvPr>
            <p:ph type="dt" idx="10"/>
          </p:nvPr>
        </p:nvSpPr>
        <p:spPr>
          <a:xfrm>
            <a:off x="7207011" y="6041366"/>
            <a:ext cx="91217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9" name="Google Shape;119;p19"/>
          <p:cNvSpPr txBox="1">
            <a:spLocks noGrp="1"/>
          </p:cNvSpPr>
          <p:nvPr>
            <p:ph type="ftr" idx="11"/>
          </p:nvPr>
        </p:nvSpPr>
        <p:spPr>
          <a:xfrm>
            <a:off x="812799" y="6041366"/>
            <a:ext cx="616396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20" name="Google Shape;120;p19"/>
          <p:cNvSpPr txBox="1">
            <a:spLocks noGrp="1"/>
          </p:cNvSpPr>
          <p:nvPr>
            <p:ph type="sldNum" idx="12"/>
          </p:nvPr>
        </p:nvSpPr>
        <p:spPr>
          <a:xfrm>
            <a:off x="8592903" y="6041366"/>
            <a:ext cx="6835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121" name="Google Shape;121;p19"/>
          <p:cNvSpPr txBox="1"/>
          <p:nvPr/>
        </p:nvSpPr>
        <p:spPr>
          <a:xfrm>
            <a:off x="643617" y="790378"/>
            <a:ext cx="609759"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8000" b="0" i="0" u="none" strike="noStrike" cap="none">
                <a:solidFill>
                  <a:srgbClr val="C8D2BC"/>
                </a:solidFill>
                <a:latin typeface="Arial"/>
                <a:ea typeface="Arial"/>
                <a:cs typeface="Arial"/>
                <a:sym typeface="Arial"/>
              </a:rPr>
              <a:t>“</a:t>
            </a:r>
            <a:endParaRPr sz="1400" dirty="0"/>
          </a:p>
        </p:txBody>
      </p:sp>
      <p:sp>
        <p:nvSpPr>
          <p:cNvPr id="122" name="Google Shape;122;p19"/>
          <p:cNvSpPr txBox="1"/>
          <p:nvPr/>
        </p:nvSpPr>
        <p:spPr>
          <a:xfrm>
            <a:off x="8996934" y="2886556"/>
            <a:ext cx="609759"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8000" b="0" i="0" u="none" strike="noStrike" cap="none">
                <a:solidFill>
                  <a:srgbClr val="C8D2BC"/>
                </a:solidFill>
                <a:latin typeface="Arial"/>
                <a:ea typeface="Arial"/>
                <a:cs typeface="Arial"/>
                <a:sym typeface="Arial"/>
              </a:rPr>
              <a:t>”</a:t>
            </a:r>
            <a:endParaRPr sz="1400" dirty="0"/>
          </a:p>
        </p:txBody>
      </p:sp>
    </p:spTree>
    <p:extLst>
      <p:ext uri="{BB962C8B-B14F-4D97-AF65-F5344CB8AC3E}">
        <p14:creationId xmlns:p14="http://schemas.microsoft.com/office/powerpoint/2010/main" val="18921554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3"/>
        <p:cNvGrpSpPr/>
        <p:nvPr/>
      </p:nvGrpSpPr>
      <p:grpSpPr>
        <a:xfrm>
          <a:off x="0" y="0"/>
          <a:ext cx="0" cy="0"/>
          <a:chOff x="0" y="0"/>
          <a:chExt cx="0" cy="0"/>
        </a:xfrm>
      </p:grpSpPr>
      <p:sp>
        <p:nvSpPr>
          <p:cNvPr id="124" name="Google Shape;124;p20"/>
          <p:cNvSpPr txBox="1">
            <a:spLocks noGrp="1"/>
          </p:cNvSpPr>
          <p:nvPr>
            <p:ph type="title"/>
          </p:nvPr>
        </p:nvSpPr>
        <p:spPr>
          <a:xfrm>
            <a:off x="821133" y="609600"/>
            <a:ext cx="8455287"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20"/>
          <p:cNvSpPr txBox="1">
            <a:spLocks noGrp="1"/>
          </p:cNvSpPr>
          <p:nvPr>
            <p:ph type="body" idx="1"/>
          </p:nvPr>
        </p:nvSpPr>
        <p:spPr>
          <a:xfrm>
            <a:off x="812796" y="4013200"/>
            <a:ext cx="8463621"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chemeClr val="accent1"/>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26" name="Google Shape;126;p20"/>
          <p:cNvSpPr txBox="1">
            <a:spLocks noGrp="1"/>
          </p:cNvSpPr>
          <p:nvPr>
            <p:ph type="body" idx="2"/>
          </p:nvPr>
        </p:nvSpPr>
        <p:spPr>
          <a:xfrm>
            <a:off x="812799" y="4527448"/>
            <a:ext cx="8463620"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27" name="Google Shape;127;p20"/>
          <p:cNvSpPr txBox="1">
            <a:spLocks noGrp="1"/>
          </p:cNvSpPr>
          <p:nvPr>
            <p:ph type="dt" idx="10"/>
          </p:nvPr>
        </p:nvSpPr>
        <p:spPr>
          <a:xfrm>
            <a:off x="7207011" y="6041366"/>
            <a:ext cx="91217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28" name="Google Shape;128;p20"/>
          <p:cNvSpPr txBox="1">
            <a:spLocks noGrp="1"/>
          </p:cNvSpPr>
          <p:nvPr>
            <p:ph type="ftr" idx="11"/>
          </p:nvPr>
        </p:nvSpPr>
        <p:spPr>
          <a:xfrm>
            <a:off x="812799" y="6041366"/>
            <a:ext cx="616396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29" name="Google Shape;129;p20"/>
          <p:cNvSpPr txBox="1">
            <a:spLocks noGrp="1"/>
          </p:cNvSpPr>
          <p:nvPr>
            <p:ph type="sldNum" idx="12"/>
          </p:nvPr>
        </p:nvSpPr>
        <p:spPr>
          <a:xfrm>
            <a:off x="8592903" y="6041366"/>
            <a:ext cx="6835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378074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30"/>
        <p:cNvGrpSpPr/>
        <p:nvPr/>
      </p:nvGrpSpPr>
      <p:grpSpPr>
        <a:xfrm>
          <a:off x="0" y="0"/>
          <a:ext cx="0" cy="0"/>
          <a:chOff x="0" y="0"/>
          <a:chExt cx="0" cy="0"/>
        </a:xfrm>
      </p:grpSpPr>
      <p:sp>
        <p:nvSpPr>
          <p:cNvPr id="131" name="Google Shape;131;p21"/>
          <p:cNvSpPr txBox="1">
            <a:spLocks noGrp="1"/>
          </p:cNvSpPr>
          <p:nvPr>
            <p:ph type="title"/>
          </p:nvPr>
        </p:nvSpPr>
        <p:spPr>
          <a:xfrm>
            <a:off x="812801" y="609600"/>
            <a:ext cx="8463617"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1"/>
          <p:cNvSpPr txBox="1">
            <a:spLocks noGrp="1"/>
          </p:cNvSpPr>
          <p:nvPr>
            <p:ph type="body" idx="1"/>
          </p:nvPr>
        </p:nvSpPr>
        <p:spPr>
          <a:xfrm rot="5400000">
            <a:off x="3104224" y="-130833"/>
            <a:ext cx="3880773" cy="8463619"/>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3" name="Google Shape;133;p21"/>
          <p:cNvSpPr txBox="1">
            <a:spLocks noGrp="1"/>
          </p:cNvSpPr>
          <p:nvPr>
            <p:ph type="dt" idx="10"/>
          </p:nvPr>
        </p:nvSpPr>
        <p:spPr>
          <a:xfrm>
            <a:off x="7207011" y="6041366"/>
            <a:ext cx="91217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4" name="Google Shape;134;p21"/>
          <p:cNvSpPr txBox="1">
            <a:spLocks noGrp="1"/>
          </p:cNvSpPr>
          <p:nvPr>
            <p:ph type="ftr" idx="11"/>
          </p:nvPr>
        </p:nvSpPr>
        <p:spPr>
          <a:xfrm>
            <a:off x="812799" y="6041366"/>
            <a:ext cx="616396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5" name="Google Shape;135;p21"/>
          <p:cNvSpPr txBox="1">
            <a:spLocks noGrp="1"/>
          </p:cNvSpPr>
          <p:nvPr>
            <p:ph type="sldNum" idx="12"/>
          </p:nvPr>
        </p:nvSpPr>
        <p:spPr>
          <a:xfrm>
            <a:off x="8592903" y="6041366"/>
            <a:ext cx="6835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32618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6CBA6-317A-DD46-AEAF-49109A51589F}"/>
              </a:ext>
            </a:extLst>
          </p:cNvPr>
          <p:cNvSpPr>
            <a:spLocks noGrp="1"/>
          </p:cNvSpPr>
          <p:nvPr>
            <p:ph type="title"/>
          </p:nvPr>
        </p:nvSpPr>
        <p:spPr>
          <a:effectLst/>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2B5BD61-92AC-F445-8928-725DEECF5FEE}"/>
              </a:ext>
            </a:extLst>
          </p:cNvPr>
          <p:cNvSpPr>
            <a:spLocks noGrp="1"/>
          </p:cNvSpPr>
          <p:nvPr>
            <p:ph idx="1"/>
          </p:nvPr>
        </p:nvSpPr>
        <p:spPr>
          <a:xfrm>
            <a:off x="64441" y="990600"/>
            <a:ext cx="12041334" cy="53748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F52D89C8-F613-3947-A623-A06AC41A23C3}"/>
              </a:ext>
            </a:extLst>
          </p:cNvPr>
          <p:cNvSpPr>
            <a:spLocks noGrp="1"/>
          </p:cNvSpPr>
          <p:nvPr>
            <p:ph type="ftr" sz="quarter" idx="11"/>
          </p:nvPr>
        </p:nvSpPr>
        <p:spPr>
          <a:xfrm>
            <a:off x="4754231" y="6594376"/>
            <a:ext cx="2669921" cy="229906"/>
          </a:xfrm>
          <a:effectLst/>
        </p:spPr>
        <p:txBody>
          <a:bodyPr/>
          <a:lstStyle/>
          <a:p>
            <a:r>
              <a:rPr lang="en-US"/>
              <a:t>© 2022 School Services of California Inc.</a:t>
            </a:r>
            <a:endParaRPr lang="en-US" dirty="0"/>
          </a:p>
        </p:txBody>
      </p:sp>
      <p:sp>
        <p:nvSpPr>
          <p:cNvPr id="6" name="Slide Number Placeholder 5">
            <a:extLst>
              <a:ext uri="{FF2B5EF4-FFF2-40B4-BE49-F238E27FC236}">
                <a16:creationId xmlns:a16="http://schemas.microsoft.com/office/drawing/2014/main" id="{331B905C-7922-6E4C-BB1B-9A0245AD1EED}"/>
              </a:ext>
            </a:extLst>
          </p:cNvPr>
          <p:cNvSpPr>
            <a:spLocks noGrp="1"/>
          </p:cNvSpPr>
          <p:nvPr>
            <p:ph type="sldNum" sz="quarter" idx="12"/>
          </p:nvPr>
        </p:nvSpPr>
        <p:spPr>
          <a:xfrm>
            <a:off x="11439144" y="6537959"/>
            <a:ext cx="676656" cy="320040"/>
          </a:xfrm>
          <a:effectLst>
            <a:outerShdw blurRad="50800" dist="38100" dir="2700000" algn="tl" rotWithShape="0">
              <a:prstClr val="black">
                <a:alpha val="40000"/>
              </a:prstClr>
            </a:outerShdw>
          </a:effectLst>
        </p:spPr>
        <p:txBody>
          <a:bodyPr/>
          <a:lstStyle>
            <a:lvl1pPr>
              <a:defRPr sz="1600"/>
            </a:lvl1pPr>
          </a:lstStyle>
          <a:p>
            <a:fld id="{42503F20-67DD-4948-B6DE-4DDC1702207D}" type="slidenum">
              <a:rPr lang="en-US" smtClean="0"/>
              <a:pPr/>
              <a:t>‹#›</a:t>
            </a:fld>
            <a:endParaRPr lang="en-US" dirty="0"/>
          </a:p>
        </p:txBody>
      </p:sp>
    </p:spTree>
    <p:extLst>
      <p:ext uri="{BB962C8B-B14F-4D97-AF65-F5344CB8AC3E}">
        <p14:creationId xmlns:p14="http://schemas.microsoft.com/office/powerpoint/2010/main" val="1371340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36"/>
        <p:cNvGrpSpPr/>
        <p:nvPr/>
      </p:nvGrpSpPr>
      <p:grpSpPr>
        <a:xfrm>
          <a:off x="0" y="0"/>
          <a:ext cx="0" cy="0"/>
          <a:chOff x="0" y="0"/>
          <a:chExt cx="0" cy="0"/>
        </a:xfrm>
      </p:grpSpPr>
      <p:sp>
        <p:nvSpPr>
          <p:cNvPr id="137" name="Google Shape;137;p22"/>
          <p:cNvSpPr txBox="1">
            <a:spLocks noGrp="1"/>
          </p:cNvSpPr>
          <p:nvPr>
            <p:ph type="title"/>
          </p:nvPr>
        </p:nvSpPr>
        <p:spPr>
          <a:xfrm rot="5400000">
            <a:off x="5996568" y="2582785"/>
            <a:ext cx="5251451" cy="130508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2"/>
          <p:cNvSpPr txBox="1">
            <a:spLocks noGrp="1"/>
          </p:cNvSpPr>
          <p:nvPr>
            <p:ph type="body" idx="1"/>
          </p:nvPr>
        </p:nvSpPr>
        <p:spPr>
          <a:xfrm rot="5400000">
            <a:off x="1650425" y="-228026"/>
            <a:ext cx="5251451" cy="6926701"/>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9" name="Google Shape;139;p22"/>
          <p:cNvSpPr txBox="1">
            <a:spLocks noGrp="1"/>
          </p:cNvSpPr>
          <p:nvPr>
            <p:ph type="dt" idx="10"/>
          </p:nvPr>
        </p:nvSpPr>
        <p:spPr>
          <a:xfrm>
            <a:off x="7207011" y="6041366"/>
            <a:ext cx="91217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40" name="Google Shape;140;p22"/>
          <p:cNvSpPr txBox="1">
            <a:spLocks noGrp="1"/>
          </p:cNvSpPr>
          <p:nvPr>
            <p:ph type="ftr" idx="11"/>
          </p:nvPr>
        </p:nvSpPr>
        <p:spPr>
          <a:xfrm>
            <a:off x="812799" y="6041366"/>
            <a:ext cx="616396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41" name="Google Shape;141;p22"/>
          <p:cNvSpPr txBox="1">
            <a:spLocks noGrp="1"/>
          </p:cNvSpPr>
          <p:nvPr>
            <p:ph type="sldNum" idx="12"/>
          </p:nvPr>
        </p:nvSpPr>
        <p:spPr>
          <a:xfrm>
            <a:off x="8592903" y="6041366"/>
            <a:ext cx="6835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051396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64"/>
          <p:cNvSpPr txBox="1">
            <a:spLocks noGrp="1"/>
          </p:cNvSpPr>
          <p:nvPr>
            <p:ph type="ftr" idx="11"/>
          </p:nvPr>
        </p:nvSpPr>
        <p:spPr>
          <a:xfrm>
            <a:off x="582083" y="5951538"/>
            <a:ext cx="691726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2" name="Google Shape;52;p64"/>
          <p:cNvSpPr txBox="1">
            <a:spLocks noGrp="1"/>
          </p:cNvSpPr>
          <p:nvPr>
            <p:ph type="sldNum" idx="12"/>
          </p:nvPr>
        </p:nvSpPr>
        <p:spPr>
          <a:xfrm>
            <a:off x="10557934" y="5956301"/>
            <a:ext cx="105198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2"/>
              </a:buClr>
              <a:buSzPts val="600"/>
              <a:buFont typeface="Verdana"/>
              <a:buNone/>
              <a:defRPr sz="600" b="0" i="0" u="none">
                <a:solidFill>
                  <a:schemeClr val="accent2"/>
                </a:solidFill>
                <a:latin typeface="Verdana"/>
                <a:ea typeface="Verdana"/>
                <a:cs typeface="Verdana"/>
                <a:sym typeface="Verdana"/>
              </a:defRPr>
            </a:lvl1pPr>
            <a:lvl2pPr marL="0" marR="0" lvl="1" indent="0" algn="r">
              <a:lnSpc>
                <a:spcPct val="100000"/>
              </a:lnSpc>
              <a:spcBef>
                <a:spcPts val="0"/>
              </a:spcBef>
              <a:spcAft>
                <a:spcPts val="0"/>
              </a:spcAft>
              <a:buClr>
                <a:schemeClr val="accent2"/>
              </a:buClr>
              <a:buSzPts val="600"/>
              <a:buFont typeface="Verdana"/>
              <a:buNone/>
              <a:defRPr sz="600" b="0" i="0" u="none">
                <a:solidFill>
                  <a:schemeClr val="accent2"/>
                </a:solidFill>
                <a:latin typeface="Verdana"/>
                <a:ea typeface="Verdana"/>
                <a:cs typeface="Verdana"/>
                <a:sym typeface="Verdana"/>
              </a:defRPr>
            </a:lvl2pPr>
            <a:lvl3pPr marL="0" marR="0" lvl="2" indent="0" algn="r">
              <a:lnSpc>
                <a:spcPct val="100000"/>
              </a:lnSpc>
              <a:spcBef>
                <a:spcPts val="0"/>
              </a:spcBef>
              <a:spcAft>
                <a:spcPts val="0"/>
              </a:spcAft>
              <a:buClr>
                <a:schemeClr val="accent2"/>
              </a:buClr>
              <a:buSzPts val="600"/>
              <a:buFont typeface="Verdana"/>
              <a:buNone/>
              <a:defRPr sz="600" b="0" i="0" u="none">
                <a:solidFill>
                  <a:schemeClr val="accent2"/>
                </a:solidFill>
                <a:latin typeface="Verdana"/>
                <a:ea typeface="Verdana"/>
                <a:cs typeface="Verdana"/>
                <a:sym typeface="Verdana"/>
              </a:defRPr>
            </a:lvl3pPr>
            <a:lvl4pPr marL="0" marR="0" lvl="3" indent="0" algn="r">
              <a:lnSpc>
                <a:spcPct val="100000"/>
              </a:lnSpc>
              <a:spcBef>
                <a:spcPts val="0"/>
              </a:spcBef>
              <a:spcAft>
                <a:spcPts val="0"/>
              </a:spcAft>
              <a:buClr>
                <a:schemeClr val="accent2"/>
              </a:buClr>
              <a:buSzPts val="600"/>
              <a:buFont typeface="Verdana"/>
              <a:buNone/>
              <a:defRPr sz="600" b="0" i="0" u="none">
                <a:solidFill>
                  <a:schemeClr val="accent2"/>
                </a:solidFill>
                <a:latin typeface="Verdana"/>
                <a:ea typeface="Verdana"/>
                <a:cs typeface="Verdana"/>
                <a:sym typeface="Verdana"/>
              </a:defRPr>
            </a:lvl4pPr>
            <a:lvl5pPr marL="0" marR="0" lvl="4" indent="0" algn="r">
              <a:lnSpc>
                <a:spcPct val="100000"/>
              </a:lnSpc>
              <a:spcBef>
                <a:spcPts val="0"/>
              </a:spcBef>
              <a:spcAft>
                <a:spcPts val="0"/>
              </a:spcAft>
              <a:buClr>
                <a:schemeClr val="accent2"/>
              </a:buClr>
              <a:buSzPts val="600"/>
              <a:buFont typeface="Verdana"/>
              <a:buNone/>
              <a:defRPr sz="600" b="0" i="0" u="none">
                <a:solidFill>
                  <a:schemeClr val="accent2"/>
                </a:solidFill>
                <a:latin typeface="Verdana"/>
                <a:ea typeface="Verdana"/>
                <a:cs typeface="Verdana"/>
                <a:sym typeface="Verdana"/>
              </a:defRPr>
            </a:lvl5pPr>
            <a:lvl6pPr marL="0" marR="0" lvl="5" indent="0" algn="r">
              <a:lnSpc>
                <a:spcPct val="100000"/>
              </a:lnSpc>
              <a:spcBef>
                <a:spcPts val="0"/>
              </a:spcBef>
              <a:spcAft>
                <a:spcPts val="0"/>
              </a:spcAft>
              <a:buClr>
                <a:schemeClr val="accent2"/>
              </a:buClr>
              <a:buSzPts val="600"/>
              <a:buFont typeface="Verdana"/>
              <a:buNone/>
              <a:defRPr sz="600" b="0" i="0" u="none">
                <a:solidFill>
                  <a:schemeClr val="accent2"/>
                </a:solidFill>
                <a:latin typeface="Verdana"/>
                <a:ea typeface="Verdana"/>
                <a:cs typeface="Verdana"/>
                <a:sym typeface="Verdana"/>
              </a:defRPr>
            </a:lvl6pPr>
            <a:lvl7pPr marL="0" marR="0" lvl="6" indent="0" algn="r">
              <a:lnSpc>
                <a:spcPct val="100000"/>
              </a:lnSpc>
              <a:spcBef>
                <a:spcPts val="0"/>
              </a:spcBef>
              <a:spcAft>
                <a:spcPts val="0"/>
              </a:spcAft>
              <a:buClr>
                <a:schemeClr val="accent2"/>
              </a:buClr>
              <a:buSzPts val="600"/>
              <a:buFont typeface="Verdana"/>
              <a:buNone/>
              <a:defRPr sz="600" b="0" i="0" u="none">
                <a:solidFill>
                  <a:schemeClr val="accent2"/>
                </a:solidFill>
                <a:latin typeface="Verdana"/>
                <a:ea typeface="Verdana"/>
                <a:cs typeface="Verdana"/>
                <a:sym typeface="Verdana"/>
              </a:defRPr>
            </a:lvl7pPr>
            <a:lvl8pPr marL="0" marR="0" lvl="7" indent="0" algn="r">
              <a:lnSpc>
                <a:spcPct val="100000"/>
              </a:lnSpc>
              <a:spcBef>
                <a:spcPts val="0"/>
              </a:spcBef>
              <a:spcAft>
                <a:spcPts val="0"/>
              </a:spcAft>
              <a:buClr>
                <a:schemeClr val="accent2"/>
              </a:buClr>
              <a:buSzPts val="600"/>
              <a:buFont typeface="Verdana"/>
              <a:buNone/>
              <a:defRPr sz="600" b="0" i="0" u="none">
                <a:solidFill>
                  <a:schemeClr val="accent2"/>
                </a:solidFill>
                <a:latin typeface="Verdana"/>
                <a:ea typeface="Verdana"/>
                <a:cs typeface="Verdana"/>
                <a:sym typeface="Verdana"/>
              </a:defRPr>
            </a:lvl8pPr>
            <a:lvl9pPr marL="0" marR="0" lvl="8" indent="0" algn="r">
              <a:lnSpc>
                <a:spcPct val="100000"/>
              </a:lnSpc>
              <a:spcBef>
                <a:spcPts val="0"/>
              </a:spcBef>
              <a:spcAft>
                <a:spcPts val="0"/>
              </a:spcAft>
              <a:buClr>
                <a:schemeClr val="accent2"/>
              </a:buClr>
              <a:buSzPts val="600"/>
              <a:buFont typeface="Verdana"/>
              <a:buNone/>
              <a:defRPr sz="600" b="0" i="0" u="none">
                <a:solidFill>
                  <a:schemeClr val="accent2"/>
                </a:solidFill>
                <a:latin typeface="Verdana"/>
                <a:ea typeface="Verdana"/>
                <a:cs typeface="Verdana"/>
                <a:sym typeface="Verdana"/>
              </a:defRPr>
            </a:lvl9pPr>
          </a:lstStyle>
          <a:p>
            <a:fld id="{00000000-1234-1234-1234-123412341234}" type="slidenum">
              <a:rPr lang="en-US" smtClean="0"/>
              <a:pPr/>
              <a:t>‹#›</a:t>
            </a:fld>
            <a:endParaRPr lang="en-US" dirty="0"/>
          </a:p>
        </p:txBody>
      </p:sp>
      <p:sp>
        <p:nvSpPr>
          <p:cNvPr id="53" name="Google Shape;53;p64"/>
          <p:cNvSpPr txBox="1">
            <a:spLocks noGrp="1"/>
          </p:cNvSpPr>
          <p:nvPr>
            <p:ph type="dt" idx="10"/>
          </p:nvPr>
        </p:nvSpPr>
        <p:spPr>
          <a:xfrm>
            <a:off x="7605183" y="5956301"/>
            <a:ext cx="28448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6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579718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F816E-8C77-B24D-BF22-7A9B4D2F8E10}"/>
              </a:ext>
            </a:extLst>
          </p:cNvPr>
          <p:cNvSpPr>
            <a:spLocks noGrp="1"/>
          </p:cNvSpPr>
          <p:nvPr>
            <p:ph type="title"/>
          </p:nvPr>
        </p:nvSpPr>
        <p:spPr>
          <a:xfrm>
            <a:off x="178420" y="1999672"/>
            <a:ext cx="11831443" cy="2852737"/>
          </a:xfrm>
        </p:spPr>
        <p:txBody>
          <a:bodyPr anchor="ctr" anchorCtr="0"/>
          <a:lstStyle>
            <a:lvl1pPr algn="ctr">
              <a:defRPr sz="5000">
                <a:solidFill>
                  <a:schemeClr val="bg1"/>
                </a:solidFill>
              </a:defRPr>
            </a:lvl1pPr>
          </a:lstStyle>
          <a:p>
            <a:r>
              <a:rPr lang="en-US"/>
              <a:t>Click to edit Master title style</a:t>
            </a:r>
          </a:p>
        </p:txBody>
      </p:sp>
    </p:spTree>
    <p:extLst>
      <p:ext uri="{BB962C8B-B14F-4D97-AF65-F5344CB8AC3E}">
        <p14:creationId xmlns:p14="http://schemas.microsoft.com/office/powerpoint/2010/main" val="4106614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27C12-B38E-AB43-8960-D33ECDB6C2AB}"/>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F246434-536A-5047-B21E-B81EB018C762}"/>
              </a:ext>
            </a:extLst>
          </p:cNvPr>
          <p:cNvSpPr>
            <a:spLocks noGrp="1"/>
          </p:cNvSpPr>
          <p:nvPr>
            <p:ph sz="half" idx="1"/>
          </p:nvPr>
        </p:nvSpPr>
        <p:spPr>
          <a:xfrm>
            <a:off x="64008" y="987552"/>
            <a:ext cx="5955359" cy="53766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9771B662-A844-0B4F-A26E-D3B6F11636B5}"/>
              </a:ext>
            </a:extLst>
          </p:cNvPr>
          <p:cNvSpPr>
            <a:spLocks noGrp="1"/>
          </p:cNvSpPr>
          <p:nvPr>
            <p:ph type="ftr" sz="quarter" idx="11"/>
          </p:nvPr>
        </p:nvSpPr>
        <p:spPr>
          <a:xfrm>
            <a:off x="4750643" y="6592824"/>
            <a:ext cx="2670048" cy="228600"/>
          </a:xfrm>
        </p:spPr>
        <p:txBody>
          <a:bodyPr/>
          <a:lstStyle/>
          <a:p>
            <a:r>
              <a:rPr lang="en-US"/>
              <a:t>© 2022 School Services of California Inc.</a:t>
            </a:r>
          </a:p>
        </p:txBody>
      </p:sp>
      <p:sp>
        <p:nvSpPr>
          <p:cNvPr id="4" name="Content Placeholder 3">
            <a:extLst>
              <a:ext uri="{FF2B5EF4-FFF2-40B4-BE49-F238E27FC236}">
                <a16:creationId xmlns:a16="http://schemas.microsoft.com/office/drawing/2014/main" id="{8DB10E5C-6174-5042-A14F-70CE6C074D1B}"/>
              </a:ext>
            </a:extLst>
          </p:cNvPr>
          <p:cNvSpPr>
            <a:spLocks noGrp="1"/>
          </p:cNvSpPr>
          <p:nvPr>
            <p:ph sz="half" idx="2"/>
          </p:nvPr>
        </p:nvSpPr>
        <p:spPr>
          <a:xfrm>
            <a:off x="6172198" y="987552"/>
            <a:ext cx="5952744" cy="53766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07CFF11-39BC-D946-8FCB-15924D015E8F}"/>
              </a:ext>
            </a:extLst>
          </p:cNvPr>
          <p:cNvSpPr>
            <a:spLocks noGrp="1"/>
          </p:cNvSpPr>
          <p:nvPr>
            <p:ph type="sldNum" sz="quarter" idx="12"/>
          </p:nvPr>
        </p:nvSpPr>
        <p:spPr/>
        <p:txBody>
          <a:bodyPr/>
          <a:lstStyle/>
          <a:p>
            <a:fld id="{42503F20-67DD-4948-B6DE-4DDC1702207D}" type="slidenum">
              <a:rPr lang="en-US" smtClean="0"/>
              <a:t>‹#›</a:t>
            </a:fld>
            <a:endParaRPr lang="en-US"/>
          </a:p>
        </p:txBody>
      </p:sp>
    </p:spTree>
    <p:extLst>
      <p:ext uri="{BB962C8B-B14F-4D97-AF65-F5344CB8AC3E}">
        <p14:creationId xmlns:p14="http://schemas.microsoft.com/office/powerpoint/2010/main" val="3566095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E9A55-239D-174D-98A6-6EF25FD6DA24}"/>
              </a:ext>
            </a:extLst>
          </p:cNvPr>
          <p:cNvSpPr>
            <a:spLocks noGrp="1"/>
          </p:cNvSpPr>
          <p:nvPr>
            <p:ph type="title"/>
          </p:nvPr>
        </p:nvSpPr>
        <p:spPr>
          <a:xfrm>
            <a:off x="75159" y="18288"/>
            <a:ext cx="12024360" cy="841248"/>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F9E0CA-65DA-A84D-9904-406994B38C1D}"/>
              </a:ext>
            </a:extLst>
          </p:cNvPr>
          <p:cNvSpPr>
            <a:spLocks noGrp="1"/>
          </p:cNvSpPr>
          <p:nvPr>
            <p:ph type="body" idx="1"/>
          </p:nvPr>
        </p:nvSpPr>
        <p:spPr>
          <a:xfrm>
            <a:off x="99166" y="987552"/>
            <a:ext cx="5916168" cy="510892"/>
          </a:xfrm>
        </p:spPr>
        <p:txBody>
          <a:bodyPr anchor="ctr"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EDF9932-F162-DE4B-933B-FCB9CF924E96}"/>
              </a:ext>
            </a:extLst>
          </p:cNvPr>
          <p:cNvSpPr>
            <a:spLocks noGrp="1"/>
          </p:cNvSpPr>
          <p:nvPr>
            <p:ph sz="half" idx="2"/>
          </p:nvPr>
        </p:nvSpPr>
        <p:spPr>
          <a:xfrm>
            <a:off x="99166" y="1532545"/>
            <a:ext cx="5916168" cy="48985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6549DB-00FD-BC43-A649-3B6D29ED37DA}"/>
              </a:ext>
            </a:extLst>
          </p:cNvPr>
          <p:cNvSpPr>
            <a:spLocks noGrp="1"/>
          </p:cNvSpPr>
          <p:nvPr>
            <p:ph type="body" sz="quarter" idx="3"/>
          </p:nvPr>
        </p:nvSpPr>
        <p:spPr>
          <a:xfrm>
            <a:off x="6172199" y="987552"/>
            <a:ext cx="5916169" cy="510892"/>
          </a:xfrm>
        </p:spPr>
        <p:txBody>
          <a:bodyPr anchor="ctr"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FA36A89-8892-4747-9006-64FC6025E2E8}"/>
              </a:ext>
            </a:extLst>
          </p:cNvPr>
          <p:cNvSpPr>
            <a:spLocks noGrp="1"/>
          </p:cNvSpPr>
          <p:nvPr>
            <p:ph sz="quarter" idx="4"/>
          </p:nvPr>
        </p:nvSpPr>
        <p:spPr>
          <a:xfrm>
            <a:off x="6172199" y="1532548"/>
            <a:ext cx="5916169" cy="48985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4EB4A65A-91D0-0748-9C7D-D7930F4279CB}"/>
              </a:ext>
            </a:extLst>
          </p:cNvPr>
          <p:cNvSpPr>
            <a:spLocks noGrp="1"/>
          </p:cNvSpPr>
          <p:nvPr>
            <p:ph type="ftr" sz="quarter" idx="11"/>
          </p:nvPr>
        </p:nvSpPr>
        <p:spPr/>
        <p:txBody>
          <a:bodyPr/>
          <a:lstStyle/>
          <a:p>
            <a:r>
              <a:rPr lang="en-US"/>
              <a:t>© 2022 School Services of California Inc.</a:t>
            </a:r>
          </a:p>
        </p:txBody>
      </p:sp>
      <p:sp>
        <p:nvSpPr>
          <p:cNvPr id="9" name="Slide Number Placeholder 8">
            <a:extLst>
              <a:ext uri="{FF2B5EF4-FFF2-40B4-BE49-F238E27FC236}">
                <a16:creationId xmlns:a16="http://schemas.microsoft.com/office/drawing/2014/main" id="{0EDB6A93-9583-BB49-8A49-BF2C819B5196}"/>
              </a:ext>
            </a:extLst>
          </p:cNvPr>
          <p:cNvSpPr>
            <a:spLocks noGrp="1"/>
          </p:cNvSpPr>
          <p:nvPr>
            <p:ph type="sldNum" sz="quarter" idx="12"/>
          </p:nvPr>
        </p:nvSpPr>
        <p:spPr/>
        <p:txBody>
          <a:bodyPr/>
          <a:lstStyle/>
          <a:p>
            <a:fld id="{42503F20-67DD-4948-B6DE-4DDC1702207D}" type="slidenum">
              <a:rPr lang="en-US" smtClean="0"/>
              <a:t>‹#›</a:t>
            </a:fld>
            <a:endParaRPr lang="en-US"/>
          </a:p>
        </p:txBody>
      </p:sp>
    </p:spTree>
    <p:extLst>
      <p:ext uri="{BB962C8B-B14F-4D97-AF65-F5344CB8AC3E}">
        <p14:creationId xmlns:p14="http://schemas.microsoft.com/office/powerpoint/2010/main" val="332001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224AF-09E6-2346-8DCC-726123C681BE}"/>
              </a:ext>
            </a:extLst>
          </p:cNvPr>
          <p:cNvSpPr>
            <a:spLocks noGrp="1"/>
          </p:cNvSpPr>
          <p:nvPr>
            <p:ph type="title"/>
          </p:nvPr>
        </p:nvSpPr>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704EFFB3-AACC-A445-B75B-A323F92E733E}"/>
              </a:ext>
            </a:extLst>
          </p:cNvPr>
          <p:cNvSpPr>
            <a:spLocks noGrp="1"/>
          </p:cNvSpPr>
          <p:nvPr>
            <p:ph type="ftr" sz="quarter" idx="11"/>
          </p:nvPr>
        </p:nvSpPr>
        <p:spPr/>
        <p:txBody>
          <a:bodyPr/>
          <a:lstStyle/>
          <a:p>
            <a:r>
              <a:rPr lang="en-US"/>
              <a:t>© 2022 School Services of California Inc.</a:t>
            </a:r>
          </a:p>
        </p:txBody>
      </p:sp>
      <p:sp>
        <p:nvSpPr>
          <p:cNvPr id="5" name="Slide Number Placeholder 4">
            <a:extLst>
              <a:ext uri="{FF2B5EF4-FFF2-40B4-BE49-F238E27FC236}">
                <a16:creationId xmlns:a16="http://schemas.microsoft.com/office/drawing/2014/main" id="{EA60594F-9FCC-024C-8867-A2740F14E91A}"/>
              </a:ext>
            </a:extLst>
          </p:cNvPr>
          <p:cNvSpPr>
            <a:spLocks noGrp="1"/>
          </p:cNvSpPr>
          <p:nvPr>
            <p:ph type="sldNum" sz="quarter" idx="12"/>
          </p:nvPr>
        </p:nvSpPr>
        <p:spPr/>
        <p:txBody>
          <a:bodyPr/>
          <a:lstStyle/>
          <a:p>
            <a:fld id="{42503F20-67DD-4948-B6DE-4DDC1702207D}" type="slidenum">
              <a:rPr lang="en-US" smtClean="0"/>
              <a:t>‹#›</a:t>
            </a:fld>
            <a:endParaRPr lang="en-US"/>
          </a:p>
        </p:txBody>
      </p:sp>
    </p:spTree>
    <p:extLst>
      <p:ext uri="{BB962C8B-B14F-4D97-AF65-F5344CB8AC3E}">
        <p14:creationId xmlns:p14="http://schemas.microsoft.com/office/powerpoint/2010/main" val="475123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90E74-EDC1-F44D-8467-5B925C018E63}"/>
              </a:ext>
            </a:extLst>
          </p:cNvPr>
          <p:cNvSpPr>
            <a:spLocks noGrp="1"/>
          </p:cNvSpPr>
          <p:nvPr>
            <p:ph type="title"/>
          </p:nvPr>
        </p:nvSpPr>
        <p:spPr>
          <a:xfrm>
            <a:off x="64008" y="18288"/>
            <a:ext cx="12024360" cy="841248"/>
          </a:xfrm>
        </p:spPr>
        <p:txBody>
          <a:bodyPr/>
          <a:lstStyle/>
          <a:p>
            <a:r>
              <a:rPr lang="en-US" dirty="0"/>
              <a:t>Click to edit Master title style</a:t>
            </a:r>
          </a:p>
        </p:txBody>
      </p:sp>
      <p:graphicFrame>
        <p:nvGraphicFramePr>
          <p:cNvPr id="5" name="Table 5">
            <a:extLst>
              <a:ext uri="{FF2B5EF4-FFF2-40B4-BE49-F238E27FC236}">
                <a16:creationId xmlns:a16="http://schemas.microsoft.com/office/drawing/2014/main" id="{676D1D23-ABB1-7D46-98CC-C55FD3B6114C}"/>
              </a:ext>
            </a:extLst>
          </p:cNvPr>
          <p:cNvGraphicFramePr>
            <a:graphicFrameLocks noGrp="1"/>
          </p:cNvGraphicFramePr>
          <p:nvPr userDrawn="1">
            <p:extLst>
              <p:ext uri="{D42A27DB-BD31-4B8C-83A1-F6EECF244321}">
                <p14:modId xmlns:p14="http://schemas.microsoft.com/office/powerpoint/2010/main" val="2877679364"/>
              </p:ext>
            </p:extLst>
          </p:nvPr>
        </p:nvGraphicFramePr>
        <p:xfrm>
          <a:off x="125260" y="947854"/>
          <a:ext cx="11949830" cy="5773624"/>
        </p:xfrm>
        <a:graphic>
          <a:graphicData uri="http://schemas.openxmlformats.org/drawingml/2006/table">
            <a:tbl>
              <a:tblPr firstRow="1" bandRow="1"/>
              <a:tblGrid>
                <a:gridCol w="11949830">
                  <a:extLst>
                    <a:ext uri="{9D8B030D-6E8A-4147-A177-3AD203B41FA5}">
                      <a16:colId xmlns:a16="http://schemas.microsoft.com/office/drawing/2014/main" val="3634730535"/>
                    </a:ext>
                  </a:extLst>
                </a:gridCol>
              </a:tblGrid>
              <a:tr h="721703">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271691668"/>
                  </a:ext>
                </a:extLst>
              </a:tr>
              <a:tr h="721703">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183235207"/>
                  </a:ext>
                </a:extLst>
              </a:tr>
              <a:tr h="721703">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872638592"/>
                  </a:ext>
                </a:extLst>
              </a:tr>
              <a:tr h="721703">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27059472"/>
                  </a:ext>
                </a:extLst>
              </a:tr>
              <a:tr h="721703">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40182694"/>
                  </a:ext>
                </a:extLst>
              </a:tr>
              <a:tr h="721703">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305971070"/>
                  </a:ext>
                </a:extLst>
              </a:tr>
              <a:tr h="721703">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843337974"/>
                  </a:ext>
                </a:extLst>
              </a:tr>
              <a:tr h="721703">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2838260168"/>
                  </a:ext>
                </a:extLst>
              </a:tr>
            </a:tbl>
          </a:graphicData>
        </a:graphic>
      </p:graphicFrame>
    </p:spTree>
    <p:extLst>
      <p:ext uri="{BB962C8B-B14F-4D97-AF65-F5344CB8AC3E}">
        <p14:creationId xmlns:p14="http://schemas.microsoft.com/office/powerpoint/2010/main" val="3960179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Cartoon">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2664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24_Title Slide">
    <p:spTree>
      <p:nvGrpSpPr>
        <p:cNvPr id="1" name=""/>
        <p:cNvGrpSpPr/>
        <p:nvPr/>
      </p:nvGrpSpPr>
      <p:grpSpPr>
        <a:xfrm>
          <a:off x="0" y="0"/>
          <a:ext cx="0" cy="0"/>
          <a:chOff x="0" y="0"/>
          <a:chExt cx="0" cy="0"/>
        </a:xfrm>
      </p:grpSpPr>
      <p:sp>
        <p:nvSpPr>
          <p:cNvPr id="14" name="Title 13"/>
          <p:cNvSpPr>
            <a:spLocks noGrp="1"/>
          </p:cNvSpPr>
          <p:nvPr>
            <p:ph type="title"/>
          </p:nvPr>
        </p:nvSpPr>
        <p:spPr>
          <a:xfrm>
            <a:off x="577959" y="642541"/>
            <a:ext cx="7120013" cy="771592"/>
          </a:xfrm>
          <a:prstGeom prst="rect">
            <a:avLst/>
          </a:prstGeom>
        </p:spPr>
        <p:txBody>
          <a:bodyPr/>
          <a:lstStyle>
            <a:lvl1pPr>
              <a:lnSpc>
                <a:spcPct val="75000"/>
              </a:lnSpc>
              <a:defRPr sz="4800" b="1" i="0">
                <a:solidFill>
                  <a:schemeClr val="tx1"/>
                </a:solidFill>
                <a:latin typeface="Bebas Neue" charset="0"/>
                <a:ea typeface="Bebas Neue" charset="0"/>
                <a:cs typeface="Bebas Neue" charset="0"/>
              </a:defRPr>
            </a:lvl1pPr>
          </a:lstStyle>
          <a:p>
            <a:r>
              <a:rPr lang="en-US" dirty="0"/>
              <a:t>Click to edit Master title style</a:t>
            </a:r>
          </a:p>
        </p:txBody>
      </p:sp>
    </p:spTree>
    <p:extLst>
      <p:ext uri="{BB962C8B-B14F-4D97-AF65-F5344CB8AC3E}">
        <p14:creationId xmlns:p14="http://schemas.microsoft.com/office/powerpoint/2010/main" val="2705583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3727F5-8352-E14F-B743-26A532CADBD0}"/>
              </a:ext>
            </a:extLst>
          </p:cNvPr>
          <p:cNvSpPr>
            <a:spLocks noGrp="1"/>
          </p:cNvSpPr>
          <p:nvPr>
            <p:ph type="title"/>
          </p:nvPr>
        </p:nvSpPr>
        <p:spPr>
          <a:xfrm>
            <a:off x="77382" y="18288"/>
            <a:ext cx="12024360" cy="841248"/>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775E9BD7-F174-3240-81F7-E706D8E7D919}"/>
              </a:ext>
            </a:extLst>
          </p:cNvPr>
          <p:cNvSpPr>
            <a:spLocks noGrp="1"/>
          </p:cNvSpPr>
          <p:nvPr>
            <p:ph type="body" idx="1"/>
          </p:nvPr>
        </p:nvSpPr>
        <p:spPr>
          <a:xfrm>
            <a:off x="64008" y="991035"/>
            <a:ext cx="12042648" cy="537667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D08CF7C1-EC5E-4E46-9F57-AC300D145FFB}"/>
              </a:ext>
            </a:extLst>
          </p:cNvPr>
          <p:cNvSpPr>
            <a:spLocks noGrp="1"/>
          </p:cNvSpPr>
          <p:nvPr>
            <p:ph type="ftr" sz="quarter" idx="3"/>
          </p:nvPr>
        </p:nvSpPr>
        <p:spPr>
          <a:xfrm>
            <a:off x="4750643" y="6592824"/>
            <a:ext cx="2670048" cy="228600"/>
          </a:xfrm>
          <a:prstGeom prst="rect">
            <a:avLst/>
          </a:prstGeom>
        </p:spPr>
        <p:txBody>
          <a:bodyPr vert="horz" lIns="91440" tIns="45720" rIns="91440" bIns="45720" rtlCol="0" anchor="ctr">
            <a:noAutofit/>
          </a:bodyPr>
          <a:lstStyle>
            <a:lvl1pPr algn="l">
              <a:defRPr sz="1200" b="1" i="0">
                <a:solidFill>
                  <a:schemeClr val="bg1"/>
                </a:solidFill>
                <a:latin typeface="Arial Narrow" panose="020B0604020202020204" pitchFamily="34" charset="0"/>
                <a:cs typeface="Arial Narrow" panose="020B0604020202020204" pitchFamily="34" charset="0"/>
              </a:defRPr>
            </a:lvl1pPr>
          </a:lstStyle>
          <a:p>
            <a:r>
              <a:rPr lang="en-US"/>
              <a:t>© 2022 School Services of California Inc.</a:t>
            </a:r>
            <a:endParaRPr lang="en-US" dirty="0"/>
          </a:p>
        </p:txBody>
      </p:sp>
      <p:sp>
        <p:nvSpPr>
          <p:cNvPr id="6" name="Slide Number Placeholder 5">
            <a:extLst>
              <a:ext uri="{FF2B5EF4-FFF2-40B4-BE49-F238E27FC236}">
                <a16:creationId xmlns:a16="http://schemas.microsoft.com/office/drawing/2014/main" id="{9E5DC584-D229-094A-A5E9-A5F031B1497F}"/>
              </a:ext>
            </a:extLst>
          </p:cNvPr>
          <p:cNvSpPr>
            <a:spLocks noGrp="1"/>
          </p:cNvSpPr>
          <p:nvPr>
            <p:ph type="sldNum" sz="quarter" idx="4"/>
          </p:nvPr>
        </p:nvSpPr>
        <p:spPr>
          <a:xfrm>
            <a:off x="11440887" y="6541751"/>
            <a:ext cx="679316" cy="321695"/>
          </a:xfrm>
          <a:prstGeom prst="rect">
            <a:avLst/>
          </a:prstGeom>
        </p:spPr>
        <p:txBody>
          <a:bodyPr vert="horz" lIns="91440" tIns="45720" rIns="91440" bIns="45720" rtlCol="0" anchor="ctr">
            <a:noAutofit/>
          </a:bodyPr>
          <a:lstStyle>
            <a:lvl1pPr algn="r">
              <a:defRPr sz="1600" b="1" i="0">
                <a:solidFill>
                  <a:schemeClr val="bg1"/>
                </a:solidFill>
                <a:effectLst>
                  <a:outerShdw blurRad="50800" dist="38100" dir="2700000" algn="tl" rotWithShape="0">
                    <a:prstClr val="black">
                      <a:alpha val="40000"/>
                    </a:prstClr>
                  </a:outerShdw>
                </a:effectLst>
                <a:latin typeface="Arial Narrow" panose="020B0604020202020204" pitchFamily="34" charset="0"/>
                <a:cs typeface="Arial Narrow" panose="020B0604020202020204" pitchFamily="34" charset="0"/>
              </a:defRPr>
            </a:lvl1pPr>
          </a:lstStyle>
          <a:p>
            <a:fld id="{42503F20-67DD-4948-B6DE-4DDC1702207D}" type="slidenum">
              <a:rPr lang="en-US" smtClean="0"/>
              <a:pPr/>
              <a:t>‹#›</a:t>
            </a:fld>
            <a:endParaRPr lang="en-US"/>
          </a:p>
        </p:txBody>
      </p:sp>
    </p:spTree>
    <p:extLst>
      <p:ext uri="{BB962C8B-B14F-4D97-AF65-F5344CB8AC3E}">
        <p14:creationId xmlns:p14="http://schemas.microsoft.com/office/powerpoint/2010/main" val="1152737768"/>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1" r:id="rId3"/>
    <p:sldLayoutId id="2147483652" r:id="rId4"/>
    <p:sldLayoutId id="2147483653" r:id="rId5"/>
    <p:sldLayoutId id="2147483654" r:id="rId6"/>
    <p:sldLayoutId id="2147483660" r:id="rId7"/>
    <p:sldLayoutId id="2147483655" r:id="rId8"/>
    <p:sldLayoutId id="2147483666" r:id="rId9"/>
    <p:sldLayoutId id="2147483667" r:id="rId10"/>
  </p:sldLayoutIdLst>
  <p:hf hdr="0" dt="0"/>
  <p:txStyles>
    <p:titleStyle>
      <a:lvl1pPr algn="l" defTabSz="914400" rtl="0" eaLnBrk="1" latinLnBrk="0" hangingPunct="1">
        <a:lnSpc>
          <a:spcPct val="95000"/>
        </a:lnSpc>
        <a:spcBef>
          <a:spcPct val="0"/>
        </a:spcBef>
        <a:buNone/>
        <a:defRPr sz="3000" b="1" i="0" kern="1200">
          <a:solidFill>
            <a:schemeClr val="tx1"/>
          </a:solidFill>
          <a:latin typeface="Arial Narrow" panose="020B0604020202020204" pitchFamily="34" charset="0"/>
          <a:ea typeface="+mj-ea"/>
          <a:cs typeface="Arial Narrow" panose="020B0604020202020204" pitchFamily="34" charset="0"/>
        </a:defRPr>
      </a:lvl1pPr>
    </p:titleStyle>
    <p:bodyStyle>
      <a:lvl1pPr marL="288925" indent="-288925" algn="l" defTabSz="914400" rtl="0" eaLnBrk="1" latinLnBrk="0" hangingPunct="1">
        <a:lnSpc>
          <a:spcPct val="100000"/>
        </a:lnSpc>
        <a:spcBef>
          <a:spcPts val="0"/>
        </a:spcBef>
        <a:buSzPct val="90000"/>
        <a:buFontTx/>
        <a:buBlip>
          <a:blip r:embed="rId13"/>
        </a:buBlip>
        <a:tabLst/>
        <a:defRPr sz="2400" b="1" i="0" kern="1200">
          <a:solidFill>
            <a:schemeClr val="tx1"/>
          </a:solidFill>
          <a:latin typeface="Arial Narrow" panose="020B0604020202020204" pitchFamily="34" charset="0"/>
          <a:ea typeface="+mn-ea"/>
          <a:cs typeface="Arial Narrow" panose="020B0604020202020204" pitchFamily="34" charset="0"/>
        </a:defRPr>
      </a:lvl1pPr>
      <a:lvl2pPr marL="635000" indent="-334963" algn="l" defTabSz="914400" rtl="0" eaLnBrk="1" latinLnBrk="0" hangingPunct="1">
        <a:lnSpc>
          <a:spcPct val="100000"/>
        </a:lnSpc>
        <a:spcBef>
          <a:spcPts val="0"/>
        </a:spcBef>
        <a:buSzPct val="90000"/>
        <a:buFontTx/>
        <a:buBlip>
          <a:blip r:embed="rId14"/>
        </a:buBlip>
        <a:tabLst/>
        <a:defRPr sz="2400" b="1" i="0" kern="1200">
          <a:solidFill>
            <a:schemeClr val="tx1"/>
          </a:solidFill>
          <a:latin typeface="Arial Narrow" panose="020B0604020202020204" pitchFamily="34" charset="0"/>
          <a:ea typeface="+mn-ea"/>
          <a:cs typeface="Arial Narrow" panose="020B0604020202020204" pitchFamily="34" charset="0"/>
        </a:defRPr>
      </a:lvl2pPr>
      <a:lvl3pPr marL="979488" indent="-333375" algn="l" defTabSz="914400" rtl="0" eaLnBrk="1" latinLnBrk="0" hangingPunct="1">
        <a:lnSpc>
          <a:spcPct val="100000"/>
        </a:lnSpc>
        <a:spcBef>
          <a:spcPts val="0"/>
        </a:spcBef>
        <a:buSzPct val="90000"/>
        <a:buFontTx/>
        <a:buBlip>
          <a:blip r:embed="rId13"/>
        </a:buBlip>
        <a:tabLst/>
        <a:defRPr sz="2400" b="1" i="0" kern="1200">
          <a:solidFill>
            <a:schemeClr val="tx1"/>
          </a:solidFill>
          <a:latin typeface="Arial Narrow" panose="020B0604020202020204" pitchFamily="34" charset="0"/>
          <a:ea typeface="+mn-ea"/>
          <a:cs typeface="Arial Narrow" panose="020B0604020202020204" pitchFamily="34" charset="0"/>
        </a:defRPr>
      </a:lvl3pPr>
      <a:lvl4pPr marL="1314450" indent="-334963" algn="l" defTabSz="914400" rtl="0" eaLnBrk="1" latinLnBrk="0" hangingPunct="1">
        <a:lnSpc>
          <a:spcPct val="100000"/>
        </a:lnSpc>
        <a:spcBef>
          <a:spcPts val="0"/>
        </a:spcBef>
        <a:buSzPct val="90000"/>
        <a:buFontTx/>
        <a:buBlip>
          <a:blip r:embed="rId14"/>
        </a:buBlip>
        <a:tabLst/>
        <a:defRPr sz="2400" b="1" i="0" kern="1200">
          <a:solidFill>
            <a:schemeClr val="tx1"/>
          </a:solidFill>
          <a:latin typeface="Arial Narrow" panose="020B0604020202020204" pitchFamily="34" charset="0"/>
          <a:ea typeface="+mn-ea"/>
          <a:cs typeface="Arial Narrow" panose="020B0604020202020204" pitchFamily="34" charset="0"/>
        </a:defRPr>
      </a:lvl4pPr>
      <a:lvl5pPr marL="1658938" indent="-344488" algn="l" defTabSz="914400" rtl="0" eaLnBrk="1" latinLnBrk="0" hangingPunct="1">
        <a:lnSpc>
          <a:spcPct val="100000"/>
        </a:lnSpc>
        <a:spcBef>
          <a:spcPts val="0"/>
        </a:spcBef>
        <a:buSzPct val="90000"/>
        <a:buFontTx/>
        <a:buBlip>
          <a:blip r:embed="rId13"/>
        </a:buBlip>
        <a:tabLst/>
        <a:defRPr sz="2400" b="1" i="0" kern="1200">
          <a:solidFill>
            <a:schemeClr val="tx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5"/>
          <p:cNvGrpSpPr/>
          <p:nvPr/>
        </p:nvGrpSpPr>
        <p:grpSpPr>
          <a:xfrm>
            <a:off x="-11288" y="-8468"/>
            <a:ext cx="12226407" cy="6874935"/>
            <a:chOff x="-8467" y="-8468"/>
            <a:chExt cx="9169805" cy="6874935"/>
          </a:xfrm>
        </p:grpSpPr>
        <p:sp>
          <p:nvSpPr>
            <p:cNvPr id="7" name="Google Shape;7;p5"/>
            <p:cNvSpPr/>
            <p:nvPr/>
          </p:nvSpPr>
          <p:spPr>
            <a:xfrm>
              <a:off x="-8467" y="4013200"/>
              <a:ext cx="457200" cy="2853267"/>
            </a:xfrm>
            <a:custGeom>
              <a:avLst/>
              <a:gdLst/>
              <a:ahLst/>
              <a:cxnLst/>
              <a:rect l="l" t="t" r="r" b="b"/>
              <a:pathLst>
                <a:path w="457200" h="2853267" extrusionOk="0">
                  <a:moveTo>
                    <a:pt x="0" y="0"/>
                  </a:moveTo>
                  <a:lnTo>
                    <a:pt x="457200" y="2853267"/>
                  </a:lnTo>
                  <a:lnTo>
                    <a:pt x="0" y="2844800"/>
                  </a:lnTo>
                  <a:cubicBezTo>
                    <a:pt x="2822" y="1905000"/>
                    <a:pt x="5645" y="965200"/>
                    <a:pt x="0" y="0"/>
                  </a:cubicBezTo>
                  <a:close/>
                </a:path>
              </a:pathLst>
            </a:cu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cxnSp>
          <p:nvCxnSpPr>
            <p:cNvPr id="8" name="Google Shape;8;p5"/>
            <p:cNvCxnSpPr/>
            <p:nvPr/>
          </p:nvCxnSpPr>
          <p:spPr>
            <a:xfrm rot="10800000" flipH="1">
              <a:off x="5130830" y="4175605"/>
              <a:ext cx="4022475" cy="2682396"/>
            </a:xfrm>
            <a:prstGeom prst="straightConnector1">
              <a:avLst/>
            </a:prstGeom>
            <a:noFill/>
            <a:ln w="9525" cap="flat" cmpd="sng">
              <a:solidFill>
                <a:srgbClr val="D8D8D8"/>
              </a:solidFill>
              <a:prstDash val="solid"/>
              <a:round/>
              <a:headEnd type="none" w="sm" len="sm"/>
              <a:tailEnd type="none" w="sm" len="sm"/>
            </a:ln>
          </p:spPr>
        </p:cxnSp>
        <p:cxnSp>
          <p:nvCxnSpPr>
            <p:cNvPr id="9" name="Google Shape;9;p5"/>
            <p:cNvCxnSpPr/>
            <p:nvPr/>
          </p:nvCxnSpPr>
          <p:spPr>
            <a:xfrm>
              <a:off x="7042707" y="0"/>
              <a:ext cx="1219200" cy="6858000"/>
            </a:xfrm>
            <a:prstGeom prst="straightConnector1">
              <a:avLst/>
            </a:prstGeom>
            <a:noFill/>
            <a:ln w="9525" cap="flat" cmpd="sng">
              <a:solidFill>
                <a:srgbClr val="BFBFBF"/>
              </a:solidFill>
              <a:prstDash val="solid"/>
              <a:round/>
              <a:headEnd type="none" w="sm" len="sm"/>
              <a:tailEnd type="none" w="sm" len="sm"/>
            </a:ln>
          </p:spPr>
        </p:cxnSp>
        <p:sp>
          <p:nvSpPr>
            <p:cNvPr id="10" name="Google Shape;10;p5"/>
            <p:cNvSpPr/>
            <p:nvPr/>
          </p:nvSpPr>
          <p:spPr>
            <a:xfrm>
              <a:off x="6891896" y="1"/>
              <a:ext cx="2269442" cy="6866466"/>
            </a:xfrm>
            <a:custGeom>
              <a:avLst/>
              <a:gdLst/>
              <a:ahLst/>
              <a:cxnLst/>
              <a:rect l="l" t="t" r="r" b="b"/>
              <a:pathLst>
                <a:path w="2269442" h="6866466" extrusionOk="0">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1" name="Google Shape;11;p5"/>
            <p:cNvSpPr/>
            <p:nvPr/>
          </p:nvSpPr>
          <p:spPr>
            <a:xfrm>
              <a:off x="7205158" y="-8467"/>
              <a:ext cx="1948147" cy="6866467"/>
            </a:xfrm>
            <a:custGeom>
              <a:avLst/>
              <a:gdLst/>
              <a:ahLst/>
              <a:cxnLst/>
              <a:rect l="l" t="t" r="r" b="b"/>
              <a:pathLst>
                <a:path w="1948147" h="6866467" extrusionOk="0">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2" name="Google Shape;12;p5"/>
            <p:cNvSpPr/>
            <p:nvPr/>
          </p:nvSpPr>
          <p:spPr>
            <a:xfrm>
              <a:off x="6637896" y="3920066"/>
              <a:ext cx="2513565" cy="2937933"/>
            </a:xfrm>
            <a:custGeom>
              <a:avLst/>
              <a:gdLst/>
              <a:ahLst/>
              <a:cxnLst/>
              <a:rect l="l" t="t" r="r" b="b"/>
              <a:pathLst>
                <a:path w="3259667" h="3810000" extrusionOk="0">
                  <a:moveTo>
                    <a:pt x="0" y="3810000"/>
                  </a:moveTo>
                  <a:lnTo>
                    <a:pt x="3251200" y="0"/>
                  </a:lnTo>
                  <a:cubicBezTo>
                    <a:pt x="3254022" y="1270000"/>
                    <a:pt x="3256845" y="2540000"/>
                    <a:pt x="3259667" y="3810000"/>
                  </a:cubicBezTo>
                  <a:lnTo>
                    <a:pt x="0" y="3810000"/>
                  </a:lnTo>
                  <a:close/>
                </a:path>
              </a:pathLst>
            </a:cu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3" name="Google Shape;13;p5"/>
            <p:cNvSpPr/>
            <p:nvPr/>
          </p:nvSpPr>
          <p:spPr>
            <a:xfrm>
              <a:off x="7010429" y="-8467"/>
              <a:ext cx="2142876" cy="6866467"/>
            </a:xfrm>
            <a:custGeom>
              <a:avLst/>
              <a:gdLst/>
              <a:ahLst/>
              <a:cxnLst/>
              <a:rect l="l" t="t" r="r" b="b"/>
              <a:pathLst>
                <a:path w="2853267" h="6866467" extrusionOk="0">
                  <a:moveTo>
                    <a:pt x="0" y="0"/>
                  </a:moveTo>
                  <a:lnTo>
                    <a:pt x="2472267" y="6866467"/>
                  </a:lnTo>
                  <a:lnTo>
                    <a:pt x="2853267" y="6858000"/>
                  </a:lnTo>
                  <a:lnTo>
                    <a:pt x="2853267" y="0"/>
                  </a:lnTo>
                  <a:lnTo>
                    <a:pt x="0" y="0"/>
                  </a:lnTo>
                  <a:close/>
                </a:path>
              </a:pathLst>
            </a:custGeom>
            <a:solidFill>
              <a:srgbClr val="DD7E0E">
                <a:alpha val="69803"/>
              </a:srgbClr>
            </a:solidFill>
            <a:ln>
              <a:noFill/>
            </a:ln>
          </p:spPr>
        </p:sp>
        <p:sp>
          <p:nvSpPr>
            <p:cNvPr id="14" name="Google Shape;14;p5"/>
            <p:cNvSpPr/>
            <p:nvPr/>
          </p:nvSpPr>
          <p:spPr>
            <a:xfrm>
              <a:off x="8295776" y="-8467"/>
              <a:ext cx="857530" cy="6866467"/>
            </a:xfrm>
            <a:custGeom>
              <a:avLst/>
              <a:gdLst/>
              <a:ahLst/>
              <a:cxnLst/>
              <a:rect l="l" t="t" r="r" b="b"/>
              <a:pathLst>
                <a:path w="1286933" h="6866467" extrusionOk="0">
                  <a:moveTo>
                    <a:pt x="1016000" y="0"/>
                  </a:moveTo>
                  <a:lnTo>
                    <a:pt x="0" y="6866467"/>
                  </a:lnTo>
                  <a:lnTo>
                    <a:pt x="1286933" y="6866467"/>
                  </a:lnTo>
                  <a:cubicBezTo>
                    <a:pt x="1284111" y="4577645"/>
                    <a:pt x="1281288" y="2288822"/>
                    <a:pt x="1278466" y="0"/>
                  </a:cubicBezTo>
                  <a:lnTo>
                    <a:pt x="1016000" y="0"/>
                  </a:lnTo>
                  <a:close/>
                </a:path>
              </a:pathLst>
            </a:custGeom>
            <a:solidFill>
              <a:srgbClr val="C8D2BC">
                <a:alpha val="6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5" name="Google Shape;15;p5"/>
            <p:cNvSpPr/>
            <p:nvPr/>
          </p:nvSpPr>
          <p:spPr>
            <a:xfrm>
              <a:off x="8077231" y="-8468"/>
              <a:ext cx="1066770" cy="6866467"/>
            </a:xfrm>
            <a:custGeom>
              <a:avLst/>
              <a:gdLst/>
              <a:ahLst/>
              <a:cxnLst/>
              <a:rect l="l" t="t" r="r" b="b"/>
              <a:pathLst>
                <a:path w="1270244" h="6866467" extrusionOk="0">
                  <a:moveTo>
                    <a:pt x="0" y="0"/>
                  </a:moveTo>
                  <a:lnTo>
                    <a:pt x="1117600" y="6866467"/>
                  </a:lnTo>
                  <a:lnTo>
                    <a:pt x="1270000" y="6866467"/>
                  </a:lnTo>
                  <a:cubicBezTo>
                    <a:pt x="1272822" y="4574822"/>
                    <a:pt x="1250245" y="2291645"/>
                    <a:pt x="1253067" y="0"/>
                  </a:cubicBezTo>
                  <a:lnTo>
                    <a:pt x="0" y="0"/>
                  </a:lnTo>
                  <a:close/>
                </a:path>
              </a:pathLst>
            </a:custGeom>
            <a:solidFill>
              <a:schemeClr val="accent1">
                <a:alpha val="6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6" name="Google Shape;16;p5"/>
            <p:cNvSpPr/>
            <p:nvPr/>
          </p:nvSpPr>
          <p:spPr>
            <a:xfrm>
              <a:off x="8060297" y="4893733"/>
              <a:ext cx="1094086" cy="1964267"/>
            </a:xfrm>
            <a:custGeom>
              <a:avLst/>
              <a:gdLst/>
              <a:ahLst/>
              <a:cxnLst/>
              <a:rect l="l" t="t" r="r" b="b"/>
              <a:pathLst>
                <a:path w="1820333" h="3268133" extrusionOk="0">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grpSp>
      <p:sp>
        <p:nvSpPr>
          <p:cNvPr id="17" name="Google Shape;17;p5"/>
          <p:cNvSpPr txBox="1">
            <a:spLocks noGrp="1"/>
          </p:cNvSpPr>
          <p:nvPr>
            <p:ph type="title"/>
          </p:nvPr>
        </p:nvSpPr>
        <p:spPr>
          <a:xfrm>
            <a:off x="812801" y="609600"/>
            <a:ext cx="8463617" cy="13208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8" name="Google Shape;18;p5"/>
          <p:cNvSpPr txBox="1">
            <a:spLocks noGrp="1"/>
          </p:cNvSpPr>
          <p:nvPr>
            <p:ph type="body" idx="1"/>
          </p:nvPr>
        </p:nvSpPr>
        <p:spPr>
          <a:xfrm>
            <a:off x="812800" y="2160590"/>
            <a:ext cx="8463619" cy="3880773"/>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9" name="Google Shape;19;p5"/>
          <p:cNvSpPr txBox="1">
            <a:spLocks noGrp="1"/>
          </p:cNvSpPr>
          <p:nvPr>
            <p:ph type="dt" idx="10"/>
          </p:nvPr>
        </p:nvSpPr>
        <p:spPr>
          <a:xfrm>
            <a:off x="7207011" y="6041366"/>
            <a:ext cx="912176"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dirty="0"/>
          </a:p>
        </p:txBody>
      </p:sp>
      <p:sp>
        <p:nvSpPr>
          <p:cNvPr id="20" name="Google Shape;20;p5"/>
          <p:cNvSpPr txBox="1">
            <a:spLocks noGrp="1"/>
          </p:cNvSpPr>
          <p:nvPr>
            <p:ph type="ftr" idx="11"/>
          </p:nvPr>
        </p:nvSpPr>
        <p:spPr>
          <a:xfrm>
            <a:off x="812799" y="6041366"/>
            <a:ext cx="6163964"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dirty="0"/>
          </a:p>
        </p:txBody>
      </p:sp>
      <p:sp>
        <p:nvSpPr>
          <p:cNvPr id="21" name="Google Shape;21;p5"/>
          <p:cNvSpPr txBox="1">
            <a:spLocks noGrp="1"/>
          </p:cNvSpPr>
          <p:nvPr>
            <p:ph type="sldNum" idx="12"/>
          </p:nvPr>
        </p:nvSpPr>
        <p:spPr>
          <a:xfrm>
            <a:off x="8592903" y="6041366"/>
            <a:ext cx="68351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accent1"/>
                </a:solidFill>
                <a:latin typeface="Trebuchet MS"/>
                <a:ea typeface="Trebuchet MS"/>
                <a:cs typeface="Trebuchet MS"/>
                <a:sym typeface="Trebuchet M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87656675"/>
      </p:ext>
    </p:extLst>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hyperlink" Target="https://www.cde.ca.gov/fg/cr/reporting.asp" TargetMode="External"/><Relationship Id="rId3" Type="http://schemas.openxmlformats.org/officeDocument/2006/relationships/hyperlink" Target="https://www.cde.ca.gov/re/lc/" TargetMode="External"/><Relationship Id="rId7" Type="http://schemas.openxmlformats.org/officeDocument/2006/relationships/hyperlink" Target="https://www.cde.ca.gov/fg/cr/anreporthelp.asp"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cde.ca.gov/ls/ex/documents/elopprogplanguide.pdf%C2%A0" TargetMode="External"/><Relationship Id="rId5" Type="http://schemas.openxmlformats.org/officeDocument/2006/relationships/hyperlink" Target="https://www.cde.ca.gov/ci/gs/em/documents/finalupktemp.doc" TargetMode="External"/><Relationship Id="rId4" Type="http://schemas.openxmlformats.org/officeDocument/2006/relationships/hyperlink" Target="https://leginfo.legislature.ca.gov/faces/codes_displaySection.xhtml?sectionNum=41590.&amp;lawCode=EDC"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mailto:Briannag@sscal.com"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6.png"/><Relationship Id="rId7" Type="http://schemas.openxmlformats.org/officeDocument/2006/relationships/diagramColors" Target="../diagrams/colors1.xml"/><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6.png"/><Relationship Id="rId7" Type="http://schemas.openxmlformats.org/officeDocument/2006/relationships/diagramColors" Target="../diagrams/colors2.xml"/><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hyperlink" Target="https://leginfo.legislature.ca.gov/faces/billNavClient.xhtml?bill_id=201920200AB1505" TargetMode="External"/><Relationship Id="rId7" Type="http://schemas.openxmlformats.org/officeDocument/2006/relationships/diagramColors" Target="../diagrams/colors3.xm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hyperlink" Target="https://leginfo.legislature.ca.gov/faces/billNavClient.xhtml?bill_id=202120220AB130" TargetMode="External"/><Relationship Id="rId7" Type="http://schemas.openxmlformats.org/officeDocument/2006/relationships/diagramColors" Target="../diagrams/colors4.xml"/><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hyperlink" Target="https://leginfo.legislature.ca.gov/faces/billTextClient.xhtml?bill_id=202120220AB167" TargetMode="External"/><Relationship Id="rId7" Type="http://schemas.openxmlformats.org/officeDocument/2006/relationships/diagramColors" Target="../diagrams/colors5.xm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hyperlink" Target="https://leginfo.legislature.ca.gov/faces/billTextClient.xhtml?bill_id=202120220AB167"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hyperlink" Target="https://www.cde.ca.gov/fg/aa/pa/independentstudy.asp#will-a-classroom-based-charter-school-be-required-to-obtain-a-funding-determination-for-ada-generated-from-students-who-are-subject-to-quarantine-for-exposure-to-or-infection-with-covid-19-pursuant-to-local-or-state-health-guidance-and-cannot-participate-in-classroom-based-instruction-due-to-quarantine-or-school-closure-due-to-covid-19-26-october-2021"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docs.google.com/presentation/d/1MHZh2i4vhxT-Zi5PECpKwqsRllvwuDwZZEcSH_iTWQk/edit#slide=id.p1" TargetMode="Externa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www.cde.ca.gov/fg/cr/anreporthelp.asp" TargetMode="External"/><Relationship Id="rId7" Type="http://schemas.openxmlformats.org/officeDocument/2006/relationships/hyperlink" Target="https://www.cde.ca.gov/ls/ex/"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hyperlink" Target="https://www.cde.ca.gov/fg/fr/eb/yr21ltr0811.asp" TargetMode="External"/><Relationship Id="rId5" Type="http://schemas.openxmlformats.org/officeDocument/2006/relationships/hyperlink" Target="https://www.cde.ca.gov/re/lc/" TargetMode="External"/><Relationship Id="rId4" Type="http://schemas.openxmlformats.org/officeDocument/2006/relationships/hyperlink" Target="https://www.cde.ca.gov/pd/ee/eef2021.asp" TargetMode="Externa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5.xml"/><Relationship Id="rId1" Type="http://schemas.openxmlformats.org/officeDocument/2006/relationships/slideLayout" Target="../slideLayouts/slideLayout1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6.png"/><Relationship Id="rId7" Type="http://schemas.openxmlformats.org/officeDocument/2006/relationships/diagramColors" Target="../diagrams/colors7.xml"/><Relationship Id="rId2" Type="http://schemas.openxmlformats.org/officeDocument/2006/relationships/notesSlide" Target="../notesSlides/notesSlide26.xml"/><Relationship Id="rId1" Type="http://schemas.openxmlformats.org/officeDocument/2006/relationships/slideLayout" Target="../slideLayouts/slideLayout11.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6.png"/><Relationship Id="rId2" Type="http://schemas.openxmlformats.org/officeDocument/2006/relationships/diagramData" Target="../diagrams/data8.xml"/><Relationship Id="rId1" Type="http://schemas.openxmlformats.org/officeDocument/2006/relationships/slideLayout" Target="../slideLayouts/slideLayout1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1.xml"/><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6.png"/><Relationship Id="rId7"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hyperlink" Target="https://calauthorizers.org/resource/annual-report-toolkit-financial-health-and-sustainability-framework/" TargetMode="External"/><Relationship Id="rId9" Type="http://schemas.openxmlformats.org/officeDocument/2006/relationships/image" Target="../media/image45.png"/></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11.xml"/><Relationship Id="rId4" Type="http://schemas.openxmlformats.org/officeDocument/2006/relationships/image" Target="../media/image47.svg"/></Relationships>
</file>

<file path=ppt/slides/_rels/slide45.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5.xml"/><Relationship Id="rId1" Type="http://schemas.openxmlformats.org/officeDocument/2006/relationships/slideLayout" Target="../slideLayouts/slideLayout1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6.xml"/><Relationship Id="rId1" Type="http://schemas.openxmlformats.org/officeDocument/2006/relationships/slideLayout" Target="../slideLayouts/slideLayout1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7.xml"/><Relationship Id="rId1" Type="http://schemas.openxmlformats.org/officeDocument/2006/relationships/slideLayout" Target="../slideLayouts/slideLayout1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11.xml"/><Relationship Id="rId5" Type="http://schemas.openxmlformats.org/officeDocument/2006/relationships/image" Target="../media/image50.png"/><Relationship Id="rId4" Type="http://schemas.openxmlformats.org/officeDocument/2006/relationships/image" Target="../media/image49.png"/></Relationships>
</file>

<file path=ppt/slides/_rels/slide51.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16.png"/><Relationship Id="rId7" Type="http://schemas.openxmlformats.org/officeDocument/2006/relationships/diagramColors" Target="../diagrams/colors12.xml"/><Relationship Id="rId2" Type="http://schemas.openxmlformats.org/officeDocument/2006/relationships/notesSlide" Target="../notesSlides/notesSlide39.xml"/><Relationship Id="rId1" Type="http://schemas.openxmlformats.org/officeDocument/2006/relationships/slideLayout" Target="../slideLayouts/slideLayout11.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8" Type="http://schemas.openxmlformats.org/officeDocument/2006/relationships/hyperlink" Target="https://calauthorizers.org/category/newsletter/" TargetMode="External"/><Relationship Id="rId3" Type="http://schemas.openxmlformats.org/officeDocument/2006/relationships/hyperlink" Target="https://calauthorizers.org/wp-content/uploads/2020/12/Charter-Authorizing-2.0-CCAP-White-Paper.pdf" TargetMode="External"/><Relationship Id="rId7" Type="http://schemas.openxmlformats.org/officeDocument/2006/relationships/hyperlink" Target="https://calauthorizers.org/annual-report-toolkit/" TargetMode="External"/><Relationship Id="rId2" Type="http://schemas.openxmlformats.org/officeDocument/2006/relationships/notesSlide" Target="../notesSlides/notesSlide41.xml"/><Relationship Id="rId1" Type="http://schemas.openxmlformats.org/officeDocument/2006/relationships/slideLayout" Target="../slideLayouts/slideLayout11.xml"/><Relationship Id="rId6" Type="http://schemas.openxmlformats.org/officeDocument/2006/relationships/hyperlink" Target="https://calauthorizers.org/resource/annual-report-toolkit-financial-health-and-sustainability-framework/" TargetMode="External"/><Relationship Id="rId5" Type="http://schemas.openxmlformats.org/officeDocument/2006/relationships/hyperlink" Target="https://calauthorizers.org/resource/professional-development-opportunities/?preview=true" TargetMode="External"/><Relationship Id="rId10" Type="http://schemas.openxmlformats.org/officeDocument/2006/relationships/image" Target="../media/image16.png"/><Relationship Id="rId4" Type="http://schemas.openxmlformats.org/officeDocument/2006/relationships/hyperlink" Target="https://calauthorizers.org/wp-content/uploads/2021/08/CCAP-Conference-Flyer.pdf" TargetMode="External"/><Relationship Id="rId9" Type="http://schemas.openxmlformats.org/officeDocument/2006/relationships/hyperlink" Target="https://calauthorizers.org/blog/"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mailto:tom.hutton@calauthorizers.org" TargetMode="External"/><Relationship Id="rId2" Type="http://schemas.openxmlformats.org/officeDocument/2006/relationships/notesSlide" Target="../notesSlides/notesSlide42.xml"/><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hyperlink" Target="mailto:info@calauthorizers.org" TargetMode="External"/><Relationship Id="rId4" Type="http://schemas.openxmlformats.org/officeDocument/2006/relationships/hyperlink" Target="mailto:david.patterson@calauthorizers.org" TargetMode="Externa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cde.ca.gov/re/lc/documents/lcapsupplement.docx"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127E0-3BA2-3C47-83C3-E1F77B105045}"/>
              </a:ext>
            </a:extLst>
          </p:cNvPr>
          <p:cNvSpPr>
            <a:spLocks noGrp="1"/>
          </p:cNvSpPr>
          <p:nvPr>
            <p:ph type="ctrTitle"/>
          </p:nvPr>
        </p:nvSpPr>
        <p:spPr>
          <a:xfrm>
            <a:off x="4800339" y="924382"/>
            <a:ext cx="7112116" cy="2387600"/>
          </a:xfrm>
        </p:spPr>
        <p:txBody>
          <a:bodyPr/>
          <a:lstStyle/>
          <a:p>
            <a:pPr>
              <a:lnSpc>
                <a:spcPct val="90000"/>
              </a:lnSpc>
            </a:pPr>
            <a:r>
              <a:rPr lang="en-US" sz="4400" dirty="0">
                <a:solidFill>
                  <a:schemeClr val="accent2"/>
                </a:solidFill>
              </a:rPr>
              <a:t>California Charter Authorizing Professionals </a:t>
            </a:r>
            <a:br>
              <a:rPr lang="en-US" sz="4400" dirty="0"/>
            </a:br>
            <a:r>
              <a:rPr lang="en-US" sz="4400" dirty="0"/>
              <a:t>Recap of the 2022-23 Governor’s Budget</a:t>
            </a:r>
          </a:p>
        </p:txBody>
      </p:sp>
      <p:sp>
        <p:nvSpPr>
          <p:cNvPr id="7" name="Subtitle 6"/>
          <p:cNvSpPr>
            <a:spLocks noGrp="1"/>
          </p:cNvSpPr>
          <p:nvPr>
            <p:ph type="subTitle" idx="1"/>
          </p:nvPr>
        </p:nvSpPr>
        <p:spPr>
          <a:xfrm>
            <a:off x="4520794" y="3456079"/>
            <a:ext cx="7671206" cy="1372394"/>
          </a:xfrm>
        </p:spPr>
        <p:txBody>
          <a:bodyPr/>
          <a:lstStyle/>
          <a:p>
            <a:pPr>
              <a:spcAft>
                <a:spcPts val="1800"/>
              </a:spcAft>
            </a:pPr>
            <a:r>
              <a:rPr lang="en-US" dirty="0"/>
              <a:t>Presented By:</a:t>
            </a:r>
          </a:p>
          <a:p>
            <a:r>
              <a:rPr lang="en-US" sz="3200" dirty="0"/>
              <a:t>Brianna García, Vice President</a:t>
            </a:r>
          </a:p>
          <a:p>
            <a:r>
              <a:rPr lang="en-US" sz="3200" dirty="0"/>
              <a:t>School Services of California Inc.</a:t>
            </a:r>
          </a:p>
          <a:p>
            <a:r>
              <a:rPr lang="en-US" sz="3200"/>
              <a:t>and</a:t>
            </a:r>
            <a:endParaRPr lang="en-US" sz="3200" dirty="0"/>
          </a:p>
          <a:p>
            <a:r>
              <a:rPr lang="en-US" sz="3200" dirty="0"/>
              <a:t>CCAP Board Member</a:t>
            </a:r>
          </a:p>
          <a:p>
            <a:endParaRPr lang="en-US" dirty="0"/>
          </a:p>
        </p:txBody>
      </p:sp>
    </p:spTree>
    <p:extLst>
      <p:ext uri="{BB962C8B-B14F-4D97-AF65-F5344CB8AC3E}">
        <p14:creationId xmlns:p14="http://schemas.microsoft.com/office/powerpoint/2010/main" val="2825949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2C7C1CBC-B138-4AC9-B7B5-415F1D13EBB9}"/>
              </a:ext>
            </a:extLst>
          </p:cNvPr>
          <p:cNvSpPr/>
          <p:nvPr/>
        </p:nvSpPr>
        <p:spPr>
          <a:xfrm>
            <a:off x="6941090" y="1532544"/>
            <a:ext cx="4400687" cy="544997"/>
          </a:xfrm>
          <a:prstGeom prst="roundRect">
            <a:avLst/>
          </a:prstGeom>
          <a:solidFill>
            <a:schemeClr val="accent4"/>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3CF67D8-C5B1-4293-BDB1-5C410CA68B55}"/>
              </a:ext>
            </a:extLst>
          </p:cNvPr>
          <p:cNvSpPr/>
          <p:nvPr/>
        </p:nvSpPr>
        <p:spPr>
          <a:xfrm>
            <a:off x="868057" y="1518878"/>
            <a:ext cx="4400687" cy="544997"/>
          </a:xfrm>
          <a:prstGeom prst="roundRect">
            <a:avLst/>
          </a:prstGeom>
          <a:solidFill>
            <a:schemeClr val="accent4"/>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1C7036-9B63-4BDB-A5D1-FC0F9705D309}"/>
              </a:ext>
            </a:extLst>
          </p:cNvPr>
          <p:cNvSpPr>
            <a:spLocks noGrp="1"/>
          </p:cNvSpPr>
          <p:nvPr>
            <p:ph type="title"/>
          </p:nvPr>
        </p:nvSpPr>
        <p:spPr/>
        <p:txBody>
          <a:bodyPr/>
          <a:lstStyle/>
          <a:p>
            <a:r>
              <a:rPr lang="en-US" dirty="0"/>
              <a:t>2022-23 ADA “Cliff”</a:t>
            </a:r>
          </a:p>
        </p:txBody>
      </p:sp>
      <p:sp>
        <p:nvSpPr>
          <p:cNvPr id="3" name="Text Placeholder 2">
            <a:extLst>
              <a:ext uri="{FF2B5EF4-FFF2-40B4-BE49-F238E27FC236}">
                <a16:creationId xmlns:a16="http://schemas.microsoft.com/office/drawing/2014/main" id="{A4EB2B7E-22CA-4C0E-AED5-7A0CF7BED198}"/>
              </a:ext>
            </a:extLst>
          </p:cNvPr>
          <p:cNvSpPr>
            <a:spLocks noGrp="1"/>
          </p:cNvSpPr>
          <p:nvPr>
            <p:ph type="body" idx="1"/>
          </p:nvPr>
        </p:nvSpPr>
        <p:spPr>
          <a:xfrm>
            <a:off x="110317" y="1532548"/>
            <a:ext cx="5916168" cy="510892"/>
          </a:xfrm>
        </p:spPr>
        <p:txBody>
          <a:bodyPr/>
          <a:lstStyle/>
          <a:p>
            <a:pPr algn="ctr"/>
            <a:r>
              <a:rPr lang="en-US" dirty="0">
                <a:solidFill>
                  <a:schemeClr val="bg1"/>
                </a:solidFill>
              </a:rPr>
              <a:t>Declining Enrollment</a:t>
            </a:r>
          </a:p>
        </p:txBody>
      </p:sp>
      <p:sp>
        <p:nvSpPr>
          <p:cNvPr id="5" name="Text Placeholder 4">
            <a:extLst>
              <a:ext uri="{FF2B5EF4-FFF2-40B4-BE49-F238E27FC236}">
                <a16:creationId xmlns:a16="http://schemas.microsoft.com/office/drawing/2014/main" id="{DE97140C-E94E-4938-A22B-4F86D71AD3C1}"/>
              </a:ext>
            </a:extLst>
          </p:cNvPr>
          <p:cNvSpPr>
            <a:spLocks noGrp="1"/>
          </p:cNvSpPr>
          <p:nvPr>
            <p:ph type="body" sz="quarter" idx="3"/>
          </p:nvPr>
        </p:nvSpPr>
        <p:spPr>
          <a:xfrm>
            <a:off x="6183350" y="1532548"/>
            <a:ext cx="5916169" cy="510892"/>
          </a:xfrm>
        </p:spPr>
        <p:txBody>
          <a:bodyPr/>
          <a:lstStyle/>
          <a:p>
            <a:pPr algn="ctr"/>
            <a:r>
              <a:rPr lang="en-US" dirty="0">
                <a:solidFill>
                  <a:schemeClr val="bg1"/>
                </a:solidFill>
              </a:rPr>
              <a:t>ADA-to-Enrollment Percentage</a:t>
            </a:r>
          </a:p>
        </p:txBody>
      </p:sp>
      <p:sp>
        <p:nvSpPr>
          <p:cNvPr id="6" name="Content Placeholder 5">
            <a:extLst>
              <a:ext uri="{FF2B5EF4-FFF2-40B4-BE49-F238E27FC236}">
                <a16:creationId xmlns:a16="http://schemas.microsoft.com/office/drawing/2014/main" id="{C113D3D7-1BA5-4F9A-8030-351B4BB7B1D9}"/>
              </a:ext>
            </a:extLst>
          </p:cNvPr>
          <p:cNvSpPr>
            <a:spLocks noGrp="1"/>
          </p:cNvSpPr>
          <p:nvPr>
            <p:ph sz="quarter" idx="4"/>
          </p:nvPr>
        </p:nvSpPr>
        <p:spPr>
          <a:xfrm>
            <a:off x="6183350" y="2188425"/>
            <a:ext cx="5916169" cy="4259414"/>
          </a:xfrm>
        </p:spPr>
        <p:txBody>
          <a:bodyPr/>
          <a:lstStyle/>
          <a:p>
            <a:pPr>
              <a:spcAft>
                <a:spcPts val="1200"/>
              </a:spcAft>
            </a:pPr>
            <a:r>
              <a:rPr lang="en-US" dirty="0"/>
              <a:t>The rate at which children are attending school is on the decline</a:t>
            </a:r>
          </a:p>
          <a:p>
            <a:pPr lvl="1">
              <a:spcAft>
                <a:spcPts val="1200"/>
              </a:spcAft>
            </a:pPr>
            <a:r>
              <a:rPr lang="en-US" dirty="0"/>
              <a:t>In Person</a:t>
            </a:r>
          </a:p>
          <a:p>
            <a:pPr lvl="1">
              <a:spcAft>
                <a:spcPts val="1200"/>
              </a:spcAft>
            </a:pPr>
            <a:r>
              <a:rPr lang="en-US" dirty="0"/>
              <a:t>Independent study</a:t>
            </a:r>
          </a:p>
          <a:p>
            <a:pPr lvl="2">
              <a:spcAft>
                <a:spcPts val="1200"/>
              </a:spcAft>
            </a:pPr>
            <a:r>
              <a:rPr lang="en-US" dirty="0"/>
              <a:t>Unsigned master agreements</a:t>
            </a:r>
          </a:p>
          <a:p>
            <a:pPr lvl="2">
              <a:spcAft>
                <a:spcPts val="1200"/>
              </a:spcAft>
            </a:pPr>
            <a:r>
              <a:rPr lang="en-US" dirty="0"/>
              <a:t>Homework not returned in a timely manner</a:t>
            </a:r>
          </a:p>
        </p:txBody>
      </p:sp>
      <p:sp>
        <p:nvSpPr>
          <p:cNvPr id="7" name="Footer Placeholder 6">
            <a:extLst>
              <a:ext uri="{FF2B5EF4-FFF2-40B4-BE49-F238E27FC236}">
                <a16:creationId xmlns:a16="http://schemas.microsoft.com/office/drawing/2014/main" id="{ABE652CA-66EE-4D0A-9735-2AED317ADDBA}"/>
              </a:ext>
            </a:extLst>
          </p:cNvPr>
          <p:cNvSpPr>
            <a:spLocks noGrp="1"/>
          </p:cNvSpPr>
          <p:nvPr>
            <p:ph type="ftr" sz="quarter" idx="11"/>
          </p:nvPr>
        </p:nvSpPr>
        <p:spPr/>
        <p:txBody>
          <a:bodyPr/>
          <a:lstStyle/>
          <a:p>
            <a:r>
              <a:rPr lang="en-US"/>
              <a:t>© 2022 School Services of California Inc.</a:t>
            </a:r>
          </a:p>
        </p:txBody>
      </p:sp>
      <p:sp>
        <p:nvSpPr>
          <p:cNvPr id="8" name="Slide Number Placeholder 7">
            <a:extLst>
              <a:ext uri="{FF2B5EF4-FFF2-40B4-BE49-F238E27FC236}">
                <a16:creationId xmlns:a16="http://schemas.microsoft.com/office/drawing/2014/main" id="{5775514A-F763-4AE4-8300-9B62D7CA5214}"/>
              </a:ext>
            </a:extLst>
          </p:cNvPr>
          <p:cNvSpPr>
            <a:spLocks noGrp="1"/>
          </p:cNvSpPr>
          <p:nvPr>
            <p:ph type="sldNum" sz="quarter" idx="12"/>
          </p:nvPr>
        </p:nvSpPr>
        <p:spPr/>
        <p:txBody>
          <a:bodyPr/>
          <a:lstStyle/>
          <a:p>
            <a:fld id="{42503F20-67DD-4948-B6DE-4DDC1702207D}" type="slidenum">
              <a:rPr lang="en-US" smtClean="0"/>
              <a:t>9</a:t>
            </a:fld>
            <a:endParaRPr lang="en-US"/>
          </a:p>
        </p:txBody>
      </p:sp>
      <p:sp>
        <p:nvSpPr>
          <p:cNvPr id="9" name="Content Placeholder 3">
            <a:extLst>
              <a:ext uri="{FF2B5EF4-FFF2-40B4-BE49-F238E27FC236}">
                <a16:creationId xmlns:a16="http://schemas.microsoft.com/office/drawing/2014/main" id="{0A4FA532-2454-4393-99DF-8FC821F2EA13}"/>
              </a:ext>
            </a:extLst>
          </p:cNvPr>
          <p:cNvSpPr txBox="1">
            <a:spLocks/>
          </p:cNvSpPr>
          <p:nvPr/>
        </p:nvSpPr>
        <p:spPr>
          <a:xfrm>
            <a:off x="0" y="997070"/>
            <a:ext cx="12099519" cy="510893"/>
          </a:xfrm>
          <a:prstGeom prst="rect">
            <a:avLst/>
          </a:prstGeom>
        </p:spPr>
        <p:txBody>
          <a:bodyPr vert="horz" lIns="91440" tIns="45720" rIns="91440" bIns="45720" rtlCol="0">
            <a:noAutofit/>
          </a:bodyPr>
          <a:lstStyle>
            <a:lvl1pPr marL="288925" indent="-288925" algn="l" defTabSz="914400" rtl="0" eaLnBrk="1" latinLnBrk="0" hangingPunct="1">
              <a:lnSpc>
                <a:spcPct val="100000"/>
              </a:lnSpc>
              <a:spcBef>
                <a:spcPts val="0"/>
              </a:spcBef>
              <a:buSzPct val="90000"/>
              <a:buFontTx/>
              <a:buBlip>
                <a:blip r:embed="rId3"/>
              </a:buBlip>
              <a:tabLst/>
              <a:defRPr sz="2400" b="1" i="0" kern="1200">
                <a:solidFill>
                  <a:schemeClr val="tx1"/>
                </a:solidFill>
                <a:latin typeface="Arial Narrow" panose="020B0604020202020204" pitchFamily="34" charset="0"/>
                <a:ea typeface="+mn-ea"/>
                <a:cs typeface="Arial Narrow" panose="020B0604020202020204" pitchFamily="34" charset="0"/>
              </a:defRPr>
            </a:lvl1pPr>
            <a:lvl2pPr marL="635000" indent="-334963" algn="l" defTabSz="914400" rtl="0" eaLnBrk="1" latinLnBrk="0" hangingPunct="1">
              <a:lnSpc>
                <a:spcPct val="100000"/>
              </a:lnSpc>
              <a:spcBef>
                <a:spcPts val="0"/>
              </a:spcBef>
              <a:buSzPct val="90000"/>
              <a:buFontTx/>
              <a:buBlip>
                <a:blip r:embed="rId4"/>
              </a:buBlip>
              <a:tabLst/>
              <a:defRPr sz="2400" b="1" i="0" kern="1200">
                <a:solidFill>
                  <a:schemeClr val="tx1"/>
                </a:solidFill>
                <a:latin typeface="Arial Narrow" panose="020B0604020202020204" pitchFamily="34" charset="0"/>
                <a:ea typeface="+mn-ea"/>
                <a:cs typeface="Arial Narrow" panose="020B0604020202020204" pitchFamily="34" charset="0"/>
              </a:defRPr>
            </a:lvl2pPr>
            <a:lvl3pPr marL="979488" indent="-333375" algn="l" defTabSz="914400" rtl="0" eaLnBrk="1" latinLnBrk="0" hangingPunct="1">
              <a:lnSpc>
                <a:spcPct val="100000"/>
              </a:lnSpc>
              <a:spcBef>
                <a:spcPts val="0"/>
              </a:spcBef>
              <a:buSzPct val="90000"/>
              <a:buFontTx/>
              <a:buBlip>
                <a:blip r:embed="rId3"/>
              </a:buBlip>
              <a:tabLst/>
              <a:defRPr sz="2400" b="1" i="0" kern="1200">
                <a:solidFill>
                  <a:schemeClr val="tx1"/>
                </a:solidFill>
                <a:latin typeface="Arial Narrow" panose="020B0604020202020204" pitchFamily="34" charset="0"/>
                <a:ea typeface="+mn-ea"/>
                <a:cs typeface="Arial Narrow" panose="020B0604020202020204" pitchFamily="34" charset="0"/>
              </a:defRPr>
            </a:lvl3pPr>
            <a:lvl4pPr marL="1314450" indent="-334963" algn="l" defTabSz="914400" rtl="0" eaLnBrk="1" latinLnBrk="0" hangingPunct="1">
              <a:lnSpc>
                <a:spcPct val="100000"/>
              </a:lnSpc>
              <a:spcBef>
                <a:spcPts val="0"/>
              </a:spcBef>
              <a:buSzPct val="90000"/>
              <a:buFontTx/>
              <a:buBlip>
                <a:blip r:embed="rId4"/>
              </a:buBlip>
              <a:tabLst/>
              <a:defRPr sz="2400" b="1" i="0" kern="1200">
                <a:solidFill>
                  <a:schemeClr val="tx1"/>
                </a:solidFill>
                <a:latin typeface="Arial Narrow" panose="020B0604020202020204" pitchFamily="34" charset="0"/>
                <a:ea typeface="+mn-ea"/>
                <a:cs typeface="Arial Narrow" panose="020B0604020202020204" pitchFamily="34" charset="0"/>
              </a:defRPr>
            </a:lvl4pPr>
            <a:lvl5pPr marL="1658938" indent="-344488" algn="l" defTabSz="914400" rtl="0" eaLnBrk="1" latinLnBrk="0" hangingPunct="1">
              <a:lnSpc>
                <a:spcPct val="100000"/>
              </a:lnSpc>
              <a:spcBef>
                <a:spcPts val="0"/>
              </a:spcBef>
              <a:buSzPct val="90000"/>
              <a:buFontTx/>
              <a:buBlip>
                <a:blip r:embed="rId3"/>
              </a:buBlip>
              <a:tabLst/>
              <a:defRPr sz="2400" b="1" i="0" kern="1200">
                <a:solidFill>
                  <a:schemeClr val="tx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ADA “Cliff” has become a two-headed monster—the combination is significant</a:t>
            </a:r>
          </a:p>
        </p:txBody>
      </p:sp>
      <p:pic>
        <p:nvPicPr>
          <p:cNvPr id="17" name="Picture 16">
            <a:extLst>
              <a:ext uri="{FF2B5EF4-FFF2-40B4-BE49-F238E27FC236}">
                <a16:creationId xmlns:a16="http://schemas.microsoft.com/office/drawing/2014/main" id="{9989CF09-535E-4E12-91E7-10B8D2DE86FF}"/>
              </a:ext>
            </a:extLst>
          </p:cNvPr>
          <p:cNvPicPr>
            <a:picLocks noChangeAspect="1"/>
          </p:cNvPicPr>
          <p:nvPr/>
        </p:nvPicPr>
        <p:blipFill>
          <a:blip r:embed="rId5"/>
          <a:stretch>
            <a:fillRect/>
          </a:stretch>
        </p:blipFill>
        <p:spPr>
          <a:xfrm>
            <a:off x="322853" y="2582951"/>
            <a:ext cx="5861263" cy="3100501"/>
          </a:xfrm>
          <a:prstGeom prst="rect">
            <a:avLst/>
          </a:prstGeom>
        </p:spPr>
      </p:pic>
      <p:sp>
        <p:nvSpPr>
          <p:cNvPr id="18" name="TextBox 1">
            <a:extLst>
              <a:ext uri="{FF2B5EF4-FFF2-40B4-BE49-F238E27FC236}">
                <a16:creationId xmlns:a16="http://schemas.microsoft.com/office/drawing/2014/main" id="{E1E5DB8E-B57D-4EF1-BB25-097EE402544A}"/>
              </a:ext>
            </a:extLst>
          </p:cNvPr>
          <p:cNvSpPr txBox="1"/>
          <p:nvPr/>
        </p:nvSpPr>
        <p:spPr>
          <a:xfrm>
            <a:off x="322853" y="5726428"/>
            <a:ext cx="6573530" cy="60624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tx1"/>
                </a:solidFill>
                <a:latin typeface="Arial Narrow" panose="020B0506020202030204" pitchFamily="34" charset="0"/>
              </a:rPr>
              <a:t>Source: Department of Finance (DOF) Demographic Research Unit, revised June 2021</a:t>
            </a:r>
          </a:p>
          <a:p>
            <a:r>
              <a:rPr lang="en-US" sz="1400" b="1" dirty="0">
                <a:solidFill>
                  <a:schemeClr val="tx1"/>
                </a:solidFill>
                <a:latin typeface="Arial Narrow" panose="020B0506020202030204" pitchFamily="34" charset="0"/>
              </a:rPr>
              <a:t>Actual enrollment data through 2020-21 </a:t>
            </a:r>
          </a:p>
        </p:txBody>
      </p:sp>
    </p:spTree>
    <p:extLst>
      <p:ext uri="{BB962C8B-B14F-4D97-AF65-F5344CB8AC3E}">
        <p14:creationId xmlns:p14="http://schemas.microsoft.com/office/powerpoint/2010/main" val="1535766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E80A2-49D8-C946-A4B5-28E66222EF03}"/>
              </a:ext>
            </a:extLst>
          </p:cNvPr>
          <p:cNvSpPr>
            <a:spLocks noGrp="1"/>
          </p:cNvSpPr>
          <p:nvPr>
            <p:ph type="title"/>
          </p:nvPr>
        </p:nvSpPr>
        <p:spPr/>
        <p:txBody>
          <a:bodyPr/>
          <a:lstStyle/>
          <a:p>
            <a:r>
              <a:rPr lang="en-US" dirty="0"/>
              <a:t>ADA Cliff—Proposed Solution</a:t>
            </a:r>
          </a:p>
        </p:txBody>
      </p:sp>
      <p:sp>
        <p:nvSpPr>
          <p:cNvPr id="14" name="Content Placeholder 13">
            <a:extLst>
              <a:ext uri="{FF2B5EF4-FFF2-40B4-BE49-F238E27FC236}">
                <a16:creationId xmlns:a16="http://schemas.microsoft.com/office/drawing/2014/main" id="{CA6BCAE3-F6BA-AD40-B9B3-2F3C8422D05D}"/>
              </a:ext>
            </a:extLst>
          </p:cNvPr>
          <p:cNvSpPr>
            <a:spLocks noGrp="1"/>
          </p:cNvSpPr>
          <p:nvPr>
            <p:ph idx="1"/>
          </p:nvPr>
        </p:nvSpPr>
        <p:spPr>
          <a:xfrm>
            <a:off x="1107035" y="1628112"/>
            <a:ext cx="4562856" cy="4198756"/>
          </a:xfrm>
          <a:solidFill>
            <a:schemeClr val="accent4"/>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t" anchorCtr="0"/>
          <a:lstStyle/>
          <a:p>
            <a:pPr marL="0" marR="0" lvl="0" indent="0" algn="ctr" defTabSz="914400" rtl="0" eaLnBrk="1" fontAlgn="auto" latinLnBrk="0" hangingPunct="1">
              <a:lnSpc>
                <a:spcPct val="100000"/>
              </a:lnSpc>
              <a:spcBef>
                <a:spcPts val="0"/>
              </a:spcBef>
              <a:spcAft>
                <a:spcPts val="600"/>
              </a:spcAft>
              <a:buClr>
                <a:srgbClr val="005392"/>
              </a:buClr>
              <a:buSzPct val="80000"/>
              <a:buNone/>
              <a:tabLst/>
              <a:defRPr/>
            </a:pPr>
            <a:endParaRPr lang="en-US" u="sng" dirty="0">
              <a:solidFill>
                <a:schemeClr val="bg1"/>
              </a:solidFill>
              <a:latin typeface="Arial Narrow"/>
            </a:endParaRPr>
          </a:p>
          <a:p>
            <a:pPr marL="0" marR="0" lvl="0" indent="0" algn="ctr" defTabSz="914400" rtl="0" eaLnBrk="1" fontAlgn="auto" latinLnBrk="0" hangingPunct="1">
              <a:lnSpc>
                <a:spcPct val="100000"/>
              </a:lnSpc>
              <a:spcBef>
                <a:spcPts val="0"/>
              </a:spcBef>
              <a:spcAft>
                <a:spcPts val="600"/>
              </a:spcAft>
              <a:buClr>
                <a:srgbClr val="005392"/>
              </a:buClr>
              <a:buSzPct val="80000"/>
              <a:buNone/>
              <a:tabLst/>
              <a:defRPr/>
            </a:pPr>
            <a:endParaRPr lang="en-US" sz="1800" dirty="0">
              <a:solidFill>
                <a:schemeClr val="bg1"/>
              </a:solidFill>
              <a:latin typeface="Arial Narrow"/>
            </a:endParaRPr>
          </a:p>
          <a:p>
            <a:pPr marL="0" marR="0" lvl="0" indent="0" algn="ctr" defTabSz="914400" rtl="0" eaLnBrk="1" fontAlgn="auto" latinLnBrk="0" hangingPunct="1">
              <a:lnSpc>
                <a:spcPct val="100000"/>
              </a:lnSpc>
              <a:spcBef>
                <a:spcPts val="0"/>
              </a:spcBef>
              <a:spcAft>
                <a:spcPts val="600"/>
              </a:spcAft>
              <a:buClr>
                <a:srgbClr val="005392"/>
              </a:buClr>
              <a:buSzPct val="80000"/>
              <a:buNone/>
              <a:tabLst/>
              <a:defRPr/>
            </a:pPr>
            <a:endParaRPr lang="en-US" sz="1800" dirty="0">
              <a:solidFill>
                <a:schemeClr val="bg1"/>
              </a:solidFill>
              <a:latin typeface="Arial Narrow"/>
            </a:endParaRPr>
          </a:p>
          <a:p>
            <a:pPr marL="0" marR="0" lvl="0" indent="0" algn="ctr" defTabSz="914400" rtl="0" eaLnBrk="1" fontAlgn="auto" latinLnBrk="0" hangingPunct="1">
              <a:lnSpc>
                <a:spcPct val="100000"/>
              </a:lnSpc>
              <a:spcBef>
                <a:spcPts val="0"/>
              </a:spcBef>
              <a:spcAft>
                <a:spcPts val="300"/>
              </a:spcAft>
              <a:buClr>
                <a:srgbClr val="005392"/>
              </a:buClr>
              <a:buSzPct val="80000"/>
              <a:buNone/>
              <a:tabLst/>
              <a:defRPr/>
            </a:pPr>
            <a:r>
              <a:rPr lang="en-US" b="1" dirty="0">
                <a:solidFill>
                  <a:schemeClr val="bg1"/>
                </a:solidFill>
                <a:latin typeface="Arial Narrow"/>
              </a:rPr>
              <a:t>Education Code Section (EC §) 42238.05(a)(1) provides funding through the LCFF on the greater of:</a:t>
            </a:r>
          </a:p>
          <a:p>
            <a:pPr marL="0" marR="0" lvl="0" indent="0" algn="ctr" defTabSz="914400" rtl="0" eaLnBrk="1" fontAlgn="auto" latinLnBrk="0" hangingPunct="1">
              <a:lnSpc>
                <a:spcPct val="100000"/>
              </a:lnSpc>
              <a:spcBef>
                <a:spcPts val="0"/>
              </a:spcBef>
              <a:spcAft>
                <a:spcPts val="300"/>
              </a:spcAft>
              <a:buClr>
                <a:srgbClr val="005392"/>
              </a:buClr>
              <a:buSzPct val="80000"/>
              <a:buNone/>
              <a:tabLst/>
              <a:defRPr/>
            </a:pPr>
            <a:r>
              <a:rPr lang="en-US" dirty="0">
                <a:solidFill>
                  <a:schemeClr val="bg1"/>
                </a:solidFill>
                <a:latin typeface="Arial Narrow"/>
              </a:rPr>
              <a:t>Current Year </a:t>
            </a:r>
            <a:r>
              <a:rPr lang="en-US" b="1" dirty="0">
                <a:solidFill>
                  <a:schemeClr val="bg1"/>
                </a:solidFill>
                <a:latin typeface="Arial Narrow"/>
              </a:rPr>
              <a:t>ADA</a:t>
            </a:r>
          </a:p>
          <a:p>
            <a:pPr marL="0" marR="0" lvl="0" indent="0" algn="ctr" defTabSz="914400" rtl="0" eaLnBrk="1" fontAlgn="auto" latinLnBrk="0" hangingPunct="1">
              <a:lnSpc>
                <a:spcPct val="100000"/>
              </a:lnSpc>
              <a:spcBef>
                <a:spcPts val="0"/>
              </a:spcBef>
              <a:spcAft>
                <a:spcPts val="300"/>
              </a:spcAft>
              <a:buClr>
                <a:srgbClr val="005392"/>
              </a:buClr>
              <a:buSzPct val="80000"/>
              <a:buNone/>
              <a:tabLst/>
              <a:defRPr/>
            </a:pPr>
            <a:r>
              <a:rPr lang="en-US" b="1" dirty="0">
                <a:solidFill>
                  <a:schemeClr val="bg1"/>
                </a:solidFill>
                <a:latin typeface="Arial Narrow"/>
              </a:rPr>
              <a:t>or </a:t>
            </a:r>
          </a:p>
          <a:p>
            <a:pPr marL="0" marR="0" lvl="0" indent="0" algn="ctr" defTabSz="914400" rtl="0" eaLnBrk="1" fontAlgn="auto" latinLnBrk="0" hangingPunct="1">
              <a:lnSpc>
                <a:spcPct val="100000"/>
              </a:lnSpc>
              <a:spcBef>
                <a:spcPts val="0"/>
              </a:spcBef>
              <a:spcAft>
                <a:spcPts val="300"/>
              </a:spcAft>
              <a:buClr>
                <a:srgbClr val="005392"/>
              </a:buClr>
              <a:buSzPct val="80000"/>
              <a:buNone/>
              <a:tabLst/>
              <a:defRPr/>
            </a:pPr>
            <a:r>
              <a:rPr lang="en-US" dirty="0">
                <a:solidFill>
                  <a:schemeClr val="bg1"/>
                </a:solidFill>
                <a:latin typeface="Arial Narrow"/>
              </a:rPr>
              <a:t>Prior Year</a:t>
            </a:r>
            <a:r>
              <a:rPr lang="en-US" b="1" dirty="0">
                <a:solidFill>
                  <a:schemeClr val="bg1"/>
                </a:solidFill>
                <a:latin typeface="Arial Narrow"/>
              </a:rPr>
              <a:t> ADA</a:t>
            </a:r>
          </a:p>
        </p:txBody>
      </p:sp>
      <p:sp>
        <p:nvSpPr>
          <p:cNvPr id="17" name="Content Placeholder 13">
            <a:extLst>
              <a:ext uri="{FF2B5EF4-FFF2-40B4-BE49-F238E27FC236}">
                <a16:creationId xmlns:a16="http://schemas.microsoft.com/office/drawing/2014/main" id="{C300CD19-F7F8-4578-910B-909F55D018D3}"/>
              </a:ext>
            </a:extLst>
          </p:cNvPr>
          <p:cNvSpPr txBox="1">
            <a:spLocks/>
          </p:cNvSpPr>
          <p:nvPr/>
        </p:nvSpPr>
        <p:spPr>
          <a:xfrm>
            <a:off x="6321287" y="1630210"/>
            <a:ext cx="4649773" cy="4196658"/>
          </a:xfrm>
          <a:prstGeom prst="rect">
            <a:avLst/>
          </a:prstGeom>
          <a:solidFill>
            <a:schemeClr val="accent3"/>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t" anchorCtr="0">
            <a:noAutofit/>
          </a:bodyPr>
          <a:lstStyle>
            <a:lvl1pPr marL="228600" indent="-228600" algn="l" defTabSz="914400" rtl="0" eaLnBrk="1" latinLnBrk="0" hangingPunct="1">
              <a:lnSpc>
                <a:spcPct val="100000"/>
              </a:lnSpc>
              <a:spcBef>
                <a:spcPts val="0"/>
              </a:spcBef>
              <a:buFontTx/>
              <a:buBlip>
                <a:blip r:embed="rId3"/>
              </a:buBlip>
              <a:defRPr sz="2400" b="1" i="0" kern="1200">
                <a:solidFill>
                  <a:schemeClr val="tx1"/>
                </a:solidFill>
                <a:latin typeface="Arial Narrow" panose="020B0604020202020204" pitchFamily="34" charset="0"/>
                <a:ea typeface="+mn-ea"/>
                <a:cs typeface="Arial Narrow" panose="020B0604020202020204" pitchFamily="34" charset="0"/>
              </a:defRPr>
            </a:lvl1pPr>
            <a:lvl2pPr marL="685800" indent="-228600" algn="l" defTabSz="914400" rtl="0" eaLnBrk="1" latinLnBrk="0" hangingPunct="1">
              <a:lnSpc>
                <a:spcPct val="100000"/>
              </a:lnSpc>
              <a:spcBef>
                <a:spcPts val="0"/>
              </a:spcBef>
              <a:buSzPct val="105000"/>
              <a:buFontTx/>
              <a:buBlip>
                <a:blip r:embed="rId4"/>
              </a:buBlip>
              <a:defRPr sz="2400" b="1" i="0" kern="1200">
                <a:solidFill>
                  <a:schemeClr val="tx1"/>
                </a:solidFill>
                <a:latin typeface="Arial Narrow" panose="020B0604020202020204" pitchFamily="34" charset="0"/>
                <a:ea typeface="+mn-ea"/>
                <a:cs typeface="Arial Narrow" panose="020B0604020202020204" pitchFamily="34" charset="0"/>
              </a:defRPr>
            </a:lvl2pPr>
            <a:lvl3pPr marL="1143000" indent="-228600" algn="l" defTabSz="914400" rtl="0" eaLnBrk="1" latinLnBrk="0" hangingPunct="1">
              <a:lnSpc>
                <a:spcPct val="100000"/>
              </a:lnSpc>
              <a:spcBef>
                <a:spcPts val="0"/>
              </a:spcBef>
              <a:buFontTx/>
              <a:buBlip>
                <a:blip r:embed="rId5"/>
              </a:buBlip>
              <a:defRPr sz="2400" b="1" i="0" kern="1200">
                <a:solidFill>
                  <a:schemeClr val="tx1"/>
                </a:solidFill>
                <a:latin typeface="Arial Narrow" panose="020B0604020202020204" pitchFamily="34" charset="0"/>
                <a:ea typeface="+mn-ea"/>
                <a:cs typeface="Arial Narrow" panose="020B0604020202020204" pitchFamily="34" charset="0"/>
              </a:defRPr>
            </a:lvl3pPr>
            <a:lvl4pPr marL="1600200" indent="-228600" algn="l" defTabSz="914400" rtl="0" eaLnBrk="1" latinLnBrk="0" hangingPunct="1">
              <a:lnSpc>
                <a:spcPct val="100000"/>
              </a:lnSpc>
              <a:spcBef>
                <a:spcPts val="0"/>
              </a:spcBef>
              <a:buSzPct val="105000"/>
              <a:buFontTx/>
              <a:buBlip>
                <a:blip r:embed="rId6"/>
              </a:buBlip>
              <a:defRPr sz="2400" b="1" i="0" kern="1200">
                <a:solidFill>
                  <a:schemeClr val="tx1"/>
                </a:solidFill>
                <a:latin typeface="Arial Narrow" panose="020B0604020202020204" pitchFamily="34" charset="0"/>
                <a:ea typeface="+mn-ea"/>
                <a:cs typeface="Arial Narrow" panose="020B0604020202020204" pitchFamily="34" charset="0"/>
              </a:defRPr>
            </a:lvl4pPr>
            <a:lvl5pPr marL="2057400" indent="-228600" algn="l" defTabSz="914400" rtl="0" eaLnBrk="1" latinLnBrk="0" hangingPunct="1">
              <a:lnSpc>
                <a:spcPct val="100000"/>
              </a:lnSpc>
              <a:spcBef>
                <a:spcPts val="0"/>
              </a:spcBef>
              <a:buFontTx/>
              <a:buBlip>
                <a:blip r:embed="rId7"/>
              </a:buBlip>
              <a:defRPr sz="2400" b="1" i="0" kern="1200">
                <a:solidFill>
                  <a:schemeClr val="tx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600"/>
              </a:spcAft>
              <a:buNone/>
            </a:pPr>
            <a:endParaRPr lang="en-US" sz="1800" dirty="0">
              <a:solidFill>
                <a:schemeClr val="bg1"/>
              </a:solidFill>
              <a:latin typeface="Arial Narrow"/>
              <a:cs typeface="+mn-cs"/>
            </a:endParaRPr>
          </a:p>
          <a:p>
            <a:pPr marL="0" indent="0" algn="ctr">
              <a:buNone/>
            </a:pPr>
            <a:br>
              <a:rPr lang="en-US" sz="1800" dirty="0">
                <a:solidFill>
                  <a:schemeClr val="bg1"/>
                </a:solidFill>
                <a:latin typeface="Arial Narrow"/>
                <a:cs typeface="+mn-cs"/>
              </a:rPr>
            </a:br>
            <a:br>
              <a:rPr lang="en-US" sz="1800" dirty="0">
                <a:solidFill>
                  <a:schemeClr val="bg1"/>
                </a:solidFill>
                <a:latin typeface="Arial Narrow"/>
                <a:cs typeface="+mn-cs"/>
              </a:rPr>
            </a:br>
            <a:endParaRPr lang="en-US" sz="1800" dirty="0">
              <a:solidFill>
                <a:schemeClr val="bg1"/>
              </a:solidFill>
              <a:latin typeface="Arial Narrow"/>
              <a:cs typeface="+mn-cs"/>
            </a:endParaRPr>
          </a:p>
          <a:p>
            <a:pPr marL="0" indent="0" algn="ctr">
              <a:spcAft>
                <a:spcPts val="300"/>
              </a:spcAft>
              <a:buNone/>
            </a:pPr>
            <a:r>
              <a:rPr lang="en-US" dirty="0">
                <a:solidFill>
                  <a:schemeClr val="bg1"/>
                </a:solidFill>
                <a:effectLst>
                  <a:outerShdw blurRad="50800" dist="38100" dir="2700000" algn="tl" rotWithShape="0">
                    <a:prstClr val="black">
                      <a:alpha val="40000"/>
                    </a:prstClr>
                  </a:outerShdw>
                </a:effectLst>
                <a:latin typeface="Arial Narrow"/>
                <a:cs typeface="+mn-cs"/>
              </a:rPr>
              <a:t>Funding would be based on the greater of: </a:t>
            </a:r>
          </a:p>
          <a:p>
            <a:pPr marL="0" indent="0" algn="ctr">
              <a:spcAft>
                <a:spcPts val="300"/>
              </a:spcAft>
              <a:buNone/>
            </a:pPr>
            <a:r>
              <a:rPr lang="en-US" b="1" dirty="0">
                <a:solidFill>
                  <a:schemeClr val="bg1"/>
                </a:solidFill>
                <a:effectLst>
                  <a:outerShdw blurRad="50800" dist="38100" dir="2700000" algn="tl" rotWithShape="0">
                    <a:prstClr val="black">
                      <a:alpha val="40000"/>
                    </a:prstClr>
                  </a:outerShdw>
                </a:effectLst>
                <a:latin typeface="Arial Narrow"/>
                <a:cs typeface="+mn-cs"/>
              </a:rPr>
              <a:t>Current-Year ADA,</a:t>
            </a:r>
          </a:p>
          <a:p>
            <a:pPr marL="0" indent="0" algn="ctr">
              <a:spcAft>
                <a:spcPts val="300"/>
              </a:spcAft>
              <a:buNone/>
            </a:pPr>
            <a:r>
              <a:rPr lang="en-US" b="1" dirty="0">
                <a:solidFill>
                  <a:schemeClr val="bg1"/>
                </a:solidFill>
                <a:effectLst>
                  <a:outerShdw blurRad="50800" dist="38100" dir="2700000" algn="tl" rotWithShape="0">
                    <a:prstClr val="black">
                      <a:alpha val="40000"/>
                    </a:prstClr>
                  </a:outerShdw>
                </a:effectLst>
                <a:latin typeface="Arial Narrow"/>
                <a:cs typeface="+mn-cs"/>
              </a:rPr>
              <a:t>Prior-Year ADA </a:t>
            </a:r>
          </a:p>
          <a:p>
            <a:pPr marL="0" indent="0" algn="ctr">
              <a:spcAft>
                <a:spcPts val="300"/>
              </a:spcAft>
              <a:buNone/>
            </a:pPr>
            <a:r>
              <a:rPr lang="en-US" b="1" dirty="0">
                <a:solidFill>
                  <a:schemeClr val="bg1"/>
                </a:solidFill>
                <a:effectLst>
                  <a:outerShdw blurRad="50800" dist="38100" dir="2700000" algn="tl" rotWithShape="0">
                    <a:prstClr val="black">
                      <a:alpha val="40000"/>
                    </a:prstClr>
                  </a:outerShdw>
                </a:effectLst>
                <a:latin typeface="Arial Narrow"/>
                <a:cs typeface="+mn-cs"/>
              </a:rPr>
              <a:t>or</a:t>
            </a:r>
          </a:p>
          <a:p>
            <a:pPr marL="0" indent="0" algn="ctr">
              <a:spcAft>
                <a:spcPts val="300"/>
              </a:spcAft>
              <a:buNone/>
            </a:pPr>
            <a:r>
              <a:rPr lang="en-US" b="1" dirty="0">
                <a:solidFill>
                  <a:schemeClr val="bg1"/>
                </a:solidFill>
                <a:effectLst>
                  <a:outerShdw blurRad="50800" dist="38100" dir="2700000" algn="tl" rotWithShape="0">
                    <a:prstClr val="black">
                      <a:alpha val="40000"/>
                    </a:prstClr>
                  </a:outerShdw>
                </a:effectLst>
                <a:latin typeface="Arial Narrow"/>
                <a:cs typeface="+mn-cs"/>
              </a:rPr>
              <a:t>Computed average ADA using the prior three years’ ADA</a:t>
            </a:r>
          </a:p>
          <a:p>
            <a:pPr marL="0" indent="0" algn="ctr">
              <a:spcAft>
                <a:spcPts val="600"/>
              </a:spcAft>
              <a:buNone/>
            </a:pPr>
            <a:endParaRPr kumimoji="0" lang="en-US" sz="2200" i="0" u="none" strike="noStrike" kern="1200" cap="none" spc="0" normalizeH="0" baseline="0" noProof="0" dirty="0">
              <a:ln>
                <a:noFill/>
              </a:ln>
              <a:solidFill>
                <a:schemeClr val="bg1"/>
              </a:solidFill>
              <a:effectLst/>
              <a:uLnTx/>
              <a:uFillTx/>
              <a:latin typeface="Arial Narrow"/>
              <a:ea typeface="+mn-ea"/>
              <a:cs typeface="+mn-cs"/>
            </a:endParaRPr>
          </a:p>
          <a:p>
            <a:pPr marL="0" indent="0" algn="ctr">
              <a:spcAft>
                <a:spcPts val="600"/>
              </a:spcAft>
              <a:buNone/>
            </a:pPr>
            <a:endParaRPr kumimoji="0" lang="en-US" sz="2200" i="0" u="none" strike="noStrike" kern="1200" cap="none" spc="0" normalizeH="0" baseline="0" noProof="0" dirty="0">
              <a:ln>
                <a:noFill/>
              </a:ln>
              <a:solidFill>
                <a:schemeClr val="bg1"/>
              </a:solidFill>
              <a:effectLst/>
              <a:uLnTx/>
              <a:uFillTx/>
              <a:latin typeface="Arial Narrow"/>
              <a:ea typeface="+mn-ea"/>
              <a:cs typeface="+mn-cs"/>
            </a:endParaRPr>
          </a:p>
          <a:p>
            <a:pPr marL="0" indent="0">
              <a:spcAft>
                <a:spcPts val="600"/>
              </a:spcAft>
              <a:buNone/>
            </a:pPr>
            <a:endParaRPr lang="en-US" sz="2300" dirty="0">
              <a:solidFill>
                <a:srgbClr val="FFFFFF"/>
              </a:solidFill>
            </a:endParaRPr>
          </a:p>
        </p:txBody>
      </p:sp>
      <p:sp>
        <p:nvSpPr>
          <p:cNvPr id="21" name="Content Placeholder 13">
            <a:extLst>
              <a:ext uri="{FF2B5EF4-FFF2-40B4-BE49-F238E27FC236}">
                <a16:creationId xmlns:a16="http://schemas.microsoft.com/office/drawing/2014/main" id="{CA6BCAE3-F6BA-AD40-B9B3-2F3C8422D05D}"/>
              </a:ext>
            </a:extLst>
          </p:cNvPr>
          <p:cNvSpPr txBox="1">
            <a:spLocks/>
          </p:cNvSpPr>
          <p:nvPr/>
        </p:nvSpPr>
        <p:spPr>
          <a:xfrm>
            <a:off x="14514" y="1031132"/>
            <a:ext cx="12005159" cy="573957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buFontTx/>
              <a:buBlip>
                <a:blip r:embed="rId3"/>
              </a:buBlip>
              <a:defRPr sz="2400" b="1" i="0" kern="1200">
                <a:solidFill>
                  <a:schemeClr val="tx1"/>
                </a:solidFill>
                <a:latin typeface="Arial Narrow" panose="020B0604020202020204" pitchFamily="34" charset="0"/>
                <a:ea typeface="+mn-ea"/>
                <a:cs typeface="Arial Narrow" panose="020B0604020202020204" pitchFamily="34" charset="0"/>
              </a:defRPr>
            </a:lvl1pPr>
            <a:lvl2pPr marL="685800" indent="-228600" algn="l" defTabSz="914400" rtl="0" eaLnBrk="1" latinLnBrk="0" hangingPunct="1">
              <a:lnSpc>
                <a:spcPct val="100000"/>
              </a:lnSpc>
              <a:spcBef>
                <a:spcPts val="0"/>
              </a:spcBef>
              <a:buSzPct val="105000"/>
              <a:buFontTx/>
              <a:buBlip>
                <a:blip r:embed="rId4"/>
              </a:buBlip>
              <a:defRPr sz="2400" b="1" i="0" kern="1200">
                <a:solidFill>
                  <a:schemeClr val="tx1"/>
                </a:solidFill>
                <a:latin typeface="Arial Narrow" panose="020B0604020202020204" pitchFamily="34" charset="0"/>
                <a:ea typeface="+mn-ea"/>
                <a:cs typeface="Arial Narrow" panose="020B0604020202020204" pitchFamily="34" charset="0"/>
              </a:defRPr>
            </a:lvl2pPr>
            <a:lvl3pPr marL="1143000" indent="-228600" algn="l" defTabSz="914400" rtl="0" eaLnBrk="1" latinLnBrk="0" hangingPunct="1">
              <a:lnSpc>
                <a:spcPct val="100000"/>
              </a:lnSpc>
              <a:spcBef>
                <a:spcPts val="0"/>
              </a:spcBef>
              <a:buFontTx/>
              <a:buBlip>
                <a:blip r:embed="rId5"/>
              </a:buBlip>
              <a:defRPr sz="2400" b="1" i="0" kern="1200">
                <a:solidFill>
                  <a:schemeClr val="tx1"/>
                </a:solidFill>
                <a:latin typeface="Arial Narrow" panose="020B0604020202020204" pitchFamily="34" charset="0"/>
                <a:ea typeface="+mn-ea"/>
                <a:cs typeface="Arial Narrow" panose="020B0604020202020204" pitchFamily="34" charset="0"/>
              </a:defRPr>
            </a:lvl3pPr>
            <a:lvl4pPr marL="1600200" indent="-228600" algn="l" defTabSz="914400" rtl="0" eaLnBrk="1" latinLnBrk="0" hangingPunct="1">
              <a:lnSpc>
                <a:spcPct val="100000"/>
              </a:lnSpc>
              <a:spcBef>
                <a:spcPts val="0"/>
              </a:spcBef>
              <a:buSzPct val="105000"/>
              <a:buFontTx/>
              <a:buBlip>
                <a:blip r:embed="rId6"/>
              </a:buBlip>
              <a:defRPr sz="2400" b="1" i="0" kern="1200">
                <a:solidFill>
                  <a:schemeClr val="tx1"/>
                </a:solidFill>
                <a:latin typeface="Arial Narrow" panose="020B0604020202020204" pitchFamily="34" charset="0"/>
                <a:ea typeface="+mn-ea"/>
                <a:cs typeface="Arial Narrow" panose="020B0604020202020204" pitchFamily="34" charset="0"/>
              </a:defRPr>
            </a:lvl4pPr>
            <a:lvl5pPr marL="2057400" indent="-228600" algn="l" defTabSz="914400" rtl="0" eaLnBrk="1" latinLnBrk="0" hangingPunct="1">
              <a:lnSpc>
                <a:spcPct val="100000"/>
              </a:lnSpc>
              <a:spcBef>
                <a:spcPts val="0"/>
              </a:spcBef>
              <a:buFontTx/>
              <a:buBlip>
                <a:blip r:embed="rId7"/>
              </a:buBlip>
              <a:defRPr sz="2400" b="1" i="0" kern="1200">
                <a:solidFill>
                  <a:schemeClr val="tx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00"/>
                </a:solidFill>
              </a:rPr>
              <a:t>Many solutions have been entertained, and the Governor included one </a:t>
            </a:r>
            <a:r>
              <a:rPr lang="en-US" dirty="0"/>
              <a:t>additional option</a:t>
            </a:r>
            <a:r>
              <a:rPr lang="en-US" dirty="0">
                <a:solidFill>
                  <a:srgbClr val="000000"/>
                </a:solidFill>
              </a:rPr>
              <a:t>:</a:t>
            </a:r>
          </a:p>
        </p:txBody>
      </p:sp>
      <p:sp>
        <p:nvSpPr>
          <p:cNvPr id="5" name="Slide Number Placeholder 4">
            <a:extLst>
              <a:ext uri="{FF2B5EF4-FFF2-40B4-BE49-F238E27FC236}">
                <a16:creationId xmlns:a16="http://schemas.microsoft.com/office/drawing/2014/main" id="{82F6D3E3-AC5A-3944-A91F-D683836466CA}"/>
              </a:ext>
            </a:extLst>
          </p:cNvPr>
          <p:cNvSpPr>
            <a:spLocks noGrp="1"/>
          </p:cNvSpPr>
          <p:nvPr>
            <p:ph type="sldNum" sz="quarter" idx="12"/>
          </p:nvPr>
        </p:nvSpPr>
        <p:spPr/>
        <p:txBody>
          <a:bodyPr/>
          <a:lstStyle/>
          <a:p>
            <a:fld id="{4DD8A430-69A2-7743-910D-5AAE559F2DBD}" type="slidenum">
              <a:rPr lang="en-US" smtClean="0"/>
              <a:t>10</a:t>
            </a:fld>
            <a:endParaRPr lang="en-US" dirty="0"/>
          </a:p>
        </p:txBody>
      </p:sp>
      <p:sp>
        <p:nvSpPr>
          <p:cNvPr id="11" name="Footer Placeholder 3">
            <a:extLst>
              <a:ext uri="{FF2B5EF4-FFF2-40B4-BE49-F238E27FC236}">
                <a16:creationId xmlns:a16="http://schemas.microsoft.com/office/drawing/2014/main" id="{FDE0D738-70E7-4BC9-940A-75B7E7CDBF34}"/>
              </a:ext>
            </a:extLst>
          </p:cNvPr>
          <p:cNvSpPr>
            <a:spLocks noGrp="1"/>
          </p:cNvSpPr>
          <p:nvPr>
            <p:ph type="ftr" sz="quarter" idx="11"/>
          </p:nvPr>
        </p:nvSpPr>
        <p:spPr>
          <a:xfrm>
            <a:off x="4754231" y="6594376"/>
            <a:ext cx="2669921" cy="229906"/>
          </a:xfrm>
        </p:spPr>
        <p:txBody>
          <a:bodyPr/>
          <a:lstStyle/>
          <a:p>
            <a:r>
              <a:rPr lang="en-US" dirty="0"/>
              <a:t>© 2022 School Services of California Inc.</a:t>
            </a:r>
          </a:p>
        </p:txBody>
      </p:sp>
      <p:sp>
        <p:nvSpPr>
          <p:cNvPr id="3" name="Rectangle 2">
            <a:extLst>
              <a:ext uri="{FF2B5EF4-FFF2-40B4-BE49-F238E27FC236}">
                <a16:creationId xmlns:a16="http://schemas.microsoft.com/office/drawing/2014/main" id="{9C663236-76D6-45F3-A4C7-79913B5C2ED4}"/>
              </a:ext>
            </a:extLst>
          </p:cNvPr>
          <p:cNvSpPr/>
          <p:nvPr/>
        </p:nvSpPr>
        <p:spPr>
          <a:xfrm>
            <a:off x="1201854" y="1739348"/>
            <a:ext cx="4373217" cy="70899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Narrow" panose="020B0606020202030204" pitchFamily="34" charset="0"/>
              </a:rPr>
              <a:t>Current Law for </a:t>
            </a:r>
            <a:br>
              <a:rPr lang="en-US" sz="2400" b="1" dirty="0">
                <a:solidFill>
                  <a:schemeClr val="tx1"/>
                </a:solidFill>
                <a:latin typeface="Arial Narrow" panose="020B0606020202030204" pitchFamily="34" charset="0"/>
              </a:rPr>
            </a:br>
            <a:r>
              <a:rPr lang="en-US" sz="2400" b="1" dirty="0">
                <a:solidFill>
                  <a:schemeClr val="tx1"/>
                </a:solidFill>
                <a:latin typeface="Arial Narrow" panose="020B0606020202030204" pitchFamily="34" charset="0"/>
              </a:rPr>
              <a:t>School Districts</a:t>
            </a:r>
          </a:p>
        </p:txBody>
      </p:sp>
      <p:sp>
        <p:nvSpPr>
          <p:cNvPr id="10" name="Rectangle 9">
            <a:extLst>
              <a:ext uri="{FF2B5EF4-FFF2-40B4-BE49-F238E27FC236}">
                <a16:creationId xmlns:a16="http://schemas.microsoft.com/office/drawing/2014/main" id="{2A3B59C0-27CB-4C62-8153-EE0AA389F637}"/>
              </a:ext>
            </a:extLst>
          </p:cNvPr>
          <p:cNvSpPr/>
          <p:nvPr/>
        </p:nvSpPr>
        <p:spPr>
          <a:xfrm>
            <a:off x="6467461" y="1739347"/>
            <a:ext cx="4373217" cy="708991"/>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Narrow" panose="020B0606020202030204" pitchFamily="34" charset="0"/>
              </a:rPr>
              <a:t>Governor’s Proposal for</a:t>
            </a:r>
            <a:br>
              <a:rPr lang="en-US" sz="2400" b="1" dirty="0">
                <a:solidFill>
                  <a:schemeClr val="tx1"/>
                </a:solidFill>
                <a:latin typeface="Arial Narrow" panose="020B0606020202030204" pitchFamily="34" charset="0"/>
              </a:rPr>
            </a:br>
            <a:r>
              <a:rPr lang="en-US" sz="2400" b="1" dirty="0">
                <a:solidFill>
                  <a:schemeClr val="tx1"/>
                </a:solidFill>
                <a:latin typeface="Arial Narrow" panose="020B0606020202030204" pitchFamily="34" charset="0"/>
              </a:rPr>
              <a:t>School Districts</a:t>
            </a:r>
          </a:p>
        </p:txBody>
      </p:sp>
    </p:spTree>
    <p:extLst>
      <p:ext uri="{BB962C8B-B14F-4D97-AF65-F5344CB8AC3E}">
        <p14:creationId xmlns:p14="http://schemas.microsoft.com/office/powerpoint/2010/main" val="3233836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354B9-F2C5-9D4B-B061-27DD56C2D0DB}"/>
              </a:ext>
            </a:extLst>
          </p:cNvPr>
          <p:cNvSpPr>
            <a:spLocks noGrp="1"/>
          </p:cNvSpPr>
          <p:nvPr>
            <p:ph type="title"/>
          </p:nvPr>
        </p:nvSpPr>
        <p:spPr/>
        <p:txBody>
          <a:bodyPr/>
          <a:lstStyle/>
          <a:p>
            <a:r>
              <a:rPr lang="en-US" dirty="0"/>
              <a:t>ADA Cliff—Proposed Solution		</a:t>
            </a:r>
          </a:p>
        </p:txBody>
      </p:sp>
      <p:graphicFrame>
        <p:nvGraphicFramePr>
          <p:cNvPr id="8" name="Table 8">
            <a:extLst>
              <a:ext uri="{FF2B5EF4-FFF2-40B4-BE49-F238E27FC236}">
                <a16:creationId xmlns:a16="http://schemas.microsoft.com/office/drawing/2014/main" id="{0ABDD18D-760F-4AE9-95C8-7A1218F30FB8}"/>
              </a:ext>
            </a:extLst>
          </p:cNvPr>
          <p:cNvGraphicFramePr>
            <a:graphicFrameLocks noGrp="1"/>
          </p:cNvGraphicFramePr>
          <p:nvPr>
            <p:ph idx="1"/>
          </p:nvPr>
        </p:nvGraphicFramePr>
        <p:xfrm>
          <a:off x="541298" y="1677930"/>
          <a:ext cx="5304580" cy="1981200"/>
        </p:xfrm>
        <a:graphic>
          <a:graphicData uri="http://schemas.openxmlformats.org/drawingml/2006/table">
            <a:tbl>
              <a:tblPr firstRow="1" bandRow="1">
                <a:tableStyleId>{5C22544A-7EE6-4342-B048-85BDC9FD1C3A}</a:tableStyleId>
              </a:tblPr>
              <a:tblGrid>
                <a:gridCol w="2652290">
                  <a:extLst>
                    <a:ext uri="{9D8B030D-6E8A-4147-A177-3AD203B41FA5}">
                      <a16:colId xmlns:a16="http://schemas.microsoft.com/office/drawing/2014/main" val="4186198748"/>
                    </a:ext>
                  </a:extLst>
                </a:gridCol>
                <a:gridCol w="2652290">
                  <a:extLst>
                    <a:ext uri="{9D8B030D-6E8A-4147-A177-3AD203B41FA5}">
                      <a16:colId xmlns:a16="http://schemas.microsoft.com/office/drawing/2014/main" val="2451533389"/>
                    </a:ext>
                  </a:extLst>
                </a:gridCol>
              </a:tblGrid>
              <a:tr h="370840">
                <a:tc>
                  <a:txBody>
                    <a:bodyPr/>
                    <a:lstStyle/>
                    <a:p>
                      <a:pPr algn="ctr"/>
                      <a:r>
                        <a:rPr lang="en-US" sz="2000" b="1" dirty="0">
                          <a:latin typeface="Arial Narrow" panose="020B0606020202030204" pitchFamily="34" charset="0"/>
                        </a:rPr>
                        <a:t>Fiscal Year</a:t>
                      </a:r>
                    </a:p>
                  </a:txBody>
                  <a:tcPr/>
                </a:tc>
                <a:tc>
                  <a:txBody>
                    <a:bodyPr/>
                    <a:lstStyle/>
                    <a:p>
                      <a:pPr algn="ctr"/>
                      <a:r>
                        <a:rPr lang="en-US" sz="2000" b="1" dirty="0">
                          <a:latin typeface="Arial Narrow" panose="020B0606020202030204" pitchFamily="34" charset="0"/>
                        </a:rPr>
                        <a:t>Actual ADA</a:t>
                      </a:r>
                    </a:p>
                  </a:txBody>
                  <a:tcPr/>
                </a:tc>
                <a:extLst>
                  <a:ext uri="{0D108BD9-81ED-4DB2-BD59-A6C34878D82A}">
                    <a16:rowId xmlns:a16="http://schemas.microsoft.com/office/drawing/2014/main" val="3155995172"/>
                  </a:ext>
                </a:extLst>
              </a:tr>
              <a:tr h="370840">
                <a:tc>
                  <a:txBody>
                    <a:bodyPr/>
                    <a:lstStyle/>
                    <a:p>
                      <a:pPr algn="ctr"/>
                      <a:r>
                        <a:rPr lang="en-US" sz="2000" b="1" dirty="0">
                          <a:latin typeface="Arial Narrow" panose="020B0606020202030204" pitchFamily="34" charset="0"/>
                        </a:rPr>
                        <a:t>2019-20</a:t>
                      </a:r>
                    </a:p>
                  </a:txBody>
                  <a:tcPr/>
                </a:tc>
                <a:tc>
                  <a:txBody>
                    <a:bodyPr/>
                    <a:lstStyle/>
                    <a:p>
                      <a:pPr algn="ctr"/>
                      <a:r>
                        <a:rPr lang="en-US" sz="2000" b="1" dirty="0">
                          <a:latin typeface="Arial Narrow" panose="020B0606020202030204" pitchFamily="34" charset="0"/>
                        </a:rPr>
                        <a:t>10,000</a:t>
                      </a:r>
                    </a:p>
                  </a:txBody>
                  <a:tcPr/>
                </a:tc>
                <a:extLst>
                  <a:ext uri="{0D108BD9-81ED-4DB2-BD59-A6C34878D82A}">
                    <a16:rowId xmlns:a16="http://schemas.microsoft.com/office/drawing/2014/main" val="3779322998"/>
                  </a:ext>
                </a:extLst>
              </a:tr>
              <a:tr h="370840">
                <a:tc>
                  <a:txBody>
                    <a:bodyPr/>
                    <a:lstStyle/>
                    <a:p>
                      <a:pPr algn="ctr"/>
                      <a:r>
                        <a:rPr lang="en-US" sz="2000" b="1" dirty="0">
                          <a:latin typeface="Arial Narrow" panose="020B0606020202030204" pitchFamily="34" charset="0"/>
                        </a:rPr>
                        <a:t>2020-21</a:t>
                      </a:r>
                    </a:p>
                  </a:txBody>
                  <a:tcPr/>
                </a:tc>
                <a:tc>
                  <a:txBody>
                    <a:bodyPr/>
                    <a:lstStyle/>
                    <a:p>
                      <a:pPr algn="ctr"/>
                      <a:r>
                        <a:rPr lang="en-US" sz="2000" b="1" dirty="0">
                          <a:latin typeface="Arial Narrow" panose="020B0606020202030204" pitchFamily="34" charset="0"/>
                        </a:rPr>
                        <a:t>10,000*</a:t>
                      </a:r>
                    </a:p>
                  </a:txBody>
                  <a:tcPr/>
                </a:tc>
                <a:extLst>
                  <a:ext uri="{0D108BD9-81ED-4DB2-BD59-A6C34878D82A}">
                    <a16:rowId xmlns:a16="http://schemas.microsoft.com/office/drawing/2014/main" val="3008639368"/>
                  </a:ext>
                </a:extLst>
              </a:tr>
              <a:tr h="370840">
                <a:tc>
                  <a:txBody>
                    <a:bodyPr/>
                    <a:lstStyle/>
                    <a:p>
                      <a:pPr algn="ctr"/>
                      <a:r>
                        <a:rPr lang="en-US" sz="2000" b="1" dirty="0">
                          <a:latin typeface="Arial Narrow" panose="020B0606020202030204" pitchFamily="34" charset="0"/>
                        </a:rPr>
                        <a:t>2021-22</a:t>
                      </a:r>
                    </a:p>
                  </a:txBody>
                  <a:tcPr/>
                </a:tc>
                <a:tc>
                  <a:txBody>
                    <a:bodyPr/>
                    <a:lstStyle/>
                    <a:p>
                      <a:pPr algn="ctr"/>
                      <a:r>
                        <a:rPr lang="en-US" sz="2000" b="1" dirty="0">
                          <a:latin typeface="Arial Narrow" panose="020B0606020202030204" pitchFamily="34" charset="0"/>
                        </a:rPr>
                        <a:t>9,500</a:t>
                      </a:r>
                    </a:p>
                  </a:txBody>
                  <a:tcPr/>
                </a:tc>
                <a:extLst>
                  <a:ext uri="{0D108BD9-81ED-4DB2-BD59-A6C34878D82A}">
                    <a16:rowId xmlns:a16="http://schemas.microsoft.com/office/drawing/2014/main" val="3802178403"/>
                  </a:ext>
                </a:extLst>
              </a:tr>
              <a:tr h="149546">
                <a:tc>
                  <a:txBody>
                    <a:bodyPr/>
                    <a:lstStyle/>
                    <a:p>
                      <a:pPr marL="0" algn="ctr" defTabSz="914400" rtl="0" eaLnBrk="1" latinLnBrk="0" hangingPunct="1"/>
                      <a:r>
                        <a:rPr lang="en-US" sz="2000" b="1" kern="1200" dirty="0">
                          <a:solidFill>
                            <a:schemeClr val="dk1"/>
                          </a:solidFill>
                          <a:latin typeface="Arial Narrow" panose="020B0606020202030204" pitchFamily="34" charset="0"/>
                          <a:ea typeface="+mn-ea"/>
                          <a:cs typeface="+mn-cs"/>
                        </a:rPr>
                        <a:t>2022-23</a:t>
                      </a:r>
                    </a:p>
                  </a:txBody>
                  <a:tcPr/>
                </a:tc>
                <a:tc>
                  <a:txBody>
                    <a:bodyPr/>
                    <a:lstStyle/>
                    <a:p>
                      <a:pPr algn="ctr"/>
                      <a:r>
                        <a:rPr lang="en-US" sz="2000" b="1" dirty="0">
                          <a:latin typeface="Arial Narrow" panose="020B0606020202030204" pitchFamily="34" charset="0"/>
                        </a:rPr>
                        <a:t>9,250</a:t>
                      </a:r>
                    </a:p>
                  </a:txBody>
                  <a:tcPr/>
                </a:tc>
                <a:extLst>
                  <a:ext uri="{0D108BD9-81ED-4DB2-BD59-A6C34878D82A}">
                    <a16:rowId xmlns:a16="http://schemas.microsoft.com/office/drawing/2014/main" val="3060952953"/>
                  </a:ext>
                </a:extLst>
              </a:tr>
            </a:tbl>
          </a:graphicData>
        </a:graphic>
      </p:graphicFrame>
      <p:sp>
        <p:nvSpPr>
          <p:cNvPr id="4" name="Footer Placeholder 3">
            <a:extLst>
              <a:ext uri="{FF2B5EF4-FFF2-40B4-BE49-F238E27FC236}">
                <a16:creationId xmlns:a16="http://schemas.microsoft.com/office/drawing/2014/main" id="{5E2B43FA-A00F-C842-A72A-2DC8D7A92CF1}"/>
              </a:ext>
            </a:extLst>
          </p:cNvPr>
          <p:cNvSpPr>
            <a:spLocks noGrp="1"/>
          </p:cNvSpPr>
          <p:nvPr>
            <p:ph type="ftr" sz="quarter" idx="11"/>
          </p:nvPr>
        </p:nvSpPr>
        <p:spPr/>
        <p:txBody>
          <a:bodyPr/>
          <a:lstStyle/>
          <a:p>
            <a:r>
              <a:rPr lang="en-US"/>
              <a:t>© 2022 School Services of California Inc.</a:t>
            </a:r>
            <a:endParaRPr lang="en-US" dirty="0"/>
          </a:p>
        </p:txBody>
      </p:sp>
      <p:sp>
        <p:nvSpPr>
          <p:cNvPr id="5" name="Slide Number Placeholder 4">
            <a:extLst>
              <a:ext uri="{FF2B5EF4-FFF2-40B4-BE49-F238E27FC236}">
                <a16:creationId xmlns:a16="http://schemas.microsoft.com/office/drawing/2014/main" id="{5B1312E2-8D03-704F-A2E8-22CBB0FC1A8F}"/>
              </a:ext>
            </a:extLst>
          </p:cNvPr>
          <p:cNvSpPr>
            <a:spLocks noGrp="1"/>
          </p:cNvSpPr>
          <p:nvPr>
            <p:ph type="sldNum" sz="quarter" idx="12"/>
          </p:nvPr>
        </p:nvSpPr>
        <p:spPr/>
        <p:txBody>
          <a:bodyPr/>
          <a:lstStyle/>
          <a:p>
            <a:fld id="{42503F20-67DD-4948-B6DE-4DDC1702207D}" type="slidenum">
              <a:rPr lang="en-US" smtClean="0"/>
              <a:pPr/>
              <a:t>11</a:t>
            </a:fld>
            <a:endParaRPr lang="en-US" dirty="0"/>
          </a:p>
        </p:txBody>
      </p:sp>
      <p:graphicFrame>
        <p:nvGraphicFramePr>
          <p:cNvPr id="9" name="Table 8">
            <a:extLst>
              <a:ext uri="{FF2B5EF4-FFF2-40B4-BE49-F238E27FC236}">
                <a16:creationId xmlns:a16="http://schemas.microsoft.com/office/drawing/2014/main" id="{4FAE2732-8AD1-44D3-B4AF-6206B6B7322D}"/>
              </a:ext>
            </a:extLst>
          </p:cNvPr>
          <p:cNvGraphicFramePr>
            <a:graphicFrameLocks/>
          </p:cNvGraphicFramePr>
          <p:nvPr/>
        </p:nvGraphicFramePr>
        <p:xfrm>
          <a:off x="6235106" y="1677930"/>
          <a:ext cx="5065686" cy="1584960"/>
        </p:xfrm>
        <a:graphic>
          <a:graphicData uri="http://schemas.openxmlformats.org/drawingml/2006/table">
            <a:tbl>
              <a:tblPr firstRow="1" bandRow="1">
                <a:tableStyleId>{5C22544A-7EE6-4342-B048-85BDC9FD1C3A}</a:tableStyleId>
              </a:tblPr>
              <a:tblGrid>
                <a:gridCol w="2532843">
                  <a:extLst>
                    <a:ext uri="{9D8B030D-6E8A-4147-A177-3AD203B41FA5}">
                      <a16:colId xmlns:a16="http://schemas.microsoft.com/office/drawing/2014/main" val="4186198748"/>
                    </a:ext>
                  </a:extLst>
                </a:gridCol>
                <a:gridCol w="2532843">
                  <a:extLst>
                    <a:ext uri="{9D8B030D-6E8A-4147-A177-3AD203B41FA5}">
                      <a16:colId xmlns:a16="http://schemas.microsoft.com/office/drawing/2014/main" val="2451533389"/>
                    </a:ext>
                  </a:extLst>
                </a:gridCol>
              </a:tblGrid>
              <a:tr h="258972">
                <a:tc gridSpan="2">
                  <a:txBody>
                    <a:bodyPr/>
                    <a:lstStyle/>
                    <a:p>
                      <a:pPr algn="ctr"/>
                      <a:r>
                        <a:rPr lang="en-US" sz="2000" b="1" dirty="0">
                          <a:latin typeface="Arial Narrow" panose="020B0606020202030204" pitchFamily="34" charset="0"/>
                        </a:rPr>
                        <a:t>Funded ADA for 2022-23</a:t>
                      </a:r>
                    </a:p>
                  </a:txBody>
                  <a:tcPr/>
                </a:tc>
                <a:tc hMerge="1">
                  <a:txBody>
                    <a:bodyPr/>
                    <a:lstStyle/>
                    <a:p>
                      <a:pPr algn="ctr"/>
                      <a:r>
                        <a:rPr lang="en-US" dirty="0"/>
                        <a:t>Funded ADA</a:t>
                      </a:r>
                    </a:p>
                  </a:txBody>
                  <a:tcPr/>
                </a:tc>
                <a:extLst>
                  <a:ext uri="{0D108BD9-81ED-4DB2-BD59-A6C34878D82A}">
                    <a16:rowId xmlns:a16="http://schemas.microsoft.com/office/drawing/2014/main" val="3155995172"/>
                  </a:ext>
                </a:extLst>
              </a:tr>
              <a:tr h="370840">
                <a:tc>
                  <a:txBody>
                    <a:bodyPr/>
                    <a:lstStyle/>
                    <a:p>
                      <a:r>
                        <a:rPr lang="en-US" sz="2000" b="1" dirty="0">
                          <a:latin typeface="Arial Narrow" panose="020B0606020202030204" pitchFamily="34" charset="0"/>
                        </a:rPr>
                        <a:t>Current Law</a:t>
                      </a:r>
                    </a:p>
                  </a:txBody>
                  <a:tcPr/>
                </a:tc>
                <a:tc>
                  <a:txBody>
                    <a:bodyPr/>
                    <a:lstStyle/>
                    <a:p>
                      <a:pPr algn="ctr"/>
                      <a:r>
                        <a:rPr lang="en-US" sz="2000" b="1" dirty="0">
                          <a:latin typeface="Arial Narrow" panose="020B0606020202030204" pitchFamily="34" charset="0"/>
                        </a:rPr>
                        <a:t>9,500</a:t>
                      </a:r>
                    </a:p>
                  </a:txBody>
                  <a:tcPr/>
                </a:tc>
                <a:extLst>
                  <a:ext uri="{0D108BD9-81ED-4DB2-BD59-A6C34878D82A}">
                    <a16:rowId xmlns:a16="http://schemas.microsoft.com/office/drawing/2014/main" val="3802178403"/>
                  </a:ext>
                </a:extLst>
              </a:tr>
              <a:tr h="370840">
                <a:tc>
                  <a:txBody>
                    <a:bodyPr/>
                    <a:lstStyle/>
                    <a:p>
                      <a:r>
                        <a:rPr lang="en-US" sz="2000" b="1" dirty="0">
                          <a:latin typeface="Arial Narrow" panose="020B0606020202030204" pitchFamily="34" charset="0"/>
                        </a:rPr>
                        <a:t>Governor’s Proposal</a:t>
                      </a:r>
                    </a:p>
                  </a:txBody>
                  <a:tcPr/>
                </a:tc>
                <a:tc>
                  <a:txBody>
                    <a:bodyPr/>
                    <a:lstStyle/>
                    <a:p>
                      <a:pPr algn="ctr"/>
                      <a:r>
                        <a:rPr lang="en-US" sz="2000" b="1" dirty="0">
                          <a:latin typeface="Arial Narrow" panose="020B0606020202030204" pitchFamily="34" charset="0"/>
                        </a:rPr>
                        <a:t>9,833</a:t>
                      </a:r>
                    </a:p>
                  </a:txBody>
                  <a:tcPr/>
                </a:tc>
                <a:extLst>
                  <a:ext uri="{0D108BD9-81ED-4DB2-BD59-A6C34878D82A}">
                    <a16:rowId xmlns:a16="http://schemas.microsoft.com/office/drawing/2014/main" val="1261664716"/>
                  </a:ext>
                </a:extLst>
              </a:tr>
              <a:tr h="370840">
                <a:tc>
                  <a:txBody>
                    <a:bodyPr/>
                    <a:lstStyle/>
                    <a:p>
                      <a:r>
                        <a:rPr lang="en-US" sz="2000" b="1" dirty="0">
                          <a:latin typeface="Arial Narrow" panose="020B0606020202030204" pitchFamily="34" charset="0"/>
                        </a:rPr>
                        <a:t>Difference</a:t>
                      </a:r>
                    </a:p>
                  </a:txBody>
                  <a:tcPr/>
                </a:tc>
                <a:tc>
                  <a:txBody>
                    <a:bodyPr/>
                    <a:lstStyle/>
                    <a:p>
                      <a:pPr algn="ctr"/>
                      <a:r>
                        <a:rPr lang="en-US" sz="2000" b="1" dirty="0">
                          <a:latin typeface="Arial Narrow" panose="020B0606020202030204" pitchFamily="34" charset="0"/>
                        </a:rPr>
                        <a:t>333</a:t>
                      </a:r>
                    </a:p>
                  </a:txBody>
                  <a:tcPr/>
                </a:tc>
                <a:extLst>
                  <a:ext uri="{0D108BD9-81ED-4DB2-BD59-A6C34878D82A}">
                    <a16:rowId xmlns:a16="http://schemas.microsoft.com/office/drawing/2014/main" val="525411764"/>
                  </a:ext>
                </a:extLst>
              </a:tr>
            </a:tbl>
          </a:graphicData>
        </a:graphic>
      </p:graphicFrame>
      <p:sp>
        <p:nvSpPr>
          <p:cNvPr id="11" name="Content Placeholder 13">
            <a:extLst>
              <a:ext uri="{FF2B5EF4-FFF2-40B4-BE49-F238E27FC236}">
                <a16:creationId xmlns:a16="http://schemas.microsoft.com/office/drawing/2014/main" id="{2A9019CD-6840-4070-9884-2D6EE68395B3}"/>
              </a:ext>
            </a:extLst>
          </p:cNvPr>
          <p:cNvSpPr txBox="1">
            <a:spLocks/>
          </p:cNvSpPr>
          <p:nvPr/>
        </p:nvSpPr>
        <p:spPr>
          <a:xfrm>
            <a:off x="110641" y="4019730"/>
            <a:ext cx="12005159" cy="47170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buFontTx/>
              <a:buBlip>
                <a:blip r:embed="rId3"/>
              </a:buBlip>
              <a:defRPr sz="2400" b="1" i="0" kern="1200">
                <a:solidFill>
                  <a:schemeClr val="tx1"/>
                </a:solidFill>
                <a:latin typeface="Arial Narrow" panose="020B0604020202020204" pitchFamily="34" charset="0"/>
                <a:ea typeface="+mn-ea"/>
                <a:cs typeface="Arial Narrow" panose="020B0604020202020204" pitchFamily="34" charset="0"/>
              </a:defRPr>
            </a:lvl1pPr>
            <a:lvl2pPr marL="685800" indent="-228600" algn="l" defTabSz="914400" rtl="0" eaLnBrk="1" latinLnBrk="0" hangingPunct="1">
              <a:lnSpc>
                <a:spcPct val="100000"/>
              </a:lnSpc>
              <a:spcBef>
                <a:spcPts val="0"/>
              </a:spcBef>
              <a:buSzPct val="105000"/>
              <a:buFontTx/>
              <a:buBlip>
                <a:blip r:embed="rId4"/>
              </a:buBlip>
              <a:defRPr sz="2400" b="1" i="0" kern="1200">
                <a:solidFill>
                  <a:schemeClr val="tx1"/>
                </a:solidFill>
                <a:latin typeface="Arial Narrow" panose="020B0604020202020204" pitchFamily="34" charset="0"/>
                <a:ea typeface="+mn-ea"/>
                <a:cs typeface="Arial Narrow" panose="020B0604020202020204" pitchFamily="34" charset="0"/>
              </a:defRPr>
            </a:lvl2pPr>
            <a:lvl3pPr marL="1143000" indent="-228600" algn="l" defTabSz="914400" rtl="0" eaLnBrk="1" latinLnBrk="0" hangingPunct="1">
              <a:lnSpc>
                <a:spcPct val="100000"/>
              </a:lnSpc>
              <a:spcBef>
                <a:spcPts val="0"/>
              </a:spcBef>
              <a:buFontTx/>
              <a:buBlip>
                <a:blip r:embed="rId5"/>
              </a:buBlip>
              <a:defRPr sz="2400" b="1" i="0" kern="1200">
                <a:solidFill>
                  <a:schemeClr val="tx1"/>
                </a:solidFill>
                <a:latin typeface="Arial Narrow" panose="020B0604020202020204" pitchFamily="34" charset="0"/>
                <a:ea typeface="+mn-ea"/>
                <a:cs typeface="Arial Narrow" panose="020B0604020202020204" pitchFamily="34" charset="0"/>
              </a:defRPr>
            </a:lvl3pPr>
            <a:lvl4pPr marL="1600200" indent="-228600" algn="l" defTabSz="914400" rtl="0" eaLnBrk="1" latinLnBrk="0" hangingPunct="1">
              <a:lnSpc>
                <a:spcPct val="100000"/>
              </a:lnSpc>
              <a:spcBef>
                <a:spcPts val="0"/>
              </a:spcBef>
              <a:buSzPct val="105000"/>
              <a:buFontTx/>
              <a:buBlip>
                <a:blip r:embed="rId6"/>
              </a:buBlip>
              <a:defRPr sz="2400" b="1" i="0" kern="1200">
                <a:solidFill>
                  <a:schemeClr val="tx1"/>
                </a:solidFill>
                <a:latin typeface="Arial Narrow" panose="020B0604020202020204" pitchFamily="34" charset="0"/>
                <a:ea typeface="+mn-ea"/>
                <a:cs typeface="Arial Narrow" panose="020B0604020202020204" pitchFamily="34" charset="0"/>
              </a:defRPr>
            </a:lvl4pPr>
            <a:lvl5pPr marL="2057400" indent="-228600" algn="l" defTabSz="914400" rtl="0" eaLnBrk="1" latinLnBrk="0" hangingPunct="1">
              <a:lnSpc>
                <a:spcPct val="100000"/>
              </a:lnSpc>
              <a:spcBef>
                <a:spcPts val="0"/>
              </a:spcBef>
              <a:buFontTx/>
              <a:buBlip>
                <a:blip r:embed="rId7"/>
              </a:buBlip>
              <a:defRPr sz="2400" b="1" i="0" kern="1200">
                <a:solidFill>
                  <a:schemeClr val="tx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Aft>
                <a:spcPts val="1200"/>
              </a:spcAft>
            </a:pPr>
            <a:r>
              <a:rPr lang="en-US" dirty="0"/>
              <a:t>Goal is to turn the ADA cliff into an ADA softer landing</a:t>
            </a:r>
          </a:p>
          <a:p>
            <a:pPr>
              <a:spcAft>
                <a:spcPts val="1200"/>
              </a:spcAft>
            </a:pPr>
            <a:r>
              <a:rPr lang="en-US" dirty="0"/>
              <a:t>The proposed solution would not apply to charter schools, but the Governor intends to engage in outreach and discussions with interested charter school parties</a:t>
            </a:r>
          </a:p>
          <a:p>
            <a:pPr lvl="1">
              <a:spcAft>
                <a:spcPts val="1200"/>
              </a:spcAft>
            </a:pPr>
            <a:r>
              <a:rPr lang="en-US" dirty="0"/>
              <a:t>No future changes were noted for COEs</a:t>
            </a:r>
          </a:p>
        </p:txBody>
      </p:sp>
      <p:sp>
        <p:nvSpPr>
          <p:cNvPr id="12" name="Content Placeholder 13">
            <a:extLst>
              <a:ext uri="{FF2B5EF4-FFF2-40B4-BE49-F238E27FC236}">
                <a16:creationId xmlns:a16="http://schemas.microsoft.com/office/drawing/2014/main" id="{72A8A41C-609E-4E02-9759-C229CFFAAA01}"/>
              </a:ext>
            </a:extLst>
          </p:cNvPr>
          <p:cNvSpPr txBox="1">
            <a:spLocks/>
          </p:cNvSpPr>
          <p:nvPr/>
        </p:nvSpPr>
        <p:spPr>
          <a:xfrm>
            <a:off x="186841" y="1084574"/>
            <a:ext cx="12005159" cy="47170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buFontTx/>
              <a:buBlip>
                <a:blip r:embed="rId3"/>
              </a:buBlip>
              <a:defRPr sz="2400" b="1" i="0" kern="1200">
                <a:solidFill>
                  <a:schemeClr val="tx1"/>
                </a:solidFill>
                <a:latin typeface="Arial Narrow" panose="020B0604020202020204" pitchFamily="34" charset="0"/>
                <a:ea typeface="+mn-ea"/>
                <a:cs typeface="Arial Narrow" panose="020B0604020202020204" pitchFamily="34" charset="0"/>
              </a:defRPr>
            </a:lvl1pPr>
            <a:lvl2pPr marL="685800" indent="-228600" algn="l" defTabSz="914400" rtl="0" eaLnBrk="1" latinLnBrk="0" hangingPunct="1">
              <a:lnSpc>
                <a:spcPct val="100000"/>
              </a:lnSpc>
              <a:spcBef>
                <a:spcPts val="0"/>
              </a:spcBef>
              <a:buSzPct val="105000"/>
              <a:buFontTx/>
              <a:buBlip>
                <a:blip r:embed="rId4"/>
              </a:buBlip>
              <a:defRPr sz="2400" b="1" i="0" kern="1200">
                <a:solidFill>
                  <a:schemeClr val="tx1"/>
                </a:solidFill>
                <a:latin typeface="Arial Narrow" panose="020B0604020202020204" pitchFamily="34" charset="0"/>
                <a:ea typeface="+mn-ea"/>
                <a:cs typeface="Arial Narrow" panose="020B0604020202020204" pitchFamily="34" charset="0"/>
              </a:defRPr>
            </a:lvl2pPr>
            <a:lvl3pPr marL="1143000" indent="-228600" algn="l" defTabSz="914400" rtl="0" eaLnBrk="1" latinLnBrk="0" hangingPunct="1">
              <a:lnSpc>
                <a:spcPct val="100000"/>
              </a:lnSpc>
              <a:spcBef>
                <a:spcPts val="0"/>
              </a:spcBef>
              <a:buFontTx/>
              <a:buBlip>
                <a:blip r:embed="rId5"/>
              </a:buBlip>
              <a:defRPr sz="2400" b="1" i="0" kern="1200">
                <a:solidFill>
                  <a:schemeClr val="tx1"/>
                </a:solidFill>
                <a:latin typeface="Arial Narrow" panose="020B0604020202020204" pitchFamily="34" charset="0"/>
                <a:ea typeface="+mn-ea"/>
                <a:cs typeface="Arial Narrow" panose="020B0604020202020204" pitchFamily="34" charset="0"/>
              </a:defRPr>
            </a:lvl3pPr>
            <a:lvl4pPr marL="1600200" indent="-228600" algn="l" defTabSz="914400" rtl="0" eaLnBrk="1" latinLnBrk="0" hangingPunct="1">
              <a:lnSpc>
                <a:spcPct val="100000"/>
              </a:lnSpc>
              <a:spcBef>
                <a:spcPts val="0"/>
              </a:spcBef>
              <a:buSzPct val="105000"/>
              <a:buFontTx/>
              <a:buBlip>
                <a:blip r:embed="rId6"/>
              </a:buBlip>
              <a:defRPr sz="2400" b="1" i="0" kern="1200">
                <a:solidFill>
                  <a:schemeClr val="tx1"/>
                </a:solidFill>
                <a:latin typeface="Arial Narrow" panose="020B0604020202020204" pitchFamily="34" charset="0"/>
                <a:ea typeface="+mn-ea"/>
                <a:cs typeface="Arial Narrow" panose="020B0604020202020204" pitchFamily="34" charset="0"/>
              </a:defRPr>
            </a:lvl4pPr>
            <a:lvl5pPr marL="2057400" indent="-228600" algn="l" defTabSz="914400" rtl="0" eaLnBrk="1" latinLnBrk="0" hangingPunct="1">
              <a:lnSpc>
                <a:spcPct val="100000"/>
              </a:lnSpc>
              <a:spcBef>
                <a:spcPts val="0"/>
              </a:spcBef>
              <a:buFontTx/>
              <a:buBlip>
                <a:blip r:embed="rId7"/>
              </a:buBlip>
              <a:defRPr sz="2400" b="1" i="0" kern="1200">
                <a:solidFill>
                  <a:schemeClr val="tx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00"/>
                </a:solidFill>
              </a:rPr>
              <a:t>Hypothetical scenario for school districts</a:t>
            </a:r>
          </a:p>
        </p:txBody>
      </p:sp>
      <p:sp>
        <p:nvSpPr>
          <p:cNvPr id="3" name="TextBox 2">
            <a:extLst>
              <a:ext uri="{FF2B5EF4-FFF2-40B4-BE49-F238E27FC236}">
                <a16:creationId xmlns:a16="http://schemas.microsoft.com/office/drawing/2014/main" id="{59EF4DE8-BBCD-43C7-B8FC-68ABEA089E92}"/>
              </a:ext>
            </a:extLst>
          </p:cNvPr>
          <p:cNvSpPr txBox="1"/>
          <p:nvPr/>
        </p:nvSpPr>
        <p:spPr>
          <a:xfrm>
            <a:off x="541298" y="3679378"/>
            <a:ext cx="4124739" cy="338554"/>
          </a:xfrm>
          <a:prstGeom prst="rect">
            <a:avLst/>
          </a:prstGeom>
          <a:noFill/>
        </p:spPr>
        <p:txBody>
          <a:bodyPr wrap="square" rtlCol="0">
            <a:spAutoFit/>
          </a:bodyPr>
          <a:lstStyle/>
          <a:p>
            <a:r>
              <a:rPr lang="en-US" sz="1600" dirty="0"/>
              <a:t>*</a:t>
            </a:r>
            <a:r>
              <a:rPr lang="en-US" sz="1600" b="1" kern="1200" dirty="0">
                <a:solidFill>
                  <a:schemeClr val="dk1"/>
                </a:solidFill>
                <a:latin typeface="Arial Narrow" panose="020B0606020202030204" pitchFamily="34" charset="0"/>
                <a:ea typeface="+mn-ea"/>
                <a:cs typeface="+mn-cs"/>
              </a:rPr>
              <a:t>Result of hold harmless</a:t>
            </a:r>
            <a:endParaRPr lang="en-US" sz="1600" dirty="0"/>
          </a:p>
        </p:txBody>
      </p:sp>
    </p:spTree>
    <p:extLst>
      <p:ext uri="{BB962C8B-B14F-4D97-AF65-F5344CB8AC3E}">
        <p14:creationId xmlns:p14="http://schemas.microsoft.com/office/powerpoint/2010/main" val="3137007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354B9-F2C5-9D4B-B061-27DD56C2D0DB}"/>
              </a:ext>
            </a:extLst>
          </p:cNvPr>
          <p:cNvSpPr>
            <a:spLocks noGrp="1"/>
          </p:cNvSpPr>
          <p:nvPr>
            <p:ph type="title"/>
          </p:nvPr>
        </p:nvSpPr>
        <p:spPr>
          <a:xfrm>
            <a:off x="77382" y="18288"/>
            <a:ext cx="12024360" cy="841248"/>
          </a:xfrm>
        </p:spPr>
        <p:txBody>
          <a:bodyPr/>
          <a:lstStyle/>
          <a:p>
            <a:r>
              <a:rPr lang="en-US" dirty="0"/>
              <a:t>School Facility Investments</a:t>
            </a:r>
          </a:p>
        </p:txBody>
      </p:sp>
      <p:sp>
        <p:nvSpPr>
          <p:cNvPr id="10" name="Content Placeholder 9">
            <a:extLst>
              <a:ext uri="{FF2B5EF4-FFF2-40B4-BE49-F238E27FC236}">
                <a16:creationId xmlns:a16="http://schemas.microsoft.com/office/drawing/2014/main" id="{327ACAB4-72D4-4950-B737-06DB44C11D28}"/>
              </a:ext>
            </a:extLst>
          </p:cNvPr>
          <p:cNvSpPr>
            <a:spLocks noGrp="1"/>
          </p:cNvSpPr>
          <p:nvPr>
            <p:ph idx="1"/>
          </p:nvPr>
        </p:nvSpPr>
        <p:spPr>
          <a:xfrm>
            <a:off x="64441" y="990600"/>
            <a:ext cx="12041334" cy="1752600"/>
          </a:xfrm>
        </p:spPr>
        <p:txBody>
          <a:bodyPr/>
          <a:lstStyle/>
          <a:p>
            <a:pPr>
              <a:spcAft>
                <a:spcPts val="1200"/>
              </a:spcAft>
            </a:pPr>
            <a:r>
              <a:rPr lang="en-US" dirty="0"/>
              <a:t>Governor Newsom proposes an unprecedented one-time General Fund appropriation of </a:t>
            </a:r>
            <a:br>
              <a:rPr lang="en-US" dirty="0"/>
            </a:br>
            <a:r>
              <a:rPr lang="en-US" dirty="0"/>
              <a:t>$2.225 billion for school construction projects through the School Facility Program</a:t>
            </a:r>
          </a:p>
          <a:p>
            <a:pPr>
              <a:spcAft>
                <a:spcPts val="1200"/>
              </a:spcAft>
            </a:pPr>
            <a:r>
              <a:rPr lang="en-US" dirty="0"/>
              <a:t>Also proposes an ongoing $30 million Proposition 98 appropriation for the Charter School Facility Grant Program and to sell the remaining $1.4 billion in Proposition 51 bonds</a:t>
            </a:r>
          </a:p>
          <a:p>
            <a:pPr marL="0" indent="0">
              <a:spcAft>
                <a:spcPts val="1200"/>
              </a:spcAft>
              <a:buNone/>
            </a:pPr>
            <a:endParaRPr lang="en-US" dirty="0"/>
          </a:p>
          <a:p>
            <a:pPr>
              <a:spcAft>
                <a:spcPts val="1200"/>
              </a:spcAft>
            </a:pPr>
            <a:endParaRPr lang="en-US" dirty="0"/>
          </a:p>
          <a:p>
            <a:pPr>
              <a:spcAft>
                <a:spcPts val="1200"/>
              </a:spcAft>
            </a:pPr>
            <a:endParaRPr lang="en-US" dirty="0"/>
          </a:p>
          <a:p>
            <a:pPr>
              <a:spcAft>
                <a:spcPts val="1200"/>
              </a:spcAft>
            </a:pPr>
            <a:endParaRPr lang="en-US" dirty="0"/>
          </a:p>
          <a:p>
            <a:pPr marL="0" indent="0">
              <a:spcAft>
                <a:spcPts val="1200"/>
              </a:spcAft>
              <a:buNone/>
            </a:pPr>
            <a:endParaRPr lang="en-US" dirty="0"/>
          </a:p>
          <a:p>
            <a:pPr>
              <a:spcAft>
                <a:spcPts val="1200"/>
              </a:spcAft>
            </a:pPr>
            <a:r>
              <a:rPr lang="en-US" dirty="0"/>
              <a:t>The Governor’s appropriation would fund approximately 75% of the project applications received by the Office of Public School Construction that are beyond current bond authority</a:t>
            </a:r>
          </a:p>
        </p:txBody>
      </p:sp>
      <p:sp>
        <p:nvSpPr>
          <p:cNvPr id="4" name="Footer Placeholder 3">
            <a:extLst>
              <a:ext uri="{FF2B5EF4-FFF2-40B4-BE49-F238E27FC236}">
                <a16:creationId xmlns:a16="http://schemas.microsoft.com/office/drawing/2014/main" id="{5E2B43FA-A00F-C842-A72A-2DC8D7A92CF1}"/>
              </a:ext>
            </a:extLst>
          </p:cNvPr>
          <p:cNvSpPr>
            <a:spLocks noGrp="1"/>
          </p:cNvSpPr>
          <p:nvPr>
            <p:ph type="ftr" sz="quarter" idx="11"/>
          </p:nvPr>
        </p:nvSpPr>
        <p:spPr>
          <a:xfrm>
            <a:off x="4754231" y="6594376"/>
            <a:ext cx="2669921" cy="229906"/>
          </a:xfrm>
        </p:spPr>
        <p:txBody>
          <a:bodyPr/>
          <a:lstStyle/>
          <a:p>
            <a:r>
              <a:rPr lang="en-US"/>
              <a:t>© 2022 School Services of California Inc.</a:t>
            </a:r>
            <a:endParaRPr lang="en-US" dirty="0"/>
          </a:p>
        </p:txBody>
      </p:sp>
      <p:sp>
        <p:nvSpPr>
          <p:cNvPr id="5" name="Slide Number Placeholder 4">
            <a:extLst>
              <a:ext uri="{FF2B5EF4-FFF2-40B4-BE49-F238E27FC236}">
                <a16:creationId xmlns:a16="http://schemas.microsoft.com/office/drawing/2014/main" id="{5B1312E2-8D03-704F-A2E8-22CBB0FC1A8F}"/>
              </a:ext>
            </a:extLst>
          </p:cNvPr>
          <p:cNvSpPr>
            <a:spLocks noGrp="1"/>
          </p:cNvSpPr>
          <p:nvPr>
            <p:ph type="sldNum" sz="quarter" idx="12"/>
          </p:nvPr>
        </p:nvSpPr>
        <p:spPr>
          <a:xfrm>
            <a:off x="11439144" y="6537959"/>
            <a:ext cx="676656" cy="320040"/>
          </a:xfrm>
        </p:spPr>
        <p:txBody>
          <a:bodyPr/>
          <a:lstStyle/>
          <a:p>
            <a:fld id="{42503F20-67DD-4948-B6DE-4DDC1702207D}" type="slidenum">
              <a:rPr lang="en-US" smtClean="0"/>
              <a:pPr/>
              <a:t>12</a:t>
            </a:fld>
            <a:endParaRPr lang="en-US" dirty="0"/>
          </a:p>
        </p:txBody>
      </p:sp>
      <p:graphicFrame>
        <p:nvGraphicFramePr>
          <p:cNvPr id="11" name="Table 11">
            <a:extLst>
              <a:ext uri="{FF2B5EF4-FFF2-40B4-BE49-F238E27FC236}">
                <a16:creationId xmlns:a16="http://schemas.microsoft.com/office/drawing/2014/main" id="{47A10BCD-0635-4B42-B365-EDBAC9D6BCAE}"/>
              </a:ext>
            </a:extLst>
          </p:cNvPr>
          <p:cNvGraphicFramePr>
            <a:graphicFrameLocks noGrp="1"/>
          </p:cNvGraphicFramePr>
          <p:nvPr/>
        </p:nvGraphicFramePr>
        <p:xfrm>
          <a:off x="1733550" y="3020534"/>
          <a:ext cx="8415558" cy="1950720"/>
        </p:xfrm>
        <a:graphic>
          <a:graphicData uri="http://schemas.openxmlformats.org/drawingml/2006/table">
            <a:tbl>
              <a:tblPr firstRow="1" bandRow="1">
                <a:tableStyleId>{5C22544A-7EE6-4342-B048-85BDC9FD1C3A}</a:tableStyleId>
              </a:tblPr>
              <a:tblGrid>
                <a:gridCol w="2805186">
                  <a:extLst>
                    <a:ext uri="{9D8B030D-6E8A-4147-A177-3AD203B41FA5}">
                      <a16:colId xmlns:a16="http://schemas.microsoft.com/office/drawing/2014/main" val="2364736535"/>
                    </a:ext>
                  </a:extLst>
                </a:gridCol>
                <a:gridCol w="2805186">
                  <a:extLst>
                    <a:ext uri="{9D8B030D-6E8A-4147-A177-3AD203B41FA5}">
                      <a16:colId xmlns:a16="http://schemas.microsoft.com/office/drawing/2014/main" val="306769561"/>
                    </a:ext>
                  </a:extLst>
                </a:gridCol>
                <a:gridCol w="2805186">
                  <a:extLst>
                    <a:ext uri="{9D8B030D-6E8A-4147-A177-3AD203B41FA5}">
                      <a16:colId xmlns:a16="http://schemas.microsoft.com/office/drawing/2014/main" val="804469392"/>
                    </a:ext>
                  </a:extLst>
                </a:gridCol>
              </a:tblGrid>
              <a:tr h="370840">
                <a:tc gridSpan="3">
                  <a:txBody>
                    <a:bodyPr/>
                    <a:lstStyle/>
                    <a:p>
                      <a:pPr algn="ctr"/>
                      <a:r>
                        <a:rPr lang="en-US" sz="2400" b="1" dirty="0">
                          <a:solidFill>
                            <a:schemeClr val="bg1"/>
                          </a:solidFill>
                          <a:latin typeface="Arial Narrow" panose="020B0606020202030204" pitchFamily="34" charset="0"/>
                        </a:rPr>
                        <a:t>School Facility Program</a:t>
                      </a:r>
                    </a:p>
                    <a:p>
                      <a:pPr algn="ctr"/>
                      <a:r>
                        <a:rPr lang="en-US" sz="2000" b="1" dirty="0">
                          <a:solidFill>
                            <a:schemeClr val="bg1"/>
                          </a:solidFill>
                          <a:latin typeface="Arial Narrow" panose="020B0606020202030204" pitchFamily="34" charset="0"/>
                        </a:rPr>
                        <a:t>(in millions)</a:t>
                      </a:r>
                    </a:p>
                  </a:txBody>
                  <a:tcPr/>
                </a:tc>
                <a:tc hMerge="1">
                  <a:txBody>
                    <a:bodyPr/>
                    <a:lstStyle/>
                    <a:p>
                      <a:endParaRPr lang="en-US" dirty="0">
                        <a:solidFill>
                          <a:schemeClr val="tx1"/>
                        </a:solidFill>
                      </a:endParaRPr>
                    </a:p>
                  </a:txBody>
                  <a:tcPr>
                    <a:noFill/>
                  </a:tcPr>
                </a:tc>
                <a:tc hMerge="1">
                  <a:txBody>
                    <a:bodyPr/>
                    <a:lstStyle/>
                    <a:p>
                      <a:endParaRPr lang="en-US" dirty="0">
                        <a:solidFill>
                          <a:schemeClr val="tx1"/>
                        </a:solidFill>
                      </a:endParaRPr>
                    </a:p>
                  </a:txBody>
                  <a:tcPr>
                    <a:noFill/>
                  </a:tcPr>
                </a:tc>
                <a:extLst>
                  <a:ext uri="{0D108BD9-81ED-4DB2-BD59-A6C34878D82A}">
                    <a16:rowId xmlns:a16="http://schemas.microsoft.com/office/drawing/2014/main" val="3899462212"/>
                  </a:ext>
                </a:extLst>
              </a:tr>
              <a:tr h="370840">
                <a:tc>
                  <a:txBody>
                    <a:bodyPr/>
                    <a:lstStyle/>
                    <a:p>
                      <a:pPr algn="ctr"/>
                      <a:endParaRPr lang="en-US" sz="2000" b="1" dirty="0">
                        <a:latin typeface="Arial Narrow" panose="020B0606020202030204" pitchFamily="34" charset="0"/>
                      </a:endParaRPr>
                    </a:p>
                  </a:txBody>
                  <a:tcPr/>
                </a:tc>
                <a:tc>
                  <a:txBody>
                    <a:bodyPr/>
                    <a:lstStyle/>
                    <a:p>
                      <a:pPr algn="ctr"/>
                      <a:r>
                        <a:rPr lang="en-US" sz="2000" b="1" dirty="0">
                          <a:latin typeface="Arial Narrow" panose="020B0606020202030204" pitchFamily="34" charset="0"/>
                        </a:rPr>
                        <a:t>New Construction</a:t>
                      </a:r>
                    </a:p>
                  </a:txBody>
                  <a:tcPr/>
                </a:tc>
                <a:tc>
                  <a:txBody>
                    <a:bodyPr/>
                    <a:lstStyle/>
                    <a:p>
                      <a:pPr algn="ctr"/>
                      <a:r>
                        <a:rPr lang="en-US" sz="2000" b="1" dirty="0">
                          <a:latin typeface="Arial Narrow" panose="020B0606020202030204" pitchFamily="34" charset="0"/>
                        </a:rPr>
                        <a:t>Modernization</a:t>
                      </a:r>
                    </a:p>
                  </a:txBody>
                  <a:tcPr/>
                </a:tc>
                <a:extLst>
                  <a:ext uri="{0D108BD9-81ED-4DB2-BD59-A6C34878D82A}">
                    <a16:rowId xmlns:a16="http://schemas.microsoft.com/office/drawing/2014/main" val="1773526724"/>
                  </a:ext>
                </a:extLst>
              </a:tr>
              <a:tr h="370840">
                <a:tc>
                  <a:txBody>
                    <a:bodyPr/>
                    <a:lstStyle/>
                    <a:p>
                      <a:r>
                        <a:rPr lang="en-US" sz="2000" b="1" strike="noStrike" dirty="0">
                          <a:solidFill>
                            <a:schemeClr val="tx1"/>
                          </a:solidFill>
                          <a:latin typeface="Arial Narrow" panose="020B0606020202030204" pitchFamily="34" charset="0"/>
                        </a:rPr>
                        <a:t>Unfunded </a:t>
                      </a:r>
                      <a:r>
                        <a:rPr lang="en-US" sz="2000" b="1" dirty="0">
                          <a:solidFill>
                            <a:schemeClr val="tx1"/>
                          </a:solidFill>
                          <a:latin typeface="Arial Narrow" panose="020B0606020202030204" pitchFamily="34" charset="0"/>
                        </a:rPr>
                        <a:t>(Workload) List</a:t>
                      </a:r>
                    </a:p>
                  </a:txBody>
                  <a:tcPr/>
                </a:tc>
                <a:tc>
                  <a:txBody>
                    <a:bodyPr/>
                    <a:lstStyle/>
                    <a:p>
                      <a:pPr marL="800100" indent="-800100" algn="ctr"/>
                      <a:r>
                        <a:rPr lang="en-US" sz="2000" b="1" dirty="0">
                          <a:solidFill>
                            <a:schemeClr val="tx1"/>
                          </a:solidFill>
                          <a:latin typeface="Arial Narrow" panose="020B0606020202030204" pitchFamily="34" charset="0"/>
                        </a:rPr>
                        <a:t>$</a:t>
                      </a:r>
                      <a:r>
                        <a:rPr lang="en-US" sz="2000" b="1" strike="noStrike" dirty="0">
                          <a:solidFill>
                            <a:schemeClr val="tx1"/>
                          </a:solidFill>
                          <a:latin typeface="Arial Narrow" panose="020B0606020202030204" pitchFamily="34" charset="0"/>
                        </a:rPr>
                        <a:t>163.1</a:t>
                      </a:r>
                    </a:p>
                  </a:txBody>
                  <a:tcPr/>
                </a:tc>
                <a:tc>
                  <a:txBody>
                    <a:bodyPr/>
                    <a:lstStyle/>
                    <a:p>
                      <a:pPr algn="ctr"/>
                      <a:r>
                        <a:rPr lang="en-US" sz="2000" b="1" dirty="0">
                          <a:solidFill>
                            <a:schemeClr val="tx1"/>
                          </a:solidFill>
                          <a:latin typeface="Arial Narrow" panose="020B0606020202030204" pitchFamily="34" charset="0"/>
                        </a:rPr>
                        <a:t>$1,004.2</a:t>
                      </a:r>
                      <a:endParaRPr lang="en-US" sz="2000" b="1" strike="sngStrike" dirty="0">
                        <a:solidFill>
                          <a:schemeClr val="tx1"/>
                        </a:solidFill>
                        <a:latin typeface="Arial Narrow" panose="020B0606020202030204" pitchFamily="34" charset="0"/>
                      </a:endParaRPr>
                    </a:p>
                  </a:txBody>
                  <a:tcPr/>
                </a:tc>
                <a:extLst>
                  <a:ext uri="{0D108BD9-81ED-4DB2-BD59-A6C34878D82A}">
                    <a16:rowId xmlns:a16="http://schemas.microsoft.com/office/drawing/2014/main" val="3830225907"/>
                  </a:ext>
                </a:extLst>
              </a:tr>
              <a:tr h="370840">
                <a:tc>
                  <a:txBody>
                    <a:bodyPr/>
                    <a:lstStyle/>
                    <a:p>
                      <a:r>
                        <a:rPr lang="en-US" sz="2000" b="1" dirty="0">
                          <a:solidFill>
                            <a:schemeClr val="tx1"/>
                          </a:solidFill>
                          <a:latin typeface="Arial Narrow" panose="020B0606020202030204" pitchFamily="34" charset="0"/>
                        </a:rPr>
                        <a:t>Acknowledged List</a:t>
                      </a:r>
                    </a:p>
                  </a:txBody>
                  <a:tcPr/>
                </a:tc>
                <a:tc>
                  <a:txBody>
                    <a:bodyPr/>
                    <a:lstStyle/>
                    <a:p>
                      <a:pPr algn="ctr"/>
                      <a:r>
                        <a:rPr lang="en-US" sz="2000" b="1" strike="noStrike" dirty="0">
                          <a:solidFill>
                            <a:schemeClr val="tx1"/>
                          </a:solidFill>
                          <a:latin typeface="Arial Narrow" panose="020B0606020202030204" pitchFamily="34" charset="0"/>
                        </a:rPr>
                        <a:t>$1,430.2</a:t>
                      </a:r>
                    </a:p>
                  </a:txBody>
                  <a:tcPr/>
                </a:tc>
                <a:tc>
                  <a:txBody>
                    <a:bodyPr/>
                    <a:lstStyle/>
                    <a:p>
                      <a:pPr algn="ctr"/>
                      <a:r>
                        <a:rPr lang="en-US" sz="2000" b="1" dirty="0">
                          <a:solidFill>
                            <a:schemeClr val="tx1"/>
                          </a:solidFill>
                          <a:latin typeface="Arial Narrow" panose="020B0606020202030204" pitchFamily="34" charset="0"/>
                        </a:rPr>
                        <a:t>$1,662.8</a:t>
                      </a:r>
                      <a:endParaRPr lang="en-US" sz="2000" b="1" strike="sngStrike" dirty="0">
                        <a:solidFill>
                          <a:schemeClr val="tx1"/>
                        </a:solidFill>
                        <a:latin typeface="Arial Narrow" panose="020B0606020202030204" pitchFamily="34" charset="0"/>
                      </a:endParaRPr>
                    </a:p>
                  </a:txBody>
                  <a:tcPr/>
                </a:tc>
                <a:extLst>
                  <a:ext uri="{0D108BD9-81ED-4DB2-BD59-A6C34878D82A}">
                    <a16:rowId xmlns:a16="http://schemas.microsoft.com/office/drawing/2014/main" val="797220844"/>
                  </a:ext>
                </a:extLst>
              </a:tr>
            </a:tbl>
          </a:graphicData>
        </a:graphic>
      </p:graphicFrame>
    </p:spTree>
    <p:extLst>
      <p:ext uri="{BB962C8B-B14F-4D97-AF65-F5344CB8AC3E}">
        <p14:creationId xmlns:p14="http://schemas.microsoft.com/office/powerpoint/2010/main" val="1036994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6"/>
          <p:cNvSpPr>
            <a:spLocks/>
          </p:cNvSpPr>
          <p:nvPr/>
        </p:nvSpPr>
        <p:spPr bwMode="auto">
          <a:xfrm>
            <a:off x="6057155" y="2352291"/>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08167" y="2352291"/>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57154" y="3625885"/>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20127" y="3625885"/>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4983109" y="4189318"/>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Box 18"/>
          <p:cNvSpPr txBox="1"/>
          <p:nvPr/>
        </p:nvSpPr>
        <p:spPr>
          <a:xfrm>
            <a:off x="7976559" y="2266695"/>
            <a:ext cx="3853951" cy="923330"/>
          </a:xfrm>
          <a:prstGeom prst="rect">
            <a:avLst/>
          </a:prstGeom>
          <a:noFill/>
        </p:spPr>
        <p:txBody>
          <a:bodyPr wrap="square" lIns="0" tIns="0" rIns="0" bIns="0" rtlCol="0" anchor="t">
            <a:spAutoFit/>
          </a:bodyPr>
          <a:lstStyle/>
          <a:p>
            <a:pPr>
              <a:spcAft>
                <a:spcPts val="1800"/>
              </a:spcAft>
            </a:pPr>
            <a:r>
              <a:rPr lang="en-US" sz="2000" b="1" dirty="0">
                <a:solidFill>
                  <a:schemeClr val="accent2"/>
                </a:solidFill>
                <a:latin typeface="Arial Narrow" panose="020B0604020202020204" pitchFamily="34" charset="0"/>
              </a:rPr>
              <a:t>State intends to reimburse LEAs at the free meal rate, minus federal and state reimbursements for meals</a:t>
            </a:r>
            <a:endParaRPr lang="en-US" sz="2000" dirty="0">
              <a:solidFill>
                <a:schemeClr val="accent2"/>
              </a:solidFill>
            </a:endParaRPr>
          </a:p>
        </p:txBody>
      </p:sp>
      <p:sp>
        <p:nvSpPr>
          <p:cNvPr id="20" name="TextBox 19"/>
          <p:cNvSpPr txBox="1"/>
          <p:nvPr/>
        </p:nvSpPr>
        <p:spPr>
          <a:xfrm>
            <a:off x="536959" y="2066722"/>
            <a:ext cx="3668392" cy="1538883"/>
          </a:xfrm>
          <a:prstGeom prst="rect">
            <a:avLst/>
          </a:prstGeom>
          <a:noFill/>
        </p:spPr>
        <p:txBody>
          <a:bodyPr wrap="square" lIns="0" tIns="0" rIns="0" bIns="0" rtlCol="0" anchor="t">
            <a:spAutoFit/>
          </a:bodyPr>
          <a:lstStyle/>
          <a:p>
            <a:pPr lvl="0" algn="r">
              <a:spcAft>
                <a:spcPts val="1800"/>
              </a:spcAft>
              <a:buSzPct val="90000"/>
            </a:pPr>
            <a:r>
              <a:rPr lang="en-US" sz="2000" b="1" dirty="0">
                <a:solidFill>
                  <a:schemeClr val="accent1"/>
                </a:solidFill>
                <a:latin typeface="Arial Narrow" panose="020B0604020202020204" pitchFamily="34" charset="0"/>
              </a:rPr>
              <a:t>In order to receive state reimbursement for the two meals, LEAs must participate in both the National School Lunch Program and School Breakfast Program  </a:t>
            </a:r>
          </a:p>
        </p:txBody>
      </p:sp>
      <p:sp>
        <p:nvSpPr>
          <p:cNvPr id="21" name="TextBox 20"/>
          <p:cNvSpPr txBox="1"/>
          <p:nvPr/>
        </p:nvSpPr>
        <p:spPr>
          <a:xfrm>
            <a:off x="8070896" y="4315184"/>
            <a:ext cx="4013528" cy="923330"/>
          </a:xfrm>
          <a:prstGeom prst="rect">
            <a:avLst/>
          </a:prstGeom>
          <a:noFill/>
        </p:spPr>
        <p:txBody>
          <a:bodyPr wrap="square" lIns="0" tIns="0" rIns="0" bIns="0" rtlCol="0" anchor="t">
            <a:spAutoFit/>
          </a:bodyPr>
          <a:lstStyle/>
          <a:p>
            <a:pPr>
              <a:spcAft>
                <a:spcPts val="1800"/>
              </a:spcAft>
            </a:pPr>
            <a:r>
              <a:rPr lang="en-US" sz="2000" b="1" dirty="0">
                <a:solidFill>
                  <a:schemeClr val="accent3"/>
                </a:solidFill>
                <a:latin typeface="Arial Narrow" panose="020B0606020202030204" pitchFamily="34" charset="0"/>
              </a:rPr>
              <a:t>All meals served must meet federal requirements for nutrition and reimbursement</a:t>
            </a:r>
          </a:p>
        </p:txBody>
      </p:sp>
      <p:sp>
        <p:nvSpPr>
          <p:cNvPr id="22" name="TextBox 21"/>
          <p:cNvSpPr txBox="1"/>
          <p:nvPr/>
        </p:nvSpPr>
        <p:spPr>
          <a:xfrm>
            <a:off x="266695" y="4100007"/>
            <a:ext cx="3853662" cy="1538883"/>
          </a:xfrm>
          <a:prstGeom prst="rect">
            <a:avLst/>
          </a:prstGeom>
          <a:noFill/>
        </p:spPr>
        <p:txBody>
          <a:bodyPr wrap="square" lIns="0" tIns="0" rIns="0" bIns="0" rtlCol="0" anchor="t">
            <a:spAutoFit/>
          </a:bodyPr>
          <a:lstStyle/>
          <a:p>
            <a:pPr marL="300037" lvl="1" algn="r">
              <a:spcAft>
                <a:spcPts val="1800"/>
              </a:spcAft>
              <a:buSzPct val="90000"/>
            </a:pPr>
            <a:r>
              <a:rPr lang="en-US" sz="2000" b="1" dirty="0">
                <a:solidFill>
                  <a:schemeClr val="accent5"/>
                </a:solidFill>
                <a:latin typeface="Arial Narrow" panose="020B0604020202020204" pitchFamily="34" charset="0"/>
              </a:rPr>
              <a:t>LEAs with defined high-poverty schools are also required to adopt a universal meal service provision, such as the Community Eligibility Provision or Provision 2</a:t>
            </a:r>
          </a:p>
        </p:txBody>
      </p:sp>
      <p:sp>
        <p:nvSpPr>
          <p:cNvPr id="23" name="TextBox 22"/>
          <p:cNvSpPr txBox="1"/>
          <p:nvPr/>
        </p:nvSpPr>
        <p:spPr>
          <a:xfrm>
            <a:off x="4308167" y="6083742"/>
            <a:ext cx="3853951" cy="307777"/>
          </a:xfrm>
          <a:prstGeom prst="rect">
            <a:avLst/>
          </a:prstGeom>
          <a:noFill/>
        </p:spPr>
        <p:txBody>
          <a:bodyPr wrap="square" lIns="0" tIns="0" rIns="0" bIns="0" rtlCol="0" anchor="t">
            <a:spAutoFit/>
          </a:bodyPr>
          <a:lstStyle/>
          <a:p>
            <a:pPr algn="ctr" defTabSz="1219170">
              <a:spcBef>
                <a:spcPct val="20000"/>
              </a:spcBef>
              <a:defRPr/>
            </a:pPr>
            <a:r>
              <a:rPr lang="en-US" sz="2000" b="1" dirty="0">
                <a:solidFill>
                  <a:srgbClr val="C00000"/>
                </a:solidFill>
                <a:latin typeface="Arial Narrow" panose="020B0606020202030204" pitchFamily="34" charset="0"/>
              </a:rPr>
              <a:t>There is no waiver for the program</a:t>
            </a:r>
          </a:p>
        </p:txBody>
      </p:sp>
      <p:sp>
        <p:nvSpPr>
          <p:cNvPr id="10" name="Freeform 21"/>
          <p:cNvSpPr>
            <a:spLocks/>
          </p:cNvSpPr>
          <p:nvPr/>
        </p:nvSpPr>
        <p:spPr bwMode="auto">
          <a:xfrm>
            <a:off x="5165053" y="3291344"/>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9" name="Graphic 28" descr="Lunch Box with solid fill">
            <a:extLst>
              <a:ext uri="{FF2B5EF4-FFF2-40B4-BE49-F238E27FC236}">
                <a16:creationId xmlns:a16="http://schemas.microsoft.com/office/drawing/2014/main" id="{FF643D44-B269-4DA7-9DA8-F0073A7587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38800" y="3642807"/>
            <a:ext cx="914400" cy="914400"/>
          </a:xfrm>
          <a:prstGeom prst="rect">
            <a:avLst/>
          </a:prstGeom>
        </p:spPr>
      </p:pic>
      <p:sp>
        <p:nvSpPr>
          <p:cNvPr id="31" name="TextBox 30">
            <a:extLst>
              <a:ext uri="{FF2B5EF4-FFF2-40B4-BE49-F238E27FC236}">
                <a16:creationId xmlns:a16="http://schemas.microsoft.com/office/drawing/2014/main" id="{B92B64DE-BD65-478E-BD37-F0796C7362A4}"/>
              </a:ext>
            </a:extLst>
          </p:cNvPr>
          <p:cNvSpPr txBox="1"/>
          <p:nvPr/>
        </p:nvSpPr>
        <p:spPr>
          <a:xfrm>
            <a:off x="0" y="951457"/>
            <a:ext cx="12192000" cy="830997"/>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1800"/>
              </a:spcAft>
              <a:buClrTx/>
              <a:buSzPct val="90000"/>
              <a:tabLst/>
              <a:defRPr/>
            </a:pPr>
            <a:r>
              <a:rPr kumimoji="0" lang="en-US" sz="2400" b="1" i="0" u="none" strike="noStrike" kern="1200" cap="none" spc="0" normalizeH="0" baseline="0" noProof="0" dirty="0">
                <a:ln>
                  <a:noFill/>
                </a:ln>
                <a:solidFill>
                  <a:srgbClr val="000000"/>
                </a:solidFill>
                <a:effectLst/>
                <a:uLnTx/>
                <a:uFillTx/>
                <a:latin typeface="Arial Narrow" panose="020B0604020202020204" pitchFamily="34" charset="0"/>
                <a:ea typeface="+mn-ea"/>
              </a:rPr>
              <a:t>Beginning in 2022-23, LEAs must provide </a:t>
            </a:r>
            <a:r>
              <a:rPr kumimoji="0" lang="en-US" sz="2400" b="1" i="0" u="none" strike="noStrike" kern="1200" cap="none" spc="0" normalizeH="0" baseline="0" noProof="0" dirty="0">
                <a:ln>
                  <a:noFill/>
                </a:ln>
                <a:effectLst/>
                <a:uLnTx/>
                <a:uFillTx/>
                <a:latin typeface="Arial Narrow" panose="020B0604020202020204" pitchFamily="34" charset="0"/>
                <a:ea typeface="+mn-ea"/>
              </a:rPr>
              <a:t>free</a:t>
            </a:r>
            <a:r>
              <a:rPr kumimoji="0" lang="en-US" sz="2400" b="1" i="0" u="none" strike="noStrike" kern="1200" cap="none" spc="0" normalizeH="0" baseline="0" noProof="0" dirty="0">
                <a:ln>
                  <a:noFill/>
                </a:ln>
                <a:solidFill>
                  <a:srgbClr val="FF0000"/>
                </a:solidFill>
                <a:effectLst/>
                <a:uLnTx/>
                <a:uFillTx/>
                <a:latin typeface="Arial Narrow" panose="020B0604020202020204" pitchFamily="34" charset="0"/>
                <a:ea typeface="+mn-ea"/>
              </a:rPr>
              <a:t> </a:t>
            </a:r>
            <a:r>
              <a:rPr kumimoji="0" lang="en-US" sz="2400" b="1" i="0" u="none" strike="noStrike" kern="1200" cap="none" spc="0" normalizeH="0" baseline="0" noProof="0" dirty="0">
                <a:ln>
                  <a:noFill/>
                </a:ln>
                <a:solidFill>
                  <a:srgbClr val="000000"/>
                </a:solidFill>
                <a:effectLst/>
                <a:uLnTx/>
                <a:uFillTx/>
                <a:latin typeface="Arial Narrow" panose="020B0604020202020204" pitchFamily="34" charset="0"/>
                <a:ea typeface="+mn-ea"/>
              </a:rPr>
              <a:t>breakfast and lunch each school day to any student requesting a meal, regardless of free or reduced-price meal eligibility </a:t>
            </a:r>
          </a:p>
        </p:txBody>
      </p:sp>
      <p:sp>
        <p:nvSpPr>
          <p:cNvPr id="32" name="Title 1">
            <a:extLst>
              <a:ext uri="{FF2B5EF4-FFF2-40B4-BE49-F238E27FC236}">
                <a16:creationId xmlns:a16="http://schemas.microsoft.com/office/drawing/2014/main" id="{3E78538B-9CE2-46D1-97A4-9FF3C97AADB3}"/>
              </a:ext>
            </a:extLst>
          </p:cNvPr>
          <p:cNvSpPr>
            <a:spLocks noGrp="1"/>
          </p:cNvSpPr>
          <p:nvPr>
            <p:ph type="title"/>
          </p:nvPr>
        </p:nvSpPr>
        <p:spPr>
          <a:xfrm>
            <a:off x="77382" y="18288"/>
            <a:ext cx="12024360" cy="841248"/>
          </a:xfrm>
        </p:spPr>
        <p:txBody>
          <a:bodyPr/>
          <a:lstStyle/>
          <a:p>
            <a:pPr algn="l"/>
            <a:r>
              <a:rPr lang="en-US" sz="3000" dirty="0">
                <a:solidFill>
                  <a:schemeClr val="tx1"/>
                </a:solidFill>
                <a:latin typeface="Arial Narrow" panose="020B0606020202030204" pitchFamily="34" charset="0"/>
              </a:rPr>
              <a:t>Universal Meals Program</a:t>
            </a:r>
          </a:p>
        </p:txBody>
      </p:sp>
      <p:sp>
        <p:nvSpPr>
          <p:cNvPr id="17" name="Footer Placeholder 3">
            <a:extLst>
              <a:ext uri="{FF2B5EF4-FFF2-40B4-BE49-F238E27FC236}">
                <a16:creationId xmlns:a16="http://schemas.microsoft.com/office/drawing/2014/main" id="{B8576C92-63F7-4F50-B523-1938D8F97A23}"/>
              </a:ext>
            </a:extLst>
          </p:cNvPr>
          <p:cNvSpPr txBox="1">
            <a:spLocks/>
          </p:cNvSpPr>
          <p:nvPr/>
        </p:nvSpPr>
        <p:spPr>
          <a:xfrm>
            <a:off x="4754231" y="6594376"/>
            <a:ext cx="2669921" cy="22990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a:solidFill>
                  <a:schemeClr val="bg1"/>
                </a:solidFill>
                <a:latin typeface="Arial Narrow" panose="020B0606020202030204" pitchFamily="34" charset="0"/>
              </a:rPr>
              <a:t>© 2022 School Services of California Inc.</a:t>
            </a:r>
            <a:endParaRPr lang="en-US" sz="1200" b="1" dirty="0">
              <a:solidFill>
                <a:schemeClr val="bg1"/>
              </a:solidFill>
              <a:latin typeface="Arial Narrow" panose="020B0606020202030204" pitchFamily="34" charset="0"/>
            </a:endParaRPr>
          </a:p>
        </p:txBody>
      </p:sp>
      <p:sp>
        <p:nvSpPr>
          <p:cNvPr id="18" name="Slide Number Placeholder 4">
            <a:extLst>
              <a:ext uri="{FF2B5EF4-FFF2-40B4-BE49-F238E27FC236}">
                <a16:creationId xmlns:a16="http://schemas.microsoft.com/office/drawing/2014/main" id="{3E6CD2E0-F33E-4362-BF16-389264A0C455}"/>
              </a:ext>
            </a:extLst>
          </p:cNvPr>
          <p:cNvSpPr txBox="1">
            <a:spLocks/>
          </p:cNvSpPr>
          <p:nvPr/>
        </p:nvSpPr>
        <p:spPr>
          <a:xfrm>
            <a:off x="11439144" y="6537959"/>
            <a:ext cx="676656" cy="32004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2503F20-67DD-4948-B6DE-4DDC1702207D}" type="slidenum">
              <a:rPr lang="en-US" sz="1600" b="1" smtClean="0">
                <a:solidFill>
                  <a:schemeClr val="bg1"/>
                </a:solidFill>
                <a:latin typeface="Arial Narrow" panose="020B0606020202030204" pitchFamily="34" charset="0"/>
              </a:rPr>
              <a:pPr algn="r"/>
              <a:t>13</a:t>
            </a:fld>
            <a:endParaRPr lang="en-US" sz="16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7858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354B9-F2C5-9D4B-B061-27DD56C2D0DB}"/>
              </a:ext>
            </a:extLst>
          </p:cNvPr>
          <p:cNvSpPr>
            <a:spLocks noGrp="1"/>
          </p:cNvSpPr>
          <p:nvPr>
            <p:ph type="title"/>
          </p:nvPr>
        </p:nvSpPr>
        <p:spPr>
          <a:xfrm>
            <a:off x="77382" y="18288"/>
            <a:ext cx="12024360" cy="841248"/>
          </a:xfrm>
        </p:spPr>
        <p:txBody>
          <a:bodyPr/>
          <a:lstStyle/>
          <a:p>
            <a:r>
              <a:rPr lang="en-US"/>
              <a:t>Special Education </a:t>
            </a:r>
            <a:endParaRPr lang="en-US" dirty="0"/>
          </a:p>
        </p:txBody>
      </p:sp>
      <p:sp>
        <p:nvSpPr>
          <p:cNvPr id="3" name="Content Placeholder 2">
            <a:extLst>
              <a:ext uri="{FF2B5EF4-FFF2-40B4-BE49-F238E27FC236}">
                <a16:creationId xmlns:a16="http://schemas.microsoft.com/office/drawing/2014/main" id="{F9EA1598-29AC-A743-AE71-E8A43CAF2C97}"/>
              </a:ext>
            </a:extLst>
          </p:cNvPr>
          <p:cNvSpPr>
            <a:spLocks noGrp="1"/>
          </p:cNvSpPr>
          <p:nvPr>
            <p:ph idx="1"/>
          </p:nvPr>
        </p:nvSpPr>
        <p:spPr>
          <a:xfrm>
            <a:off x="64441" y="990600"/>
            <a:ext cx="12041334" cy="5374836"/>
          </a:xfrm>
        </p:spPr>
        <p:txBody>
          <a:bodyPr/>
          <a:lstStyle/>
          <a:p>
            <a:pPr>
              <a:spcAft>
                <a:spcPts val="300"/>
              </a:spcAft>
            </a:pPr>
            <a:r>
              <a:rPr lang="en-US" dirty="0"/>
              <a:t>In the wake of $3.1 billion in special education investments over the last three years, Governor Newsom reinforces his commitment to young children and students with disabilities by proposing an integrated package of investments in early prevention and intervention and proposes commitments for ongoing special education funding</a:t>
            </a:r>
          </a:p>
          <a:p>
            <a:pPr lvl="1">
              <a:spcAft>
                <a:spcPts val="300"/>
              </a:spcAft>
            </a:pPr>
            <a:r>
              <a:rPr lang="en-US" dirty="0"/>
              <a:t>$500 million in Proposition 98 General Fund special education funding</a:t>
            </a:r>
          </a:p>
          <a:p>
            <a:pPr lvl="1">
              <a:spcAft>
                <a:spcPts val="300"/>
              </a:spcAft>
            </a:pPr>
            <a:r>
              <a:rPr lang="en-US" dirty="0"/>
              <a:t>5.33% COLA adjustment—$140.6 million</a:t>
            </a:r>
          </a:p>
          <a:p>
            <a:pPr lvl="2">
              <a:spcAft>
                <a:spcPts val="300"/>
              </a:spcAft>
            </a:pPr>
            <a:r>
              <a:rPr lang="en-US" dirty="0"/>
              <a:t>These investments result in a Base Rate increase estimated at</a:t>
            </a:r>
            <a:r>
              <a:rPr lang="en-US" dirty="0">
                <a:solidFill>
                  <a:srgbClr val="FF0000"/>
                </a:solidFill>
              </a:rPr>
              <a:t> </a:t>
            </a:r>
            <a:r>
              <a:rPr lang="en-US" dirty="0"/>
              <a:t>$820 per ADA</a:t>
            </a:r>
          </a:p>
          <a:p>
            <a:pPr lvl="2">
              <a:spcAft>
                <a:spcPts val="300"/>
              </a:spcAft>
            </a:pPr>
            <a:r>
              <a:rPr lang="en-US" dirty="0"/>
              <a:t>Funds will continue to flow through the AB 602 Funding Formula via Special </a:t>
            </a:r>
            <a:br>
              <a:rPr lang="en-US" dirty="0"/>
            </a:br>
            <a:r>
              <a:rPr lang="en-US" dirty="0"/>
              <a:t>Education Local Plan Areas (SELPAs)</a:t>
            </a:r>
          </a:p>
          <a:p>
            <a:pPr>
              <a:spcAft>
                <a:spcPts val="300"/>
              </a:spcAft>
            </a:pPr>
            <a:endParaRPr lang="en-US" dirty="0"/>
          </a:p>
        </p:txBody>
      </p:sp>
      <p:sp>
        <p:nvSpPr>
          <p:cNvPr id="4" name="Footer Placeholder 3">
            <a:extLst>
              <a:ext uri="{FF2B5EF4-FFF2-40B4-BE49-F238E27FC236}">
                <a16:creationId xmlns:a16="http://schemas.microsoft.com/office/drawing/2014/main" id="{5E2B43FA-A00F-C842-A72A-2DC8D7A92CF1}"/>
              </a:ext>
            </a:extLst>
          </p:cNvPr>
          <p:cNvSpPr>
            <a:spLocks noGrp="1"/>
          </p:cNvSpPr>
          <p:nvPr>
            <p:ph type="ftr" sz="quarter" idx="11"/>
          </p:nvPr>
        </p:nvSpPr>
        <p:spPr>
          <a:xfrm>
            <a:off x="4754231" y="6594376"/>
            <a:ext cx="2669921" cy="22990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Narrow" panose="020B0604020202020204" pitchFamily="34" charset="0"/>
                <a:ea typeface="+mn-ea"/>
              </a:rPr>
              <a:t>© 2022 School Services of California Inc.</a:t>
            </a:r>
            <a:endParaRPr kumimoji="0" lang="en-US" sz="1200" b="1" i="0" u="none" strike="noStrike" kern="1200" cap="none" spc="0" normalizeH="0" baseline="0" noProof="0" dirty="0">
              <a:ln>
                <a:noFill/>
              </a:ln>
              <a:solidFill>
                <a:srgbClr val="FFFFFF"/>
              </a:solidFill>
              <a:effectLst/>
              <a:uLnTx/>
              <a:uFillTx/>
              <a:latin typeface="Arial Narrow" panose="020B0604020202020204" pitchFamily="34" charset="0"/>
              <a:ea typeface="+mn-ea"/>
            </a:endParaRPr>
          </a:p>
        </p:txBody>
      </p:sp>
      <p:sp>
        <p:nvSpPr>
          <p:cNvPr id="5" name="Slide Number Placeholder 4">
            <a:extLst>
              <a:ext uri="{FF2B5EF4-FFF2-40B4-BE49-F238E27FC236}">
                <a16:creationId xmlns:a16="http://schemas.microsoft.com/office/drawing/2014/main" id="{5B1312E2-8D03-704F-A2E8-22CBB0FC1A8F}"/>
              </a:ext>
            </a:extLst>
          </p:cNvPr>
          <p:cNvSpPr>
            <a:spLocks noGrp="1"/>
          </p:cNvSpPr>
          <p:nvPr>
            <p:ph type="sldNum" sz="quarter" idx="12"/>
          </p:nvPr>
        </p:nvSpPr>
        <p:spPr>
          <a:xfrm>
            <a:off x="11439144" y="6537959"/>
            <a:ext cx="676656" cy="32004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503F20-67DD-4948-B6DE-4DDC1702207D}" type="slidenum">
              <a:rPr kumimoji="0" lang="en-US" sz="1600" b="1" i="0" u="none" strike="noStrike" kern="1200" cap="none" spc="0" normalizeH="0" baseline="0" noProof="0" smtClean="0">
                <a:ln>
                  <a:noFill/>
                </a:ln>
                <a:solidFill>
                  <a:srgbClr val="FFFFFF"/>
                </a:solidFill>
                <a:effectLst>
                  <a:outerShdw blurRad="50800" dist="38100" dir="2700000" algn="tl" rotWithShape="0">
                    <a:prstClr val="black">
                      <a:alpha val="40000"/>
                    </a:prstClr>
                  </a:outerShdw>
                </a:effectLst>
                <a:uLnTx/>
                <a:uFillTx/>
                <a:latin typeface="Arial Narrow" panose="020B060402020202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6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Narrow" panose="020B0604020202020204" pitchFamily="34" charset="0"/>
              <a:ea typeface="+mn-ea"/>
            </a:endParaRPr>
          </a:p>
        </p:txBody>
      </p:sp>
      <p:grpSp>
        <p:nvGrpSpPr>
          <p:cNvPr id="7" name="Group 6">
            <a:extLst>
              <a:ext uri="{FF2B5EF4-FFF2-40B4-BE49-F238E27FC236}">
                <a16:creationId xmlns:a16="http://schemas.microsoft.com/office/drawing/2014/main" id="{CAE8C369-2819-49B5-B1F2-94DE20173C5A}"/>
              </a:ext>
            </a:extLst>
          </p:cNvPr>
          <p:cNvGrpSpPr/>
          <p:nvPr/>
        </p:nvGrpSpPr>
        <p:grpSpPr>
          <a:xfrm>
            <a:off x="64441" y="4378898"/>
            <a:ext cx="9118013" cy="2168165"/>
            <a:chOff x="975613" y="3092657"/>
            <a:chExt cx="10347189" cy="2833426"/>
          </a:xfrm>
        </p:grpSpPr>
        <p:sp>
          <p:nvSpPr>
            <p:cNvPr id="8" name="TextBox 7">
              <a:extLst>
                <a:ext uri="{FF2B5EF4-FFF2-40B4-BE49-F238E27FC236}">
                  <a16:creationId xmlns:a16="http://schemas.microsoft.com/office/drawing/2014/main" id="{649143AE-69F4-43E4-A8A2-7CD95FD7E049}"/>
                </a:ext>
              </a:extLst>
            </p:cNvPr>
            <p:cNvSpPr txBox="1"/>
            <p:nvPr/>
          </p:nvSpPr>
          <p:spPr>
            <a:xfrm>
              <a:off x="975613" y="4902655"/>
              <a:ext cx="3519117" cy="1015584"/>
            </a:xfrm>
            <a:prstGeom prst="rect">
              <a:avLst/>
            </a:prstGeom>
            <a:noFill/>
          </p:spPr>
          <p:txBody>
            <a:bodyPr wrap="square" rtlCol="0">
              <a:spAutoFit/>
            </a:bodyPr>
            <a:lstStyle/>
            <a:p>
              <a:pPr marL="0" marR="0" lvl="1" indent="0" algn="ctr" defTabSz="914400" rtl="0" eaLnBrk="1" fontAlgn="auto" latinLnBrk="0" hangingPunct="1">
                <a:lnSpc>
                  <a:spcPct val="100000"/>
                </a:lnSpc>
                <a:spcBef>
                  <a:spcPts val="0"/>
                </a:spcBef>
                <a:spcAft>
                  <a:spcPts val="300"/>
                </a:spcAft>
                <a:buClrTx/>
                <a:buSzTx/>
                <a:buFontTx/>
                <a:buNone/>
                <a:tabLst/>
                <a:defRPr/>
              </a:pPr>
              <a:r>
                <a:rPr kumimoji="0" lang="en-US" sz="22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mn-ea"/>
                  <a:cs typeface="+mn-cs"/>
                </a:rPr>
                <a:t>2019-20</a:t>
              </a:r>
            </a:p>
            <a:p>
              <a:pPr marL="0" marR="0" lvl="1" indent="0" algn="ctr" defTabSz="914400" rtl="0" eaLnBrk="1" fontAlgn="auto" latinLnBrk="0" hangingPunct="1">
                <a:lnSpc>
                  <a:spcPct val="100000"/>
                </a:lnSpc>
                <a:spcBef>
                  <a:spcPts val="0"/>
                </a:spcBef>
                <a:spcAft>
                  <a:spcPts val="90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Statewide Target Rate—$545</a:t>
              </a:r>
            </a:p>
          </p:txBody>
        </p:sp>
        <p:sp>
          <p:nvSpPr>
            <p:cNvPr id="9" name="Rectangle 8">
              <a:extLst>
                <a:ext uri="{FF2B5EF4-FFF2-40B4-BE49-F238E27FC236}">
                  <a16:creationId xmlns:a16="http://schemas.microsoft.com/office/drawing/2014/main" id="{F5A7DADB-91BD-4253-A51D-8FDF15684C97}"/>
                </a:ext>
              </a:extLst>
            </p:cNvPr>
            <p:cNvSpPr/>
            <p:nvPr/>
          </p:nvSpPr>
          <p:spPr bwMode="auto">
            <a:xfrm>
              <a:off x="3128848" y="4431072"/>
              <a:ext cx="2251639" cy="130834"/>
            </a:xfrm>
            <a:prstGeom prst="rect">
              <a:avLst/>
            </a:prstGeom>
            <a:solidFill>
              <a:schemeClr val="tx2"/>
            </a:solidFill>
            <a:ln w="19050">
              <a:noFill/>
              <a:round/>
              <a:headEnd/>
              <a:tailEnd/>
            </a:ln>
          </p:spPr>
          <p:txBody>
            <a:bodyPr vert="horz" wrap="none" lIns="121920" tIns="60960" rIns="121920" bIns="6096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lumMod val="75000"/>
                    <a:lumOff val="25000"/>
                  </a:srgbClr>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C9C9626A-983A-43A6-A28D-5CD651A1930F}"/>
                </a:ext>
              </a:extLst>
            </p:cNvPr>
            <p:cNvSpPr/>
            <p:nvPr/>
          </p:nvSpPr>
          <p:spPr bwMode="auto">
            <a:xfrm>
              <a:off x="6721135" y="4431072"/>
              <a:ext cx="2250086" cy="130834"/>
            </a:xfrm>
            <a:prstGeom prst="rect">
              <a:avLst/>
            </a:prstGeom>
            <a:solidFill>
              <a:schemeClr val="tx2"/>
            </a:solidFill>
            <a:ln w="19050">
              <a:noFill/>
              <a:round/>
              <a:headEnd/>
              <a:tailEnd/>
            </a:ln>
          </p:spPr>
          <p:txBody>
            <a:bodyPr vert="horz" wrap="none" lIns="121920" tIns="60960" rIns="121920" bIns="6096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lumMod val="75000"/>
                    <a:lumOff val="25000"/>
                  </a:srgbClr>
                </a:solidFill>
                <a:effectLst/>
                <a:uLnTx/>
                <a:uFillTx/>
                <a:latin typeface="Arial" panose="020B0604020202020204"/>
                <a:ea typeface="+mn-ea"/>
                <a:cs typeface="+mn-cs"/>
              </a:endParaRPr>
            </a:p>
          </p:txBody>
        </p:sp>
        <p:sp>
          <p:nvSpPr>
            <p:cNvPr id="11" name="Arrow: Up 10">
              <a:extLst>
                <a:ext uri="{FF2B5EF4-FFF2-40B4-BE49-F238E27FC236}">
                  <a16:creationId xmlns:a16="http://schemas.microsoft.com/office/drawing/2014/main" id="{6F7C0895-B4F2-4796-8A84-2DB0CA428E50}"/>
                </a:ext>
              </a:extLst>
            </p:cNvPr>
            <p:cNvSpPr/>
            <p:nvPr/>
          </p:nvSpPr>
          <p:spPr>
            <a:xfrm>
              <a:off x="2148207" y="3716653"/>
              <a:ext cx="980642" cy="1177510"/>
            </a:xfrm>
            <a:prstGeom prst="upArrow">
              <a:avLst/>
            </a:prstGeom>
            <a:solidFill>
              <a:schemeClr val="accent4"/>
            </a:solidFill>
            <a:ln>
              <a:noFill/>
            </a:ln>
            <a:effectLst>
              <a:outerShdw blurRad="76200" dir="13500000" sy="23000" kx="1200000" algn="br" rotWithShape="0">
                <a:prstClr val="black">
                  <a:alpha val="20000"/>
                </a:prstClr>
              </a:outerShdw>
            </a:effectLst>
            <a:scene3d>
              <a:camera prst="orthographicFront">
                <a:rot lat="0" lon="0" rev="0"/>
              </a:camera>
              <a:lightRig rig="contrasting" dir="t">
                <a:rot lat="0" lon="0" rev="7800000"/>
              </a:lightRig>
            </a:scene3d>
            <a:sp3d>
              <a:bevelT w="139700" h="139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Arrow: Up 11">
              <a:extLst>
                <a:ext uri="{FF2B5EF4-FFF2-40B4-BE49-F238E27FC236}">
                  <a16:creationId xmlns:a16="http://schemas.microsoft.com/office/drawing/2014/main" id="{A74C7216-50BC-45B3-AF54-C408F6E9AC46}"/>
                </a:ext>
              </a:extLst>
            </p:cNvPr>
            <p:cNvSpPr/>
            <p:nvPr/>
          </p:nvSpPr>
          <p:spPr>
            <a:xfrm>
              <a:off x="5605680" y="3332066"/>
              <a:ext cx="980642" cy="1562097"/>
            </a:xfrm>
            <a:prstGeom prst="upArrow">
              <a:avLst/>
            </a:prstGeom>
            <a:solidFill>
              <a:schemeClr val="accent4"/>
            </a:solidFill>
            <a:ln>
              <a:noFill/>
            </a:ln>
            <a:effectLst>
              <a:outerShdw blurRad="76200" dir="13500000" sy="23000" kx="1200000" algn="br" rotWithShape="0">
                <a:prstClr val="black">
                  <a:alpha val="20000"/>
                </a:prstClr>
              </a:outerShdw>
            </a:effectLst>
            <a:scene3d>
              <a:camera prst="orthographicFront">
                <a:rot lat="0" lon="0" rev="0"/>
              </a:camera>
              <a:lightRig rig="contrasting" dir="t">
                <a:rot lat="0" lon="0" rev="7800000"/>
              </a:lightRig>
            </a:scene3d>
            <a:sp3d>
              <a:bevelT w="139700" h="139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Arrow: Up 12">
              <a:extLst>
                <a:ext uri="{FF2B5EF4-FFF2-40B4-BE49-F238E27FC236}">
                  <a16:creationId xmlns:a16="http://schemas.microsoft.com/office/drawing/2014/main" id="{C5F0BAAF-94C2-4B74-AAB3-CB42D6BAE2A2}"/>
                </a:ext>
              </a:extLst>
            </p:cNvPr>
            <p:cNvSpPr/>
            <p:nvPr/>
          </p:nvSpPr>
          <p:spPr>
            <a:xfrm>
              <a:off x="9059847" y="3092657"/>
              <a:ext cx="980642" cy="1801506"/>
            </a:xfrm>
            <a:prstGeom prst="upArrow">
              <a:avLst/>
            </a:prstGeom>
            <a:solidFill>
              <a:schemeClr val="accent4"/>
            </a:solidFill>
            <a:ln>
              <a:noFill/>
            </a:ln>
            <a:effectLst>
              <a:outerShdw blurRad="76200" dir="13500000" sy="23000" kx="1200000" algn="br" rotWithShape="0">
                <a:prstClr val="black">
                  <a:alpha val="20000"/>
                </a:prstClr>
              </a:outerShdw>
            </a:effectLst>
            <a:scene3d>
              <a:camera prst="orthographicFront">
                <a:rot lat="0" lon="0" rev="0"/>
              </a:camera>
              <a:lightRig rig="contrasting" dir="t">
                <a:rot lat="0" lon="0" rev="7800000"/>
              </a:lightRig>
            </a:scene3d>
            <a:sp3d>
              <a:bevelT w="139700" h="139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TextBox 13">
              <a:extLst>
                <a:ext uri="{FF2B5EF4-FFF2-40B4-BE49-F238E27FC236}">
                  <a16:creationId xmlns:a16="http://schemas.microsoft.com/office/drawing/2014/main" id="{B2FF50D2-7BE5-4C5F-81AE-B1B8B3736E08}"/>
                </a:ext>
              </a:extLst>
            </p:cNvPr>
            <p:cNvSpPr txBox="1"/>
            <p:nvPr/>
          </p:nvSpPr>
          <p:spPr>
            <a:xfrm>
              <a:off x="4654477" y="4910498"/>
              <a:ext cx="2883049" cy="1015585"/>
            </a:xfrm>
            <a:prstGeom prst="rect">
              <a:avLst/>
            </a:prstGeom>
            <a:noFill/>
          </p:spPr>
          <p:txBody>
            <a:bodyPr wrap="square" rtlCol="0">
              <a:spAutoFit/>
            </a:bodyPr>
            <a:lstStyle/>
            <a:p>
              <a:pPr marL="0" marR="0" lvl="1" indent="0" algn="ctr" defTabSz="914400" rtl="0" eaLnBrk="1" fontAlgn="auto" latinLnBrk="0" hangingPunct="1">
                <a:lnSpc>
                  <a:spcPct val="100000"/>
                </a:lnSpc>
                <a:spcBef>
                  <a:spcPts val="0"/>
                </a:spcBef>
                <a:spcAft>
                  <a:spcPts val="300"/>
                </a:spcAft>
                <a:buClrTx/>
                <a:buSzTx/>
                <a:buFontTx/>
                <a:buNone/>
                <a:tabLst/>
                <a:defRPr/>
              </a:pPr>
              <a:r>
                <a:rPr kumimoji="0" lang="en-US" sz="22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mn-ea"/>
                  <a:cs typeface="+mn-cs"/>
                </a:rPr>
                <a:t>2020-21</a:t>
              </a:r>
              <a:endParaRPr kumimoji="0" lang="en-US" sz="1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mn-ea"/>
                <a:cs typeface="+mn-cs"/>
              </a:endParaRPr>
            </a:p>
            <a:p>
              <a:pPr marL="0" marR="0" lvl="1" indent="0" algn="ctr" defTabSz="914400" rtl="0" eaLnBrk="1" fontAlgn="auto" latinLnBrk="0" hangingPunct="1">
                <a:lnSpc>
                  <a:spcPct val="100000"/>
                </a:lnSpc>
                <a:spcBef>
                  <a:spcPts val="0"/>
                </a:spcBef>
                <a:spcAft>
                  <a:spcPts val="90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Base Rate—$625</a:t>
              </a:r>
            </a:p>
          </p:txBody>
        </p:sp>
        <p:sp>
          <p:nvSpPr>
            <p:cNvPr id="15" name="TextBox 14">
              <a:extLst>
                <a:ext uri="{FF2B5EF4-FFF2-40B4-BE49-F238E27FC236}">
                  <a16:creationId xmlns:a16="http://schemas.microsoft.com/office/drawing/2014/main" id="{301AD21D-58DC-4EDD-801E-A86E94E265C6}"/>
                </a:ext>
              </a:extLst>
            </p:cNvPr>
            <p:cNvSpPr txBox="1"/>
            <p:nvPr/>
          </p:nvSpPr>
          <p:spPr>
            <a:xfrm>
              <a:off x="7846177" y="4902654"/>
              <a:ext cx="3476625" cy="1015585"/>
            </a:xfrm>
            <a:prstGeom prst="rect">
              <a:avLst/>
            </a:prstGeom>
            <a:noFill/>
          </p:spPr>
          <p:txBody>
            <a:bodyPr wrap="square" rtlCol="0">
              <a:spAutoFit/>
            </a:bodyPr>
            <a:lstStyle/>
            <a:p>
              <a:pPr marL="0" marR="0" lvl="1" indent="0" algn="ctr" defTabSz="914400" rtl="0" eaLnBrk="1" fontAlgn="auto" latinLnBrk="0" hangingPunct="1">
                <a:lnSpc>
                  <a:spcPct val="100000"/>
                </a:lnSpc>
                <a:spcBef>
                  <a:spcPts val="0"/>
                </a:spcBef>
                <a:spcAft>
                  <a:spcPts val="300"/>
                </a:spcAft>
                <a:buClrTx/>
                <a:buSzTx/>
                <a:buFontTx/>
                <a:buNone/>
                <a:tabLst/>
                <a:defRPr/>
              </a:pPr>
              <a:r>
                <a:rPr kumimoji="0" lang="en-US" sz="22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mn-ea"/>
                  <a:cs typeface="+mn-cs"/>
                </a:rPr>
                <a:t>2021-22</a:t>
              </a:r>
            </a:p>
            <a:p>
              <a:pPr marL="0" marR="0" lvl="1" indent="0" algn="ctr" defTabSz="914400" rtl="0" eaLnBrk="1" fontAlgn="auto" latinLnBrk="0" hangingPunct="1">
                <a:lnSpc>
                  <a:spcPct val="100000"/>
                </a:lnSpc>
                <a:spcBef>
                  <a:spcPts val="0"/>
                </a:spcBef>
                <a:spcAft>
                  <a:spcPts val="30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Base Rate—$715</a:t>
              </a:r>
            </a:p>
          </p:txBody>
        </p:sp>
      </p:grpSp>
      <p:sp>
        <p:nvSpPr>
          <p:cNvPr id="16" name="Rectangle 15">
            <a:extLst>
              <a:ext uri="{FF2B5EF4-FFF2-40B4-BE49-F238E27FC236}">
                <a16:creationId xmlns:a16="http://schemas.microsoft.com/office/drawing/2014/main" id="{FDF167E4-AB0A-4EBF-B3C5-CDED5764BFEB}"/>
              </a:ext>
            </a:extLst>
          </p:cNvPr>
          <p:cNvSpPr/>
          <p:nvPr/>
        </p:nvSpPr>
        <p:spPr bwMode="auto">
          <a:xfrm>
            <a:off x="8130569" y="5403068"/>
            <a:ext cx="1982791" cy="100116"/>
          </a:xfrm>
          <a:prstGeom prst="rect">
            <a:avLst/>
          </a:prstGeom>
          <a:solidFill>
            <a:schemeClr val="tx2"/>
          </a:solidFill>
          <a:ln w="19050">
            <a:noFill/>
            <a:round/>
            <a:headEnd/>
            <a:tailEnd/>
          </a:ln>
        </p:spPr>
        <p:txBody>
          <a:bodyPr vert="horz" wrap="none" lIns="121920" tIns="60960" rIns="121920" bIns="6096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lumMod val="75000"/>
                  <a:lumOff val="25000"/>
                </a:srgbClr>
              </a:solidFill>
              <a:effectLst/>
              <a:uLnTx/>
              <a:uFillTx/>
              <a:latin typeface="Arial" panose="020B0604020202020204"/>
              <a:ea typeface="+mn-ea"/>
              <a:cs typeface="+mn-cs"/>
            </a:endParaRPr>
          </a:p>
        </p:txBody>
      </p:sp>
      <p:sp>
        <p:nvSpPr>
          <p:cNvPr id="17" name="Arrow: Up 16">
            <a:extLst>
              <a:ext uri="{FF2B5EF4-FFF2-40B4-BE49-F238E27FC236}">
                <a16:creationId xmlns:a16="http://schemas.microsoft.com/office/drawing/2014/main" id="{366173FD-3297-4CE7-925E-B862D3617208}"/>
              </a:ext>
            </a:extLst>
          </p:cNvPr>
          <p:cNvSpPr/>
          <p:nvPr/>
        </p:nvSpPr>
        <p:spPr>
          <a:xfrm>
            <a:off x="10113360" y="4097840"/>
            <a:ext cx="864148" cy="1663141"/>
          </a:xfrm>
          <a:prstGeom prst="upArrow">
            <a:avLst/>
          </a:prstGeom>
          <a:solidFill>
            <a:schemeClr val="accent4"/>
          </a:solidFill>
          <a:ln>
            <a:noFill/>
          </a:ln>
          <a:effectLst>
            <a:outerShdw blurRad="76200" dir="13500000" sy="23000" kx="1200000" algn="br" rotWithShape="0">
              <a:prstClr val="black">
                <a:alpha val="20000"/>
              </a:prstClr>
            </a:outerShdw>
          </a:effectLst>
          <a:scene3d>
            <a:camera prst="orthographicFront">
              <a:rot lat="0" lon="0" rev="0"/>
            </a:camera>
            <a:lightRig rig="contrasting" dir="t">
              <a:rot lat="0" lon="0" rev="7800000"/>
            </a:lightRig>
          </a:scene3d>
          <a:sp3d>
            <a:bevelT w="139700" h="139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 name="TextBox 17">
            <a:extLst>
              <a:ext uri="{FF2B5EF4-FFF2-40B4-BE49-F238E27FC236}">
                <a16:creationId xmlns:a16="http://schemas.microsoft.com/office/drawing/2014/main" id="{F4C29D9C-92D3-49FD-9783-5DE98FFED5E1}"/>
              </a:ext>
            </a:extLst>
          </p:cNvPr>
          <p:cNvSpPr txBox="1"/>
          <p:nvPr/>
        </p:nvSpPr>
        <p:spPr>
          <a:xfrm>
            <a:off x="9013621" y="5782798"/>
            <a:ext cx="3063625" cy="777136"/>
          </a:xfrm>
          <a:prstGeom prst="rect">
            <a:avLst/>
          </a:prstGeom>
          <a:noFill/>
        </p:spPr>
        <p:txBody>
          <a:bodyPr wrap="square" rtlCol="0">
            <a:spAutoFit/>
          </a:bodyPr>
          <a:lstStyle/>
          <a:p>
            <a:pPr marL="0" marR="0" lvl="1" indent="0" algn="ctr" defTabSz="914400" rtl="0" eaLnBrk="1" fontAlgn="auto" latinLnBrk="0" hangingPunct="1">
              <a:lnSpc>
                <a:spcPct val="100000"/>
              </a:lnSpc>
              <a:spcBef>
                <a:spcPts val="0"/>
              </a:spcBef>
              <a:spcAft>
                <a:spcPts val="300"/>
              </a:spcAft>
              <a:buClrTx/>
              <a:buSzTx/>
              <a:buFontTx/>
              <a:buNone/>
              <a:tabLst/>
              <a:defRPr/>
            </a:pPr>
            <a:r>
              <a:rPr kumimoji="0" lang="en-US" sz="22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mn-ea"/>
                <a:cs typeface="+mn-cs"/>
              </a:rPr>
              <a:t>2022-23</a:t>
            </a:r>
          </a:p>
          <a:p>
            <a:pPr marL="0" marR="0" lvl="1" indent="0" algn="ctr" defTabSz="914400" rtl="0" eaLnBrk="1" fontAlgn="auto" latinLnBrk="0" hangingPunct="1">
              <a:lnSpc>
                <a:spcPct val="100000"/>
              </a:lnSpc>
              <a:spcBef>
                <a:spcPts val="0"/>
              </a:spcBef>
              <a:spcAft>
                <a:spcPts val="30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Base Rate—$820</a:t>
            </a:r>
          </a:p>
        </p:txBody>
      </p:sp>
    </p:spTree>
    <p:extLst>
      <p:ext uri="{BB962C8B-B14F-4D97-AF65-F5344CB8AC3E}">
        <p14:creationId xmlns:p14="http://schemas.microsoft.com/office/powerpoint/2010/main" val="3520520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24756C1-C210-4984-A615-AAA31F6B9C49}"/>
              </a:ext>
            </a:extLst>
          </p:cNvPr>
          <p:cNvSpPr>
            <a:spLocks noGrp="1"/>
          </p:cNvSpPr>
          <p:nvPr>
            <p:ph type="title"/>
          </p:nvPr>
        </p:nvSpPr>
        <p:spPr>
          <a:xfrm>
            <a:off x="93540" y="50420"/>
            <a:ext cx="11237259" cy="894106"/>
          </a:xfrm>
        </p:spPr>
        <p:txBody>
          <a:bodyPr>
            <a:normAutofit/>
          </a:bodyPr>
          <a:lstStyle/>
          <a:p>
            <a:r>
              <a:rPr lang="en-US" dirty="0"/>
              <a:t>Legal Requirements of Universal TK</a:t>
            </a:r>
          </a:p>
        </p:txBody>
      </p:sp>
      <p:sp>
        <p:nvSpPr>
          <p:cNvPr id="45" name="Freeform 13">
            <a:extLst>
              <a:ext uri="{FF2B5EF4-FFF2-40B4-BE49-F238E27FC236}">
                <a16:creationId xmlns:a16="http://schemas.microsoft.com/office/drawing/2014/main" id="{93F9D2A4-D54A-4C95-AAD8-C40B3DE7F819}"/>
              </a:ext>
            </a:extLst>
          </p:cNvPr>
          <p:cNvSpPr>
            <a:spLocks/>
          </p:cNvSpPr>
          <p:nvPr/>
        </p:nvSpPr>
        <p:spPr bwMode="auto">
          <a:xfrm rot="5400000">
            <a:off x="6016567" y="-4098684"/>
            <a:ext cx="274635" cy="11601091"/>
          </a:xfrm>
          <a:custGeom>
            <a:avLst/>
            <a:gdLst/>
            <a:ahLst/>
            <a:cxnLst>
              <a:cxn ang="0">
                <a:pos x="42" y="678"/>
              </a:cxn>
              <a:cxn ang="0">
                <a:pos x="42" y="460"/>
              </a:cxn>
              <a:cxn ang="0">
                <a:pos x="41" y="457"/>
              </a:cxn>
              <a:cxn ang="0">
                <a:pos x="42" y="454"/>
              </a:cxn>
              <a:cxn ang="0">
                <a:pos x="42" y="237"/>
              </a:cxn>
              <a:cxn ang="0">
                <a:pos x="41" y="234"/>
              </a:cxn>
              <a:cxn ang="0">
                <a:pos x="42" y="231"/>
              </a:cxn>
              <a:cxn ang="0">
                <a:pos x="42" y="14"/>
              </a:cxn>
              <a:cxn ang="0">
                <a:pos x="21" y="0"/>
              </a:cxn>
              <a:cxn ang="0">
                <a:pos x="0" y="14"/>
              </a:cxn>
              <a:cxn ang="0">
                <a:pos x="0" y="231"/>
              </a:cxn>
              <a:cxn ang="0">
                <a:pos x="0" y="234"/>
              </a:cxn>
              <a:cxn ang="0">
                <a:pos x="0" y="237"/>
              </a:cxn>
              <a:cxn ang="0">
                <a:pos x="0" y="454"/>
              </a:cxn>
              <a:cxn ang="0">
                <a:pos x="0" y="457"/>
              </a:cxn>
              <a:cxn ang="0">
                <a:pos x="0" y="460"/>
              </a:cxn>
              <a:cxn ang="0">
                <a:pos x="0" y="678"/>
              </a:cxn>
              <a:cxn ang="0">
                <a:pos x="0" y="680"/>
              </a:cxn>
              <a:cxn ang="0">
                <a:pos x="0" y="683"/>
              </a:cxn>
              <a:cxn ang="0">
                <a:pos x="0" y="901"/>
              </a:cxn>
              <a:cxn ang="0">
                <a:pos x="0" y="904"/>
              </a:cxn>
              <a:cxn ang="0">
                <a:pos x="0" y="907"/>
              </a:cxn>
              <a:cxn ang="0">
                <a:pos x="0" y="1124"/>
              </a:cxn>
              <a:cxn ang="0">
                <a:pos x="0" y="1127"/>
              </a:cxn>
              <a:cxn ang="0">
                <a:pos x="0" y="1130"/>
              </a:cxn>
              <a:cxn ang="0">
                <a:pos x="0" y="1347"/>
              </a:cxn>
              <a:cxn ang="0">
                <a:pos x="21" y="1361"/>
              </a:cxn>
              <a:cxn ang="0">
                <a:pos x="42" y="1347"/>
              </a:cxn>
              <a:cxn ang="0">
                <a:pos x="42" y="1130"/>
              </a:cxn>
              <a:cxn ang="0">
                <a:pos x="41" y="1127"/>
              </a:cxn>
              <a:cxn ang="0">
                <a:pos x="42" y="1124"/>
              </a:cxn>
              <a:cxn ang="0">
                <a:pos x="42" y="907"/>
              </a:cxn>
              <a:cxn ang="0">
                <a:pos x="41" y="904"/>
              </a:cxn>
              <a:cxn ang="0">
                <a:pos x="42" y="901"/>
              </a:cxn>
              <a:cxn ang="0">
                <a:pos x="42" y="683"/>
              </a:cxn>
              <a:cxn ang="0">
                <a:pos x="41" y="680"/>
              </a:cxn>
              <a:cxn ang="0">
                <a:pos x="42" y="678"/>
              </a:cxn>
            </a:cxnLst>
            <a:rect l="0" t="0" r="r" b="b"/>
            <a:pathLst>
              <a:path w="42" h="1361">
                <a:moveTo>
                  <a:pt x="42" y="678"/>
                </a:moveTo>
                <a:cubicBezTo>
                  <a:pt x="42" y="460"/>
                  <a:pt x="42" y="460"/>
                  <a:pt x="42" y="460"/>
                </a:cubicBezTo>
                <a:cubicBezTo>
                  <a:pt x="42" y="459"/>
                  <a:pt x="41" y="458"/>
                  <a:pt x="41" y="457"/>
                </a:cubicBezTo>
                <a:cubicBezTo>
                  <a:pt x="41" y="456"/>
                  <a:pt x="42" y="455"/>
                  <a:pt x="42" y="454"/>
                </a:cubicBezTo>
                <a:cubicBezTo>
                  <a:pt x="42" y="237"/>
                  <a:pt x="42" y="237"/>
                  <a:pt x="42" y="237"/>
                </a:cubicBezTo>
                <a:cubicBezTo>
                  <a:pt x="42" y="236"/>
                  <a:pt x="41" y="235"/>
                  <a:pt x="41" y="234"/>
                </a:cubicBezTo>
                <a:cubicBezTo>
                  <a:pt x="41" y="233"/>
                  <a:pt x="42" y="232"/>
                  <a:pt x="42" y="231"/>
                </a:cubicBezTo>
                <a:cubicBezTo>
                  <a:pt x="42" y="14"/>
                  <a:pt x="42" y="14"/>
                  <a:pt x="42" y="14"/>
                </a:cubicBezTo>
                <a:cubicBezTo>
                  <a:pt x="42" y="6"/>
                  <a:pt x="32" y="0"/>
                  <a:pt x="21" y="0"/>
                </a:cubicBezTo>
                <a:cubicBezTo>
                  <a:pt x="9" y="0"/>
                  <a:pt x="0" y="6"/>
                  <a:pt x="0" y="14"/>
                </a:cubicBezTo>
                <a:cubicBezTo>
                  <a:pt x="0" y="231"/>
                  <a:pt x="0" y="231"/>
                  <a:pt x="0" y="231"/>
                </a:cubicBezTo>
                <a:cubicBezTo>
                  <a:pt x="0" y="232"/>
                  <a:pt x="0" y="233"/>
                  <a:pt x="0" y="234"/>
                </a:cubicBezTo>
                <a:cubicBezTo>
                  <a:pt x="0" y="235"/>
                  <a:pt x="0" y="236"/>
                  <a:pt x="0" y="237"/>
                </a:cubicBezTo>
                <a:cubicBezTo>
                  <a:pt x="0" y="454"/>
                  <a:pt x="0" y="454"/>
                  <a:pt x="0" y="454"/>
                </a:cubicBezTo>
                <a:cubicBezTo>
                  <a:pt x="0" y="455"/>
                  <a:pt x="0" y="456"/>
                  <a:pt x="0" y="457"/>
                </a:cubicBezTo>
                <a:cubicBezTo>
                  <a:pt x="0" y="458"/>
                  <a:pt x="0" y="459"/>
                  <a:pt x="0" y="460"/>
                </a:cubicBezTo>
                <a:cubicBezTo>
                  <a:pt x="0" y="678"/>
                  <a:pt x="0" y="678"/>
                  <a:pt x="0" y="678"/>
                </a:cubicBezTo>
                <a:cubicBezTo>
                  <a:pt x="0" y="679"/>
                  <a:pt x="0" y="680"/>
                  <a:pt x="0" y="680"/>
                </a:cubicBezTo>
                <a:cubicBezTo>
                  <a:pt x="0" y="681"/>
                  <a:pt x="0" y="682"/>
                  <a:pt x="0" y="683"/>
                </a:cubicBezTo>
                <a:cubicBezTo>
                  <a:pt x="0" y="901"/>
                  <a:pt x="0" y="901"/>
                  <a:pt x="0" y="901"/>
                </a:cubicBezTo>
                <a:cubicBezTo>
                  <a:pt x="0" y="902"/>
                  <a:pt x="0" y="903"/>
                  <a:pt x="0" y="904"/>
                </a:cubicBezTo>
                <a:cubicBezTo>
                  <a:pt x="0" y="905"/>
                  <a:pt x="0" y="906"/>
                  <a:pt x="0" y="907"/>
                </a:cubicBezTo>
                <a:cubicBezTo>
                  <a:pt x="0" y="1124"/>
                  <a:pt x="0" y="1124"/>
                  <a:pt x="0" y="1124"/>
                </a:cubicBezTo>
                <a:cubicBezTo>
                  <a:pt x="0" y="1125"/>
                  <a:pt x="0" y="1126"/>
                  <a:pt x="0" y="1127"/>
                </a:cubicBezTo>
                <a:cubicBezTo>
                  <a:pt x="0" y="1128"/>
                  <a:pt x="0" y="1129"/>
                  <a:pt x="0" y="1130"/>
                </a:cubicBezTo>
                <a:cubicBezTo>
                  <a:pt x="0" y="1347"/>
                  <a:pt x="0" y="1347"/>
                  <a:pt x="0" y="1347"/>
                </a:cubicBezTo>
                <a:cubicBezTo>
                  <a:pt x="0" y="1355"/>
                  <a:pt x="9" y="1361"/>
                  <a:pt x="21" y="1361"/>
                </a:cubicBezTo>
                <a:cubicBezTo>
                  <a:pt x="32" y="1361"/>
                  <a:pt x="42" y="1355"/>
                  <a:pt x="42" y="1347"/>
                </a:cubicBezTo>
                <a:cubicBezTo>
                  <a:pt x="42" y="1130"/>
                  <a:pt x="42" y="1130"/>
                  <a:pt x="42" y="1130"/>
                </a:cubicBezTo>
                <a:cubicBezTo>
                  <a:pt x="42" y="1129"/>
                  <a:pt x="41" y="1128"/>
                  <a:pt x="41" y="1127"/>
                </a:cubicBezTo>
                <a:cubicBezTo>
                  <a:pt x="41" y="1126"/>
                  <a:pt x="42" y="1125"/>
                  <a:pt x="42" y="1124"/>
                </a:cubicBezTo>
                <a:cubicBezTo>
                  <a:pt x="42" y="907"/>
                  <a:pt x="42" y="907"/>
                  <a:pt x="42" y="907"/>
                </a:cubicBezTo>
                <a:cubicBezTo>
                  <a:pt x="42" y="906"/>
                  <a:pt x="41" y="905"/>
                  <a:pt x="41" y="904"/>
                </a:cubicBezTo>
                <a:cubicBezTo>
                  <a:pt x="41" y="903"/>
                  <a:pt x="42" y="902"/>
                  <a:pt x="42" y="901"/>
                </a:cubicBezTo>
                <a:cubicBezTo>
                  <a:pt x="42" y="683"/>
                  <a:pt x="42" y="683"/>
                  <a:pt x="42" y="683"/>
                </a:cubicBezTo>
                <a:cubicBezTo>
                  <a:pt x="42" y="682"/>
                  <a:pt x="41" y="681"/>
                  <a:pt x="41" y="680"/>
                </a:cubicBezTo>
                <a:cubicBezTo>
                  <a:pt x="41" y="680"/>
                  <a:pt x="42" y="679"/>
                  <a:pt x="42" y="678"/>
                </a:cubicBez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Narrow"/>
              <a:ea typeface="+mn-ea"/>
              <a:cs typeface="+mn-cs"/>
            </a:endParaRPr>
          </a:p>
        </p:txBody>
      </p:sp>
      <p:grpSp>
        <p:nvGrpSpPr>
          <p:cNvPr id="46" name="Group 45">
            <a:extLst>
              <a:ext uri="{FF2B5EF4-FFF2-40B4-BE49-F238E27FC236}">
                <a16:creationId xmlns:a16="http://schemas.microsoft.com/office/drawing/2014/main" id="{8E36F83F-0A30-4D03-A267-AD3FC019D3FD}"/>
              </a:ext>
            </a:extLst>
          </p:cNvPr>
          <p:cNvGrpSpPr/>
          <p:nvPr/>
        </p:nvGrpSpPr>
        <p:grpSpPr>
          <a:xfrm>
            <a:off x="174342" y="1270060"/>
            <a:ext cx="739492" cy="863603"/>
            <a:chOff x="481013" y="2628901"/>
            <a:chExt cx="554619" cy="647702"/>
          </a:xfrm>
          <a:solidFill>
            <a:schemeClr val="accent1">
              <a:lumMod val="60000"/>
              <a:lumOff val="40000"/>
            </a:schemeClr>
          </a:solidFill>
        </p:grpSpPr>
        <p:sp>
          <p:nvSpPr>
            <p:cNvPr id="47" name="Freeform 15">
              <a:extLst>
                <a:ext uri="{FF2B5EF4-FFF2-40B4-BE49-F238E27FC236}">
                  <a16:creationId xmlns:a16="http://schemas.microsoft.com/office/drawing/2014/main" id="{099C553C-8BBC-4E93-B19F-674A399C4305}"/>
                </a:ext>
              </a:extLst>
            </p:cNvPr>
            <p:cNvSpPr>
              <a:spLocks/>
            </p:cNvSpPr>
            <p:nvPr/>
          </p:nvSpPr>
          <p:spPr bwMode="auto">
            <a:xfrm rot="5400000">
              <a:off x="434472" y="2675442"/>
              <a:ext cx="647702" cy="554619"/>
            </a:xfrm>
            <a:custGeom>
              <a:avLst/>
              <a:gdLst/>
              <a:ahLst/>
              <a:cxnLst>
                <a:cxn ang="0">
                  <a:pos x="84" y="117"/>
                </a:cxn>
                <a:cxn ang="0">
                  <a:pos x="52" y="117"/>
                </a:cxn>
                <a:cxn ang="0">
                  <a:pos x="13" y="117"/>
                </a:cxn>
                <a:cxn ang="0">
                  <a:pos x="5" y="103"/>
                </a:cxn>
                <a:cxn ang="0">
                  <a:pos x="24" y="70"/>
                </a:cxn>
                <a:cxn ang="0">
                  <a:pos x="41" y="41"/>
                </a:cxn>
                <a:cxn ang="0">
                  <a:pos x="60" y="8"/>
                </a:cxn>
                <a:cxn ang="0">
                  <a:pos x="76" y="8"/>
                </a:cxn>
                <a:cxn ang="0">
                  <a:pos x="95" y="41"/>
                </a:cxn>
                <a:cxn ang="0">
                  <a:pos x="112" y="70"/>
                </a:cxn>
                <a:cxn ang="0">
                  <a:pos x="131" y="103"/>
                </a:cxn>
                <a:cxn ang="0">
                  <a:pos x="123" y="117"/>
                </a:cxn>
                <a:cxn ang="0">
                  <a:pos x="84" y="117"/>
                </a:cxn>
              </a:cxnLst>
              <a:rect l="0" t="0" r="r" b="b"/>
              <a:pathLst>
                <a:path w="136" h="117">
                  <a:moveTo>
                    <a:pt x="84" y="117"/>
                  </a:moveTo>
                  <a:cubicBezTo>
                    <a:pt x="75" y="117"/>
                    <a:pt x="61" y="117"/>
                    <a:pt x="52" y="117"/>
                  </a:cubicBezTo>
                  <a:cubicBezTo>
                    <a:pt x="13" y="117"/>
                    <a:pt x="13" y="117"/>
                    <a:pt x="13" y="117"/>
                  </a:cubicBezTo>
                  <a:cubicBezTo>
                    <a:pt x="4" y="117"/>
                    <a:pt x="0" y="111"/>
                    <a:pt x="5" y="103"/>
                  </a:cubicBezTo>
                  <a:cubicBezTo>
                    <a:pt x="24" y="70"/>
                    <a:pt x="24" y="70"/>
                    <a:pt x="24" y="70"/>
                  </a:cubicBezTo>
                  <a:cubicBezTo>
                    <a:pt x="29" y="62"/>
                    <a:pt x="36" y="49"/>
                    <a:pt x="41" y="41"/>
                  </a:cubicBezTo>
                  <a:cubicBezTo>
                    <a:pt x="60" y="8"/>
                    <a:pt x="60" y="8"/>
                    <a:pt x="60" y="8"/>
                  </a:cubicBezTo>
                  <a:cubicBezTo>
                    <a:pt x="64" y="0"/>
                    <a:pt x="72" y="0"/>
                    <a:pt x="76" y="8"/>
                  </a:cubicBezTo>
                  <a:cubicBezTo>
                    <a:pt x="95" y="41"/>
                    <a:pt x="95" y="41"/>
                    <a:pt x="95" y="41"/>
                  </a:cubicBezTo>
                  <a:cubicBezTo>
                    <a:pt x="100" y="49"/>
                    <a:pt x="107" y="62"/>
                    <a:pt x="112" y="70"/>
                  </a:cubicBezTo>
                  <a:cubicBezTo>
                    <a:pt x="131" y="103"/>
                    <a:pt x="131" y="103"/>
                    <a:pt x="131" y="103"/>
                  </a:cubicBezTo>
                  <a:cubicBezTo>
                    <a:pt x="136" y="111"/>
                    <a:pt x="132" y="117"/>
                    <a:pt x="123" y="117"/>
                  </a:cubicBezTo>
                  <a:lnTo>
                    <a:pt x="84" y="1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Narrow"/>
                <a:ea typeface="+mn-ea"/>
                <a:cs typeface="+mn-cs"/>
              </a:endParaRPr>
            </a:p>
          </p:txBody>
        </p:sp>
        <p:sp>
          <p:nvSpPr>
            <p:cNvPr id="48" name="Freeform 16">
              <a:extLst>
                <a:ext uri="{FF2B5EF4-FFF2-40B4-BE49-F238E27FC236}">
                  <a16:creationId xmlns:a16="http://schemas.microsoft.com/office/drawing/2014/main" id="{B6B79A15-FF71-4870-AFAE-E10D732F8A3D}"/>
                </a:ext>
              </a:extLst>
            </p:cNvPr>
            <p:cNvSpPr>
              <a:spLocks/>
            </p:cNvSpPr>
            <p:nvPr/>
          </p:nvSpPr>
          <p:spPr bwMode="auto">
            <a:xfrm rot="5400000">
              <a:off x="636152" y="2900394"/>
              <a:ext cx="209436" cy="124110"/>
            </a:xfrm>
            <a:custGeom>
              <a:avLst/>
              <a:gdLst/>
              <a:ahLst/>
              <a:cxnLst>
                <a:cxn ang="0">
                  <a:pos x="42" y="20"/>
                </a:cxn>
                <a:cxn ang="0">
                  <a:pos x="24" y="1"/>
                </a:cxn>
                <a:cxn ang="0">
                  <a:pos x="20" y="1"/>
                </a:cxn>
                <a:cxn ang="0">
                  <a:pos x="20" y="1"/>
                </a:cxn>
                <a:cxn ang="0">
                  <a:pos x="1" y="20"/>
                </a:cxn>
                <a:cxn ang="0">
                  <a:pos x="1" y="24"/>
                </a:cxn>
                <a:cxn ang="0">
                  <a:pos x="5" y="24"/>
                </a:cxn>
                <a:cxn ang="0">
                  <a:pos x="22" y="8"/>
                </a:cxn>
                <a:cxn ang="0">
                  <a:pos x="38" y="24"/>
                </a:cxn>
                <a:cxn ang="0">
                  <a:pos x="42" y="24"/>
                </a:cxn>
                <a:cxn ang="0">
                  <a:pos x="42" y="20"/>
                </a:cxn>
              </a:cxnLst>
              <a:rect l="0" t="0" r="r" b="b"/>
              <a:pathLst>
                <a:path w="44" h="26">
                  <a:moveTo>
                    <a:pt x="42" y="20"/>
                  </a:moveTo>
                  <a:cubicBezTo>
                    <a:pt x="24" y="1"/>
                    <a:pt x="24" y="1"/>
                    <a:pt x="24" y="1"/>
                  </a:cubicBezTo>
                  <a:cubicBezTo>
                    <a:pt x="23" y="1"/>
                    <a:pt x="22" y="0"/>
                    <a:pt x="20" y="1"/>
                  </a:cubicBezTo>
                  <a:cubicBezTo>
                    <a:pt x="20" y="1"/>
                    <a:pt x="20" y="1"/>
                    <a:pt x="20" y="1"/>
                  </a:cubicBezTo>
                  <a:cubicBezTo>
                    <a:pt x="1" y="20"/>
                    <a:pt x="1" y="20"/>
                    <a:pt x="1" y="20"/>
                  </a:cubicBezTo>
                  <a:cubicBezTo>
                    <a:pt x="0" y="21"/>
                    <a:pt x="0" y="23"/>
                    <a:pt x="1" y="24"/>
                  </a:cubicBezTo>
                  <a:cubicBezTo>
                    <a:pt x="2" y="26"/>
                    <a:pt x="4" y="26"/>
                    <a:pt x="5" y="24"/>
                  </a:cubicBezTo>
                  <a:cubicBezTo>
                    <a:pt x="22" y="8"/>
                    <a:pt x="22" y="8"/>
                    <a:pt x="22" y="8"/>
                  </a:cubicBezTo>
                  <a:cubicBezTo>
                    <a:pt x="38" y="24"/>
                    <a:pt x="38" y="24"/>
                    <a:pt x="38" y="24"/>
                  </a:cubicBezTo>
                  <a:cubicBezTo>
                    <a:pt x="40" y="26"/>
                    <a:pt x="41" y="26"/>
                    <a:pt x="42" y="24"/>
                  </a:cubicBezTo>
                  <a:cubicBezTo>
                    <a:pt x="44" y="23"/>
                    <a:pt x="44" y="21"/>
                    <a:pt x="42"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Narrow"/>
                <a:ea typeface="+mn-ea"/>
                <a:cs typeface="+mn-cs"/>
              </a:endParaRPr>
            </a:p>
          </p:txBody>
        </p:sp>
        <p:sp>
          <p:nvSpPr>
            <p:cNvPr id="49" name="Freeform 17">
              <a:extLst>
                <a:ext uri="{FF2B5EF4-FFF2-40B4-BE49-F238E27FC236}">
                  <a16:creationId xmlns:a16="http://schemas.microsoft.com/office/drawing/2014/main" id="{28BCCC6E-247D-4D44-AA8D-2684CC29EBC7}"/>
                </a:ext>
              </a:extLst>
            </p:cNvPr>
            <p:cNvSpPr>
              <a:spLocks/>
            </p:cNvSpPr>
            <p:nvPr/>
          </p:nvSpPr>
          <p:spPr bwMode="auto">
            <a:xfrm rot="5400000">
              <a:off x="564399" y="2902332"/>
              <a:ext cx="209436" cy="120233"/>
            </a:xfrm>
            <a:custGeom>
              <a:avLst/>
              <a:gdLst/>
              <a:ahLst/>
              <a:cxnLst>
                <a:cxn ang="0">
                  <a:pos x="42" y="20"/>
                </a:cxn>
                <a:cxn ang="0">
                  <a:pos x="24" y="1"/>
                </a:cxn>
                <a:cxn ang="0">
                  <a:pos x="20" y="1"/>
                </a:cxn>
                <a:cxn ang="0">
                  <a:pos x="20" y="1"/>
                </a:cxn>
                <a:cxn ang="0">
                  <a:pos x="1" y="20"/>
                </a:cxn>
                <a:cxn ang="0">
                  <a:pos x="1" y="24"/>
                </a:cxn>
                <a:cxn ang="0">
                  <a:pos x="5" y="24"/>
                </a:cxn>
                <a:cxn ang="0">
                  <a:pos x="22" y="8"/>
                </a:cxn>
                <a:cxn ang="0">
                  <a:pos x="38" y="24"/>
                </a:cxn>
                <a:cxn ang="0">
                  <a:pos x="42" y="24"/>
                </a:cxn>
                <a:cxn ang="0">
                  <a:pos x="42" y="20"/>
                </a:cxn>
              </a:cxnLst>
              <a:rect l="0" t="0" r="r" b="b"/>
              <a:pathLst>
                <a:path w="44" h="25">
                  <a:moveTo>
                    <a:pt x="42" y="20"/>
                  </a:moveTo>
                  <a:cubicBezTo>
                    <a:pt x="24" y="1"/>
                    <a:pt x="24" y="1"/>
                    <a:pt x="24" y="1"/>
                  </a:cubicBezTo>
                  <a:cubicBezTo>
                    <a:pt x="23" y="1"/>
                    <a:pt x="22" y="0"/>
                    <a:pt x="20" y="1"/>
                  </a:cubicBezTo>
                  <a:cubicBezTo>
                    <a:pt x="20" y="1"/>
                    <a:pt x="20" y="1"/>
                    <a:pt x="20" y="1"/>
                  </a:cubicBezTo>
                  <a:cubicBezTo>
                    <a:pt x="1" y="20"/>
                    <a:pt x="1" y="20"/>
                    <a:pt x="1" y="20"/>
                  </a:cubicBezTo>
                  <a:cubicBezTo>
                    <a:pt x="0" y="21"/>
                    <a:pt x="0" y="23"/>
                    <a:pt x="1" y="24"/>
                  </a:cubicBezTo>
                  <a:cubicBezTo>
                    <a:pt x="2" y="25"/>
                    <a:pt x="4" y="25"/>
                    <a:pt x="5" y="24"/>
                  </a:cubicBezTo>
                  <a:cubicBezTo>
                    <a:pt x="22" y="8"/>
                    <a:pt x="22" y="8"/>
                    <a:pt x="22" y="8"/>
                  </a:cubicBezTo>
                  <a:cubicBezTo>
                    <a:pt x="38" y="24"/>
                    <a:pt x="38" y="24"/>
                    <a:pt x="38" y="24"/>
                  </a:cubicBezTo>
                  <a:cubicBezTo>
                    <a:pt x="40" y="25"/>
                    <a:pt x="41" y="25"/>
                    <a:pt x="42" y="24"/>
                  </a:cubicBezTo>
                  <a:cubicBezTo>
                    <a:pt x="44" y="23"/>
                    <a:pt x="44" y="21"/>
                    <a:pt x="42"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Narrow"/>
                <a:ea typeface="+mn-ea"/>
                <a:cs typeface="+mn-cs"/>
              </a:endParaRPr>
            </a:p>
          </p:txBody>
        </p:sp>
      </p:grpSp>
      <p:sp>
        <p:nvSpPr>
          <p:cNvPr id="50" name="Oval 18">
            <a:extLst>
              <a:ext uri="{FF2B5EF4-FFF2-40B4-BE49-F238E27FC236}">
                <a16:creationId xmlns:a16="http://schemas.microsoft.com/office/drawing/2014/main" id="{7CE29040-B9ED-4597-AD33-AC7E053B1C6E}"/>
              </a:ext>
            </a:extLst>
          </p:cNvPr>
          <p:cNvSpPr>
            <a:spLocks noChangeArrowheads="1"/>
          </p:cNvSpPr>
          <p:nvPr/>
        </p:nvSpPr>
        <p:spPr bwMode="auto">
          <a:xfrm>
            <a:off x="3328762" y="1021098"/>
            <a:ext cx="1301502" cy="1246200"/>
          </a:xfrm>
          <a:prstGeom prst="ellipse">
            <a:avLst/>
          </a:prstGeom>
          <a:solidFill>
            <a:schemeClr val="tx2">
              <a:lumMod val="20000"/>
              <a:lumOff val="80000"/>
            </a:schemeClr>
          </a:solidFill>
          <a:ln w="9525">
            <a:solidFill>
              <a:schemeClr val="accent1">
                <a:lumMod val="20000"/>
                <a:lumOff val="80000"/>
              </a:schemeClr>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none" lIns="121920" tIns="60960" rIns="121920" bIns="6096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Arial Narrow"/>
                <a:ea typeface="+mn-ea"/>
                <a:cs typeface="+mn-cs"/>
              </a:rPr>
              <a:t>2022-23</a:t>
            </a:r>
          </a:p>
        </p:txBody>
      </p:sp>
      <p:sp>
        <p:nvSpPr>
          <p:cNvPr id="68" name="Oval 18">
            <a:extLst>
              <a:ext uri="{FF2B5EF4-FFF2-40B4-BE49-F238E27FC236}">
                <a16:creationId xmlns:a16="http://schemas.microsoft.com/office/drawing/2014/main" id="{BD186A60-DF44-4DCE-888D-334BCFCD22C2}"/>
              </a:ext>
            </a:extLst>
          </p:cNvPr>
          <p:cNvSpPr>
            <a:spLocks noChangeArrowheads="1"/>
          </p:cNvSpPr>
          <p:nvPr/>
        </p:nvSpPr>
        <p:spPr bwMode="auto">
          <a:xfrm>
            <a:off x="5638658" y="1030023"/>
            <a:ext cx="1301502" cy="1246200"/>
          </a:xfrm>
          <a:prstGeom prst="ellipse">
            <a:avLst/>
          </a:prstGeom>
          <a:solidFill>
            <a:schemeClr val="tx2">
              <a:lumMod val="40000"/>
              <a:lumOff val="60000"/>
            </a:schemeClr>
          </a:solidFill>
          <a:ln w="9525">
            <a:solidFill>
              <a:schemeClr val="accent2"/>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none" lIns="121920" tIns="60960" rIns="121920" bIns="6096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Arial Narrow"/>
                <a:ea typeface="+mn-ea"/>
                <a:cs typeface="+mn-cs"/>
              </a:rPr>
              <a:t>2023-24</a:t>
            </a:r>
          </a:p>
        </p:txBody>
      </p:sp>
      <p:sp>
        <p:nvSpPr>
          <p:cNvPr id="72" name="Oval 18">
            <a:extLst>
              <a:ext uri="{FF2B5EF4-FFF2-40B4-BE49-F238E27FC236}">
                <a16:creationId xmlns:a16="http://schemas.microsoft.com/office/drawing/2014/main" id="{E645EA78-BDCD-4DE8-8413-B87F2357A66A}"/>
              </a:ext>
            </a:extLst>
          </p:cNvPr>
          <p:cNvSpPr>
            <a:spLocks noChangeArrowheads="1"/>
          </p:cNvSpPr>
          <p:nvPr/>
        </p:nvSpPr>
        <p:spPr bwMode="auto">
          <a:xfrm>
            <a:off x="7905924" y="1030023"/>
            <a:ext cx="1301502" cy="1246200"/>
          </a:xfrm>
          <a:prstGeom prst="ellipse">
            <a:avLst/>
          </a:prstGeom>
          <a:solidFill>
            <a:schemeClr val="accent1">
              <a:lumMod val="60000"/>
              <a:lumOff val="40000"/>
            </a:schemeClr>
          </a:solidFill>
          <a:ln w="9525">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none" lIns="121920" tIns="60960" rIns="121920" bIns="6096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Arial Narrow"/>
                <a:ea typeface="+mn-ea"/>
                <a:cs typeface="+mn-cs"/>
              </a:rPr>
              <a:t>2024-25</a:t>
            </a:r>
          </a:p>
        </p:txBody>
      </p:sp>
      <p:sp>
        <p:nvSpPr>
          <p:cNvPr id="74" name="Oval 18">
            <a:extLst>
              <a:ext uri="{FF2B5EF4-FFF2-40B4-BE49-F238E27FC236}">
                <a16:creationId xmlns:a16="http://schemas.microsoft.com/office/drawing/2014/main" id="{57918700-4CF3-4447-B061-D524CB937DF6}"/>
              </a:ext>
            </a:extLst>
          </p:cNvPr>
          <p:cNvSpPr>
            <a:spLocks noChangeArrowheads="1"/>
          </p:cNvSpPr>
          <p:nvPr/>
        </p:nvSpPr>
        <p:spPr bwMode="auto">
          <a:xfrm>
            <a:off x="10211787" y="1015842"/>
            <a:ext cx="1301502" cy="1246200"/>
          </a:xfrm>
          <a:prstGeom prst="ellipse">
            <a:avLst/>
          </a:prstGeom>
          <a:solidFill>
            <a:schemeClr val="tx2"/>
          </a:solidFill>
          <a:ln w="9525">
            <a:solidFill>
              <a:schemeClr val="accent2"/>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none" lIns="121920" tIns="60960" rIns="121920" bIns="6096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Arial Narrow"/>
                <a:ea typeface="+mn-ea"/>
                <a:cs typeface="+mn-cs"/>
              </a:rPr>
              <a:t>2025-26</a:t>
            </a:r>
          </a:p>
        </p:txBody>
      </p:sp>
      <p:sp>
        <p:nvSpPr>
          <p:cNvPr id="81" name="Rectangle 80">
            <a:extLst>
              <a:ext uri="{FF2B5EF4-FFF2-40B4-BE49-F238E27FC236}">
                <a16:creationId xmlns:a16="http://schemas.microsoft.com/office/drawing/2014/main" id="{3C5956CE-A19E-4222-BE95-4407F27E3D8E}"/>
              </a:ext>
            </a:extLst>
          </p:cNvPr>
          <p:cNvSpPr/>
          <p:nvPr/>
        </p:nvSpPr>
        <p:spPr>
          <a:xfrm>
            <a:off x="3092073" y="3145133"/>
            <a:ext cx="1763377" cy="2944130"/>
          </a:xfrm>
          <a:prstGeom prst="rect">
            <a:avLst/>
          </a:prstGeom>
          <a:solidFill>
            <a:schemeClr val="tx2">
              <a:lumMod val="20000"/>
              <a:lumOff val="80000"/>
            </a:schemeClr>
          </a:solidFill>
          <a:ln>
            <a:solidFill>
              <a:schemeClr val="accent1">
                <a:lumMod val="40000"/>
                <a:lumOff val="6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Narrow" panose="020B0606020202030204" pitchFamily="34" charset="0"/>
              </a:rPr>
              <a:t>Expand offer of TK to four-year-</a:t>
            </a:r>
            <a:r>
              <a:rPr lang="en-US" b="1" dirty="0" err="1">
                <a:solidFill>
                  <a:schemeClr val="tx1"/>
                </a:solidFill>
                <a:latin typeface="Arial Narrow" panose="020B0606020202030204" pitchFamily="34" charset="0"/>
              </a:rPr>
              <a:t>olds</a:t>
            </a:r>
            <a:r>
              <a:rPr lang="en-US" b="1" dirty="0">
                <a:solidFill>
                  <a:schemeClr val="tx1"/>
                </a:solidFill>
                <a:latin typeface="Arial Narrow" panose="020B0606020202030204" pitchFamily="34" charset="0"/>
              </a:rPr>
              <a:t> whose </a:t>
            </a:r>
            <a:br>
              <a:rPr lang="en-US" b="1" dirty="0">
                <a:solidFill>
                  <a:schemeClr val="tx1"/>
                </a:solidFill>
                <a:latin typeface="Arial Narrow" panose="020B0606020202030204" pitchFamily="34" charset="0"/>
              </a:rPr>
            </a:br>
            <a:r>
              <a:rPr lang="en-US" b="1" dirty="0">
                <a:solidFill>
                  <a:schemeClr val="tx1"/>
                </a:solidFill>
                <a:latin typeface="Arial Narrow" panose="020B0606020202030204" pitchFamily="34" charset="0"/>
              </a:rPr>
              <a:t>fifth</a:t>
            </a:r>
            <a:r>
              <a:rPr lang="en-US" b="1" baseline="30000" dirty="0">
                <a:solidFill>
                  <a:schemeClr val="tx1"/>
                </a:solidFill>
                <a:latin typeface="Arial Narrow" panose="020B0606020202030204" pitchFamily="34" charset="0"/>
              </a:rPr>
              <a:t> </a:t>
            </a:r>
            <a:r>
              <a:rPr lang="en-US" b="1" dirty="0">
                <a:solidFill>
                  <a:schemeClr val="tx1"/>
                </a:solidFill>
                <a:latin typeface="Arial Narrow" panose="020B0606020202030204" pitchFamily="34" charset="0"/>
              </a:rPr>
              <a:t>birthday</a:t>
            </a:r>
            <a:br>
              <a:rPr lang="en-US" b="1" dirty="0">
                <a:solidFill>
                  <a:schemeClr val="tx1"/>
                </a:solidFill>
                <a:latin typeface="Arial Narrow" panose="020B0606020202030204" pitchFamily="34" charset="0"/>
              </a:rPr>
            </a:br>
            <a:r>
              <a:rPr lang="en-US" b="1" dirty="0">
                <a:solidFill>
                  <a:schemeClr val="tx1"/>
                </a:solidFill>
                <a:latin typeface="Arial Narrow" panose="020B0606020202030204" pitchFamily="34" charset="0"/>
              </a:rPr>
              <a:t>occurs between </a:t>
            </a:r>
            <a:br>
              <a:rPr lang="en-US" b="1" dirty="0">
                <a:solidFill>
                  <a:schemeClr val="tx1"/>
                </a:solidFill>
                <a:latin typeface="Arial Narrow" panose="020B0606020202030204" pitchFamily="34" charset="0"/>
              </a:rPr>
            </a:br>
            <a:r>
              <a:rPr lang="en-US" b="1" dirty="0">
                <a:solidFill>
                  <a:schemeClr val="tx1"/>
                </a:solidFill>
                <a:latin typeface="Arial Narrow" panose="020B0606020202030204" pitchFamily="34" charset="0"/>
              </a:rPr>
              <a:t>September 2 and </a:t>
            </a:r>
            <a:r>
              <a:rPr lang="en-US" b="1" u="sng" dirty="0">
                <a:solidFill>
                  <a:schemeClr val="tx1"/>
                </a:solidFill>
                <a:latin typeface="Arial Narrow" panose="020B0606020202030204" pitchFamily="34" charset="0"/>
              </a:rPr>
              <a:t>February 2</a:t>
            </a:r>
            <a:r>
              <a:rPr lang="en-US" b="1" dirty="0">
                <a:solidFill>
                  <a:schemeClr val="tx1"/>
                </a:solidFill>
                <a:latin typeface="Arial Narrow" panose="020B0606020202030204" pitchFamily="34" charset="0"/>
              </a:rPr>
              <a:t>; inclusive</a:t>
            </a:r>
          </a:p>
          <a:p>
            <a:pPr algn="ctr"/>
            <a:endParaRPr lang="en-US" sz="2000" b="1" dirty="0">
              <a:latin typeface="Arial Narrow" panose="020B0606020202030204" pitchFamily="34" charset="0"/>
            </a:endParaRPr>
          </a:p>
        </p:txBody>
      </p:sp>
      <p:sp>
        <p:nvSpPr>
          <p:cNvPr id="82" name="Arrow: Striped Right 81">
            <a:extLst>
              <a:ext uri="{FF2B5EF4-FFF2-40B4-BE49-F238E27FC236}">
                <a16:creationId xmlns:a16="http://schemas.microsoft.com/office/drawing/2014/main" id="{EB872261-AFB7-490B-96AF-DEE51D2DEDE9}"/>
              </a:ext>
            </a:extLst>
          </p:cNvPr>
          <p:cNvSpPr/>
          <p:nvPr/>
        </p:nvSpPr>
        <p:spPr>
          <a:xfrm rot="16200000">
            <a:off x="3597420" y="1915687"/>
            <a:ext cx="752684" cy="1599165"/>
          </a:xfrm>
          <a:prstGeom prst="stripedRight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row: Striped Right 82">
            <a:extLst>
              <a:ext uri="{FF2B5EF4-FFF2-40B4-BE49-F238E27FC236}">
                <a16:creationId xmlns:a16="http://schemas.microsoft.com/office/drawing/2014/main" id="{72B8A95F-F56E-499C-B793-DB313127388B}"/>
              </a:ext>
            </a:extLst>
          </p:cNvPr>
          <p:cNvSpPr/>
          <p:nvPr/>
        </p:nvSpPr>
        <p:spPr>
          <a:xfrm rot="16200000">
            <a:off x="5913067" y="1915687"/>
            <a:ext cx="752684" cy="1599165"/>
          </a:xfrm>
          <a:prstGeom prst="striped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Arrow: Striped Right 83">
            <a:extLst>
              <a:ext uri="{FF2B5EF4-FFF2-40B4-BE49-F238E27FC236}">
                <a16:creationId xmlns:a16="http://schemas.microsoft.com/office/drawing/2014/main" id="{6869A392-9E58-498C-940C-95C6574F1528}"/>
              </a:ext>
            </a:extLst>
          </p:cNvPr>
          <p:cNvSpPr/>
          <p:nvPr/>
        </p:nvSpPr>
        <p:spPr>
          <a:xfrm rot="16200000">
            <a:off x="8180334" y="1935800"/>
            <a:ext cx="752684" cy="1599165"/>
          </a:xfrm>
          <a:prstGeom prst="striped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Arrow: Striped Right 84">
            <a:extLst>
              <a:ext uri="{FF2B5EF4-FFF2-40B4-BE49-F238E27FC236}">
                <a16:creationId xmlns:a16="http://schemas.microsoft.com/office/drawing/2014/main" id="{D8C2DC7C-78BB-48A0-81A8-24A0E5B92363}"/>
              </a:ext>
            </a:extLst>
          </p:cNvPr>
          <p:cNvSpPr/>
          <p:nvPr/>
        </p:nvSpPr>
        <p:spPr>
          <a:xfrm rot="16200000">
            <a:off x="10495980" y="1918385"/>
            <a:ext cx="752684" cy="1599165"/>
          </a:xfrm>
          <a:prstGeom prst="striped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D2458111-EF27-4D82-828E-4D3ECC43DE0A}"/>
              </a:ext>
            </a:extLst>
          </p:cNvPr>
          <p:cNvSpPr/>
          <p:nvPr/>
        </p:nvSpPr>
        <p:spPr>
          <a:xfrm>
            <a:off x="5383531" y="3145132"/>
            <a:ext cx="1763376" cy="2944368"/>
          </a:xfrm>
          <a:prstGeom prst="rect">
            <a:avLst/>
          </a:prstGeom>
          <a:solidFill>
            <a:schemeClr val="tx2">
              <a:lumMod val="40000"/>
              <a:lumOff val="60000"/>
            </a:schemeClr>
          </a:solidFill>
          <a:ln>
            <a:solidFill>
              <a:schemeClr val="accent2"/>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Narrow" panose="020B0606020202030204" pitchFamily="34" charset="0"/>
              </a:rPr>
              <a:t>Expand offer of TK to four-year-</a:t>
            </a:r>
            <a:r>
              <a:rPr lang="en-US" b="1" dirty="0" err="1">
                <a:solidFill>
                  <a:schemeClr val="tx1"/>
                </a:solidFill>
                <a:latin typeface="Arial Narrow" panose="020B0606020202030204" pitchFamily="34" charset="0"/>
              </a:rPr>
              <a:t>olds</a:t>
            </a:r>
            <a:r>
              <a:rPr lang="en-US" b="1" dirty="0">
                <a:solidFill>
                  <a:schemeClr val="tx1"/>
                </a:solidFill>
                <a:latin typeface="Arial Narrow" panose="020B0606020202030204" pitchFamily="34" charset="0"/>
              </a:rPr>
              <a:t> whose </a:t>
            </a:r>
            <a:br>
              <a:rPr lang="en-US" b="1" dirty="0">
                <a:solidFill>
                  <a:schemeClr val="tx1"/>
                </a:solidFill>
                <a:latin typeface="Arial Narrow" panose="020B0606020202030204" pitchFamily="34" charset="0"/>
              </a:rPr>
            </a:br>
            <a:r>
              <a:rPr lang="en-US" b="1" dirty="0">
                <a:solidFill>
                  <a:schemeClr val="tx1"/>
                </a:solidFill>
                <a:latin typeface="Arial Narrow" panose="020B0606020202030204" pitchFamily="34" charset="0"/>
              </a:rPr>
              <a:t>fifth birthday</a:t>
            </a:r>
            <a:br>
              <a:rPr lang="en-US" b="1" dirty="0">
                <a:solidFill>
                  <a:schemeClr val="tx1"/>
                </a:solidFill>
                <a:latin typeface="Arial Narrow" panose="020B0606020202030204" pitchFamily="34" charset="0"/>
              </a:rPr>
            </a:br>
            <a:r>
              <a:rPr lang="en-US" b="1" dirty="0">
                <a:solidFill>
                  <a:schemeClr val="tx1"/>
                </a:solidFill>
                <a:latin typeface="Arial Narrow" panose="020B0606020202030204" pitchFamily="34" charset="0"/>
              </a:rPr>
              <a:t>occurs between </a:t>
            </a:r>
            <a:br>
              <a:rPr lang="en-US" b="1" dirty="0">
                <a:solidFill>
                  <a:schemeClr val="tx1"/>
                </a:solidFill>
                <a:latin typeface="Arial Narrow" panose="020B0606020202030204" pitchFamily="34" charset="0"/>
              </a:rPr>
            </a:br>
            <a:r>
              <a:rPr lang="en-US" b="1" dirty="0">
                <a:solidFill>
                  <a:schemeClr val="tx1"/>
                </a:solidFill>
                <a:latin typeface="Arial Narrow" panose="020B0606020202030204" pitchFamily="34" charset="0"/>
              </a:rPr>
              <a:t>September 2 and </a:t>
            </a:r>
            <a:r>
              <a:rPr lang="en-US" b="1" u="sng" dirty="0">
                <a:solidFill>
                  <a:schemeClr val="tx1"/>
                </a:solidFill>
                <a:latin typeface="Arial Narrow" panose="020B0606020202030204" pitchFamily="34" charset="0"/>
              </a:rPr>
              <a:t>April 2</a:t>
            </a:r>
            <a:r>
              <a:rPr lang="en-US" b="1" dirty="0">
                <a:solidFill>
                  <a:schemeClr val="tx1"/>
                </a:solidFill>
                <a:latin typeface="Arial Narrow" panose="020B0606020202030204" pitchFamily="34" charset="0"/>
              </a:rPr>
              <a:t>; inclusive</a:t>
            </a:r>
          </a:p>
          <a:p>
            <a:pPr algn="ctr"/>
            <a:endParaRPr lang="en-US" b="1" u="sng" dirty="0">
              <a:solidFill>
                <a:schemeClr val="tx1"/>
              </a:solidFill>
              <a:latin typeface="Arial Narrow" panose="020B0606020202030204" pitchFamily="34" charset="0"/>
            </a:endParaRPr>
          </a:p>
          <a:p>
            <a:pPr algn="ctr"/>
            <a:endParaRPr lang="en-US" sz="2000" b="1" dirty="0">
              <a:latin typeface="Arial Narrow" panose="020B0606020202030204" pitchFamily="34" charset="0"/>
            </a:endParaRPr>
          </a:p>
        </p:txBody>
      </p:sp>
      <p:sp>
        <p:nvSpPr>
          <p:cNvPr id="87" name="Rectangle 86">
            <a:extLst>
              <a:ext uri="{FF2B5EF4-FFF2-40B4-BE49-F238E27FC236}">
                <a16:creationId xmlns:a16="http://schemas.microsoft.com/office/drawing/2014/main" id="{8A33AD40-A3DF-4644-B87F-CC85C6D430FD}"/>
              </a:ext>
            </a:extLst>
          </p:cNvPr>
          <p:cNvSpPr/>
          <p:nvPr/>
        </p:nvSpPr>
        <p:spPr>
          <a:xfrm>
            <a:off x="7674988" y="3144459"/>
            <a:ext cx="1763375" cy="2944804"/>
          </a:xfrm>
          <a:prstGeom prst="rect">
            <a:avLst/>
          </a:prstGeom>
          <a:solidFill>
            <a:schemeClr val="accent1">
              <a:lumMod val="60000"/>
              <a:lumOff val="40000"/>
            </a:schemeClr>
          </a:solidFill>
          <a:ln>
            <a:solidFill>
              <a:schemeClr val="accent2">
                <a:lumMod val="40000"/>
                <a:lumOff val="6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Narrow" panose="020B0606020202030204" pitchFamily="34" charset="0"/>
              </a:rPr>
              <a:t>Expand offer of TK to four-year-</a:t>
            </a:r>
            <a:r>
              <a:rPr lang="en-US" b="1" dirty="0" err="1">
                <a:solidFill>
                  <a:schemeClr val="bg1"/>
                </a:solidFill>
                <a:latin typeface="Arial Narrow" panose="020B0606020202030204" pitchFamily="34" charset="0"/>
              </a:rPr>
              <a:t>olds</a:t>
            </a:r>
            <a:r>
              <a:rPr lang="en-US" b="1" dirty="0">
                <a:solidFill>
                  <a:schemeClr val="bg1"/>
                </a:solidFill>
                <a:latin typeface="Arial Narrow" panose="020B0606020202030204" pitchFamily="34" charset="0"/>
              </a:rPr>
              <a:t> whose </a:t>
            </a:r>
            <a:br>
              <a:rPr lang="en-US" b="1" dirty="0">
                <a:solidFill>
                  <a:schemeClr val="bg1"/>
                </a:solidFill>
                <a:latin typeface="Arial Narrow" panose="020B0606020202030204" pitchFamily="34" charset="0"/>
              </a:rPr>
            </a:br>
            <a:r>
              <a:rPr lang="en-US" b="1" dirty="0">
                <a:solidFill>
                  <a:schemeClr val="bg1"/>
                </a:solidFill>
                <a:latin typeface="Arial Narrow" panose="020B0606020202030204" pitchFamily="34" charset="0"/>
              </a:rPr>
              <a:t>fifth birthday</a:t>
            </a:r>
            <a:br>
              <a:rPr lang="en-US" b="1" dirty="0">
                <a:solidFill>
                  <a:schemeClr val="bg1"/>
                </a:solidFill>
                <a:latin typeface="Arial Narrow" panose="020B0606020202030204" pitchFamily="34" charset="0"/>
              </a:rPr>
            </a:br>
            <a:r>
              <a:rPr lang="en-US" b="1" dirty="0">
                <a:solidFill>
                  <a:schemeClr val="bg1"/>
                </a:solidFill>
                <a:latin typeface="Arial Narrow" panose="020B0606020202030204" pitchFamily="34" charset="0"/>
              </a:rPr>
              <a:t>occurs between </a:t>
            </a:r>
            <a:br>
              <a:rPr lang="en-US" b="1" dirty="0">
                <a:solidFill>
                  <a:schemeClr val="bg1"/>
                </a:solidFill>
                <a:latin typeface="Arial Narrow" panose="020B0606020202030204" pitchFamily="34" charset="0"/>
              </a:rPr>
            </a:br>
            <a:r>
              <a:rPr lang="en-US" b="1" dirty="0">
                <a:solidFill>
                  <a:schemeClr val="bg1"/>
                </a:solidFill>
                <a:latin typeface="Arial Narrow" panose="020B0606020202030204" pitchFamily="34" charset="0"/>
              </a:rPr>
              <a:t>September 2 and </a:t>
            </a:r>
            <a:r>
              <a:rPr lang="en-US" b="1" u="sng" dirty="0">
                <a:solidFill>
                  <a:schemeClr val="bg1"/>
                </a:solidFill>
                <a:latin typeface="Arial Narrow" panose="020B0606020202030204" pitchFamily="34" charset="0"/>
              </a:rPr>
              <a:t>June 2</a:t>
            </a:r>
            <a:r>
              <a:rPr lang="en-US" b="1" dirty="0">
                <a:solidFill>
                  <a:schemeClr val="bg1"/>
                </a:solidFill>
                <a:latin typeface="Arial Narrow" panose="020B0606020202030204" pitchFamily="34" charset="0"/>
              </a:rPr>
              <a:t>; inclusive</a:t>
            </a:r>
          </a:p>
          <a:p>
            <a:pPr algn="ctr"/>
            <a:endParaRPr lang="en-US" b="1" u="sng" dirty="0">
              <a:solidFill>
                <a:schemeClr val="bg1"/>
              </a:solidFill>
              <a:latin typeface="Arial Narrow" panose="020B0606020202030204" pitchFamily="34" charset="0"/>
            </a:endParaRPr>
          </a:p>
          <a:p>
            <a:pPr algn="ctr"/>
            <a:endParaRPr lang="en-US" sz="2000" b="1" dirty="0">
              <a:latin typeface="Arial Narrow" panose="020B0606020202030204" pitchFamily="34" charset="0"/>
            </a:endParaRPr>
          </a:p>
        </p:txBody>
      </p:sp>
      <p:sp>
        <p:nvSpPr>
          <p:cNvPr id="88" name="Rectangle 87">
            <a:extLst>
              <a:ext uri="{FF2B5EF4-FFF2-40B4-BE49-F238E27FC236}">
                <a16:creationId xmlns:a16="http://schemas.microsoft.com/office/drawing/2014/main" id="{6FBD4790-1C20-4C7B-8861-508FA0872340}"/>
              </a:ext>
            </a:extLst>
          </p:cNvPr>
          <p:cNvSpPr/>
          <p:nvPr/>
        </p:nvSpPr>
        <p:spPr>
          <a:xfrm>
            <a:off x="9992130" y="3149719"/>
            <a:ext cx="1763377" cy="2944368"/>
          </a:xfrm>
          <a:prstGeom prst="rect">
            <a:avLst/>
          </a:prstGeom>
          <a:solidFill>
            <a:schemeClr val="tx2"/>
          </a:solidFill>
          <a:ln>
            <a:solidFill>
              <a:schemeClr val="accent2"/>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Narrow" panose="020B0606020202030204" pitchFamily="34" charset="0"/>
              </a:rPr>
              <a:t>Expand offer of TK to three-year-</a:t>
            </a:r>
            <a:r>
              <a:rPr lang="en-US" b="1" dirty="0" err="1">
                <a:solidFill>
                  <a:schemeClr val="bg1"/>
                </a:solidFill>
                <a:latin typeface="Arial Narrow" panose="020B0606020202030204" pitchFamily="34" charset="0"/>
              </a:rPr>
              <a:t>olds</a:t>
            </a:r>
            <a:r>
              <a:rPr lang="en-US" b="1" dirty="0">
                <a:solidFill>
                  <a:schemeClr val="bg1"/>
                </a:solidFill>
                <a:latin typeface="Arial Narrow" panose="020B0606020202030204" pitchFamily="34" charset="0"/>
              </a:rPr>
              <a:t> whose </a:t>
            </a:r>
            <a:br>
              <a:rPr lang="en-US" b="1" dirty="0">
                <a:solidFill>
                  <a:schemeClr val="bg1"/>
                </a:solidFill>
                <a:latin typeface="Arial Narrow" panose="020B0606020202030204" pitchFamily="34" charset="0"/>
              </a:rPr>
            </a:br>
            <a:r>
              <a:rPr lang="en-US" b="1" dirty="0">
                <a:solidFill>
                  <a:schemeClr val="bg1"/>
                </a:solidFill>
                <a:latin typeface="Arial Narrow" panose="020B0606020202030204" pitchFamily="34" charset="0"/>
              </a:rPr>
              <a:t>fourth birthday</a:t>
            </a:r>
            <a:br>
              <a:rPr lang="en-US" b="1" dirty="0">
                <a:solidFill>
                  <a:schemeClr val="bg1"/>
                </a:solidFill>
                <a:latin typeface="Arial Narrow" panose="020B0606020202030204" pitchFamily="34" charset="0"/>
              </a:rPr>
            </a:br>
            <a:r>
              <a:rPr lang="en-US" b="1" dirty="0">
                <a:solidFill>
                  <a:schemeClr val="bg1"/>
                </a:solidFill>
                <a:latin typeface="Arial Narrow" panose="020B0606020202030204" pitchFamily="34" charset="0"/>
              </a:rPr>
              <a:t>occurs </a:t>
            </a:r>
            <a:br>
              <a:rPr lang="en-US" b="1" dirty="0">
                <a:solidFill>
                  <a:schemeClr val="bg1"/>
                </a:solidFill>
                <a:latin typeface="Arial Narrow" panose="020B0606020202030204" pitchFamily="34" charset="0"/>
              </a:rPr>
            </a:br>
            <a:r>
              <a:rPr lang="en-US" b="1" dirty="0">
                <a:solidFill>
                  <a:schemeClr val="bg1"/>
                </a:solidFill>
                <a:latin typeface="Arial Narrow" panose="020B0606020202030204" pitchFamily="34" charset="0"/>
              </a:rPr>
              <a:t>by September 1; inclusive</a:t>
            </a:r>
          </a:p>
          <a:p>
            <a:pPr algn="ctr"/>
            <a:endParaRPr lang="en-US" b="1" dirty="0">
              <a:solidFill>
                <a:schemeClr val="bg1"/>
              </a:solidFill>
              <a:latin typeface="Arial Narrow" panose="020B0606020202030204" pitchFamily="34" charset="0"/>
            </a:endParaRPr>
          </a:p>
          <a:p>
            <a:pPr algn="ctr"/>
            <a:endParaRPr lang="en-US" sz="2000" b="1" dirty="0">
              <a:latin typeface="Arial Narrow" panose="020B0606020202030204" pitchFamily="34" charset="0"/>
            </a:endParaRPr>
          </a:p>
        </p:txBody>
      </p:sp>
      <p:grpSp>
        <p:nvGrpSpPr>
          <p:cNvPr id="91" name="Group 90">
            <a:extLst>
              <a:ext uri="{FF2B5EF4-FFF2-40B4-BE49-F238E27FC236}">
                <a16:creationId xmlns:a16="http://schemas.microsoft.com/office/drawing/2014/main" id="{ACB8FC4F-4187-424A-AEE2-73C265D9D308}"/>
              </a:ext>
            </a:extLst>
          </p:cNvPr>
          <p:cNvGrpSpPr/>
          <p:nvPr/>
        </p:nvGrpSpPr>
        <p:grpSpPr>
          <a:xfrm>
            <a:off x="11689191" y="1505288"/>
            <a:ext cx="414068" cy="393145"/>
            <a:chOff x="11750616" y="2007079"/>
            <a:chExt cx="414068" cy="393145"/>
          </a:xfrm>
        </p:grpSpPr>
        <p:sp>
          <p:nvSpPr>
            <p:cNvPr id="89" name="Oval 88">
              <a:extLst>
                <a:ext uri="{FF2B5EF4-FFF2-40B4-BE49-F238E27FC236}">
                  <a16:creationId xmlns:a16="http://schemas.microsoft.com/office/drawing/2014/main" id="{80669085-0C76-45D0-A513-D9CF29B258F6}"/>
                </a:ext>
              </a:extLst>
            </p:cNvPr>
            <p:cNvSpPr/>
            <p:nvPr/>
          </p:nvSpPr>
          <p:spPr>
            <a:xfrm>
              <a:off x="11750616" y="2007079"/>
              <a:ext cx="414068" cy="39314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241F0461-D4D6-4F21-B1A7-2D35BD059BB7}"/>
                </a:ext>
              </a:extLst>
            </p:cNvPr>
            <p:cNvSpPr/>
            <p:nvPr/>
          </p:nvSpPr>
          <p:spPr>
            <a:xfrm>
              <a:off x="11865743" y="2103716"/>
              <a:ext cx="183813" cy="1806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9841DA94-27B0-49F9-8367-D40B4E7841A7}"/>
              </a:ext>
            </a:extLst>
          </p:cNvPr>
          <p:cNvSpPr/>
          <p:nvPr/>
        </p:nvSpPr>
        <p:spPr>
          <a:xfrm>
            <a:off x="794384" y="3146573"/>
            <a:ext cx="1836112" cy="2939545"/>
          </a:xfrm>
          <a:prstGeom prst="rect">
            <a:avLst/>
          </a:prstGeom>
          <a:solidFill>
            <a:schemeClr val="accent2">
              <a:lumMod val="40000"/>
              <a:lumOff val="60000"/>
            </a:schemeClr>
          </a:solidFill>
          <a:ln>
            <a:solidFill>
              <a:schemeClr val="accent2"/>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Narrow" panose="020B0606020202030204" pitchFamily="34" charset="0"/>
              </a:rPr>
              <a:t>Offer TK to </a:t>
            </a:r>
            <a:br>
              <a:rPr lang="en-US" b="1" dirty="0">
                <a:solidFill>
                  <a:schemeClr val="tx1"/>
                </a:solidFill>
                <a:latin typeface="Arial Narrow" panose="020B0606020202030204" pitchFamily="34" charset="0"/>
              </a:rPr>
            </a:br>
            <a:r>
              <a:rPr lang="en-US" b="1" dirty="0">
                <a:solidFill>
                  <a:schemeClr val="tx1"/>
                </a:solidFill>
                <a:latin typeface="Arial Narrow" panose="020B0606020202030204" pitchFamily="34" charset="0"/>
              </a:rPr>
              <a:t>four-year-</a:t>
            </a:r>
            <a:r>
              <a:rPr lang="en-US" b="1" dirty="0" err="1">
                <a:solidFill>
                  <a:schemeClr val="tx1"/>
                </a:solidFill>
                <a:latin typeface="Arial Narrow" panose="020B0606020202030204" pitchFamily="34" charset="0"/>
              </a:rPr>
              <a:t>olds</a:t>
            </a:r>
            <a:r>
              <a:rPr lang="en-US" b="1" dirty="0">
                <a:solidFill>
                  <a:schemeClr val="tx1"/>
                </a:solidFill>
                <a:latin typeface="Arial Narrow" panose="020B0606020202030204" pitchFamily="34" charset="0"/>
              </a:rPr>
              <a:t> whose fifth birthday</a:t>
            </a:r>
            <a:br>
              <a:rPr lang="en-US" b="1" dirty="0">
                <a:solidFill>
                  <a:schemeClr val="tx1"/>
                </a:solidFill>
                <a:latin typeface="Arial Narrow" panose="020B0606020202030204" pitchFamily="34" charset="0"/>
              </a:rPr>
            </a:br>
            <a:r>
              <a:rPr lang="en-US" b="1" dirty="0">
                <a:solidFill>
                  <a:schemeClr val="tx1"/>
                </a:solidFill>
                <a:latin typeface="Arial Narrow" panose="020B0606020202030204" pitchFamily="34" charset="0"/>
              </a:rPr>
              <a:t>occurs between </a:t>
            </a:r>
            <a:br>
              <a:rPr lang="en-US" b="1" dirty="0">
                <a:solidFill>
                  <a:schemeClr val="tx1"/>
                </a:solidFill>
                <a:latin typeface="Arial Narrow" panose="020B0606020202030204" pitchFamily="34" charset="0"/>
              </a:rPr>
            </a:br>
            <a:r>
              <a:rPr lang="en-US" b="1" dirty="0">
                <a:solidFill>
                  <a:schemeClr val="tx1"/>
                </a:solidFill>
                <a:latin typeface="Arial Narrow" panose="020B0606020202030204" pitchFamily="34" charset="0"/>
              </a:rPr>
              <a:t>September 2 and December 2</a:t>
            </a:r>
          </a:p>
          <a:p>
            <a:pPr algn="ctr"/>
            <a:endParaRPr lang="en-US" sz="2000" b="1" dirty="0">
              <a:latin typeface="Arial Narrow" panose="020B0606020202030204" pitchFamily="34" charset="0"/>
            </a:endParaRPr>
          </a:p>
        </p:txBody>
      </p:sp>
      <p:sp>
        <p:nvSpPr>
          <p:cNvPr id="25" name="Arrow: Striped Right 24">
            <a:extLst>
              <a:ext uri="{FF2B5EF4-FFF2-40B4-BE49-F238E27FC236}">
                <a16:creationId xmlns:a16="http://schemas.microsoft.com/office/drawing/2014/main" id="{44CF1585-A227-4721-8809-82386EC200AD}"/>
              </a:ext>
            </a:extLst>
          </p:cNvPr>
          <p:cNvSpPr/>
          <p:nvPr/>
        </p:nvSpPr>
        <p:spPr>
          <a:xfrm rot="16200000">
            <a:off x="1381837" y="1887790"/>
            <a:ext cx="752684" cy="1599165"/>
          </a:xfrm>
          <a:prstGeom prst="stripedRight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18">
            <a:extLst>
              <a:ext uri="{FF2B5EF4-FFF2-40B4-BE49-F238E27FC236}">
                <a16:creationId xmlns:a16="http://schemas.microsoft.com/office/drawing/2014/main" id="{ED77EA49-0BD2-4294-B60B-2C23DC56698A}"/>
              </a:ext>
            </a:extLst>
          </p:cNvPr>
          <p:cNvSpPr>
            <a:spLocks noChangeArrowheads="1"/>
          </p:cNvSpPr>
          <p:nvPr/>
        </p:nvSpPr>
        <p:spPr bwMode="auto">
          <a:xfrm>
            <a:off x="1107428" y="1013141"/>
            <a:ext cx="1301502" cy="1246200"/>
          </a:xfrm>
          <a:prstGeom prst="ellipse">
            <a:avLst/>
          </a:prstGeom>
          <a:solidFill>
            <a:schemeClr val="accent2">
              <a:lumMod val="40000"/>
              <a:lumOff val="60000"/>
            </a:schemeClr>
          </a:solidFill>
          <a:ln w="9525">
            <a:solidFill>
              <a:schemeClr val="accent2"/>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none" lIns="121920" tIns="60960" rIns="121920" bIns="6096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Arial Narrow"/>
                <a:ea typeface="+mn-ea"/>
                <a:cs typeface="+mn-cs"/>
              </a:rPr>
              <a:t>2021-22</a:t>
            </a:r>
          </a:p>
        </p:txBody>
      </p:sp>
      <p:sp>
        <p:nvSpPr>
          <p:cNvPr id="2" name="TextBox 1">
            <a:extLst>
              <a:ext uri="{FF2B5EF4-FFF2-40B4-BE49-F238E27FC236}">
                <a16:creationId xmlns:a16="http://schemas.microsoft.com/office/drawing/2014/main" id="{857788AF-7FAC-4458-932A-A881BA714285}"/>
              </a:ext>
            </a:extLst>
          </p:cNvPr>
          <p:cNvSpPr txBox="1"/>
          <p:nvPr/>
        </p:nvSpPr>
        <p:spPr>
          <a:xfrm>
            <a:off x="93540" y="6180667"/>
            <a:ext cx="4657725" cy="338554"/>
          </a:xfrm>
          <a:prstGeom prst="rect">
            <a:avLst/>
          </a:prstGeom>
          <a:noFill/>
        </p:spPr>
        <p:txBody>
          <a:bodyPr wrap="square" rtlCol="0">
            <a:spAutoFit/>
          </a:bodyPr>
          <a:lstStyle/>
          <a:p>
            <a:pPr algn="l"/>
            <a:r>
              <a:rPr lang="en-US" sz="1600" b="1" dirty="0">
                <a:latin typeface="Arial Narrow" panose="020B0604020202020204" pitchFamily="34" charset="0"/>
                <a:cs typeface="Arial Narrow" panose="020B0604020202020204" pitchFamily="34" charset="0"/>
              </a:rPr>
              <a:t>Education Code Sections (EC §) 48000(c)(1)(C)—(G)</a:t>
            </a:r>
          </a:p>
        </p:txBody>
      </p:sp>
      <p:sp>
        <p:nvSpPr>
          <p:cNvPr id="29" name="Footer Placeholder 3">
            <a:extLst>
              <a:ext uri="{FF2B5EF4-FFF2-40B4-BE49-F238E27FC236}">
                <a16:creationId xmlns:a16="http://schemas.microsoft.com/office/drawing/2014/main" id="{531E8F56-AA63-4CCC-9740-045F345EE7A9}"/>
              </a:ext>
            </a:extLst>
          </p:cNvPr>
          <p:cNvSpPr>
            <a:spLocks noGrp="1"/>
          </p:cNvSpPr>
          <p:nvPr>
            <p:ph type="ftr" sz="quarter" idx="11"/>
          </p:nvPr>
        </p:nvSpPr>
        <p:spPr>
          <a:xfrm>
            <a:off x="4754231" y="6594376"/>
            <a:ext cx="2669921" cy="229906"/>
          </a:xfrm>
        </p:spPr>
        <p:txBody>
          <a:bodyPr/>
          <a:lstStyle/>
          <a:p>
            <a:r>
              <a:rPr lang="en-US"/>
              <a:t>© 2022 School Services of California Inc.</a:t>
            </a:r>
            <a:endParaRPr lang="en-US" dirty="0"/>
          </a:p>
        </p:txBody>
      </p:sp>
      <p:sp>
        <p:nvSpPr>
          <p:cNvPr id="30" name="Slide Number Placeholder 4">
            <a:extLst>
              <a:ext uri="{FF2B5EF4-FFF2-40B4-BE49-F238E27FC236}">
                <a16:creationId xmlns:a16="http://schemas.microsoft.com/office/drawing/2014/main" id="{F47D545B-DF44-49D3-A8FC-320F74EE5838}"/>
              </a:ext>
            </a:extLst>
          </p:cNvPr>
          <p:cNvSpPr>
            <a:spLocks noGrp="1"/>
          </p:cNvSpPr>
          <p:nvPr>
            <p:ph type="sldNum" sz="quarter" idx="12"/>
          </p:nvPr>
        </p:nvSpPr>
        <p:spPr>
          <a:xfrm>
            <a:off x="11439144" y="6537959"/>
            <a:ext cx="676656" cy="320040"/>
          </a:xfrm>
        </p:spPr>
        <p:txBody>
          <a:bodyPr/>
          <a:lstStyle/>
          <a:p>
            <a:fld id="{42503F20-67DD-4948-B6DE-4DDC1702207D}" type="slidenum">
              <a:rPr lang="en-US" smtClean="0"/>
              <a:pPr/>
              <a:t>15</a:t>
            </a:fld>
            <a:endParaRPr lang="en-US" dirty="0"/>
          </a:p>
        </p:txBody>
      </p:sp>
    </p:spTree>
    <p:extLst>
      <p:ext uri="{BB962C8B-B14F-4D97-AF65-F5344CB8AC3E}">
        <p14:creationId xmlns:p14="http://schemas.microsoft.com/office/powerpoint/2010/main" val="3136922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C141FFD-6B24-44B7-8163-1E0EBF1402E0}"/>
              </a:ext>
            </a:extLst>
          </p:cNvPr>
          <p:cNvSpPr>
            <a:spLocks noGrp="1"/>
          </p:cNvSpPr>
          <p:nvPr>
            <p:ph type="title"/>
          </p:nvPr>
        </p:nvSpPr>
        <p:spPr/>
        <p:txBody>
          <a:bodyPr/>
          <a:lstStyle/>
          <a:p>
            <a:r>
              <a:rPr lang="en-US" dirty="0"/>
              <a:t>Summary of Plans for Categoricals</a:t>
            </a:r>
          </a:p>
        </p:txBody>
      </p:sp>
      <p:sp>
        <p:nvSpPr>
          <p:cNvPr id="3" name="Content Placeholder 2">
            <a:extLst>
              <a:ext uri="{FF2B5EF4-FFF2-40B4-BE49-F238E27FC236}">
                <a16:creationId xmlns:a16="http://schemas.microsoft.com/office/drawing/2014/main" id="{F9EA1598-29AC-A743-AE71-E8A43CAF2C97}"/>
              </a:ext>
            </a:extLst>
          </p:cNvPr>
          <p:cNvSpPr>
            <a:spLocks noGrp="1"/>
          </p:cNvSpPr>
          <p:nvPr>
            <p:ph idx="1"/>
          </p:nvPr>
        </p:nvSpPr>
        <p:spPr>
          <a:xfrm>
            <a:off x="64441" y="899160"/>
            <a:ext cx="12041334" cy="5374836"/>
          </a:xfrm>
        </p:spPr>
        <p:txBody>
          <a:bodyPr/>
          <a:lstStyle/>
          <a:p>
            <a:r>
              <a:rPr lang="en-US" i="0" dirty="0">
                <a:effectLst/>
                <a:latin typeface="Arial Narrow" panose="020B0606020202030204" pitchFamily="34" charset="0"/>
              </a:rPr>
              <a:t>A new era is here—additional funding equals more plans</a:t>
            </a:r>
          </a:p>
          <a:p>
            <a:r>
              <a:rPr lang="en-US" dirty="0">
                <a:latin typeface="Arial Narrow" panose="020B0606020202030204" pitchFamily="34" charset="0"/>
              </a:rPr>
              <a:t>To assist with tracking, SSC has summarized the required plans, including the approval requirements</a:t>
            </a:r>
            <a:endParaRPr lang="en-US" i="0" dirty="0">
              <a:effectLst/>
              <a:latin typeface="Arial Narrow" panose="020B0606020202030204" pitchFamily="34" charset="0"/>
            </a:endParaRPr>
          </a:p>
          <a:p>
            <a:endParaRPr lang="en-US" i="0" dirty="0">
              <a:solidFill>
                <a:srgbClr val="FF0000"/>
              </a:solidFill>
              <a:effectLst/>
              <a:latin typeface="Arial Narrow" panose="020B0606020202030204" pitchFamily="34" charset="0"/>
            </a:endParaRPr>
          </a:p>
          <a:p>
            <a:endParaRPr lang="en-US" i="0" dirty="0">
              <a:solidFill>
                <a:srgbClr val="212529"/>
              </a:solidFill>
              <a:effectLst/>
              <a:latin typeface="Arial Narrow" panose="020B0606020202030204" pitchFamily="34" charset="0"/>
            </a:endParaRPr>
          </a:p>
          <a:p>
            <a:endParaRPr lang="en-US" i="0" dirty="0">
              <a:solidFill>
                <a:srgbClr val="212529"/>
              </a:solidFill>
              <a:effectLst/>
              <a:latin typeface="Arial Narrow" panose="020B0606020202030204" pitchFamily="34" charset="0"/>
            </a:endParaRPr>
          </a:p>
          <a:p>
            <a:endParaRPr lang="en-US" dirty="0">
              <a:solidFill>
                <a:srgbClr val="212529"/>
              </a:solidFill>
              <a:latin typeface="Arial Narrow" panose="020B0606020202030204" pitchFamily="34" charset="0"/>
            </a:endParaRPr>
          </a:p>
          <a:p>
            <a:endParaRPr lang="en-US" i="0" dirty="0">
              <a:solidFill>
                <a:srgbClr val="212529"/>
              </a:solidFill>
              <a:effectLst/>
              <a:latin typeface="Arial Narrow" panose="020B0606020202030204" pitchFamily="34" charset="0"/>
            </a:endParaRPr>
          </a:p>
        </p:txBody>
      </p:sp>
      <p:sp>
        <p:nvSpPr>
          <p:cNvPr id="4" name="Footer Placeholder 3">
            <a:extLst>
              <a:ext uri="{FF2B5EF4-FFF2-40B4-BE49-F238E27FC236}">
                <a16:creationId xmlns:a16="http://schemas.microsoft.com/office/drawing/2014/main" id="{5E2B43FA-A00F-C842-A72A-2DC8D7A92CF1}"/>
              </a:ext>
            </a:extLst>
          </p:cNvPr>
          <p:cNvSpPr>
            <a:spLocks noGrp="1"/>
          </p:cNvSpPr>
          <p:nvPr>
            <p:ph type="ftr" sz="quarter" idx="11"/>
          </p:nvPr>
        </p:nvSpPr>
        <p:spPr/>
        <p:txBody>
          <a:bodyPr/>
          <a:lstStyle/>
          <a:p>
            <a:r>
              <a:rPr lang="en-US" dirty="0"/>
              <a:t>© 2022 School Services of California Inc.</a:t>
            </a:r>
          </a:p>
        </p:txBody>
      </p:sp>
      <p:sp>
        <p:nvSpPr>
          <p:cNvPr id="5" name="Slide Number Placeholder 4">
            <a:extLst>
              <a:ext uri="{FF2B5EF4-FFF2-40B4-BE49-F238E27FC236}">
                <a16:creationId xmlns:a16="http://schemas.microsoft.com/office/drawing/2014/main" id="{5B1312E2-8D03-704F-A2E8-22CBB0FC1A8F}"/>
              </a:ext>
            </a:extLst>
          </p:cNvPr>
          <p:cNvSpPr>
            <a:spLocks noGrp="1"/>
          </p:cNvSpPr>
          <p:nvPr>
            <p:ph type="sldNum" sz="quarter" idx="12"/>
          </p:nvPr>
        </p:nvSpPr>
        <p:spPr/>
        <p:txBody>
          <a:bodyPr/>
          <a:lstStyle/>
          <a:p>
            <a:fld id="{42503F20-67DD-4948-B6DE-4DDC1702207D}" type="slidenum">
              <a:rPr lang="en-US" smtClean="0"/>
              <a:pPr/>
              <a:t>16</a:t>
            </a:fld>
            <a:endParaRPr lang="en-US" dirty="0"/>
          </a:p>
        </p:txBody>
      </p:sp>
      <p:graphicFrame>
        <p:nvGraphicFramePr>
          <p:cNvPr id="9" name="Table 8">
            <a:extLst>
              <a:ext uri="{FF2B5EF4-FFF2-40B4-BE49-F238E27FC236}">
                <a16:creationId xmlns:a16="http://schemas.microsoft.com/office/drawing/2014/main" id="{33D5FF01-4FBE-4C21-9BEF-E15F15717F06}"/>
              </a:ext>
            </a:extLst>
          </p:cNvPr>
          <p:cNvGraphicFramePr>
            <a:graphicFrameLocks noGrp="1"/>
          </p:cNvGraphicFramePr>
          <p:nvPr/>
        </p:nvGraphicFramePr>
        <p:xfrm>
          <a:off x="249781" y="2076304"/>
          <a:ext cx="11665994" cy="4209842"/>
        </p:xfrm>
        <a:graphic>
          <a:graphicData uri="http://schemas.openxmlformats.org/drawingml/2006/table">
            <a:tbl>
              <a:tblPr firstRow="1" bandRow="1">
                <a:tableStyleId>{5C22544A-7EE6-4342-B048-85BDC9FD1C3A}</a:tableStyleId>
              </a:tblPr>
              <a:tblGrid>
                <a:gridCol w="2630579">
                  <a:extLst>
                    <a:ext uri="{9D8B030D-6E8A-4147-A177-3AD203B41FA5}">
                      <a16:colId xmlns:a16="http://schemas.microsoft.com/office/drawing/2014/main" val="3739230105"/>
                    </a:ext>
                  </a:extLst>
                </a:gridCol>
                <a:gridCol w="4482465">
                  <a:extLst>
                    <a:ext uri="{9D8B030D-6E8A-4147-A177-3AD203B41FA5}">
                      <a16:colId xmlns:a16="http://schemas.microsoft.com/office/drawing/2014/main" val="4118224647"/>
                    </a:ext>
                  </a:extLst>
                </a:gridCol>
                <a:gridCol w="4552950">
                  <a:extLst>
                    <a:ext uri="{9D8B030D-6E8A-4147-A177-3AD203B41FA5}">
                      <a16:colId xmlns:a16="http://schemas.microsoft.com/office/drawing/2014/main" val="691074806"/>
                    </a:ext>
                  </a:extLst>
                </a:gridCol>
              </a:tblGrid>
              <a:tr h="317928">
                <a:tc>
                  <a:txBody>
                    <a:bodyPr/>
                    <a:lstStyle/>
                    <a:p>
                      <a:pPr algn="ctr"/>
                      <a:r>
                        <a:rPr lang="en-US" sz="1700" b="1" dirty="0">
                          <a:solidFill>
                            <a:schemeClr val="bg1"/>
                          </a:solidFill>
                          <a:latin typeface="Arial Narrow" panose="020B0606020202030204" pitchFamily="34" charset="0"/>
                        </a:rPr>
                        <a:t>Plan</a:t>
                      </a:r>
                    </a:p>
                  </a:txBody>
                  <a:tcP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solidFill>
                      <a:schemeClr val="accent1"/>
                    </a:solidFill>
                  </a:tcPr>
                </a:tc>
                <a:tc>
                  <a:txBody>
                    <a:bodyPr/>
                    <a:lstStyle/>
                    <a:p>
                      <a:pPr algn="ctr"/>
                      <a:r>
                        <a:rPr lang="en-US" sz="1700" b="1" dirty="0">
                          <a:solidFill>
                            <a:schemeClr val="bg1"/>
                          </a:solidFill>
                          <a:latin typeface="Arial Narrow" panose="020B0606020202030204" pitchFamily="34" charset="0"/>
                        </a:rPr>
                        <a:t>Link to Plan Template/More Information</a:t>
                      </a:r>
                    </a:p>
                  </a:txBody>
                  <a:tcPr>
                    <a:lnT w="19050" cap="flat" cmpd="sng" algn="ctr">
                      <a:solidFill>
                        <a:schemeClr val="bg1"/>
                      </a:solidFill>
                      <a:prstDash val="solid"/>
                      <a:round/>
                      <a:headEnd type="none" w="med" len="med"/>
                      <a:tailEnd type="none" w="med" len="med"/>
                    </a:lnT>
                    <a:solidFill>
                      <a:schemeClr val="accent1"/>
                    </a:solidFill>
                  </a:tcPr>
                </a:tc>
                <a:tc>
                  <a:txBody>
                    <a:bodyPr/>
                    <a:lstStyle/>
                    <a:p>
                      <a:pPr algn="ctr"/>
                      <a:r>
                        <a:rPr lang="en-US" sz="1700" b="1" dirty="0">
                          <a:solidFill>
                            <a:schemeClr val="bg1"/>
                          </a:solidFill>
                          <a:latin typeface="Arial Narrow" panose="020B0606020202030204" pitchFamily="34" charset="0"/>
                        </a:rPr>
                        <a:t>Deadline</a:t>
                      </a:r>
                    </a:p>
                  </a:txBody>
                  <a:tcPr>
                    <a:lnT w="19050" cap="flat" cmpd="sng" algn="ctr">
                      <a:solidFill>
                        <a:schemeClr val="bg1"/>
                      </a:solidFill>
                      <a:prstDash val="solid"/>
                      <a:round/>
                      <a:headEnd type="none" w="med" len="med"/>
                      <a:tailEnd type="none" w="med" len="med"/>
                    </a:lnT>
                    <a:solidFill>
                      <a:schemeClr val="accent1"/>
                    </a:solidFill>
                  </a:tcPr>
                </a:tc>
                <a:extLst>
                  <a:ext uri="{0D108BD9-81ED-4DB2-BD59-A6C34878D82A}">
                    <a16:rowId xmlns:a16="http://schemas.microsoft.com/office/drawing/2014/main" val="1568874712"/>
                  </a:ext>
                </a:extLst>
              </a:tr>
              <a:tr h="579595">
                <a:tc>
                  <a:txBody>
                    <a:bodyPr/>
                    <a:lstStyle/>
                    <a:p>
                      <a:pPr marL="0" marR="0">
                        <a:lnSpc>
                          <a:spcPct val="100000"/>
                        </a:lnSpc>
                        <a:spcBef>
                          <a:spcPts val="0"/>
                        </a:spcBef>
                        <a:spcAft>
                          <a:spcPts val="0"/>
                        </a:spcAft>
                      </a:pPr>
                      <a:r>
                        <a:rPr lang="en-US" sz="1700" b="1" dirty="0">
                          <a:solidFill>
                            <a:srgbClr val="212529"/>
                          </a:solidFill>
                          <a:effectLst/>
                          <a:latin typeface="Arial Narrow" panose="020B0606020202030204" pitchFamily="34" charset="0"/>
                          <a:ea typeface="Times New Roman" panose="02020603050405020304" pitchFamily="18" charset="0"/>
                          <a:cs typeface="Times New Roman" panose="02020603050405020304" pitchFamily="18" charset="0"/>
                        </a:rPr>
                        <a:t>LCAP Supplement</a:t>
                      </a:r>
                      <a:endParaRPr lang="en-US" sz="17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marL="0" marR="0" algn="ctr">
                        <a:lnSpc>
                          <a:spcPct val="100000"/>
                        </a:lnSpc>
                        <a:spcBef>
                          <a:spcPts val="0"/>
                        </a:spcBef>
                        <a:spcAft>
                          <a:spcPts val="0"/>
                        </a:spcAft>
                      </a:pPr>
                      <a:r>
                        <a:rPr lang="en-US" sz="1700" b="1" u="sng" dirty="0">
                          <a:solidFill>
                            <a:srgbClr val="406176"/>
                          </a:solidFill>
                          <a:effectLst/>
                          <a:latin typeface="Arial Narrow" panose="020B0606020202030204" pitchFamily="34" charset="0"/>
                          <a:ea typeface="Times New Roman" panose="02020603050405020304" pitchFamily="18" charset="0"/>
                          <a:cs typeface="Times New Roman" panose="02020603050405020304" pitchFamily="18" charset="0"/>
                          <a:hlinkClick r:id="rId3"/>
                        </a:rPr>
                        <a:t>https://www.cde.ca.gov/re/lc/</a:t>
                      </a:r>
                      <a:endParaRPr lang="en-US" sz="17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marL="0" marR="0" algn="ctr">
                        <a:lnSpc>
                          <a:spcPct val="100000"/>
                        </a:lnSpc>
                        <a:spcBef>
                          <a:spcPts val="0"/>
                        </a:spcBef>
                        <a:spcAft>
                          <a:spcPts val="0"/>
                        </a:spcAft>
                      </a:pPr>
                      <a:r>
                        <a:rPr lang="en-US" sz="1700" b="1" dirty="0">
                          <a:solidFill>
                            <a:srgbClr val="212529"/>
                          </a:solidFill>
                          <a:effectLst/>
                          <a:latin typeface="Arial Narrow" panose="020B0606020202030204" pitchFamily="34" charset="0"/>
                          <a:ea typeface="Times New Roman" panose="02020603050405020304" pitchFamily="18" charset="0"/>
                          <a:cs typeface="Times New Roman" panose="02020603050405020304" pitchFamily="18" charset="0"/>
                        </a:rPr>
                        <a:t>Consideration by local governing board by </a:t>
                      </a:r>
                      <a:br>
                        <a:rPr lang="en-US" sz="1700" b="1" dirty="0">
                          <a:solidFill>
                            <a:srgbClr val="212529"/>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US" sz="1700" b="1" dirty="0">
                          <a:solidFill>
                            <a:srgbClr val="212529"/>
                          </a:solidFill>
                          <a:effectLst/>
                          <a:latin typeface="Arial Narrow" panose="020B0606020202030204" pitchFamily="34" charset="0"/>
                          <a:ea typeface="Times New Roman" panose="02020603050405020304" pitchFamily="18" charset="0"/>
                          <a:cs typeface="Times New Roman" panose="02020603050405020304" pitchFamily="18" charset="0"/>
                        </a:rPr>
                        <a:t>February 28, 2022</a:t>
                      </a:r>
                      <a:endParaRPr lang="en-US" sz="17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7625" marR="47625" marT="47625" marB="47625" anchor="ctr"/>
                </a:tc>
                <a:extLst>
                  <a:ext uri="{0D108BD9-81ED-4DB2-BD59-A6C34878D82A}">
                    <a16:rowId xmlns:a16="http://schemas.microsoft.com/office/drawing/2014/main" val="2560704275"/>
                  </a:ext>
                </a:extLst>
              </a:tr>
              <a:tr h="533192">
                <a:tc>
                  <a:txBody>
                    <a:bodyPr/>
                    <a:lstStyle/>
                    <a:p>
                      <a:pPr marL="0" marR="0">
                        <a:lnSpc>
                          <a:spcPct val="100000"/>
                        </a:lnSpc>
                        <a:spcBef>
                          <a:spcPts val="0"/>
                        </a:spcBef>
                        <a:spcAft>
                          <a:spcPts val="0"/>
                        </a:spcAft>
                      </a:pPr>
                      <a:r>
                        <a:rPr lang="en-US" sz="1700" b="1" dirty="0">
                          <a:solidFill>
                            <a:srgbClr val="212529"/>
                          </a:solidFill>
                          <a:effectLst/>
                          <a:latin typeface="Arial Narrow" panose="020B0606020202030204" pitchFamily="34" charset="0"/>
                          <a:ea typeface="Times New Roman" panose="02020603050405020304" pitchFamily="18" charset="0"/>
                          <a:cs typeface="Times New Roman" panose="02020603050405020304" pitchFamily="18" charset="0"/>
                        </a:rPr>
                        <a:t>A-G Completion Improvement Grant</a:t>
                      </a:r>
                      <a:endParaRPr lang="en-US" sz="17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marL="0" marR="0" algn="ctr">
                        <a:lnSpc>
                          <a:spcPct val="100000"/>
                        </a:lnSpc>
                        <a:spcBef>
                          <a:spcPts val="0"/>
                        </a:spcBef>
                        <a:spcAft>
                          <a:spcPts val="0"/>
                        </a:spcAft>
                      </a:pPr>
                      <a:r>
                        <a:rPr lang="en-US" sz="1700" b="1" dirty="0">
                          <a:solidFill>
                            <a:srgbClr val="212529"/>
                          </a:solidFill>
                          <a:effectLst/>
                          <a:latin typeface="Arial Narrow" panose="020B0606020202030204" pitchFamily="34" charset="0"/>
                          <a:ea typeface="Times New Roman" panose="02020603050405020304" pitchFamily="18" charset="0"/>
                          <a:cs typeface="Times New Roman" panose="02020603050405020304" pitchFamily="18" charset="0"/>
                        </a:rPr>
                        <a:t>To be determined</a:t>
                      </a:r>
                      <a:br>
                        <a:rPr lang="en-US" sz="1700" b="1" dirty="0">
                          <a:solidFill>
                            <a:srgbClr val="212529"/>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US" sz="1700" b="1" u="sng" dirty="0">
                          <a:solidFill>
                            <a:srgbClr val="406176"/>
                          </a:solidFill>
                          <a:effectLst/>
                          <a:latin typeface="Arial Narrow" panose="020B0606020202030204" pitchFamily="34" charset="0"/>
                          <a:ea typeface="Times New Roman" panose="02020603050405020304" pitchFamily="18" charset="0"/>
                          <a:cs typeface="Times New Roman" panose="02020603050405020304" pitchFamily="18" charset="0"/>
                          <a:hlinkClick r:id="rId4"/>
                        </a:rPr>
                        <a:t>EC § 41590(f)</a:t>
                      </a:r>
                      <a:endParaRPr lang="en-US" sz="17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marL="0" marR="0" algn="ctr">
                        <a:lnSpc>
                          <a:spcPct val="100000"/>
                        </a:lnSpc>
                        <a:spcBef>
                          <a:spcPts val="0"/>
                        </a:spcBef>
                        <a:spcAft>
                          <a:spcPts val="0"/>
                        </a:spcAft>
                      </a:pPr>
                      <a:r>
                        <a:rPr lang="en-US" sz="17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Develop a plan by April 1, 2022; discuss and adopt (two separate meetings)—dates to be determined</a:t>
                      </a:r>
                      <a:endParaRPr lang="en-US" sz="17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7625" marR="47625" marT="47625" marB="47625" anchor="ctr"/>
                </a:tc>
                <a:extLst>
                  <a:ext uri="{0D108BD9-81ED-4DB2-BD59-A6C34878D82A}">
                    <a16:rowId xmlns:a16="http://schemas.microsoft.com/office/drawing/2014/main" val="2369297666"/>
                  </a:ext>
                </a:extLst>
              </a:tr>
              <a:tr h="533192">
                <a:tc>
                  <a:txBody>
                    <a:bodyPr/>
                    <a:lstStyle/>
                    <a:p>
                      <a:pPr marL="0" marR="0">
                        <a:lnSpc>
                          <a:spcPct val="100000"/>
                        </a:lnSpc>
                        <a:spcBef>
                          <a:spcPts val="0"/>
                        </a:spcBef>
                        <a:spcAft>
                          <a:spcPts val="0"/>
                        </a:spcAft>
                      </a:pPr>
                      <a:r>
                        <a:rPr lang="en-US" sz="1700" b="1" dirty="0">
                          <a:solidFill>
                            <a:srgbClr val="212529"/>
                          </a:solidFill>
                          <a:effectLst/>
                          <a:latin typeface="Arial Narrow" panose="020B0606020202030204" pitchFamily="34" charset="0"/>
                          <a:ea typeface="Times New Roman" panose="02020603050405020304" pitchFamily="18" charset="0"/>
                          <a:cs typeface="Times New Roman" panose="02020603050405020304" pitchFamily="18" charset="0"/>
                        </a:rPr>
                        <a:t>Pre-Kindergarten Planning and Implementation Grant</a:t>
                      </a:r>
                      <a:endParaRPr lang="en-US" sz="17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marL="0" marR="0" algn="ctr">
                        <a:lnSpc>
                          <a:spcPct val="100000"/>
                        </a:lnSpc>
                        <a:spcBef>
                          <a:spcPts val="0"/>
                        </a:spcBef>
                        <a:spcAft>
                          <a:spcPts val="0"/>
                        </a:spcAft>
                      </a:pPr>
                      <a:r>
                        <a:rPr lang="en-US" sz="1700" b="1" u="sng" dirty="0">
                          <a:solidFill>
                            <a:srgbClr val="406176"/>
                          </a:solidFill>
                          <a:effectLst/>
                          <a:latin typeface="Arial Narrow" panose="020B0606020202030204" pitchFamily="34" charset="0"/>
                          <a:ea typeface="Times New Roman" panose="02020603050405020304" pitchFamily="18" charset="0"/>
                          <a:cs typeface="Times New Roman" panose="02020603050405020304" pitchFamily="18" charset="0"/>
                          <a:hlinkClick r:id="rId5"/>
                        </a:rPr>
                        <a:t>https://www.cde.ca.gov/ci/gs/em/documents/finalupktemp.doc</a:t>
                      </a:r>
                      <a:endParaRPr lang="en-US" sz="17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marL="0" marR="0" algn="ctr">
                        <a:lnSpc>
                          <a:spcPct val="100000"/>
                        </a:lnSpc>
                        <a:spcBef>
                          <a:spcPts val="0"/>
                        </a:spcBef>
                        <a:spcAft>
                          <a:spcPts val="0"/>
                        </a:spcAft>
                      </a:pPr>
                      <a:r>
                        <a:rPr lang="en-US" sz="17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Consideration by local governing board by </a:t>
                      </a:r>
                      <a:br>
                        <a:rPr lang="en-US" sz="17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US" sz="17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June 30, 2022</a:t>
                      </a:r>
                      <a:endParaRPr lang="en-US" sz="17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7625" marR="47625" marT="47625" marB="47625" anchor="ctr"/>
                </a:tc>
                <a:extLst>
                  <a:ext uri="{0D108BD9-81ED-4DB2-BD59-A6C34878D82A}">
                    <a16:rowId xmlns:a16="http://schemas.microsoft.com/office/drawing/2014/main" val="2187328737"/>
                  </a:ext>
                </a:extLst>
              </a:tr>
              <a:tr h="758391">
                <a:tc>
                  <a:txBody>
                    <a:bodyPr/>
                    <a:lstStyle/>
                    <a:p>
                      <a:pPr marL="0" marR="0">
                        <a:lnSpc>
                          <a:spcPct val="100000"/>
                        </a:lnSpc>
                        <a:spcBef>
                          <a:spcPts val="0"/>
                        </a:spcBef>
                        <a:spcAft>
                          <a:spcPts val="0"/>
                        </a:spcAft>
                      </a:pPr>
                      <a:r>
                        <a:rPr lang="en-US" sz="1700" b="1" dirty="0">
                          <a:solidFill>
                            <a:srgbClr val="212529"/>
                          </a:solidFill>
                          <a:effectLst/>
                          <a:latin typeface="Arial Narrow" panose="020B0606020202030204" pitchFamily="34" charset="0"/>
                          <a:ea typeface="Times New Roman" panose="02020603050405020304" pitchFamily="18" charset="0"/>
                          <a:cs typeface="Times New Roman" panose="02020603050405020304" pitchFamily="18" charset="0"/>
                        </a:rPr>
                        <a:t>Expanded Learning Opportunities Program Plan</a:t>
                      </a:r>
                      <a:endParaRPr lang="en-US" sz="17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marL="0" marR="0" algn="ctr">
                        <a:lnSpc>
                          <a:spcPct val="100000"/>
                        </a:lnSpc>
                        <a:spcBef>
                          <a:spcPts val="0"/>
                        </a:spcBef>
                        <a:spcAft>
                          <a:spcPts val="0"/>
                        </a:spcAft>
                      </a:pPr>
                      <a:r>
                        <a:rPr lang="en-US" sz="1700" b="1" u="sng" dirty="0">
                          <a:solidFill>
                            <a:srgbClr val="406176"/>
                          </a:solidFill>
                          <a:effectLst/>
                          <a:latin typeface="Arial Narrow" panose="020B0606020202030204" pitchFamily="34" charset="0"/>
                          <a:ea typeface="Times New Roman" panose="02020603050405020304" pitchFamily="18" charset="0"/>
                          <a:cs typeface="Times New Roman" panose="02020603050405020304" pitchFamily="18" charset="0"/>
                          <a:hlinkClick r:id="rId6"/>
                        </a:rPr>
                        <a:t>https://www.cde.ca.gov/ls/ex/documents/elopprogplanguide.pdf </a:t>
                      </a:r>
                      <a:endParaRPr lang="en-US" sz="17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marL="0" marR="0" algn="ctr">
                        <a:lnSpc>
                          <a:spcPct val="100000"/>
                        </a:lnSpc>
                        <a:spcBef>
                          <a:spcPts val="0"/>
                        </a:spcBef>
                        <a:spcAft>
                          <a:spcPts val="0"/>
                        </a:spcAft>
                      </a:pPr>
                      <a:r>
                        <a:rPr lang="en-US" sz="17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Approved in a public meeting and posted on the local educational agency’s website—dates to be determined</a:t>
                      </a:r>
                      <a:endParaRPr lang="en-US" sz="17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7625" marR="47625" marT="47625" marB="47625" anchor="ctr"/>
                </a:tc>
                <a:extLst>
                  <a:ext uri="{0D108BD9-81ED-4DB2-BD59-A6C34878D82A}">
                    <a16:rowId xmlns:a16="http://schemas.microsoft.com/office/drawing/2014/main" val="3200622683"/>
                  </a:ext>
                </a:extLst>
              </a:tr>
              <a:tr h="533192">
                <a:tc>
                  <a:txBody>
                    <a:bodyPr/>
                    <a:lstStyle/>
                    <a:p>
                      <a:pPr marL="0" marR="0">
                        <a:lnSpc>
                          <a:spcPct val="100000"/>
                        </a:lnSpc>
                        <a:spcBef>
                          <a:spcPts val="0"/>
                        </a:spcBef>
                        <a:spcAft>
                          <a:spcPts val="0"/>
                        </a:spcAft>
                      </a:pPr>
                      <a:r>
                        <a:rPr lang="en-US" sz="1700" b="1" dirty="0">
                          <a:solidFill>
                            <a:srgbClr val="212529"/>
                          </a:solidFill>
                          <a:effectLst/>
                          <a:latin typeface="Arial Narrow" panose="020B0606020202030204" pitchFamily="34" charset="0"/>
                          <a:ea typeface="Times New Roman" panose="02020603050405020304" pitchFamily="18" charset="0"/>
                          <a:cs typeface="Times New Roman" panose="02020603050405020304" pitchFamily="18" charset="0"/>
                        </a:rPr>
                        <a:t>ESSER I, II, and III Quarterly and Annual</a:t>
                      </a:r>
                      <a:endParaRPr lang="en-US" sz="17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marL="0" marR="0" algn="ctr">
                        <a:lnSpc>
                          <a:spcPct val="100000"/>
                        </a:lnSpc>
                        <a:spcBef>
                          <a:spcPts val="0"/>
                        </a:spcBef>
                        <a:spcAft>
                          <a:spcPts val="0"/>
                        </a:spcAft>
                      </a:pPr>
                      <a:r>
                        <a:rPr lang="en-US" sz="1700" b="1" u="sng" dirty="0">
                          <a:solidFill>
                            <a:srgbClr val="406176"/>
                          </a:solidFill>
                          <a:effectLst/>
                          <a:latin typeface="Arial Narrow" panose="020B0606020202030204" pitchFamily="34" charset="0"/>
                          <a:ea typeface="Times New Roman" panose="02020603050405020304" pitchFamily="18" charset="0"/>
                          <a:cs typeface="Times New Roman" panose="02020603050405020304" pitchFamily="18" charset="0"/>
                          <a:hlinkClick r:id="rId7"/>
                        </a:rPr>
                        <a:t>https://www.cde.ca.gov/fg/cr/anreporthelp.asp</a:t>
                      </a:r>
                      <a:endParaRPr lang="en-US" sz="17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marL="0" marR="0" algn="ctr">
                        <a:lnSpc>
                          <a:spcPct val="100000"/>
                        </a:lnSpc>
                        <a:spcBef>
                          <a:spcPts val="0"/>
                        </a:spcBef>
                        <a:spcAft>
                          <a:spcPts val="0"/>
                        </a:spcAft>
                      </a:pPr>
                      <a:r>
                        <a:rPr lang="en-US" sz="1700" b="1" dirty="0">
                          <a:solidFill>
                            <a:srgbClr val="212529"/>
                          </a:solidFill>
                          <a:effectLst/>
                          <a:latin typeface="Arial Narrow" panose="020B0606020202030204" pitchFamily="34" charset="0"/>
                          <a:ea typeface="Times New Roman" panose="02020603050405020304" pitchFamily="18" charset="0"/>
                          <a:cs typeface="Times New Roman" panose="02020603050405020304" pitchFamily="18" charset="0"/>
                        </a:rPr>
                        <a:t>Various—</a:t>
                      </a:r>
                      <a:r>
                        <a:rPr lang="en-US" sz="1700" b="1" u="sng" dirty="0">
                          <a:solidFill>
                            <a:srgbClr val="406176"/>
                          </a:solidFill>
                          <a:effectLst/>
                          <a:latin typeface="Arial Narrow" panose="020B0606020202030204" pitchFamily="34" charset="0"/>
                          <a:ea typeface="Times New Roman" panose="02020603050405020304" pitchFamily="18" charset="0"/>
                          <a:cs typeface="Times New Roman" panose="02020603050405020304" pitchFamily="18" charset="0"/>
                          <a:hlinkClick r:id="rId8"/>
                        </a:rPr>
                        <a:t>https://www.cde.ca.gov/fg/cr/reporting.asp</a:t>
                      </a:r>
                      <a:endParaRPr lang="en-US" sz="17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7625" marR="47625" marT="47625" marB="47625" anchor="ctr"/>
                </a:tc>
                <a:extLst>
                  <a:ext uri="{0D108BD9-81ED-4DB2-BD59-A6C34878D82A}">
                    <a16:rowId xmlns:a16="http://schemas.microsoft.com/office/drawing/2014/main" val="148986545"/>
                  </a:ext>
                </a:extLst>
              </a:tr>
              <a:tr h="533192">
                <a:tc>
                  <a:txBody>
                    <a:bodyPr/>
                    <a:lstStyle/>
                    <a:p>
                      <a:pPr marL="0" marR="0">
                        <a:lnSpc>
                          <a:spcPct val="100000"/>
                        </a:lnSpc>
                        <a:spcBef>
                          <a:spcPts val="0"/>
                        </a:spcBef>
                        <a:spcAft>
                          <a:spcPts val="0"/>
                        </a:spcAft>
                      </a:pPr>
                      <a:r>
                        <a:rPr lang="en-US" sz="1700" b="1" dirty="0">
                          <a:solidFill>
                            <a:srgbClr val="212529"/>
                          </a:solidFill>
                          <a:effectLst/>
                          <a:latin typeface="Arial Narrow" panose="020B0606020202030204" pitchFamily="34" charset="0"/>
                          <a:ea typeface="Times New Roman" panose="02020603050405020304" pitchFamily="18" charset="0"/>
                          <a:cs typeface="Times New Roman" panose="02020603050405020304" pitchFamily="18" charset="0"/>
                        </a:rPr>
                        <a:t>GEER* I Quarterly and Annual</a:t>
                      </a:r>
                      <a:endParaRPr lang="en-US" sz="17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marL="0" marR="0" algn="ctr">
                        <a:lnSpc>
                          <a:spcPct val="100000"/>
                        </a:lnSpc>
                        <a:spcBef>
                          <a:spcPts val="0"/>
                        </a:spcBef>
                        <a:spcAft>
                          <a:spcPts val="0"/>
                        </a:spcAft>
                      </a:pPr>
                      <a:r>
                        <a:rPr lang="en-US" sz="1700" b="1" u="sng" dirty="0">
                          <a:solidFill>
                            <a:srgbClr val="406176"/>
                          </a:solidFill>
                          <a:effectLst/>
                          <a:latin typeface="Arial Narrow" panose="020B0606020202030204" pitchFamily="34" charset="0"/>
                          <a:ea typeface="Times New Roman" panose="02020603050405020304" pitchFamily="18" charset="0"/>
                          <a:cs typeface="Times New Roman" panose="02020603050405020304" pitchFamily="18" charset="0"/>
                          <a:hlinkClick r:id="rId7"/>
                        </a:rPr>
                        <a:t>https://www.cde.ca.gov/fg/cr/anreporthelp.asp</a:t>
                      </a:r>
                      <a:endParaRPr lang="en-US" sz="17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marL="0" marR="0" algn="ctr">
                        <a:lnSpc>
                          <a:spcPct val="100000"/>
                        </a:lnSpc>
                        <a:spcBef>
                          <a:spcPts val="0"/>
                        </a:spcBef>
                        <a:spcAft>
                          <a:spcPts val="0"/>
                        </a:spcAft>
                      </a:pPr>
                      <a:r>
                        <a:rPr lang="en-US" sz="1700" b="1" dirty="0">
                          <a:solidFill>
                            <a:srgbClr val="212529"/>
                          </a:solidFill>
                          <a:effectLst/>
                          <a:latin typeface="Arial Narrow" panose="020B0606020202030204" pitchFamily="34" charset="0"/>
                          <a:ea typeface="Times New Roman" panose="02020603050405020304" pitchFamily="18" charset="0"/>
                          <a:cs typeface="Times New Roman" panose="02020603050405020304" pitchFamily="18" charset="0"/>
                        </a:rPr>
                        <a:t>Various—</a:t>
                      </a:r>
                      <a:r>
                        <a:rPr lang="en-US" sz="1700" b="1" u="sng" dirty="0">
                          <a:solidFill>
                            <a:srgbClr val="406176"/>
                          </a:solidFill>
                          <a:effectLst/>
                          <a:latin typeface="Arial Narrow" panose="020B0606020202030204" pitchFamily="34" charset="0"/>
                          <a:ea typeface="Times New Roman" panose="02020603050405020304" pitchFamily="18" charset="0"/>
                          <a:cs typeface="Times New Roman" panose="02020603050405020304" pitchFamily="18" charset="0"/>
                          <a:hlinkClick r:id="rId8"/>
                        </a:rPr>
                        <a:t>https://www.cde.ca.gov/fg/cr/reporting.asp</a:t>
                      </a:r>
                      <a:endParaRPr lang="en-US" sz="17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7625" marR="47625" marT="47625" marB="47625" anchor="ctr"/>
                </a:tc>
                <a:extLst>
                  <a:ext uri="{0D108BD9-81ED-4DB2-BD59-A6C34878D82A}">
                    <a16:rowId xmlns:a16="http://schemas.microsoft.com/office/drawing/2014/main" val="87127468"/>
                  </a:ext>
                </a:extLst>
              </a:tr>
            </a:tbl>
          </a:graphicData>
        </a:graphic>
      </p:graphicFrame>
      <p:sp>
        <p:nvSpPr>
          <p:cNvPr id="2" name="TextBox 1">
            <a:extLst>
              <a:ext uri="{FF2B5EF4-FFF2-40B4-BE49-F238E27FC236}">
                <a16:creationId xmlns:a16="http://schemas.microsoft.com/office/drawing/2014/main" id="{DC41EFB0-9253-4A95-AAB9-69402AE23156}"/>
              </a:ext>
            </a:extLst>
          </p:cNvPr>
          <p:cNvSpPr txBox="1"/>
          <p:nvPr/>
        </p:nvSpPr>
        <p:spPr>
          <a:xfrm>
            <a:off x="148590" y="6263640"/>
            <a:ext cx="4686300" cy="307777"/>
          </a:xfrm>
          <a:prstGeom prst="rect">
            <a:avLst/>
          </a:prstGeom>
          <a:noFill/>
        </p:spPr>
        <p:txBody>
          <a:bodyPr wrap="square" rtlCol="0">
            <a:spAutoFit/>
          </a:bodyPr>
          <a:lstStyle/>
          <a:p>
            <a:r>
              <a:rPr lang="en-US" sz="1400" b="1" dirty="0">
                <a:solidFill>
                  <a:srgbClr val="000000"/>
                </a:solidFill>
                <a:latin typeface="Arial Narrow" pitchFamily="34" charset="0"/>
              </a:rPr>
              <a:t>*Governor’s Emergency Education Relief (GEER)</a:t>
            </a:r>
          </a:p>
        </p:txBody>
      </p:sp>
    </p:spTree>
    <p:extLst>
      <p:ext uri="{BB962C8B-B14F-4D97-AF65-F5344CB8AC3E}">
        <p14:creationId xmlns:p14="http://schemas.microsoft.com/office/powerpoint/2010/main" val="374335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5AB4CEC3-726D-2247-B84A-FBB1134F3EF2}"/>
              </a:ext>
            </a:extLst>
          </p:cNvPr>
          <p:cNvPicPr>
            <a:picLocks noChangeAspect="1"/>
          </p:cNvPicPr>
          <p:nvPr/>
        </p:nvPicPr>
        <p:blipFill>
          <a:blip r:embed="rId2"/>
          <a:stretch>
            <a:fillRect/>
          </a:stretch>
        </p:blipFill>
        <p:spPr>
          <a:xfrm>
            <a:off x="5850673" y="1296360"/>
            <a:ext cx="5154169" cy="4069080"/>
          </a:xfrm>
          <a:prstGeom prst="rect">
            <a:avLst/>
          </a:prstGeom>
          <a:effectLst>
            <a:outerShdw blurRad="114300" dist="127000" dir="2700000" algn="tl" rotWithShape="0">
              <a:prstClr val="black">
                <a:alpha val="40000"/>
              </a:prstClr>
            </a:outerShdw>
          </a:effectLst>
        </p:spPr>
      </p:pic>
    </p:spTree>
    <p:extLst>
      <p:ext uri="{BB962C8B-B14F-4D97-AF65-F5344CB8AC3E}">
        <p14:creationId xmlns:p14="http://schemas.microsoft.com/office/powerpoint/2010/main" val="882663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64B4E5-1A3F-463D-8A43-B6D60C1393CD}"/>
              </a:ext>
            </a:extLst>
          </p:cNvPr>
          <p:cNvSpPr>
            <a:spLocks noGrp="1"/>
          </p:cNvSpPr>
          <p:nvPr>
            <p:ph type="ctrTitle"/>
          </p:nvPr>
        </p:nvSpPr>
        <p:spPr>
          <a:xfrm>
            <a:off x="4861701" y="2087403"/>
            <a:ext cx="7179875" cy="1692089"/>
          </a:xfrm>
        </p:spPr>
        <p:txBody>
          <a:bodyPr/>
          <a:lstStyle/>
          <a:p>
            <a:r>
              <a:rPr lang="en-US" sz="5400" dirty="0">
                <a:effectLst/>
              </a:rPr>
              <a:t>Thank you!</a:t>
            </a:r>
            <a:br>
              <a:rPr lang="en-US" sz="5400" dirty="0">
                <a:effectLst/>
              </a:rPr>
            </a:br>
            <a:endParaRPr lang="en-US" dirty="0"/>
          </a:p>
        </p:txBody>
      </p:sp>
      <p:sp>
        <p:nvSpPr>
          <p:cNvPr id="2" name="Subtitle 1"/>
          <p:cNvSpPr>
            <a:spLocks noGrp="1"/>
          </p:cNvSpPr>
          <p:nvPr>
            <p:ph type="subTitle" idx="1"/>
          </p:nvPr>
        </p:nvSpPr>
        <p:spPr>
          <a:xfrm>
            <a:off x="4861702" y="3333135"/>
            <a:ext cx="7179875" cy="444520"/>
          </a:xfrm>
        </p:spPr>
        <p:txBody>
          <a:bodyPr/>
          <a:lstStyle/>
          <a:p>
            <a:pPr lvl="0">
              <a:spcBef>
                <a:spcPts val="0"/>
              </a:spcBef>
              <a:spcAft>
                <a:spcPts val="0"/>
              </a:spcAft>
              <a:buSzTx/>
            </a:pPr>
            <a:r>
              <a:rPr lang="en-US" altLang="en-US" sz="3200" dirty="0">
                <a:effectLst/>
                <a:latin typeface="Arial Narrow" panose="020B0606020202030204" pitchFamily="34" charset="0"/>
              </a:rPr>
              <a:t>Brianna García</a:t>
            </a:r>
          </a:p>
          <a:p>
            <a:pPr lvl="0">
              <a:spcBef>
                <a:spcPts val="0"/>
              </a:spcBef>
              <a:spcAft>
                <a:spcPts val="0"/>
              </a:spcAft>
              <a:buSzTx/>
            </a:pPr>
            <a:r>
              <a:rPr lang="en-US" altLang="en-US" sz="3200" dirty="0">
                <a:solidFill>
                  <a:prstClr val="black"/>
                </a:solidFill>
                <a:latin typeface="Arial Narrow" panose="020B0606020202030204" pitchFamily="34" charset="0"/>
                <a:hlinkClick r:id="rId3"/>
              </a:rPr>
              <a:t>b</a:t>
            </a:r>
            <a:r>
              <a:rPr lang="en-US" altLang="en-US" sz="3200" dirty="0">
                <a:solidFill>
                  <a:prstClr val="black"/>
                </a:solidFill>
                <a:effectLst/>
                <a:latin typeface="Arial Narrow" panose="020B0606020202030204" pitchFamily="34" charset="0"/>
                <a:hlinkClick r:id="rId3"/>
              </a:rPr>
              <a:t>riannag@sscal.com</a:t>
            </a:r>
            <a:endParaRPr lang="en-US" altLang="en-US" sz="3200" dirty="0">
              <a:solidFill>
                <a:prstClr val="black"/>
              </a:solidFill>
              <a:effectLst/>
              <a:latin typeface="Arial Narrow" panose="020B0606020202030204" pitchFamily="34" charset="0"/>
            </a:endParaRPr>
          </a:p>
          <a:p>
            <a:endParaRPr lang="en-US" sz="3200" dirty="0">
              <a:effectLst/>
            </a:endParaRPr>
          </a:p>
        </p:txBody>
      </p:sp>
    </p:spTree>
    <p:extLst>
      <p:ext uri="{BB962C8B-B14F-4D97-AF65-F5344CB8AC3E}">
        <p14:creationId xmlns:p14="http://schemas.microsoft.com/office/powerpoint/2010/main" val="639292866"/>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354B9-F2C5-9D4B-B061-27DD56C2D0DB}"/>
              </a:ext>
            </a:extLst>
          </p:cNvPr>
          <p:cNvSpPr>
            <a:spLocks noGrp="1"/>
          </p:cNvSpPr>
          <p:nvPr>
            <p:ph type="title"/>
          </p:nvPr>
        </p:nvSpPr>
        <p:spPr/>
        <p:txBody>
          <a:bodyPr/>
          <a:lstStyle/>
          <a:p>
            <a:r>
              <a:rPr lang="en-US" dirty="0"/>
              <a:t>2022-23 LCFF Overview</a:t>
            </a:r>
          </a:p>
        </p:txBody>
      </p:sp>
      <p:sp>
        <p:nvSpPr>
          <p:cNvPr id="4" name="Footer Placeholder 3">
            <a:extLst>
              <a:ext uri="{FF2B5EF4-FFF2-40B4-BE49-F238E27FC236}">
                <a16:creationId xmlns:a16="http://schemas.microsoft.com/office/drawing/2014/main" id="{5E2B43FA-A00F-C842-A72A-2DC8D7A92CF1}"/>
              </a:ext>
            </a:extLst>
          </p:cNvPr>
          <p:cNvSpPr>
            <a:spLocks noGrp="1"/>
          </p:cNvSpPr>
          <p:nvPr>
            <p:ph type="ftr" sz="quarter" idx="11"/>
          </p:nvPr>
        </p:nvSpPr>
        <p:spPr/>
        <p:txBody>
          <a:bodyPr/>
          <a:lstStyle/>
          <a:p>
            <a:r>
              <a:rPr lang="en-US"/>
              <a:t>© 2022 School Services of California Inc.</a:t>
            </a:r>
            <a:endParaRPr lang="en-US" dirty="0"/>
          </a:p>
        </p:txBody>
      </p:sp>
      <p:sp>
        <p:nvSpPr>
          <p:cNvPr id="5" name="Slide Number Placeholder 4">
            <a:extLst>
              <a:ext uri="{FF2B5EF4-FFF2-40B4-BE49-F238E27FC236}">
                <a16:creationId xmlns:a16="http://schemas.microsoft.com/office/drawing/2014/main" id="{5B1312E2-8D03-704F-A2E8-22CBB0FC1A8F}"/>
              </a:ext>
            </a:extLst>
          </p:cNvPr>
          <p:cNvSpPr>
            <a:spLocks noGrp="1"/>
          </p:cNvSpPr>
          <p:nvPr>
            <p:ph type="sldNum" sz="quarter" idx="12"/>
          </p:nvPr>
        </p:nvSpPr>
        <p:spPr/>
        <p:txBody>
          <a:bodyPr/>
          <a:lstStyle/>
          <a:p>
            <a:fld id="{42503F20-67DD-4948-B6DE-4DDC1702207D}" type="slidenum">
              <a:rPr lang="en-US" smtClean="0"/>
              <a:pPr/>
              <a:t>1</a:t>
            </a:fld>
            <a:endParaRPr lang="en-US" dirty="0"/>
          </a:p>
        </p:txBody>
      </p:sp>
      <p:sp>
        <p:nvSpPr>
          <p:cNvPr id="7" name="Rectangle 6">
            <a:extLst>
              <a:ext uri="{FF2B5EF4-FFF2-40B4-BE49-F238E27FC236}">
                <a16:creationId xmlns:a16="http://schemas.microsoft.com/office/drawing/2014/main" id="{6761D4AB-BC63-4C87-ADCB-476B9BF7C46A}"/>
              </a:ext>
            </a:extLst>
          </p:cNvPr>
          <p:cNvSpPr/>
          <p:nvPr/>
        </p:nvSpPr>
        <p:spPr>
          <a:xfrm>
            <a:off x="5146275" y="5236986"/>
            <a:ext cx="7040743" cy="265642"/>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Rectangle 8">
            <a:extLst>
              <a:ext uri="{FF2B5EF4-FFF2-40B4-BE49-F238E27FC236}">
                <a16:creationId xmlns:a16="http://schemas.microsoft.com/office/drawing/2014/main" id="{A5178BD9-C44F-40BF-8F24-644EB5DAA99D}"/>
              </a:ext>
            </a:extLst>
          </p:cNvPr>
          <p:cNvSpPr/>
          <p:nvPr/>
        </p:nvSpPr>
        <p:spPr>
          <a:xfrm>
            <a:off x="-4983" y="1824797"/>
            <a:ext cx="1568824" cy="265642"/>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Rectangle: Rounded Corners 9">
            <a:extLst>
              <a:ext uri="{FF2B5EF4-FFF2-40B4-BE49-F238E27FC236}">
                <a16:creationId xmlns:a16="http://schemas.microsoft.com/office/drawing/2014/main" id="{0C9977B4-6EAE-42A1-848A-CE9F6C1F0238}"/>
              </a:ext>
            </a:extLst>
          </p:cNvPr>
          <p:cNvSpPr/>
          <p:nvPr/>
        </p:nvSpPr>
        <p:spPr>
          <a:xfrm>
            <a:off x="1563841" y="1177127"/>
            <a:ext cx="914281" cy="2106807"/>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tIns="274284" rtlCol="0" anchor="t"/>
          <a:lstStyle/>
          <a:p>
            <a:pPr algn="ctr"/>
            <a:endParaRPr lang="en-US" sz="3599" dirty="0"/>
          </a:p>
        </p:txBody>
      </p:sp>
      <p:sp>
        <p:nvSpPr>
          <p:cNvPr id="11" name="Rectangle: Rounded Corners 10">
            <a:extLst>
              <a:ext uri="{FF2B5EF4-FFF2-40B4-BE49-F238E27FC236}">
                <a16:creationId xmlns:a16="http://schemas.microsoft.com/office/drawing/2014/main" id="{9BE91189-AED0-4E49-BEDF-E58E170F57F1}"/>
              </a:ext>
            </a:extLst>
          </p:cNvPr>
          <p:cNvSpPr/>
          <p:nvPr/>
        </p:nvSpPr>
        <p:spPr>
          <a:xfrm>
            <a:off x="2465767" y="2179279"/>
            <a:ext cx="914281" cy="2106807"/>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274284" rtlCol="0" anchor="t"/>
          <a:lstStyle/>
          <a:p>
            <a:pPr algn="ctr"/>
            <a:endParaRPr lang="en-US" sz="3599" dirty="0"/>
          </a:p>
        </p:txBody>
      </p:sp>
      <p:sp>
        <p:nvSpPr>
          <p:cNvPr id="12" name="Rectangle: Rounded Corners 11">
            <a:extLst>
              <a:ext uri="{FF2B5EF4-FFF2-40B4-BE49-F238E27FC236}">
                <a16:creationId xmlns:a16="http://schemas.microsoft.com/office/drawing/2014/main" id="{8598A738-C42F-4C0D-B556-98097A53FB29}"/>
              </a:ext>
            </a:extLst>
          </p:cNvPr>
          <p:cNvSpPr/>
          <p:nvPr/>
        </p:nvSpPr>
        <p:spPr>
          <a:xfrm>
            <a:off x="3342982" y="3181431"/>
            <a:ext cx="914281" cy="2106807"/>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274284" rtlCol="0" anchor="t"/>
          <a:lstStyle/>
          <a:p>
            <a:pPr algn="ctr"/>
            <a:endParaRPr lang="en-US" sz="3599" dirty="0"/>
          </a:p>
        </p:txBody>
      </p:sp>
      <p:sp>
        <p:nvSpPr>
          <p:cNvPr id="13" name="Rectangle: Rounded Corners 12">
            <a:extLst>
              <a:ext uri="{FF2B5EF4-FFF2-40B4-BE49-F238E27FC236}">
                <a16:creationId xmlns:a16="http://schemas.microsoft.com/office/drawing/2014/main" id="{FFEE3C35-D7FF-4341-A3E4-D1DE7A6B10E3}"/>
              </a:ext>
            </a:extLst>
          </p:cNvPr>
          <p:cNvSpPr/>
          <p:nvPr/>
        </p:nvSpPr>
        <p:spPr>
          <a:xfrm>
            <a:off x="4231994" y="4183583"/>
            <a:ext cx="914281" cy="2106807"/>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274284" rtlCol="0" anchor="t"/>
          <a:lstStyle/>
          <a:p>
            <a:pPr algn="ctr"/>
            <a:endParaRPr lang="en-US" sz="3599" dirty="0"/>
          </a:p>
        </p:txBody>
      </p:sp>
      <p:sp>
        <p:nvSpPr>
          <p:cNvPr id="14" name="Rectangle 13">
            <a:extLst>
              <a:ext uri="{FF2B5EF4-FFF2-40B4-BE49-F238E27FC236}">
                <a16:creationId xmlns:a16="http://schemas.microsoft.com/office/drawing/2014/main" id="{201F279F-8CC4-4F44-B8B0-F75D15D7EEC5}"/>
              </a:ext>
            </a:extLst>
          </p:cNvPr>
          <p:cNvSpPr/>
          <p:nvPr/>
        </p:nvSpPr>
        <p:spPr>
          <a:xfrm>
            <a:off x="2630451" y="1346097"/>
            <a:ext cx="4297476" cy="461665"/>
          </a:xfrm>
          <a:prstGeom prst="rect">
            <a:avLst/>
          </a:prstGeom>
        </p:spPr>
        <p:txBody>
          <a:bodyPr wrap="square">
            <a:spAutoFit/>
          </a:bodyPr>
          <a:lstStyle/>
          <a:p>
            <a:r>
              <a:rPr lang="en-US" sz="2400" b="1" dirty="0">
                <a:latin typeface="Arial Narrow" panose="020B0606020202030204" pitchFamily="34" charset="0"/>
              </a:rPr>
              <a:t>Funds the 5.33% statutory COLA</a:t>
            </a:r>
            <a:endParaRPr lang="en-US" sz="1200" b="1" dirty="0">
              <a:latin typeface="Arial Narrow" panose="020B0606020202030204" pitchFamily="34" charset="0"/>
            </a:endParaRPr>
          </a:p>
        </p:txBody>
      </p:sp>
      <p:sp>
        <p:nvSpPr>
          <p:cNvPr id="15" name="Rectangle 14">
            <a:extLst>
              <a:ext uri="{FF2B5EF4-FFF2-40B4-BE49-F238E27FC236}">
                <a16:creationId xmlns:a16="http://schemas.microsoft.com/office/drawing/2014/main" id="{A3311553-1FE8-452E-AEB4-E694040FB16F}"/>
              </a:ext>
            </a:extLst>
          </p:cNvPr>
          <p:cNvSpPr/>
          <p:nvPr/>
        </p:nvSpPr>
        <p:spPr>
          <a:xfrm>
            <a:off x="3519462" y="2334875"/>
            <a:ext cx="3926992" cy="461665"/>
          </a:xfrm>
          <a:prstGeom prst="rect">
            <a:avLst/>
          </a:prstGeom>
        </p:spPr>
        <p:txBody>
          <a:bodyPr wrap="square">
            <a:spAutoFit/>
          </a:bodyPr>
          <a:lstStyle/>
          <a:p>
            <a:r>
              <a:rPr lang="en-US" sz="2400" b="1" dirty="0">
                <a:latin typeface="Arial Narrow" panose="020B0606020202030204" pitchFamily="34" charset="0"/>
              </a:rPr>
              <a:t>Total 2022-23 LCFF funding</a:t>
            </a:r>
            <a:endParaRPr lang="en-US" sz="1200" b="1" dirty="0">
              <a:latin typeface="Arial Narrow" panose="020B0606020202030204" pitchFamily="34" charset="0"/>
            </a:endParaRPr>
          </a:p>
        </p:txBody>
      </p:sp>
      <p:sp>
        <p:nvSpPr>
          <p:cNvPr id="16" name="Rectangle 15">
            <a:extLst>
              <a:ext uri="{FF2B5EF4-FFF2-40B4-BE49-F238E27FC236}">
                <a16:creationId xmlns:a16="http://schemas.microsoft.com/office/drawing/2014/main" id="{78F5CC47-59B5-4AC9-B8F3-7D6407A3FAB5}"/>
              </a:ext>
            </a:extLst>
          </p:cNvPr>
          <p:cNvSpPr/>
          <p:nvPr/>
        </p:nvSpPr>
        <p:spPr>
          <a:xfrm>
            <a:off x="4458077" y="3323652"/>
            <a:ext cx="7375226" cy="830997"/>
          </a:xfrm>
          <a:prstGeom prst="rect">
            <a:avLst/>
          </a:prstGeom>
        </p:spPr>
        <p:txBody>
          <a:bodyPr wrap="square">
            <a:spAutoFit/>
          </a:bodyPr>
          <a:lstStyle/>
          <a:p>
            <a:r>
              <a:rPr lang="en-US" sz="2400" b="1" dirty="0">
                <a:latin typeface="Arial Narrow" panose="020B0606020202030204" pitchFamily="34" charset="0"/>
              </a:rPr>
              <a:t>Approximate average increase in per-pupil funding </a:t>
            </a:r>
          </a:p>
          <a:p>
            <a:r>
              <a:rPr lang="en-US" sz="2400" b="1" dirty="0">
                <a:latin typeface="Arial Narrow" panose="020B0606020202030204" pitchFamily="34" charset="0"/>
              </a:rPr>
              <a:t>(individual amounts will vary)</a:t>
            </a:r>
            <a:endParaRPr lang="en-US" sz="1200" b="1" dirty="0">
              <a:latin typeface="Arial Narrow" panose="020B0606020202030204" pitchFamily="34" charset="0"/>
            </a:endParaRPr>
          </a:p>
        </p:txBody>
      </p:sp>
      <p:sp>
        <p:nvSpPr>
          <p:cNvPr id="17" name="Rectangle 16">
            <a:extLst>
              <a:ext uri="{FF2B5EF4-FFF2-40B4-BE49-F238E27FC236}">
                <a16:creationId xmlns:a16="http://schemas.microsoft.com/office/drawing/2014/main" id="{552C905A-434E-4EC5-AB75-65576F2228C4}"/>
              </a:ext>
            </a:extLst>
          </p:cNvPr>
          <p:cNvSpPr/>
          <p:nvPr/>
        </p:nvSpPr>
        <p:spPr>
          <a:xfrm>
            <a:off x="5358883" y="4312430"/>
            <a:ext cx="6674444" cy="830997"/>
          </a:xfrm>
          <a:prstGeom prst="rect">
            <a:avLst/>
          </a:prstGeom>
        </p:spPr>
        <p:txBody>
          <a:bodyPr wrap="square">
            <a:spAutoFit/>
          </a:bodyPr>
          <a:lstStyle/>
          <a:p>
            <a:r>
              <a:rPr lang="en-US" sz="2400" b="1" dirty="0">
                <a:latin typeface="Arial Narrow" panose="020B0606020202030204" pitchFamily="34" charset="0"/>
              </a:rPr>
              <a:t>Proposed change to help school districts with the fiscal impacts of declining enrollment</a:t>
            </a:r>
            <a:endParaRPr lang="en-US" sz="1200" b="1" dirty="0">
              <a:latin typeface="Arial Narrow" panose="020B0606020202030204" pitchFamily="34" charset="0"/>
            </a:endParaRPr>
          </a:p>
        </p:txBody>
      </p:sp>
      <p:sp>
        <p:nvSpPr>
          <p:cNvPr id="18" name="TextBox 17">
            <a:extLst>
              <a:ext uri="{FF2B5EF4-FFF2-40B4-BE49-F238E27FC236}">
                <a16:creationId xmlns:a16="http://schemas.microsoft.com/office/drawing/2014/main" id="{D8CE02B3-9B8A-444A-BB97-955E801B41FA}"/>
              </a:ext>
            </a:extLst>
          </p:cNvPr>
          <p:cNvSpPr txBox="1"/>
          <p:nvPr/>
        </p:nvSpPr>
        <p:spPr>
          <a:xfrm>
            <a:off x="1651223" y="1177126"/>
            <a:ext cx="615553" cy="2106807"/>
          </a:xfrm>
          <a:prstGeom prst="rect">
            <a:avLst/>
          </a:prstGeom>
          <a:noFill/>
        </p:spPr>
        <p:txBody>
          <a:bodyPr vert="vert270" wrap="square" rtlCol="0">
            <a:spAutoFit/>
          </a:bodyPr>
          <a:lstStyle/>
          <a:p>
            <a:pPr algn="ctr"/>
            <a:r>
              <a:rPr lang="en-US" sz="2800" b="1" dirty="0">
                <a:solidFill>
                  <a:schemeClr val="bg1"/>
                </a:solidFill>
                <a:effectLst>
                  <a:outerShdw blurRad="50800" dist="38100" dir="2700000" algn="tl" rotWithShape="0">
                    <a:prstClr val="black">
                      <a:alpha val="40000"/>
                    </a:prstClr>
                  </a:outerShdw>
                </a:effectLst>
                <a:latin typeface="Arial Narrow" panose="020B0604020202020204" pitchFamily="34" charset="0"/>
                <a:cs typeface="Arial Narrow" panose="020B0604020202020204" pitchFamily="34" charset="0"/>
              </a:rPr>
              <a:t>$3.3 Billion</a:t>
            </a:r>
          </a:p>
        </p:txBody>
      </p:sp>
      <p:sp>
        <p:nvSpPr>
          <p:cNvPr id="19" name="TextBox 18">
            <a:extLst>
              <a:ext uri="{FF2B5EF4-FFF2-40B4-BE49-F238E27FC236}">
                <a16:creationId xmlns:a16="http://schemas.microsoft.com/office/drawing/2014/main" id="{8EC50360-7D47-44BF-95FA-BB46EB96A6BC}"/>
              </a:ext>
            </a:extLst>
          </p:cNvPr>
          <p:cNvSpPr txBox="1"/>
          <p:nvPr/>
        </p:nvSpPr>
        <p:spPr>
          <a:xfrm>
            <a:off x="2547471" y="2179278"/>
            <a:ext cx="615553" cy="2106807"/>
          </a:xfrm>
          <a:prstGeom prst="rect">
            <a:avLst/>
          </a:prstGeom>
          <a:noFill/>
        </p:spPr>
        <p:txBody>
          <a:bodyPr vert="vert270" wrap="square" rtlCol="0">
            <a:spAutoFit/>
          </a:bodyPr>
          <a:lstStyle/>
          <a:p>
            <a:pPr algn="ctr"/>
            <a:r>
              <a:rPr lang="en-US" sz="2800" b="1" dirty="0">
                <a:solidFill>
                  <a:schemeClr val="bg1"/>
                </a:solidFill>
                <a:effectLst>
                  <a:outerShdw blurRad="50800" dist="38100" dir="2700000" algn="tl" rotWithShape="0">
                    <a:prstClr val="black">
                      <a:alpha val="40000"/>
                    </a:prstClr>
                  </a:outerShdw>
                </a:effectLst>
                <a:latin typeface="Arial Narrow" panose="020B0604020202020204" pitchFamily="34" charset="0"/>
                <a:cs typeface="Arial Narrow" panose="020B0604020202020204" pitchFamily="34" charset="0"/>
              </a:rPr>
              <a:t>$70.5 Billion</a:t>
            </a:r>
          </a:p>
        </p:txBody>
      </p:sp>
      <p:sp>
        <p:nvSpPr>
          <p:cNvPr id="20" name="TextBox 19">
            <a:extLst>
              <a:ext uri="{FF2B5EF4-FFF2-40B4-BE49-F238E27FC236}">
                <a16:creationId xmlns:a16="http://schemas.microsoft.com/office/drawing/2014/main" id="{7E5C3D1C-3132-4A21-9A6D-75F2CD91C771}"/>
              </a:ext>
            </a:extLst>
          </p:cNvPr>
          <p:cNvSpPr txBox="1"/>
          <p:nvPr/>
        </p:nvSpPr>
        <p:spPr>
          <a:xfrm>
            <a:off x="3492345" y="3177256"/>
            <a:ext cx="615553" cy="2106807"/>
          </a:xfrm>
          <a:prstGeom prst="rect">
            <a:avLst/>
          </a:prstGeom>
          <a:noFill/>
        </p:spPr>
        <p:txBody>
          <a:bodyPr vert="vert270" wrap="square" rtlCol="0">
            <a:spAutoFit/>
          </a:bodyPr>
          <a:lstStyle/>
          <a:p>
            <a:pPr algn="ctr"/>
            <a:r>
              <a:rPr lang="en-US" sz="2800" b="1" dirty="0">
                <a:solidFill>
                  <a:schemeClr val="bg1"/>
                </a:solidFill>
                <a:effectLst>
                  <a:outerShdw blurRad="50800" dist="38100" dir="2700000" algn="tl" rotWithShape="0">
                    <a:prstClr val="black">
                      <a:alpha val="40000"/>
                    </a:prstClr>
                  </a:outerShdw>
                </a:effectLst>
                <a:latin typeface="Arial Narrow" panose="020B0604020202020204" pitchFamily="34" charset="0"/>
                <a:cs typeface="Arial Narrow" panose="020B0604020202020204" pitchFamily="34" charset="0"/>
              </a:rPr>
              <a:t>$587</a:t>
            </a:r>
          </a:p>
        </p:txBody>
      </p:sp>
      <p:sp>
        <p:nvSpPr>
          <p:cNvPr id="21" name="TextBox 20">
            <a:extLst>
              <a:ext uri="{FF2B5EF4-FFF2-40B4-BE49-F238E27FC236}">
                <a16:creationId xmlns:a16="http://schemas.microsoft.com/office/drawing/2014/main" id="{BDD17750-74DF-4642-9F30-C83022E64C03}"/>
              </a:ext>
            </a:extLst>
          </p:cNvPr>
          <p:cNvSpPr txBox="1"/>
          <p:nvPr/>
        </p:nvSpPr>
        <p:spPr>
          <a:xfrm>
            <a:off x="4315236" y="4212517"/>
            <a:ext cx="615553" cy="2106807"/>
          </a:xfrm>
          <a:prstGeom prst="rect">
            <a:avLst/>
          </a:prstGeom>
          <a:noFill/>
        </p:spPr>
        <p:txBody>
          <a:bodyPr vert="vert270" wrap="square" rtlCol="0">
            <a:spAutoFit/>
          </a:bodyPr>
          <a:lstStyle/>
          <a:p>
            <a:pPr algn="ctr"/>
            <a:r>
              <a:rPr lang="en-US" sz="2800" b="1" dirty="0">
                <a:solidFill>
                  <a:schemeClr val="bg1"/>
                </a:solidFill>
                <a:effectLst>
                  <a:outerShdw blurRad="50800" dist="38100" dir="2700000" algn="tl" rotWithShape="0">
                    <a:prstClr val="black">
                      <a:alpha val="40000"/>
                    </a:prstClr>
                  </a:outerShdw>
                </a:effectLst>
                <a:latin typeface="Arial Narrow" panose="020B0604020202020204" pitchFamily="34" charset="0"/>
                <a:cs typeface="Arial Narrow" panose="020B0604020202020204" pitchFamily="34" charset="0"/>
              </a:rPr>
              <a:t> Average ADA</a:t>
            </a:r>
          </a:p>
        </p:txBody>
      </p:sp>
    </p:spTree>
    <p:extLst>
      <p:ext uri="{BB962C8B-B14F-4D97-AF65-F5344CB8AC3E}">
        <p14:creationId xmlns:p14="http://schemas.microsoft.com/office/powerpoint/2010/main" val="754415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365BA4-1FED-4C4F-97D7-131FE8A820B5}"/>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F3A447"/>
              </a:buClr>
              <a:buSzPts val="600"/>
              <a:buFont typeface="Verdana"/>
              <a:buNone/>
              <a:tabLst/>
              <a:defRPr/>
            </a:pPr>
            <a:fld id="{00000000-1234-1234-1234-123412341234}" type="slidenum">
              <a:rPr kumimoji="0" lang="en-US" sz="600" b="0" i="0" u="none" strike="noStrike" kern="0" cap="none" spc="0" normalizeH="0" baseline="0" noProof="0" smtClean="0">
                <a:ln>
                  <a:noFill/>
                </a:ln>
                <a:solidFill>
                  <a:srgbClr val="F3A447"/>
                </a:solidFill>
                <a:effectLst/>
                <a:uLnTx/>
                <a:uFillTx/>
                <a:latin typeface="Verdana"/>
                <a:ea typeface="Verdana"/>
                <a:sym typeface="Verdana"/>
              </a:rPr>
              <a:pPr marL="0" marR="0" lvl="0" indent="0" algn="r" defTabSz="914400" rtl="0" eaLnBrk="1" fontAlgn="auto" latinLnBrk="0" hangingPunct="1">
                <a:lnSpc>
                  <a:spcPct val="100000"/>
                </a:lnSpc>
                <a:spcBef>
                  <a:spcPts val="0"/>
                </a:spcBef>
                <a:spcAft>
                  <a:spcPts val="0"/>
                </a:spcAft>
                <a:buClr>
                  <a:srgbClr val="F3A447"/>
                </a:buClr>
                <a:buSzPts val="600"/>
                <a:buFont typeface="Verdana"/>
                <a:buNone/>
                <a:tabLst/>
                <a:defRPr/>
              </a:pPr>
              <a:t>19</a:t>
            </a:fld>
            <a:endParaRPr kumimoji="0" lang="en-US" sz="600" b="0" i="0" u="none" strike="noStrike" kern="0" cap="none" spc="0" normalizeH="0" baseline="0" noProof="0" dirty="0">
              <a:ln>
                <a:noFill/>
              </a:ln>
              <a:solidFill>
                <a:srgbClr val="F3A447"/>
              </a:solidFill>
              <a:effectLst/>
              <a:uLnTx/>
              <a:uFillTx/>
              <a:latin typeface="Verdana"/>
              <a:ea typeface="Verdana"/>
              <a:sym typeface="Verdana"/>
            </a:endParaRPr>
          </a:p>
        </p:txBody>
      </p:sp>
      <p:sp>
        <p:nvSpPr>
          <p:cNvPr id="4" name="TextBox 3">
            <a:extLst>
              <a:ext uri="{FF2B5EF4-FFF2-40B4-BE49-F238E27FC236}">
                <a16:creationId xmlns:a16="http://schemas.microsoft.com/office/drawing/2014/main" id="{E0A27726-A3DE-4DB6-A621-B9DE63775AD8}"/>
              </a:ext>
            </a:extLst>
          </p:cNvPr>
          <p:cNvSpPr txBox="1"/>
          <p:nvPr/>
        </p:nvSpPr>
        <p:spPr>
          <a:xfrm>
            <a:off x="853811" y="849459"/>
            <a:ext cx="8319454" cy="4093428"/>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258599"/>
                </a:solidFill>
                <a:effectLst/>
                <a:uLnTx/>
                <a:uFillTx/>
                <a:latin typeface="Arial Black"/>
                <a:ea typeface="Calibri" panose="020F0502020204030204" pitchFamily="34" charset="0"/>
                <a:cs typeface="Times New Roman"/>
                <a:sym typeface="Arial"/>
              </a:rPr>
              <a:t>California Charter Schools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258599"/>
                </a:solidFill>
                <a:effectLst/>
                <a:uLnTx/>
                <a:uFillTx/>
                <a:latin typeface="Arial Black"/>
                <a:ea typeface="Calibri" panose="020F0502020204030204" pitchFamily="34" charset="0"/>
                <a:cs typeface="Times New Roman"/>
                <a:sym typeface="Arial"/>
              </a:rPr>
              <a:t>High-Quality Authorizing</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600" b="1" i="0" u="none" strike="noStrike" kern="0" cap="none" spc="0" normalizeH="0" baseline="0" noProof="0" dirty="0">
              <a:ln>
                <a:noFill/>
              </a:ln>
              <a:solidFill>
                <a:srgbClr val="258599"/>
              </a:solidFill>
              <a:effectLst/>
              <a:uLnTx/>
              <a:uFillTx/>
              <a:latin typeface="Arial Black"/>
              <a:ea typeface="Calibri" panose="020F0502020204030204" pitchFamily="34" charset="0"/>
              <a:cs typeface="Times New Roman"/>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258599"/>
                </a:solidFill>
                <a:effectLst/>
                <a:uLnTx/>
                <a:uFillTx/>
                <a:latin typeface="Arial Black"/>
                <a:cs typeface="Times New Roman"/>
                <a:sym typeface="Arial"/>
              </a:rPr>
              <a:t>Fiscal Oversight for Authorizers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000000"/>
                </a:solidFill>
                <a:effectLst/>
                <a:uLnTx/>
                <a:uFillTx/>
                <a:latin typeface="Calibri"/>
                <a:cs typeface="Calibri"/>
                <a:sym typeface="Arial"/>
              </a:rPr>
              <a:t>January 25, 2022</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7" name="Picture 6">
            <a:extLst>
              <a:ext uri="{FF2B5EF4-FFF2-40B4-BE49-F238E27FC236}">
                <a16:creationId xmlns:a16="http://schemas.microsoft.com/office/drawing/2014/main" id="{1C420BDB-6B22-4BEE-96BF-C56CFE3684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5994" y="5559084"/>
            <a:ext cx="3907721" cy="129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404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82aac8634d_0_676"/>
          <p:cNvSpPr txBox="1">
            <a:spLocks noGrp="1"/>
          </p:cNvSpPr>
          <p:nvPr>
            <p:ph type="title"/>
          </p:nvPr>
        </p:nvSpPr>
        <p:spPr>
          <a:xfrm>
            <a:off x="1062824" y="696593"/>
            <a:ext cx="8176365" cy="1320900"/>
          </a:xfrm>
          <a:prstGeom prst="rect">
            <a:avLst/>
          </a:prstGeom>
        </p:spPr>
        <p:txBody>
          <a:bodyPr spcFirstLastPara="1" wrap="square" lIns="91425" tIns="45700" rIns="91425" bIns="45700" anchor="t" anchorCtr="0">
            <a:noAutofit/>
          </a:bodyPr>
          <a:lstStyle/>
          <a:p>
            <a:r>
              <a:rPr lang="en" b="1" dirty="0">
                <a:solidFill>
                  <a:schemeClr val="tx1"/>
                </a:solidFill>
                <a:latin typeface="Calibri"/>
                <a:cs typeface="Calibri"/>
              </a:rPr>
              <a:t>Your Presenter Today</a:t>
            </a:r>
            <a:endParaRPr b="1" dirty="0">
              <a:solidFill>
                <a:schemeClr val="tx1"/>
              </a:solidFill>
              <a:latin typeface="Calibri" panose="020F0502020204030204" pitchFamily="34" charset="0"/>
              <a:cs typeface="Calibri" panose="020F0502020204030204" pitchFamily="34" charset="0"/>
            </a:endParaRPr>
          </a:p>
        </p:txBody>
      </p:sp>
      <p:sp>
        <p:nvSpPr>
          <p:cNvPr id="10" name="TextBox 9"/>
          <p:cNvSpPr txBox="1"/>
          <p:nvPr/>
        </p:nvSpPr>
        <p:spPr>
          <a:xfrm>
            <a:off x="7554569" y="3800161"/>
            <a:ext cx="2749567" cy="17081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5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Debi Deal,</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5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CCAP Treasurer</a:t>
            </a:r>
          </a:p>
        </p:txBody>
      </p:sp>
      <p:pic>
        <p:nvPicPr>
          <p:cNvPr id="4" name="Picture 3">
            <a:extLst>
              <a:ext uri="{FF2B5EF4-FFF2-40B4-BE49-F238E27FC236}">
                <a16:creationId xmlns:a16="http://schemas.microsoft.com/office/drawing/2014/main" id="{1A6F7C04-D720-4BB2-83DC-921FB8650C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6144" y="5861008"/>
            <a:ext cx="3001948" cy="9922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erson holding a camera in a field of purple flowers&#10;&#10;Description automatically generated with medium confidence">
            <a:extLst>
              <a:ext uri="{FF2B5EF4-FFF2-40B4-BE49-F238E27FC236}">
                <a16:creationId xmlns:a16="http://schemas.microsoft.com/office/drawing/2014/main" id="{74DE22D1-F5B9-4053-9AC9-EE83CB5F0DDE}"/>
              </a:ext>
            </a:extLst>
          </p:cNvPr>
          <p:cNvPicPr>
            <a:picLocks noChangeAspect="1"/>
          </p:cNvPicPr>
          <p:nvPr/>
        </p:nvPicPr>
        <p:blipFill>
          <a:blip r:embed="rId4"/>
          <a:stretch>
            <a:fillRect/>
          </a:stretch>
        </p:blipFill>
        <p:spPr>
          <a:xfrm>
            <a:off x="2203144" y="1915448"/>
            <a:ext cx="5351425" cy="3027104"/>
          </a:xfrm>
          <a:prstGeom prst="rect">
            <a:avLst/>
          </a:prstGeom>
        </p:spPr>
      </p:pic>
    </p:spTree>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
          <p:cNvSpPr txBox="1">
            <a:spLocks noGrp="1"/>
          </p:cNvSpPr>
          <p:nvPr>
            <p:ph type="title"/>
          </p:nvPr>
        </p:nvSpPr>
        <p:spPr>
          <a:xfrm>
            <a:off x="218942" y="302471"/>
            <a:ext cx="9570128" cy="782282"/>
          </a:xfrm>
          <a:prstGeom prst="rect">
            <a:avLst/>
          </a:prstGeom>
          <a:noFill/>
          <a:ln>
            <a:noFill/>
          </a:ln>
        </p:spPr>
        <p:txBody>
          <a:bodyPr spcFirstLastPara="1" wrap="square" lIns="91425" tIns="45700" rIns="91425" bIns="45700" anchor="b" anchorCtr="0">
            <a:noAutofit/>
          </a:bodyPr>
          <a:lstStyle/>
          <a:p>
            <a:pPr algn="ctr">
              <a:buSzPts val="5400"/>
            </a:pPr>
            <a:br>
              <a:rPr lang="en-US" b="1" dirty="0">
                <a:solidFill>
                  <a:schemeClr val="tx1"/>
                </a:solidFill>
                <a:latin typeface="Calibri" panose="020F0502020204030204" pitchFamily="34" charset="0"/>
                <a:cs typeface="Calibri" panose="020F0502020204030204" pitchFamily="34" charset="0"/>
              </a:rPr>
            </a:br>
            <a:r>
              <a:rPr lang="en-US" b="1" dirty="0">
                <a:solidFill>
                  <a:schemeClr val="tx1"/>
                </a:solidFill>
                <a:latin typeface="Trebuchet MS" panose="020B0603020202020204" pitchFamily="34" charset="0"/>
                <a:cs typeface="Calibri" panose="020F0502020204030204" pitchFamily="34" charset="0"/>
              </a:rPr>
              <a:t>California Charter Authorizing Professionals</a:t>
            </a:r>
            <a:endParaRPr b="1" dirty="0">
              <a:solidFill>
                <a:schemeClr val="tx1"/>
              </a:solidFill>
              <a:latin typeface="Trebuchet MS" panose="020B0603020202020204" pitchFamily="34" charset="0"/>
              <a:cs typeface="Calibri" panose="020F0502020204030204" pitchFamily="34" charset="0"/>
            </a:endParaRPr>
          </a:p>
        </p:txBody>
      </p:sp>
      <p:sp>
        <p:nvSpPr>
          <p:cNvPr id="157" name="Google Shape;157;p2"/>
          <p:cNvSpPr txBox="1">
            <a:spLocks noGrp="1"/>
          </p:cNvSpPr>
          <p:nvPr>
            <p:ph type="sldNum" idx="12"/>
          </p:nvPr>
        </p:nvSpPr>
        <p:spPr>
          <a:xfrm>
            <a:off x="7968676" y="6041363"/>
            <a:ext cx="5127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900" b="0" i="0" u="none" strike="noStrike" kern="0" cap="none" spc="0" normalizeH="0" baseline="0" noProof="0">
                <a:ln>
                  <a:noFill/>
                </a:ln>
                <a:solidFill>
                  <a:srgbClr val="A5B592"/>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sz="900" b="0" i="0" u="none" strike="noStrike" kern="0" cap="none" spc="0" normalizeH="0" baseline="0" noProof="0" dirty="0">
              <a:ln>
                <a:noFill/>
              </a:ln>
              <a:solidFill>
                <a:srgbClr val="A5B592"/>
              </a:solidFill>
              <a:effectLst/>
              <a:uLnTx/>
              <a:uFillTx/>
              <a:latin typeface="Trebuchet MS"/>
              <a:sym typeface="Trebuchet MS"/>
            </a:endParaRPr>
          </a:p>
        </p:txBody>
      </p:sp>
      <p:sp>
        <p:nvSpPr>
          <p:cNvPr id="158" name="Google Shape;158;p2"/>
          <p:cNvSpPr txBox="1">
            <a:spLocks noGrp="1"/>
          </p:cNvSpPr>
          <p:nvPr>
            <p:ph type="body" idx="1"/>
          </p:nvPr>
        </p:nvSpPr>
        <p:spPr>
          <a:xfrm>
            <a:off x="266852" y="1413164"/>
            <a:ext cx="9570128" cy="5036695"/>
          </a:xfrm>
          <a:prstGeom prst="rect">
            <a:avLst/>
          </a:prstGeom>
        </p:spPr>
        <p:txBody>
          <a:bodyPr spcFirstLastPara="1" wrap="square" lIns="91425" tIns="45700" rIns="91425" bIns="45700" anchor="t" anchorCtr="0">
            <a:noAutofit/>
          </a:bodyPr>
          <a:lstStyle/>
          <a:p>
            <a:pPr>
              <a:buClrTx/>
              <a:buSzPct val="100000"/>
              <a:buFont typeface="Wingdings" panose="05000000000000000000" pitchFamily="2" charset="2"/>
              <a:buChar char="Ø"/>
            </a:pPr>
            <a:r>
              <a:rPr lang="en-US" sz="1700" dirty="0">
                <a:solidFill>
                  <a:schemeClr val="tx1"/>
                </a:solidFill>
                <a:latin typeface="Calibri"/>
                <a:cs typeface="Calibri"/>
              </a:rPr>
              <a:t>Founded in 2013 by group of </a:t>
            </a:r>
            <a:r>
              <a:rPr lang="en-US" sz="1700" b="1" dirty="0">
                <a:solidFill>
                  <a:schemeClr val="tx1"/>
                </a:solidFill>
                <a:latin typeface="Calibri"/>
                <a:cs typeface="Calibri"/>
              </a:rPr>
              <a:t>committed authorizers </a:t>
            </a:r>
            <a:r>
              <a:rPr lang="en-US" sz="1700" dirty="0">
                <a:solidFill>
                  <a:schemeClr val="tx1"/>
                </a:solidFill>
                <a:latin typeface="Calibri"/>
                <a:cs typeface="Calibri"/>
              </a:rPr>
              <a:t>to </a:t>
            </a:r>
            <a:r>
              <a:rPr lang="en-US" sz="1700" b="1" dirty="0">
                <a:solidFill>
                  <a:schemeClr val="tx1"/>
                </a:solidFill>
                <a:latin typeface="Calibri"/>
                <a:cs typeface="Calibri"/>
              </a:rPr>
              <a:t>advance quality public education for all students</a:t>
            </a:r>
            <a:r>
              <a:rPr lang="en-US" sz="1700" dirty="0">
                <a:solidFill>
                  <a:schemeClr val="tx1"/>
                </a:solidFill>
                <a:latin typeface="Calibri"/>
                <a:cs typeface="Calibri"/>
              </a:rPr>
              <a:t> </a:t>
            </a:r>
          </a:p>
          <a:p>
            <a:pPr marL="137160" indent="0">
              <a:buClrTx/>
              <a:buSzPct val="100000"/>
              <a:buNone/>
            </a:pPr>
            <a:endParaRPr lang="en-US" sz="1700" dirty="0">
              <a:solidFill>
                <a:schemeClr val="tx1"/>
              </a:solidFill>
              <a:latin typeface="Calibri"/>
              <a:cs typeface="Calibri"/>
            </a:endParaRPr>
          </a:p>
          <a:p>
            <a:pPr>
              <a:buClrTx/>
              <a:buSzPct val="100000"/>
              <a:buFont typeface="Wingdings" panose="05000000000000000000" pitchFamily="2" charset="2"/>
              <a:buChar char="v"/>
            </a:pPr>
            <a:r>
              <a:rPr lang="en-US" sz="1700" dirty="0">
                <a:solidFill>
                  <a:schemeClr val="tx1"/>
                </a:solidFill>
                <a:latin typeface="Calibri"/>
                <a:cs typeface="Calibri"/>
              </a:rPr>
              <a:t>New </a:t>
            </a:r>
            <a:r>
              <a:rPr lang="en-US" sz="1700" b="1" dirty="0">
                <a:solidFill>
                  <a:schemeClr val="tx1"/>
                </a:solidFill>
                <a:latin typeface="Calibri"/>
                <a:cs typeface="Calibri"/>
              </a:rPr>
              <a:t>National Dissemination Grant </a:t>
            </a:r>
            <a:r>
              <a:rPr lang="en-US" sz="1700" dirty="0">
                <a:solidFill>
                  <a:schemeClr val="tx1"/>
                </a:solidFill>
                <a:latin typeface="Calibri"/>
                <a:cs typeface="Calibri"/>
              </a:rPr>
              <a:t>from U.S. Department of Education’s Charter Schools Program to improve authorizing</a:t>
            </a:r>
          </a:p>
          <a:p>
            <a:pPr>
              <a:buClrTx/>
              <a:buSzPct val="100000"/>
              <a:buFont typeface="Wingdings"/>
              <a:buChar char="Ø"/>
            </a:pPr>
            <a:endParaRPr lang="en-US" sz="1700" dirty="0">
              <a:solidFill>
                <a:schemeClr val="tx1"/>
              </a:solidFill>
              <a:latin typeface="Calibri"/>
              <a:cs typeface="Calibri"/>
            </a:endParaRPr>
          </a:p>
          <a:p>
            <a:pPr lvl="1">
              <a:buClrTx/>
              <a:buSzPct val="100000"/>
              <a:buFont typeface="Wingdings" panose="05000000000000000000" pitchFamily="2" charset="2"/>
              <a:buChar char="§"/>
            </a:pPr>
            <a:r>
              <a:rPr lang="en-US" sz="1700" dirty="0">
                <a:solidFill>
                  <a:schemeClr val="tx1"/>
                </a:solidFill>
                <a:latin typeface="Calibri"/>
                <a:cs typeface="Calibri"/>
              </a:rPr>
              <a:t>Partnering with </a:t>
            </a:r>
            <a:r>
              <a:rPr lang="en-US" sz="1700" b="1" dirty="0">
                <a:solidFill>
                  <a:schemeClr val="tx1"/>
                </a:solidFill>
                <a:latin typeface="Calibri"/>
                <a:cs typeface="Calibri"/>
              </a:rPr>
              <a:t>Colorado and Florida </a:t>
            </a:r>
            <a:r>
              <a:rPr lang="en-US" sz="1700" dirty="0">
                <a:solidFill>
                  <a:schemeClr val="tx1"/>
                </a:solidFill>
                <a:latin typeface="Calibri"/>
                <a:cs typeface="Calibri"/>
              </a:rPr>
              <a:t>in </a:t>
            </a:r>
            <a:r>
              <a:rPr lang="en-US" sz="1700" b="1" dirty="0">
                <a:solidFill>
                  <a:schemeClr val="tx1"/>
                </a:solidFill>
                <a:latin typeface="Calibri"/>
                <a:cs typeface="Calibri"/>
              </a:rPr>
              <a:t>Tri-State Alliance for Improving District-Led Authorizing</a:t>
            </a:r>
            <a:endParaRPr lang="en-US" sz="1700" dirty="0">
              <a:solidFill>
                <a:schemeClr val="tx1"/>
              </a:solidFill>
              <a:latin typeface="Calibri"/>
              <a:cs typeface="Calibri"/>
            </a:endParaRPr>
          </a:p>
          <a:p>
            <a:pPr lvl="1">
              <a:buClrTx/>
              <a:buSzPct val="100000"/>
              <a:buFont typeface="Wingdings" panose="05000000000000000000" pitchFamily="2" charset="2"/>
              <a:buChar char="§"/>
            </a:pPr>
            <a:r>
              <a:rPr lang="en-US" sz="1700" dirty="0">
                <a:solidFill>
                  <a:schemeClr val="tx1"/>
                </a:solidFill>
                <a:latin typeface="Calibri"/>
                <a:cs typeface="Calibri"/>
              </a:rPr>
              <a:t>Formed the </a:t>
            </a:r>
            <a:r>
              <a:rPr lang="en-US" sz="1700" b="1" dirty="0">
                <a:solidFill>
                  <a:schemeClr val="tx1"/>
                </a:solidFill>
                <a:latin typeface="Calibri"/>
                <a:cs typeface="Calibri"/>
              </a:rPr>
              <a:t>National Network for District Authorizing (NN4DA)</a:t>
            </a:r>
          </a:p>
          <a:p>
            <a:pPr marL="594360" lvl="1" indent="0">
              <a:buClrTx/>
              <a:buSzPct val="100000"/>
              <a:buNone/>
            </a:pPr>
            <a:endParaRPr lang="en-US" sz="1700" dirty="0">
              <a:solidFill>
                <a:schemeClr val="tx1"/>
              </a:solidFill>
              <a:latin typeface="Calibri"/>
              <a:cs typeface="Calibri"/>
            </a:endParaRPr>
          </a:p>
          <a:p>
            <a:pPr marL="342900" indent="-342900">
              <a:buClrTx/>
              <a:buSzPct val="100000"/>
              <a:buFont typeface="Wingdings" panose="05000000000000000000" pitchFamily="2" charset="2"/>
              <a:buChar char="v"/>
            </a:pPr>
            <a:r>
              <a:rPr lang="en-US" sz="1700" dirty="0">
                <a:solidFill>
                  <a:schemeClr val="tx1"/>
                </a:solidFill>
                <a:latin typeface="Calibri"/>
                <a:cs typeface="Calibri"/>
              </a:rPr>
              <a:t>New </a:t>
            </a:r>
            <a:r>
              <a:rPr lang="en-US" sz="1700" b="1" dirty="0">
                <a:solidFill>
                  <a:schemeClr val="tx1"/>
                </a:solidFill>
                <a:latin typeface="Calibri"/>
                <a:cs typeface="Calibri"/>
              </a:rPr>
              <a:t>California Department of Education Authorizer Technical Assistance Grant </a:t>
            </a:r>
            <a:r>
              <a:rPr lang="en-US" sz="1700" dirty="0">
                <a:solidFill>
                  <a:schemeClr val="tx1"/>
                </a:solidFill>
                <a:latin typeface="Calibri"/>
                <a:cs typeface="Calibri"/>
              </a:rPr>
              <a:t>to provide charter school oversight and monitoring; technical assistance; professional development and develop professional networks.</a:t>
            </a:r>
          </a:p>
          <a:p>
            <a:pPr marL="342900" indent="-342900">
              <a:buClrTx/>
              <a:buSzPct val="100000"/>
              <a:buFont typeface="Wingdings" panose="05000000000000000000" pitchFamily="2" charset="2"/>
              <a:buChar char="Ø"/>
            </a:pPr>
            <a:endParaRPr lang="en-US" sz="2400" b="1" dirty="0">
              <a:solidFill>
                <a:schemeClr val="accent1">
                  <a:lumMod val="75000"/>
                </a:schemeClr>
              </a:solidFill>
              <a:latin typeface="Calibri" panose="020F0502020204030204" pitchFamily="34" charset="0"/>
              <a:cs typeface="Calibri" panose="020F0502020204030204" pitchFamily="34" charset="0"/>
            </a:endParaRPr>
          </a:p>
          <a:p>
            <a:pPr marL="0" indent="0">
              <a:buNone/>
            </a:pPr>
            <a:endParaRPr lang="en-US" dirty="0"/>
          </a:p>
          <a:p>
            <a:pPr marL="0" indent="0">
              <a:buNone/>
            </a:pPr>
            <a:endParaRPr lang="en-US" dirty="0"/>
          </a:p>
          <a:p>
            <a:pPr marL="0" indent="0">
              <a:buNone/>
            </a:pPr>
            <a:endParaRPr dirty="0"/>
          </a:p>
        </p:txBody>
      </p:sp>
      <p:pic>
        <p:nvPicPr>
          <p:cNvPr id="2" name="Picture 2">
            <a:extLst>
              <a:ext uri="{FF2B5EF4-FFF2-40B4-BE49-F238E27FC236}">
                <a16:creationId xmlns:a16="http://schemas.microsoft.com/office/drawing/2014/main" id="{4217AAF1-3E28-49A5-9239-05354C32D2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7408" y="6041363"/>
            <a:ext cx="2514592" cy="83118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C59281C-C52D-4E27-8020-FDB75B46B7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6144" y="5887641"/>
            <a:ext cx="3001948" cy="99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3835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 calcmode="lin" valueType="num">
                                      <p:cBhvr additive="base">
                                        <p:cTn id="7" dur="500" fill="hold"/>
                                        <p:tgtEl>
                                          <p:spTgt spid="1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8">
                                            <p:txEl>
                                              <p:pRg st="2" end="2"/>
                                            </p:txEl>
                                          </p:spTgt>
                                        </p:tgtEl>
                                        <p:attrNameLst>
                                          <p:attrName>style.visibility</p:attrName>
                                        </p:attrNameLst>
                                      </p:cBhvr>
                                      <p:to>
                                        <p:strVal val="visible"/>
                                      </p:to>
                                    </p:set>
                                    <p:anim calcmode="lin" valueType="num">
                                      <p:cBhvr additive="base">
                                        <p:cTn id="13" dur="500" fill="hold"/>
                                        <p:tgtEl>
                                          <p:spTgt spid="15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8">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58">
                                            <p:txEl>
                                              <p:pRg st="4" end="4"/>
                                            </p:txEl>
                                          </p:spTgt>
                                        </p:tgtEl>
                                        <p:attrNameLst>
                                          <p:attrName>style.visibility</p:attrName>
                                        </p:attrNameLst>
                                      </p:cBhvr>
                                      <p:to>
                                        <p:strVal val="visible"/>
                                      </p:to>
                                    </p:set>
                                    <p:anim calcmode="lin" valueType="num">
                                      <p:cBhvr additive="base">
                                        <p:cTn id="17" dur="500" fill="hold"/>
                                        <p:tgtEl>
                                          <p:spTgt spid="158">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58">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58">
                                            <p:txEl>
                                              <p:pRg st="5" end="5"/>
                                            </p:txEl>
                                          </p:spTgt>
                                        </p:tgtEl>
                                        <p:attrNameLst>
                                          <p:attrName>style.visibility</p:attrName>
                                        </p:attrNameLst>
                                      </p:cBhvr>
                                      <p:to>
                                        <p:strVal val="visible"/>
                                      </p:to>
                                    </p:set>
                                    <p:anim calcmode="lin" valueType="num">
                                      <p:cBhvr additive="base">
                                        <p:cTn id="21" dur="500" fill="hold"/>
                                        <p:tgtEl>
                                          <p:spTgt spid="158">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5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58">
                                            <p:txEl>
                                              <p:pRg st="7" end="7"/>
                                            </p:txEl>
                                          </p:spTgt>
                                        </p:tgtEl>
                                        <p:attrNameLst>
                                          <p:attrName>style.visibility</p:attrName>
                                        </p:attrNameLst>
                                      </p:cBhvr>
                                      <p:to>
                                        <p:strVal val="visible"/>
                                      </p:to>
                                    </p:set>
                                    <p:anim calcmode="lin" valueType="num">
                                      <p:cBhvr additive="base">
                                        <p:cTn id="27" dur="500" fill="hold"/>
                                        <p:tgtEl>
                                          <p:spTgt spid="158">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5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97C08F-9A1C-4BB7-A223-9DAB16B81A88}"/>
              </a:ext>
            </a:extLst>
          </p:cNvPr>
          <p:cNvSpPr>
            <a:spLocks noGrp="1"/>
          </p:cNvSpPr>
          <p:nvPr>
            <p:ph type="body" idx="1"/>
          </p:nvPr>
        </p:nvSpPr>
        <p:spPr>
          <a:xfrm>
            <a:off x="579607" y="1814396"/>
            <a:ext cx="9333320" cy="4985042"/>
          </a:xfrm>
        </p:spPr>
        <p:txBody>
          <a:bodyPr>
            <a:normAutofit/>
          </a:bodyPr>
          <a:lstStyle/>
          <a:p>
            <a:pPr>
              <a:buClrTx/>
              <a:buSzPct val="100000"/>
              <a:buFont typeface="Wingdings" panose="05000000000000000000" pitchFamily="2" charset="2"/>
              <a:buChar char="Ø"/>
            </a:pPr>
            <a:r>
              <a:rPr lang="en-US" sz="2400" dirty="0">
                <a:solidFill>
                  <a:schemeClr val="tx1"/>
                </a:solidFill>
                <a:latin typeface="Calibri"/>
                <a:cs typeface="Calibri"/>
              </a:rPr>
              <a:t>Remember, we are all in this together!</a:t>
            </a:r>
          </a:p>
          <a:p>
            <a:pPr>
              <a:buClrTx/>
              <a:buSzPct val="100000"/>
              <a:buFont typeface="Wingdings" panose="05000000000000000000" pitchFamily="2" charset="2"/>
              <a:buChar char="Ø"/>
            </a:pPr>
            <a:r>
              <a:rPr lang="en-US" sz="2400" dirty="0">
                <a:solidFill>
                  <a:schemeClr val="tx1"/>
                </a:solidFill>
                <a:latin typeface="Calibri"/>
                <a:cs typeface="Calibri"/>
              </a:rPr>
              <a:t>What you need to know about fiscal oversight during and post-</a:t>
            </a:r>
            <a:r>
              <a:rPr lang="en-US" sz="2400" baseline="0" dirty="0">
                <a:solidFill>
                  <a:schemeClr val="tx1"/>
                </a:solidFill>
                <a:latin typeface="Calibri"/>
                <a:cs typeface="Calibri"/>
              </a:rPr>
              <a:t>COVID</a:t>
            </a:r>
          </a:p>
          <a:p>
            <a:pPr>
              <a:buClrTx/>
              <a:buSzPct val="100000"/>
              <a:buFont typeface="Wingdings" panose="05000000000000000000" pitchFamily="2" charset="2"/>
              <a:buChar char="Ø"/>
            </a:pPr>
            <a:r>
              <a:rPr lang="en-US" sz="2400" dirty="0">
                <a:solidFill>
                  <a:schemeClr val="tx1"/>
                </a:solidFill>
                <a:latin typeface="Calibri"/>
                <a:cs typeface="Calibri"/>
              </a:rPr>
              <a:t>Legislative changes on the horizon</a:t>
            </a:r>
          </a:p>
          <a:p>
            <a:pPr>
              <a:buClrTx/>
              <a:buSzPct val="100000"/>
              <a:buFont typeface="Wingdings" panose="05000000000000000000" pitchFamily="2" charset="2"/>
              <a:buChar char="Ø"/>
            </a:pPr>
            <a:r>
              <a:rPr lang="en-US" sz="2400" dirty="0">
                <a:solidFill>
                  <a:schemeClr val="tx1"/>
                </a:solidFill>
                <a:latin typeface="Calibri"/>
                <a:cs typeface="Calibri"/>
              </a:rPr>
              <a:t>Critical </a:t>
            </a:r>
            <a:r>
              <a:rPr lang="en-US" sz="2400" u="sng" dirty="0">
                <a:solidFill>
                  <a:schemeClr val="tx1"/>
                </a:solidFill>
                <a:latin typeface="Calibri"/>
                <a:cs typeface="Calibri"/>
              </a:rPr>
              <a:t>timelines</a:t>
            </a:r>
            <a:r>
              <a:rPr lang="en-US" sz="2400" dirty="0">
                <a:solidFill>
                  <a:schemeClr val="tx1"/>
                </a:solidFill>
                <a:latin typeface="Calibri"/>
                <a:cs typeface="Calibri"/>
              </a:rPr>
              <a:t>, </a:t>
            </a:r>
            <a:r>
              <a:rPr lang="en-US" sz="2400" u="sng" dirty="0">
                <a:solidFill>
                  <a:schemeClr val="tx1"/>
                </a:solidFill>
                <a:latin typeface="Calibri"/>
                <a:cs typeface="Calibri"/>
              </a:rPr>
              <a:t>new grants</a:t>
            </a:r>
            <a:r>
              <a:rPr lang="en-US" sz="2400" dirty="0">
                <a:solidFill>
                  <a:schemeClr val="tx1"/>
                </a:solidFill>
                <a:latin typeface="Calibri"/>
                <a:cs typeface="Calibri"/>
              </a:rPr>
              <a:t>, </a:t>
            </a:r>
            <a:r>
              <a:rPr lang="en-US" sz="2400" u="sng" dirty="0">
                <a:solidFill>
                  <a:schemeClr val="tx1"/>
                </a:solidFill>
                <a:latin typeface="Calibri"/>
                <a:cs typeface="Calibri"/>
              </a:rPr>
              <a:t>investments</a:t>
            </a:r>
            <a:r>
              <a:rPr lang="en-US" sz="2400" dirty="0">
                <a:solidFill>
                  <a:schemeClr val="tx1"/>
                </a:solidFill>
                <a:latin typeface="Calibri"/>
                <a:cs typeface="Calibri"/>
              </a:rPr>
              <a:t> and </a:t>
            </a:r>
            <a:r>
              <a:rPr lang="en-US" sz="2400" u="sng" dirty="0">
                <a:solidFill>
                  <a:schemeClr val="tx1"/>
                </a:solidFill>
                <a:latin typeface="Calibri"/>
                <a:cs typeface="Calibri"/>
              </a:rPr>
              <a:t>initiatives</a:t>
            </a:r>
          </a:p>
          <a:p>
            <a:pPr lvl="2">
              <a:buClrTx/>
              <a:buSzPct val="100000"/>
              <a:buFont typeface="Wingdings" panose="05000000000000000000" pitchFamily="2" charset="2"/>
              <a:buChar char="Ø"/>
            </a:pPr>
            <a:r>
              <a:rPr lang="en-US" sz="2400" dirty="0">
                <a:solidFill>
                  <a:schemeClr val="tx1"/>
                </a:solidFill>
                <a:latin typeface="Calibri"/>
                <a:cs typeface="Calibri"/>
              </a:rPr>
              <a:t>Board approvals and reporting requirements</a:t>
            </a:r>
          </a:p>
          <a:p>
            <a:pPr>
              <a:buClrTx/>
              <a:buSzPct val="100000"/>
              <a:buFont typeface="Wingdings" panose="05000000000000000000" pitchFamily="2" charset="2"/>
              <a:buChar char="Ø"/>
            </a:pPr>
            <a:r>
              <a:rPr lang="en-US" sz="2400" dirty="0">
                <a:solidFill>
                  <a:schemeClr val="tx1"/>
                </a:solidFill>
                <a:latin typeface="Calibri"/>
                <a:cs typeface="Calibri"/>
              </a:rPr>
              <a:t>The CCAP Website</a:t>
            </a:r>
            <a:endParaRPr lang="en-US" sz="2400" dirty="0">
              <a:solidFill>
                <a:schemeClr val="tx1"/>
              </a:solidFill>
            </a:endParaRPr>
          </a:p>
          <a:p>
            <a:pPr lvl="1">
              <a:buClrTx/>
              <a:buSzPct val="100000"/>
              <a:buFont typeface="Wingdings" panose="05000000000000000000" pitchFamily="2" charset="2"/>
              <a:buChar char="Ø"/>
            </a:pPr>
            <a:r>
              <a:rPr lang="en-US" sz="2400" dirty="0">
                <a:solidFill>
                  <a:schemeClr val="tx1"/>
                </a:solidFill>
                <a:latin typeface="Calibri"/>
                <a:cs typeface="Calibri"/>
              </a:rPr>
              <a:t>Check out our </a:t>
            </a:r>
            <a:r>
              <a:rPr lang="en-US" sz="2400" dirty="0">
                <a:solidFill>
                  <a:srgbClr val="0000CC"/>
                </a:solidFill>
                <a:latin typeface="Calibri"/>
                <a:cs typeface="Calibri"/>
              </a:rPr>
              <a:t>NEW Authorizer Toolkits</a:t>
            </a:r>
          </a:p>
          <a:p>
            <a:pPr lvl="1">
              <a:buClrTx/>
              <a:buSzPct val="100000"/>
              <a:buFont typeface="Wingdings" panose="05000000000000000000" pitchFamily="2" charset="2"/>
              <a:buChar char="Ø"/>
            </a:pPr>
            <a:r>
              <a:rPr lang="en-US" sz="2400" dirty="0">
                <a:solidFill>
                  <a:schemeClr val="tx1"/>
                </a:solidFill>
                <a:latin typeface="Calibri"/>
                <a:cs typeface="Calibri"/>
              </a:rPr>
              <a:t>CCAP </a:t>
            </a:r>
            <a:r>
              <a:rPr lang="en-US" sz="2400" dirty="0">
                <a:solidFill>
                  <a:srgbClr val="0000CC"/>
                </a:solidFill>
                <a:latin typeface="Calibri"/>
                <a:cs typeface="Calibri"/>
              </a:rPr>
              <a:t>Resource Library for Authorizers</a:t>
            </a:r>
          </a:p>
          <a:p>
            <a:pPr lvl="1">
              <a:buClrTx/>
              <a:buSzPct val="100000"/>
            </a:pPr>
            <a:endParaRPr lang="en-US" sz="2400" dirty="0">
              <a:solidFill>
                <a:schemeClr val="tx1"/>
              </a:solidFill>
              <a:latin typeface="Calibri" panose="020F0502020204030204" pitchFamily="34" charset="0"/>
              <a:cs typeface="Calibri" panose="020F0502020204030204" pitchFamily="34" charset="0"/>
            </a:endParaRPr>
          </a:p>
        </p:txBody>
      </p:sp>
      <p:sp>
        <p:nvSpPr>
          <p:cNvPr id="8" name="Google Shape;151;p1">
            <a:extLst>
              <a:ext uri="{FF2B5EF4-FFF2-40B4-BE49-F238E27FC236}">
                <a16:creationId xmlns:a16="http://schemas.microsoft.com/office/drawing/2014/main" id="{AF0307B2-662F-4D02-8911-ED709639B9DF}"/>
              </a:ext>
            </a:extLst>
          </p:cNvPr>
          <p:cNvSpPr txBox="1">
            <a:spLocks noGrp="1"/>
          </p:cNvSpPr>
          <p:nvPr>
            <p:ph type="title"/>
          </p:nvPr>
        </p:nvSpPr>
        <p:spPr>
          <a:xfrm>
            <a:off x="0" y="303495"/>
            <a:ext cx="9487334" cy="1350655"/>
          </a:xfrm>
          <a:prstGeom prst="rect">
            <a:avLst/>
          </a:prstGeom>
          <a:noFill/>
          <a:ln>
            <a:noFill/>
          </a:ln>
        </p:spPr>
        <p:txBody>
          <a:bodyPr spcFirstLastPara="1" wrap="square" lIns="91425" tIns="91425" rIns="91425" bIns="91425" anchor="t" anchorCtr="0">
            <a:noAutofit/>
          </a:bodyPr>
          <a:lstStyle/>
          <a:p>
            <a:pPr algn="ctr"/>
            <a:r>
              <a:rPr lang="en-US" b="1" dirty="0">
                <a:solidFill>
                  <a:schemeClr val="tx1"/>
                </a:solidFill>
                <a:latin typeface="Trebuchet MS" panose="020B0603020202020204" pitchFamily="34" charset="0"/>
                <a:cs typeface="Calibri"/>
              </a:rPr>
              <a:t>Themes for Today</a:t>
            </a:r>
            <a:br>
              <a:rPr lang="en-US" b="1" dirty="0">
                <a:solidFill>
                  <a:schemeClr val="tx1"/>
                </a:solidFill>
                <a:latin typeface="Trebuchet MS" panose="020B0603020202020204" pitchFamily="34" charset="0"/>
                <a:cs typeface="Calibri"/>
              </a:rPr>
            </a:br>
            <a:r>
              <a:rPr lang="en-US" b="1" dirty="0">
                <a:solidFill>
                  <a:srgbClr val="0000FF"/>
                </a:solidFill>
                <a:latin typeface="Trebuchet MS" panose="020B0603020202020204" pitchFamily="34" charset="0"/>
                <a:cs typeface="Calibri"/>
              </a:rPr>
              <a:t>Key Takeaways </a:t>
            </a:r>
            <a:r>
              <a:rPr lang="en-US" b="1" dirty="0">
                <a:solidFill>
                  <a:schemeClr val="tx1"/>
                </a:solidFill>
                <a:latin typeface="Trebuchet MS" panose="020B0603020202020204" pitchFamily="34" charset="0"/>
                <a:cs typeface="Calibri"/>
              </a:rPr>
              <a:t>&amp; </a:t>
            </a:r>
            <a:r>
              <a:rPr lang="en-US" b="1" dirty="0">
                <a:solidFill>
                  <a:srgbClr val="0000FF"/>
                </a:solidFill>
                <a:latin typeface="Trebuchet MS" panose="020B0603020202020204" pitchFamily="34" charset="0"/>
                <a:cs typeface="Calibri"/>
              </a:rPr>
              <a:t>Free Tools</a:t>
            </a:r>
          </a:p>
        </p:txBody>
      </p:sp>
      <p:pic>
        <p:nvPicPr>
          <p:cNvPr id="7" name="Picture 6">
            <a:extLst>
              <a:ext uri="{FF2B5EF4-FFF2-40B4-BE49-F238E27FC236}">
                <a16:creationId xmlns:a16="http://schemas.microsoft.com/office/drawing/2014/main" id="{5B00430B-19B8-4CCB-A039-D66F1DBC6C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6144" y="5887641"/>
            <a:ext cx="3001948" cy="99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44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900" b="0" i="0" u="none" strike="noStrike" kern="0" cap="none" spc="0" normalizeH="0" baseline="0" noProof="0" smtClean="0">
                <a:ln>
                  <a:noFill/>
                </a:ln>
                <a:solidFill>
                  <a:srgbClr val="A5B592"/>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lang="en" sz="900" b="0" i="0" u="none" strike="noStrike" kern="0" cap="none" spc="0" normalizeH="0" baseline="0" noProof="0" dirty="0">
              <a:ln>
                <a:noFill/>
              </a:ln>
              <a:solidFill>
                <a:srgbClr val="A5B592"/>
              </a:solidFill>
              <a:effectLst/>
              <a:uLnTx/>
              <a:uFillTx/>
              <a:latin typeface="Trebuchet MS"/>
              <a:sym typeface="Trebuchet MS"/>
            </a:endParaRPr>
          </a:p>
        </p:txBody>
      </p:sp>
      <p:pic>
        <p:nvPicPr>
          <p:cNvPr id="7" name="Picture 6"/>
          <p:cNvPicPr>
            <a:picLocks noChangeAspect="1"/>
          </p:cNvPicPr>
          <p:nvPr/>
        </p:nvPicPr>
        <p:blipFill>
          <a:blip r:embed="rId3"/>
          <a:stretch>
            <a:fillRect/>
          </a:stretch>
        </p:blipFill>
        <p:spPr>
          <a:xfrm>
            <a:off x="926124" y="4174164"/>
            <a:ext cx="4243751" cy="1357313"/>
          </a:xfrm>
          <a:prstGeom prst="rect">
            <a:avLst/>
          </a:prstGeom>
        </p:spPr>
      </p:pic>
      <p:pic>
        <p:nvPicPr>
          <p:cNvPr id="9" name="Picture 8"/>
          <p:cNvPicPr>
            <a:picLocks noChangeAspect="1"/>
          </p:cNvPicPr>
          <p:nvPr/>
        </p:nvPicPr>
        <p:blipFill>
          <a:blip r:embed="rId4"/>
          <a:stretch>
            <a:fillRect/>
          </a:stretch>
        </p:blipFill>
        <p:spPr>
          <a:xfrm>
            <a:off x="8412189" y="6041364"/>
            <a:ext cx="2213040" cy="731583"/>
          </a:xfrm>
          <a:prstGeom prst="rect">
            <a:avLst/>
          </a:prstGeom>
        </p:spPr>
      </p:pic>
      <p:pic>
        <p:nvPicPr>
          <p:cNvPr id="10" name="Picture 9"/>
          <p:cNvPicPr>
            <a:picLocks noChangeAspect="1"/>
          </p:cNvPicPr>
          <p:nvPr/>
        </p:nvPicPr>
        <p:blipFill>
          <a:blip r:embed="rId5"/>
          <a:stretch>
            <a:fillRect/>
          </a:stretch>
        </p:blipFill>
        <p:spPr>
          <a:xfrm>
            <a:off x="6290314" y="957782"/>
            <a:ext cx="4243750" cy="4372143"/>
          </a:xfrm>
          <a:prstGeom prst="rect">
            <a:avLst/>
          </a:prstGeom>
        </p:spPr>
      </p:pic>
      <p:sp>
        <p:nvSpPr>
          <p:cNvPr id="2" name="Rectangle 1">
            <a:extLst>
              <a:ext uri="{FF2B5EF4-FFF2-40B4-BE49-F238E27FC236}">
                <a16:creationId xmlns:a16="http://schemas.microsoft.com/office/drawing/2014/main" id="{AF0233D5-C4FD-42A8-9F73-86821B12ADAB}"/>
              </a:ext>
            </a:extLst>
          </p:cNvPr>
          <p:cNvSpPr/>
          <p:nvPr/>
        </p:nvSpPr>
        <p:spPr>
          <a:xfrm>
            <a:off x="0" y="0"/>
            <a:ext cx="6096000" cy="28333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a:ea typeface="+mn-ea"/>
                <a:cs typeface="+mn-cs"/>
                <a:sym typeface="Arial"/>
              </a:rPr>
              <a:t>Planning For Success Needs All the Component Parts Working Together </a:t>
            </a:r>
            <a:r>
              <a:rPr kumimoji="0" lang="en-US" sz="3000" b="1"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a:ea typeface="+mn-ea"/>
                <a:cs typeface="+mn-cs"/>
                <a:sym typeface="Arial"/>
              </a:rPr>
              <a:t>Including</a:t>
            </a:r>
            <a:r>
              <a:rPr kumimoji="0" lang="en-US" sz="30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a:ea typeface="+mn-ea"/>
                <a:cs typeface="+mn-cs"/>
                <a:sym typeface="Arial"/>
              </a:rPr>
              <a:t> A Good Working Relationship With Our Charter Schools</a:t>
            </a:r>
          </a:p>
        </p:txBody>
      </p:sp>
    </p:spTree>
    <p:extLst>
      <p:ext uri="{BB962C8B-B14F-4D97-AF65-F5344CB8AC3E}">
        <p14:creationId xmlns:p14="http://schemas.microsoft.com/office/powerpoint/2010/main" val="2983673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51;p1">
            <a:extLst>
              <a:ext uri="{FF2B5EF4-FFF2-40B4-BE49-F238E27FC236}">
                <a16:creationId xmlns:a16="http://schemas.microsoft.com/office/drawing/2014/main" id="{AF0307B2-662F-4D02-8911-ED709639B9DF}"/>
              </a:ext>
            </a:extLst>
          </p:cNvPr>
          <p:cNvSpPr txBox="1">
            <a:spLocks noGrp="1"/>
          </p:cNvSpPr>
          <p:nvPr>
            <p:ph type="title"/>
          </p:nvPr>
        </p:nvSpPr>
        <p:spPr>
          <a:xfrm>
            <a:off x="1023526" y="148434"/>
            <a:ext cx="8239511" cy="1184529"/>
          </a:xfrm>
          <a:prstGeom prst="rect">
            <a:avLst/>
          </a:prstGeom>
          <a:noFill/>
          <a:ln>
            <a:noFill/>
          </a:ln>
        </p:spPr>
        <p:txBody>
          <a:bodyPr spcFirstLastPara="1" wrap="square" lIns="91425" tIns="91425" rIns="91425" bIns="91425" anchor="t" anchorCtr="0">
            <a:noAutofit/>
          </a:bodyPr>
          <a:lstStyle/>
          <a:p>
            <a:pPr lvl="0" algn="ctr"/>
            <a:r>
              <a:rPr lang="en-US" b="1" dirty="0">
                <a:solidFill>
                  <a:schemeClr val="tx1"/>
                </a:solidFill>
                <a:latin typeface="Trebuchet MS" panose="020B0603020202020204" pitchFamily="34" charset="0"/>
                <a:cs typeface="Calibri" panose="020F0502020204030204" pitchFamily="34" charset="0"/>
              </a:rPr>
              <a:t>COVID-19 Has Changed EVERYTHING Including New Funding Opportunities</a:t>
            </a:r>
          </a:p>
        </p:txBody>
      </p:sp>
      <p:pic>
        <p:nvPicPr>
          <p:cNvPr id="5" name="Picture 4">
            <a:extLst>
              <a:ext uri="{FF2B5EF4-FFF2-40B4-BE49-F238E27FC236}">
                <a16:creationId xmlns:a16="http://schemas.microsoft.com/office/drawing/2014/main" id="{FC58F87F-E665-498F-988D-B40CB93240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6144" y="5861008"/>
            <a:ext cx="3001948" cy="9922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ext Placeholder 2">
            <a:extLst>
              <a:ext uri="{FF2B5EF4-FFF2-40B4-BE49-F238E27FC236}">
                <a16:creationId xmlns:a16="http://schemas.microsoft.com/office/drawing/2014/main" id="{268BEE1A-686A-4B00-9C1C-99D42FA1CF6D}"/>
              </a:ext>
            </a:extLst>
          </p:cNvPr>
          <p:cNvGraphicFramePr/>
          <p:nvPr/>
        </p:nvGraphicFramePr>
        <p:xfrm>
          <a:off x="1078291" y="1940944"/>
          <a:ext cx="8239511" cy="21480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1434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51;p1">
            <a:extLst>
              <a:ext uri="{FF2B5EF4-FFF2-40B4-BE49-F238E27FC236}">
                <a16:creationId xmlns:a16="http://schemas.microsoft.com/office/drawing/2014/main" id="{AF0307B2-662F-4D02-8911-ED709639B9DF}"/>
              </a:ext>
            </a:extLst>
          </p:cNvPr>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lvl="0" algn="ctr"/>
            <a:r>
              <a:rPr lang="en-US" b="1" dirty="0">
                <a:solidFill>
                  <a:schemeClr val="tx1"/>
                </a:solidFill>
                <a:latin typeface="Trebuchet MS" panose="020B0603020202020204" pitchFamily="34" charset="0"/>
                <a:cs typeface="Calibri" panose="020F0502020204030204" pitchFamily="34" charset="0"/>
              </a:rPr>
              <a:t>What is the Authorizer’s Role With Fiscal Oversight?</a:t>
            </a:r>
          </a:p>
        </p:txBody>
      </p:sp>
      <p:pic>
        <p:nvPicPr>
          <p:cNvPr id="5" name="Picture 4">
            <a:extLst>
              <a:ext uri="{FF2B5EF4-FFF2-40B4-BE49-F238E27FC236}">
                <a16:creationId xmlns:a16="http://schemas.microsoft.com/office/drawing/2014/main" id="{FC58F87F-E665-498F-988D-B40CB93240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6144" y="5861008"/>
            <a:ext cx="3001948" cy="9922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Text Placeholder 1">
            <a:extLst>
              <a:ext uri="{FF2B5EF4-FFF2-40B4-BE49-F238E27FC236}">
                <a16:creationId xmlns:a16="http://schemas.microsoft.com/office/drawing/2014/main" id="{F236D403-41D5-42AC-86AC-6226F93D4771}"/>
              </a:ext>
            </a:extLst>
          </p:cNvPr>
          <p:cNvGraphicFramePr/>
          <p:nvPr/>
        </p:nvGraphicFramePr>
        <p:xfrm>
          <a:off x="542343" y="1890849"/>
          <a:ext cx="8463619" cy="43625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1296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789F10-6078-475E-AD88-E63D38FB9519}"/>
              </a:ext>
            </a:extLst>
          </p:cNvPr>
          <p:cNvSpPr>
            <a:spLocks noGrp="1"/>
          </p:cNvSpPr>
          <p:nvPr>
            <p:ph type="body" idx="1"/>
          </p:nvPr>
        </p:nvSpPr>
        <p:spPr>
          <a:xfrm>
            <a:off x="4761702" y="514928"/>
            <a:ext cx="4514716" cy="5891563"/>
          </a:xfrm>
        </p:spPr>
        <p:txBody>
          <a:bodyPr>
            <a:normAutofit lnSpcReduction="10000"/>
          </a:bodyPr>
          <a:lstStyle/>
          <a:p>
            <a:r>
              <a:rPr lang="en-US" sz="2500" dirty="0"/>
              <a:t>Brief summary of major legislative changes that affect charter authorizing</a:t>
            </a:r>
          </a:p>
          <a:p>
            <a:r>
              <a:rPr lang="en-US" sz="2500" dirty="0"/>
              <a:t>New funding sources, requirements and timelines</a:t>
            </a:r>
          </a:p>
          <a:p>
            <a:r>
              <a:rPr lang="en-US" sz="2500" dirty="0"/>
              <a:t>Key ingredients to maximize revenues – a financial framework</a:t>
            </a:r>
          </a:p>
          <a:p>
            <a:r>
              <a:rPr lang="en-US" sz="2500" dirty="0"/>
              <a:t>How to align all these resources to a strategic plan</a:t>
            </a:r>
          </a:p>
          <a:p>
            <a:r>
              <a:rPr lang="en-US" sz="2500" dirty="0"/>
              <a:t>Where to find help and resources</a:t>
            </a:r>
          </a:p>
          <a:p>
            <a:endParaRPr lang="en-US" dirty="0"/>
          </a:p>
          <a:p>
            <a:endParaRPr lang="en-US" dirty="0"/>
          </a:p>
        </p:txBody>
      </p:sp>
      <p:sp>
        <p:nvSpPr>
          <p:cNvPr id="4" name="Text Placeholder 3">
            <a:extLst>
              <a:ext uri="{FF2B5EF4-FFF2-40B4-BE49-F238E27FC236}">
                <a16:creationId xmlns:a16="http://schemas.microsoft.com/office/drawing/2014/main" id="{FC3EF5D8-9D2B-4F05-938F-E4D0E671C60C}"/>
              </a:ext>
            </a:extLst>
          </p:cNvPr>
          <p:cNvSpPr>
            <a:spLocks noGrp="1"/>
          </p:cNvSpPr>
          <p:nvPr>
            <p:ph type="body" idx="2"/>
          </p:nvPr>
        </p:nvSpPr>
        <p:spPr>
          <a:xfrm>
            <a:off x="825679" y="844551"/>
            <a:ext cx="3720243" cy="2584449"/>
          </a:xfrm>
        </p:spPr>
        <p:txBody>
          <a:bodyPr>
            <a:normAutofit/>
          </a:bodyPr>
          <a:lstStyle/>
          <a:p>
            <a:r>
              <a:rPr lang="en-US" sz="4800" dirty="0"/>
              <a:t>Topics For Today</a:t>
            </a:r>
          </a:p>
        </p:txBody>
      </p:sp>
      <p:sp>
        <p:nvSpPr>
          <p:cNvPr id="5" name="Slide Number Placeholder 4">
            <a:extLst>
              <a:ext uri="{FF2B5EF4-FFF2-40B4-BE49-F238E27FC236}">
                <a16:creationId xmlns:a16="http://schemas.microsoft.com/office/drawing/2014/main" id="{6B8EE866-541A-40F1-94DD-7ED29D417A1D}"/>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900" b="0" i="0" u="none" strike="noStrike" kern="0" cap="none" spc="0" normalizeH="0" baseline="0" noProof="0" smtClean="0">
                <a:ln>
                  <a:noFill/>
                </a:ln>
                <a:solidFill>
                  <a:srgbClr val="A5B592"/>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lang="en" sz="900" b="0" i="0" u="none" strike="noStrike" kern="0" cap="none" spc="0" normalizeH="0" baseline="0" noProof="0">
              <a:ln>
                <a:noFill/>
              </a:ln>
              <a:solidFill>
                <a:srgbClr val="A5B592"/>
              </a:solidFill>
              <a:effectLst/>
              <a:uLnTx/>
              <a:uFillTx/>
              <a:latin typeface="Trebuchet MS"/>
              <a:sym typeface="Trebuchet MS"/>
            </a:endParaRPr>
          </a:p>
        </p:txBody>
      </p:sp>
      <p:pic>
        <p:nvPicPr>
          <p:cNvPr id="6" name="Picture 5">
            <a:extLst>
              <a:ext uri="{FF2B5EF4-FFF2-40B4-BE49-F238E27FC236}">
                <a16:creationId xmlns:a16="http://schemas.microsoft.com/office/drawing/2014/main" id="{171AB20C-C1AD-45A0-9A9F-76F7B2A4AA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6144" y="5861008"/>
            <a:ext cx="3001948" cy="99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1231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97C08F-9A1C-4BB7-A223-9DAB16B81A88}"/>
              </a:ext>
            </a:extLst>
          </p:cNvPr>
          <p:cNvSpPr>
            <a:spLocks noGrp="1"/>
          </p:cNvSpPr>
          <p:nvPr>
            <p:ph type="body" idx="1"/>
          </p:nvPr>
        </p:nvSpPr>
        <p:spPr>
          <a:xfrm>
            <a:off x="1233368" y="2678384"/>
            <a:ext cx="7857921" cy="2685666"/>
          </a:xfrm>
        </p:spPr>
        <p:txBody>
          <a:bodyPr>
            <a:normAutofit/>
          </a:bodyPr>
          <a:lstStyle/>
          <a:p>
            <a:pPr marL="137160" indent="0">
              <a:buClrTx/>
              <a:buSzPct val="100000"/>
              <a:buNone/>
            </a:pPr>
            <a:r>
              <a:rPr lang="en-US" sz="2800" dirty="0">
                <a:solidFill>
                  <a:schemeClr val="accent1">
                    <a:lumMod val="50000"/>
                  </a:schemeClr>
                </a:solidFill>
                <a:latin typeface="Calibri"/>
                <a:cs typeface="Calibri"/>
              </a:rPr>
              <a:t>Major legislative Changes Include: </a:t>
            </a:r>
          </a:p>
          <a:p>
            <a:pPr lvl="1">
              <a:buClrTx/>
              <a:buSzPct val="100000"/>
              <a:buFont typeface="Wingdings" panose="05000000000000000000" pitchFamily="2" charset="2"/>
              <a:buChar char="v"/>
            </a:pPr>
            <a:r>
              <a:rPr lang="en-US" sz="2800" dirty="0">
                <a:solidFill>
                  <a:schemeClr val="accent1">
                    <a:lumMod val="50000"/>
                  </a:schemeClr>
                </a:solidFill>
                <a:latin typeface="Calibri"/>
                <a:cs typeface="Calibri"/>
              </a:rPr>
              <a:t>AB 1505</a:t>
            </a:r>
            <a:endParaRPr lang="en-US" sz="2800" dirty="0">
              <a:solidFill>
                <a:schemeClr val="tx1"/>
              </a:solidFill>
              <a:latin typeface="Calibri"/>
              <a:cs typeface="Calibri"/>
            </a:endParaRPr>
          </a:p>
          <a:p>
            <a:pPr lvl="1">
              <a:buClrTx/>
              <a:buSzPct val="100000"/>
              <a:buFont typeface="Wingdings" panose="05000000000000000000" pitchFamily="2" charset="2"/>
              <a:buChar char="v"/>
            </a:pPr>
            <a:r>
              <a:rPr lang="en-US" sz="2800" dirty="0">
                <a:solidFill>
                  <a:schemeClr val="accent1">
                    <a:lumMod val="50000"/>
                  </a:schemeClr>
                </a:solidFill>
                <a:latin typeface="Calibri"/>
                <a:cs typeface="Calibri"/>
              </a:rPr>
              <a:t>AB/SB 130 </a:t>
            </a:r>
            <a:endParaRPr lang="en-US" sz="2800" dirty="0">
              <a:solidFill>
                <a:schemeClr val="tx1"/>
              </a:solidFill>
              <a:latin typeface="Calibri"/>
              <a:cs typeface="Calibri"/>
            </a:endParaRPr>
          </a:p>
          <a:p>
            <a:pPr lvl="1">
              <a:buClrTx/>
              <a:buSzPct val="100000"/>
              <a:buFont typeface="Wingdings" panose="05000000000000000000" pitchFamily="2" charset="2"/>
              <a:buChar char="v"/>
            </a:pPr>
            <a:r>
              <a:rPr lang="en-US" sz="2800" dirty="0">
                <a:solidFill>
                  <a:schemeClr val="accent1">
                    <a:lumMod val="50000"/>
                  </a:schemeClr>
                </a:solidFill>
                <a:latin typeface="Calibri"/>
                <a:cs typeface="Calibri"/>
              </a:rPr>
              <a:t>AB/SB 167</a:t>
            </a:r>
          </a:p>
          <a:p>
            <a:pPr marL="137160" indent="0">
              <a:buClrTx/>
              <a:buSzPct val="100000"/>
              <a:buNone/>
            </a:pPr>
            <a:endParaRPr lang="en-US" dirty="0">
              <a:solidFill>
                <a:schemeClr val="tx1"/>
              </a:solidFill>
              <a:cs typeface="Calibri"/>
            </a:endParaRPr>
          </a:p>
          <a:p>
            <a:pPr lvl="1"/>
            <a:endParaRPr lang="en-US" sz="2400" dirty="0">
              <a:latin typeface="Calibri" panose="020F0502020204030204" pitchFamily="34" charset="0"/>
              <a:cs typeface="Calibri" panose="020F0502020204030204" pitchFamily="34" charset="0"/>
            </a:endParaRPr>
          </a:p>
        </p:txBody>
      </p:sp>
      <p:sp>
        <p:nvSpPr>
          <p:cNvPr id="8" name="Google Shape;151;p1">
            <a:extLst>
              <a:ext uri="{FF2B5EF4-FFF2-40B4-BE49-F238E27FC236}">
                <a16:creationId xmlns:a16="http://schemas.microsoft.com/office/drawing/2014/main" id="{AF0307B2-662F-4D02-8911-ED709639B9DF}"/>
              </a:ext>
            </a:extLst>
          </p:cNvPr>
          <p:cNvSpPr txBox="1">
            <a:spLocks noGrp="1"/>
          </p:cNvSpPr>
          <p:nvPr>
            <p:ph type="title"/>
          </p:nvPr>
        </p:nvSpPr>
        <p:spPr>
          <a:xfrm>
            <a:off x="1233368" y="785408"/>
            <a:ext cx="6348413" cy="1320288"/>
          </a:xfrm>
          <a:prstGeom prst="rect">
            <a:avLst/>
          </a:prstGeom>
          <a:noFill/>
          <a:ln>
            <a:noFill/>
          </a:ln>
        </p:spPr>
        <p:txBody>
          <a:bodyPr spcFirstLastPara="1" wrap="square" lIns="91425" tIns="91425" rIns="91425" bIns="91425" anchor="t" anchorCtr="0">
            <a:noAutofit/>
          </a:bodyPr>
          <a:lstStyle/>
          <a:p>
            <a:pPr lvl="0" algn="ctr"/>
            <a:r>
              <a:rPr lang="en-US" b="1" dirty="0">
                <a:solidFill>
                  <a:schemeClr val="tx1"/>
                </a:solidFill>
                <a:latin typeface="Trebuchet MS" panose="020B0603020202020204" pitchFamily="34" charset="0"/>
                <a:cs typeface="Calibri"/>
              </a:rPr>
              <a:t>Major Legislative Changes &amp; Funding Opportunities</a:t>
            </a:r>
            <a:br>
              <a:rPr lang="en-US" b="1" dirty="0">
                <a:solidFill>
                  <a:schemeClr val="tx1"/>
                </a:solidFill>
                <a:latin typeface="Trebuchet MS" panose="020B0603020202020204" pitchFamily="34" charset="0"/>
                <a:cs typeface="Calibri"/>
              </a:rPr>
            </a:br>
            <a:r>
              <a:rPr lang="en-US" b="1" dirty="0">
                <a:solidFill>
                  <a:schemeClr val="tx1"/>
                </a:solidFill>
                <a:latin typeface="Trebuchet MS" panose="020B0603020202020204" pitchFamily="34" charset="0"/>
                <a:cs typeface="Calibri"/>
              </a:rPr>
              <a:t>A Review</a:t>
            </a:r>
          </a:p>
        </p:txBody>
      </p:sp>
      <p:pic>
        <p:nvPicPr>
          <p:cNvPr id="5" name="Picture 4">
            <a:extLst>
              <a:ext uri="{FF2B5EF4-FFF2-40B4-BE49-F238E27FC236}">
                <a16:creationId xmlns:a16="http://schemas.microsoft.com/office/drawing/2014/main" id="{CB183E36-670A-48F3-85E9-68A69EDD64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6144" y="5861008"/>
            <a:ext cx="3001948" cy="99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7426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820C7CA-8D44-4968-8508-9ABAD347D14F}"/>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900" b="0" i="0" u="none" strike="noStrike" kern="0" cap="none" spc="0" normalizeH="0" baseline="0" noProof="0" smtClean="0">
                <a:ln>
                  <a:noFill/>
                </a:ln>
                <a:solidFill>
                  <a:srgbClr val="A5B592"/>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lang="en" sz="900" b="0" i="0" u="none" strike="noStrike" kern="0" cap="none" spc="0" normalizeH="0" baseline="0" noProof="0">
              <a:ln>
                <a:noFill/>
              </a:ln>
              <a:solidFill>
                <a:srgbClr val="A5B592"/>
              </a:solidFill>
              <a:effectLst/>
              <a:uLnTx/>
              <a:uFillTx/>
              <a:latin typeface="Trebuchet MS"/>
              <a:sym typeface="Trebuchet MS"/>
            </a:endParaRPr>
          </a:p>
        </p:txBody>
      </p:sp>
      <p:sp>
        <p:nvSpPr>
          <p:cNvPr id="11" name="Title 3">
            <a:extLst>
              <a:ext uri="{FF2B5EF4-FFF2-40B4-BE49-F238E27FC236}">
                <a16:creationId xmlns:a16="http://schemas.microsoft.com/office/drawing/2014/main" id="{297879D6-5FC5-4B97-B973-09ED57DE6F5B}"/>
              </a:ext>
            </a:extLst>
          </p:cNvPr>
          <p:cNvSpPr>
            <a:spLocks noGrp="1"/>
          </p:cNvSpPr>
          <p:nvPr>
            <p:ph type="body" idx="2"/>
          </p:nvPr>
        </p:nvSpPr>
        <p:spPr>
          <a:xfrm>
            <a:off x="-59810" y="1068947"/>
            <a:ext cx="4514850" cy="3721994"/>
          </a:xfrm>
        </p:spPr>
        <p:txBody>
          <a:bodyPr>
            <a:normAutofit/>
          </a:bodyPr>
          <a:lstStyle/>
          <a:p>
            <a:pPr algn="ctr"/>
            <a:r>
              <a:rPr lang="en-US" sz="3400" b="1" dirty="0">
                <a:solidFill>
                  <a:schemeClr val="accent1">
                    <a:lumMod val="50000"/>
                  </a:schemeClr>
                </a:solidFill>
                <a:hlinkClick r:id="rId3">
                  <a:extLst>
                    <a:ext uri="{A12FA001-AC4F-418D-AE19-62706E023703}">
                      <ahyp:hlinkClr xmlns:ahyp="http://schemas.microsoft.com/office/drawing/2018/hyperlinkcolor" val="tx"/>
                    </a:ext>
                  </a:extLst>
                </a:hlinkClick>
              </a:rPr>
              <a:t>AB 1505</a:t>
            </a:r>
            <a:endParaRPr lang="en-US" sz="3400" b="1" dirty="0">
              <a:solidFill>
                <a:schemeClr val="accent1">
                  <a:lumMod val="50000"/>
                </a:schemeClr>
              </a:solidFill>
            </a:endParaRPr>
          </a:p>
          <a:p>
            <a:pPr algn="ctr"/>
            <a:endParaRPr lang="en-US" sz="3400" b="1" dirty="0">
              <a:solidFill>
                <a:schemeClr val="accent1">
                  <a:lumMod val="50000"/>
                </a:schemeClr>
              </a:solidFill>
            </a:endParaRPr>
          </a:p>
          <a:p>
            <a:pPr algn="ctr"/>
            <a:r>
              <a:rPr lang="en-US" sz="3400" b="1" dirty="0">
                <a:solidFill>
                  <a:schemeClr val="accent1">
                    <a:lumMod val="50000"/>
                  </a:schemeClr>
                </a:solidFill>
              </a:rPr>
              <a:t>Signed Into Law on 10/3/2019</a:t>
            </a:r>
          </a:p>
          <a:p>
            <a:pPr algn="ctr"/>
            <a:r>
              <a:rPr lang="en-US" sz="3400" b="1" dirty="0">
                <a:solidFill>
                  <a:schemeClr val="accent2">
                    <a:lumMod val="50000"/>
                  </a:schemeClr>
                </a:solidFill>
              </a:rPr>
              <a:t>Petition Approval/Renewals</a:t>
            </a:r>
          </a:p>
          <a:p>
            <a:pPr algn="ctr"/>
            <a:endParaRPr lang="en-US" sz="3400" dirty="0">
              <a:solidFill>
                <a:schemeClr val="tx1"/>
              </a:solidFill>
            </a:endParaRPr>
          </a:p>
        </p:txBody>
      </p:sp>
      <p:graphicFrame>
        <p:nvGraphicFramePr>
          <p:cNvPr id="15" name="Title 3">
            <a:extLst>
              <a:ext uri="{FF2B5EF4-FFF2-40B4-BE49-F238E27FC236}">
                <a16:creationId xmlns:a16="http://schemas.microsoft.com/office/drawing/2014/main" id="{AECAE731-2F9E-4E85-8E0D-F8443250676A}"/>
              </a:ext>
            </a:extLst>
          </p:cNvPr>
          <p:cNvGraphicFramePr/>
          <p:nvPr/>
        </p:nvGraphicFramePr>
        <p:xfrm>
          <a:off x="4760913" y="514350"/>
          <a:ext cx="4514850" cy="55276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8A015217-5B81-45F8-B3AF-462DCFB50CE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06144" y="5861008"/>
            <a:ext cx="3001948" cy="99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057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354B9-F2C5-9D4B-B061-27DD56C2D0DB}"/>
              </a:ext>
            </a:extLst>
          </p:cNvPr>
          <p:cNvSpPr>
            <a:spLocks noGrp="1"/>
          </p:cNvSpPr>
          <p:nvPr>
            <p:ph type="title"/>
          </p:nvPr>
        </p:nvSpPr>
        <p:spPr/>
        <p:txBody>
          <a:bodyPr/>
          <a:lstStyle/>
          <a:p>
            <a:r>
              <a:rPr lang="en-US" dirty="0"/>
              <a:t>2022-23 LCFF Funding Factors</a:t>
            </a:r>
          </a:p>
        </p:txBody>
      </p:sp>
      <p:sp>
        <p:nvSpPr>
          <p:cNvPr id="4" name="Footer Placeholder 3">
            <a:extLst>
              <a:ext uri="{FF2B5EF4-FFF2-40B4-BE49-F238E27FC236}">
                <a16:creationId xmlns:a16="http://schemas.microsoft.com/office/drawing/2014/main" id="{5E2B43FA-A00F-C842-A72A-2DC8D7A92CF1}"/>
              </a:ext>
            </a:extLst>
          </p:cNvPr>
          <p:cNvSpPr>
            <a:spLocks noGrp="1"/>
          </p:cNvSpPr>
          <p:nvPr>
            <p:ph type="ftr" sz="quarter" idx="11"/>
          </p:nvPr>
        </p:nvSpPr>
        <p:spPr/>
        <p:txBody>
          <a:bodyPr/>
          <a:lstStyle/>
          <a:p>
            <a:r>
              <a:rPr lang="en-US"/>
              <a:t>© 2022 School Services of California Inc.</a:t>
            </a:r>
            <a:endParaRPr lang="en-US" dirty="0"/>
          </a:p>
        </p:txBody>
      </p:sp>
      <p:sp>
        <p:nvSpPr>
          <p:cNvPr id="5" name="Slide Number Placeholder 4">
            <a:extLst>
              <a:ext uri="{FF2B5EF4-FFF2-40B4-BE49-F238E27FC236}">
                <a16:creationId xmlns:a16="http://schemas.microsoft.com/office/drawing/2014/main" id="{5B1312E2-8D03-704F-A2E8-22CBB0FC1A8F}"/>
              </a:ext>
            </a:extLst>
          </p:cNvPr>
          <p:cNvSpPr>
            <a:spLocks noGrp="1"/>
          </p:cNvSpPr>
          <p:nvPr>
            <p:ph type="sldNum" sz="quarter" idx="12"/>
          </p:nvPr>
        </p:nvSpPr>
        <p:spPr/>
        <p:txBody>
          <a:bodyPr/>
          <a:lstStyle/>
          <a:p>
            <a:fld id="{42503F20-67DD-4948-B6DE-4DDC1702207D}" type="slidenum">
              <a:rPr lang="en-US" smtClean="0"/>
              <a:pPr/>
              <a:t>2</a:t>
            </a:fld>
            <a:endParaRPr lang="en-US" dirty="0"/>
          </a:p>
        </p:txBody>
      </p:sp>
      <p:sp>
        <p:nvSpPr>
          <p:cNvPr id="9" name="Rectangle 8">
            <a:extLst>
              <a:ext uri="{FF2B5EF4-FFF2-40B4-BE49-F238E27FC236}">
                <a16:creationId xmlns:a16="http://schemas.microsoft.com/office/drawing/2014/main" id="{B9952003-00B5-4220-80E0-ADA41FB92950}"/>
              </a:ext>
            </a:extLst>
          </p:cNvPr>
          <p:cNvSpPr/>
          <p:nvPr/>
        </p:nvSpPr>
        <p:spPr>
          <a:xfrm>
            <a:off x="7394656" y="2540137"/>
            <a:ext cx="4258979" cy="830997"/>
          </a:xfrm>
          <a:prstGeom prst="rect">
            <a:avLst/>
          </a:prstGeom>
        </p:spPr>
        <p:txBody>
          <a:bodyPr wrap="square">
            <a:spAutoFit/>
          </a:bodyPr>
          <a:lstStyle/>
          <a:p>
            <a:r>
              <a:rPr lang="en-US" sz="2400" b="1" dirty="0">
                <a:solidFill>
                  <a:schemeClr val="accent4"/>
                </a:solidFill>
                <a:latin typeface="Arial Narrow" panose="020B0606020202030204" pitchFamily="34" charset="0"/>
              </a:rPr>
              <a:t>5.33% estimated statutory COLA applied to the base grants</a:t>
            </a:r>
          </a:p>
        </p:txBody>
      </p:sp>
      <p:sp>
        <p:nvSpPr>
          <p:cNvPr id="10" name="Rectangle 9">
            <a:extLst>
              <a:ext uri="{FF2B5EF4-FFF2-40B4-BE49-F238E27FC236}">
                <a16:creationId xmlns:a16="http://schemas.microsoft.com/office/drawing/2014/main" id="{E2908749-AAEF-4BFB-86FB-5012DE275C07}"/>
              </a:ext>
            </a:extLst>
          </p:cNvPr>
          <p:cNvSpPr/>
          <p:nvPr/>
        </p:nvSpPr>
        <p:spPr>
          <a:xfrm>
            <a:off x="416203" y="1068161"/>
            <a:ext cx="4667508" cy="1954381"/>
          </a:xfrm>
          <a:prstGeom prst="rect">
            <a:avLst/>
          </a:prstGeom>
        </p:spPr>
        <p:txBody>
          <a:bodyPr wrap="square">
            <a:spAutoFit/>
          </a:bodyPr>
          <a:lstStyle/>
          <a:p>
            <a:pPr marL="0" lvl="1">
              <a:spcAft>
                <a:spcPts val="600"/>
              </a:spcAft>
            </a:pPr>
            <a:r>
              <a:rPr lang="en-US" sz="2400" b="1" dirty="0">
                <a:solidFill>
                  <a:schemeClr val="accent2">
                    <a:lumMod val="75000"/>
                  </a:schemeClr>
                </a:solidFill>
                <a:latin typeface="Arial Narrow" panose="020B0606020202030204" pitchFamily="34" charset="0"/>
              </a:rPr>
              <a:t>Grade span adjustments (GSAs) applied as percentage increases to the base grants</a:t>
            </a:r>
          </a:p>
          <a:p>
            <a:pPr marL="285750" lvl="2" indent="-285750">
              <a:buFont typeface="Wingdings" panose="05000000000000000000" pitchFamily="2" charset="2"/>
              <a:buChar char="§"/>
            </a:pPr>
            <a:r>
              <a:rPr lang="en-US" sz="2200" b="1" dirty="0">
                <a:latin typeface="Arial Narrow" panose="020B0606020202030204" pitchFamily="34" charset="0"/>
              </a:rPr>
              <a:t>Grades K-3—10.4%</a:t>
            </a:r>
          </a:p>
          <a:p>
            <a:pPr marL="285750" lvl="2" indent="-285750">
              <a:spcAft>
                <a:spcPts val="1200"/>
              </a:spcAft>
              <a:buFont typeface="Wingdings" panose="05000000000000000000" pitchFamily="2" charset="2"/>
              <a:buChar char="§"/>
            </a:pPr>
            <a:r>
              <a:rPr lang="en-US" sz="2200" b="1" dirty="0">
                <a:latin typeface="Arial Narrow" panose="020B0606020202030204" pitchFamily="34" charset="0"/>
              </a:rPr>
              <a:t>Grades 9-12—2.6%</a:t>
            </a:r>
          </a:p>
        </p:txBody>
      </p:sp>
      <p:sp>
        <p:nvSpPr>
          <p:cNvPr id="11" name="Rectangle 10">
            <a:extLst>
              <a:ext uri="{FF2B5EF4-FFF2-40B4-BE49-F238E27FC236}">
                <a16:creationId xmlns:a16="http://schemas.microsoft.com/office/drawing/2014/main" id="{6B9502C6-27AC-4BE4-9188-81CBEC556F5A}"/>
              </a:ext>
            </a:extLst>
          </p:cNvPr>
          <p:cNvSpPr/>
          <p:nvPr/>
        </p:nvSpPr>
        <p:spPr>
          <a:xfrm>
            <a:off x="7348845" y="5222221"/>
            <a:ext cx="4730268" cy="830997"/>
          </a:xfrm>
          <a:prstGeom prst="rect">
            <a:avLst/>
          </a:prstGeom>
        </p:spPr>
        <p:txBody>
          <a:bodyPr wrap="square">
            <a:spAutoFit/>
          </a:bodyPr>
          <a:lstStyle/>
          <a:p>
            <a:pPr>
              <a:spcAft>
                <a:spcPts val="600"/>
              </a:spcAft>
            </a:pPr>
            <a:r>
              <a:rPr lang="en-US" sz="2400" b="1" dirty="0">
                <a:solidFill>
                  <a:schemeClr val="accent5"/>
                </a:solidFill>
                <a:latin typeface="Arial Narrow" panose="020B0606020202030204" pitchFamily="34" charset="0"/>
              </a:rPr>
              <a:t>Supplemental and concentration (S/C) grants calculated based on the UPP</a:t>
            </a:r>
            <a:endParaRPr lang="en-US" sz="2400" dirty="0">
              <a:solidFill>
                <a:schemeClr val="accent5"/>
              </a:solidFill>
              <a:latin typeface="Arial Narrow" panose="020B0606020202030204" pitchFamily="34" charset="0"/>
            </a:endParaRPr>
          </a:p>
        </p:txBody>
      </p:sp>
      <p:sp>
        <p:nvSpPr>
          <p:cNvPr id="12" name="Rectangle 11">
            <a:extLst>
              <a:ext uri="{FF2B5EF4-FFF2-40B4-BE49-F238E27FC236}">
                <a16:creationId xmlns:a16="http://schemas.microsoft.com/office/drawing/2014/main" id="{410B3873-2926-4960-805D-82EAB49CD901}"/>
              </a:ext>
            </a:extLst>
          </p:cNvPr>
          <p:cNvSpPr/>
          <p:nvPr/>
        </p:nvSpPr>
        <p:spPr>
          <a:xfrm>
            <a:off x="366392" y="3573013"/>
            <a:ext cx="4463240" cy="1938992"/>
          </a:xfrm>
          <a:prstGeom prst="rect">
            <a:avLst/>
          </a:prstGeom>
        </p:spPr>
        <p:txBody>
          <a:bodyPr wrap="square">
            <a:spAutoFit/>
          </a:bodyPr>
          <a:lstStyle/>
          <a:p>
            <a:pPr>
              <a:spcAft>
                <a:spcPts val="600"/>
              </a:spcAft>
            </a:pPr>
            <a:r>
              <a:rPr lang="en-US" sz="2400" b="1" dirty="0">
                <a:solidFill>
                  <a:schemeClr val="accent3"/>
                </a:solidFill>
                <a:latin typeface="Arial Narrow" panose="020B0606020202030204" pitchFamily="34" charset="0"/>
              </a:rPr>
              <a:t>Unduplicated pupil percentage (UPP)—LEA’s enrolled students who are English learners, free or reduced-price meal program eligible, or foster youth</a:t>
            </a:r>
            <a:endParaRPr lang="en-US" sz="2400" dirty="0">
              <a:solidFill>
                <a:schemeClr val="accent3"/>
              </a:solidFill>
              <a:latin typeface="Arial Narrow" panose="020B0606020202030204" pitchFamily="34" charset="0"/>
            </a:endParaRPr>
          </a:p>
        </p:txBody>
      </p:sp>
      <p:sp>
        <p:nvSpPr>
          <p:cNvPr id="13" name="Freeform 11">
            <a:extLst>
              <a:ext uri="{FF2B5EF4-FFF2-40B4-BE49-F238E27FC236}">
                <a16:creationId xmlns:a16="http://schemas.microsoft.com/office/drawing/2014/main" id="{18D10E70-16B4-4BEF-9C13-8BB522F9BAD9}"/>
              </a:ext>
            </a:extLst>
          </p:cNvPr>
          <p:cNvSpPr>
            <a:spLocks/>
          </p:cNvSpPr>
          <p:nvPr/>
        </p:nvSpPr>
        <p:spPr bwMode="auto">
          <a:xfrm>
            <a:off x="4829631" y="940673"/>
            <a:ext cx="1534481" cy="1698123"/>
          </a:xfrm>
          <a:custGeom>
            <a:avLst/>
            <a:gdLst>
              <a:gd name="T0" fmla="*/ 0 w 572"/>
              <a:gd name="T1" fmla="*/ 475 h 633"/>
              <a:gd name="T2" fmla="*/ 0 w 572"/>
              <a:gd name="T3" fmla="*/ 158 h 633"/>
              <a:gd name="T4" fmla="*/ 0 w 572"/>
              <a:gd name="T5" fmla="*/ 158 h 633"/>
              <a:gd name="T6" fmla="*/ 0 w 572"/>
              <a:gd name="T7" fmla="*/ 158 h 633"/>
              <a:gd name="T8" fmla="*/ 0 w 572"/>
              <a:gd name="T9" fmla="*/ 158 h 633"/>
              <a:gd name="T10" fmla="*/ 286 w 572"/>
              <a:gd name="T11" fmla="*/ 0 h 633"/>
              <a:gd name="T12" fmla="*/ 572 w 572"/>
              <a:gd name="T13" fmla="*/ 158 h 633"/>
              <a:gd name="T14" fmla="*/ 572 w 572"/>
              <a:gd name="T15" fmla="*/ 158 h 633"/>
              <a:gd name="T16" fmla="*/ 572 w 572"/>
              <a:gd name="T17" fmla="*/ 158 h 633"/>
              <a:gd name="T18" fmla="*/ 572 w 572"/>
              <a:gd name="T19" fmla="*/ 158 h 633"/>
              <a:gd name="T20" fmla="*/ 572 w 572"/>
              <a:gd name="T21" fmla="*/ 475 h 633"/>
              <a:gd name="T22" fmla="*/ 572 w 572"/>
              <a:gd name="T23" fmla="*/ 475 h 633"/>
              <a:gd name="T24" fmla="*/ 572 w 572"/>
              <a:gd name="T25" fmla="*/ 475 h 633"/>
              <a:gd name="T26" fmla="*/ 572 w 572"/>
              <a:gd name="T27" fmla="*/ 475 h 633"/>
              <a:gd name="T28" fmla="*/ 286 w 572"/>
              <a:gd name="T29" fmla="*/ 633 h 633"/>
              <a:gd name="T30" fmla="*/ 0 w 572"/>
              <a:gd name="T31" fmla="*/ 475 h 633"/>
              <a:gd name="T32" fmla="*/ 0 w 572"/>
              <a:gd name="T33" fmla="*/ 475 h 633"/>
              <a:gd name="T34" fmla="*/ 0 w 572"/>
              <a:gd name="T35" fmla="*/ 475 h 633"/>
              <a:gd name="T36" fmla="*/ 0 w 572"/>
              <a:gd name="T37" fmla="*/ 47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2" h="633">
                <a:moveTo>
                  <a:pt x="0" y="475"/>
                </a:moveTo>
                <a:lnTo>
                  <a:pt x="0" y="158"/>
                </a:lnTo>
                <a:lnTo>
                  <a:pt x="0" y="158"/>
                </a:lnTo>
                <a:lnTo>
                  <a:pt x="0" y="158"/>
                </a:lnTo>
                <a:lnTo>
                  <a:pt x="0" y="158"/>
                </a:lnTo>
                <a:lnTo>
                  <a:pt x="286" y="0"/>
                </a:lnTo>
                <a:lnTo>
                  <a:pt x="572" y="158"/>
                </a:lnTo>
                <a:lnTo>
                  <a:pt x="572" y="158"/>
                </a:lnTo>
                <a:lnTo>
                  <a:pt x="572" y="158"/>
                </a:lnTo>
                <a:lnTo>
                  <a:pt x="572" y="158"/>
                </a:lnTo>
                <a:lnTo>
                  <a:pt x="572" y="475"/>
                </a:lnTo>
                <a:lnTo>
                  <a:pt x="572" y="475"/>
                </a:lnTo>
                <a:lnTo>
                  <a:pt x="572" y="475"/>
                </a:lnTo>
                <a:lnTo>
                  <a:pt x="572" y="475"/>
                </a:lnTo>
                <a:lnTo>
                  <a:pt x="286" y="633"/>
                </a:lnTo>
                <a:lnTo>
                  <a:pt x="0" y="475"/>
                </a:lnTo>
                <a:lnTo>
                  <a:pt x="0" y="475"/>
                </a:lnTo>
                <a:lnTo>
                  <a:pt x="0" y="475"/>
                </a:lnTo>
                <a:lnTo>
                  <a:pt x="0" y="475"/>
                </a:lnTo>
                <a:close/>
              </a:path>
            </a:pathLst>
          </a:cu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ctr" anchorCtr="0" compatLnSpc="1">
            <a:prstTxWarp prst="textNoShape">
              <a:avLst/>
            </a:prstTxWarp>
          </a:bodyPr>
          <a:lstStyle/>
          <a:p>
            <a:pPr algn="ctr"/>
            <a:r>
              <a:rPr lang="en-US" sz="3600" b="1" dirty="0">
                <a:solidFill>
                  <a:schemeClr val="bg1"/>
                </a:solidFill>
                <a:effectLst>
                  <a:outerShdw blurRad="50800" dist="38100" dir="2700000" algn="tl" rotWithShape="0">
                    <a:prstClr val="black">
                      <a:alpha val="40000"/>
                    </a:prstClr>
                  </a:outerShdw>
                </a:effectLst>
                <a:latin typeface="Arial Narrow" panose="020B0604020202020204" pitchFamily="34" charset="0"/>
                <a:ea typeface="Open Sans" panose="020B0606030504020204" pitchFamily="34" charset="0"/>
                <a:cs typeface="Arial Narrow" panose="020B0604020202020204" pitchFamily="34" charset="0"/>
              </a:rPr>
              <a:t>GSA</a:t>
            </a:r>
          </a:p>
        </p:txBody>
      </p:sp>
      <p:sp>
        <p:nvSpPr>
          <p:cNvPr id="14" name="Freeform 11">
            <a:extLst>
              <a:ext uri="{FF2B5EF4-FFF2-40B4-BE49-F238E27FC236}">
                <a16:creationId xmlns:a16="http://schemas.microsoft.com/office/drawing/2014/main" id="{16CCDBB3-85DF-46DF-92F7-0A050AF66CB2}"/>
              </a:ext>
            </a:extLst>
          </p:cNvPr>
          <p:cNvSpPr>
            <a:spLocks/>
          </p:cNvSpPr>
          <p:nvPr/>
        </p:nvSpPr>
        <p:spPr bwMode="auto">
          <a:xfrm>
            <a:off x="5596871" y="2229705"/>
            <a:ext cx="1534481" cy="1698123"/>
          </a:xfrm>
          <a:custGeom>
            <a:avLst/>
            <a:gdLst>
              <a:gd name="T0" fmla="*/ 0 w 572"/>
              <a:gd name="T1" fmla="*/ 475 h 633"/>
              <a:gd name="T2" fmla="*/ 0 w 572"/>
              <a:gd name="T3" fmla="*/ 158 h 633"/>
              <a:gd name="T4" fmla="*/ 0 w 572"/>
              <a:gd name="T5" fmla="*/ 158 h 633"/>
              <a:gd name="T6" fmla="*/ 0 w 572"/>
              <a:gd name="T7" fmla="*/ 158 h 633"/>
              <a:gd name="T8" fmla="*/ 0 w 572"/>
              <a:gd name="T9" fmla="*/ 158 h 633"/>
              <a:gd name="T10" fmla="*/ 286 w 572"/>
              <a:gd name="T11" fmla="*/ 0 h 633"/>
              <a:gd name="T12" fmla="*/ 572 w 572"/>
              <a:gd name="T13" fmla="*/ 158 h 633"/>
              <a:gd name="T14" fmla="*/ 572 w 572"/>
              <a:gd name="T15" fmla="*/ 158 h 633"/>
              <a:gd name="T16" fmla="*/ 572 w 572"/>
              <a:gd name="T17" fmla="*/ 158 h 633"/>
              <a:gd name="T18" fmla="*/ 572 w 572"/>
              <a:gd name="T19" fmla="*/ 158 h 633"/>
              <a:gd name="T20" fmla="*/ 572 w 572"/>
              <a:gd name="T21" fmla="*/ 475 h 633"/>
              <a:gd name="T22" fmla="*/ 572 w 572"/>
              <a:gd name="T23" fmla="*/ 475 h 633"/>
              <a:gd name="T24" fmla="*/ 572 w 572"/>
              <a:gd name="T25" fmla="*/ 475 h 633"/>
              <a:gd name="T26" fmla="*/ 572 w 572"/>
              <a:gd name="T27" fmla="*/ 475 h 633"/>
              <a:gd name="T28" fmla="*/ 286 w 572"/>
              <a:gd name="T29" fmla="*/ 633 h 633"/>
              <a:gd name="T30" fmla="*/ 0 w 572"/>
              <a:gd name="T31" fmla="*/ 475 h 633"/>
              <a:gd name="T32" fmla="*/ 0 w 572"/>
              <a:gd name="T33" fmla="*/ 475 h 633"/>
              <a:gd name="T34" fmla="*/ 0 w 572"/>
              <a:gd name="T35" fmla="*/ 475 h 633"/>
              <a:gd name="T36" fmla="*/ 0 w 572"/>
              <a:gd name="T37" fmla="*/ 47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2" h="633">
                <a:moveTo>
                  <a:pt x="0" y="475"/>
                </a:moveTo>
                <a:lnTo>
                  <a:pt x="0" y="158"/>
                </a:lnTo>
                <a:lnTo>
                  <a:pt x="0" y="158"/>
                </a:lnTo>
                <a:lnTo>
                  <a:pt x="0" y="158"/>
                </a:lnTo>
                <a:lnTo>
                  <a:pt x="0" y="158"/>
                </a:lnTo>
                <a:lnTo>
                  <a:pt x="286" y="0"/>
                </a:lnTo>
                <a:lnTo>
                  <a:pt x="572" y="158"/>
                </a:lnTo>
                <a:lnTo>
                  <a:pt x="572" y="158"/>
                </a:lnTo>
                <a:lnTo>
                  <a:pt x="572" y="158"/>
                </a:lnTo>
                <a:lnTo>
                  <a:pt x="572" y="158"/>
                </a:lnTo>
                <a:lnTo>
                  <a:pt x="572" y="475"/>
                </a:lnTo>
                <a:lnTo>
                  <a:pt x="572" y="475"/>
                </a:lnTo>
                <a:lnTo>
                  <a:pt x="572" y="475"/>
                </a:lnTo>
                <a:lnTo>
                  <a:pt x="572" y="475"/>
                </a:lnTo>
                <a:lnTo>
                  <a:pt x="286" y="633"/>
                </a:lnTo>
                <a:lnTo>
                  <a:pt x="0" y="475"/>
                </a:lnTo>
                <a:lnTo>
                  <a:pt x="0" y="475"/>
                </a:lnTo>
                <a:lnTo>
                  <a:pt x="0" y="475"/>
                </a:lnTo>
                <a:lnTo>
                  <a:pt x="0" y="475"/>
                </a:lnTo>
                <a:close/>
              </a:path>
            </a:pathLst>
          </a:custGeom>
          <a:solidFill>
            <a:schemeClr val="accent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ctr" anchorCtr="0" compatLnSpc="1">
            <a:prstTxWarp prst="textNoShape">
              <a:avLst/>
            </a:prstTxWarp>
          </a:bodyPr>
          <a:lstStyle/>
          <a:p>
            <a:pPr algn="ctr"/>
            <a:r>
              <a:rPr lang="en-US" sz="3600" b="1" dirty="0">
                <a:solidFill>
                  <a:schemeClr val="bg1"/>
                </a:solidFill>
                <a:effectLst>
                  <a:outerShdw blurRad="50800" dist="38100" dir="2700000" algn="tl" rotWithShape="0">
                    <a:prstClr val="black">
                      <a:alpha val="40000"/>
                    </a:prstClr>
                  </a:outerShdw>
                </a:effectLst>
                <a:latin typeface="Arial Narrow" panose="020B0604020202020204" pitchFamily="34" charset="0"/>
                <a:ea typeface="Open Sans" panose="020B0606030504020204" pitchFamily="34" charset="0"/>
                <a:cs typeface="Arial Narrow" panose="020B0604020202020204" pitchFamily="34" charset="0"/>
              </a:rPr>
              <a:t>COLA</a:t>
            </a:r>
          </a:p>
        </p:txBody>
      </p:sp>
      <p:sp>
        <p:nvSpPr>
          <p:cNvPr id="15" name="Freeform 11">
            <a:extLst>
              <a:ext uri="{FF2B5EF4-FFF2-40B4-BE49-F238E27FC236}">
                <a16:creationId xmlns:a16="http://schemas.microsoft.com/office/drawing/2014/main" id="{0A33D76C-79B2-404A-8DA3-929CBC728C49}"/>
              </a:ext>
            </a:extLst>
          </p:cNvPr>
          <p:cNvSpPr>
            <a:spLocks/>
          </p:cNvSpPr>
          <p:nvPr/>
        </p:nvSpPr>
        <p:spPr bwMode="auto">
          <a:xfrm>
            <a:off x="4829631" y="3508782"/>
            <a:ext cx="1534481" cy="1698123"/>
          </a:xfrm>
          <a:custGeom>
            <a:avLst/>
            <a:gdLst>
              <a:gd name="T0" fmla="*/ 0 w 572"/>
              <a:gd name="T1" fmla="*/ 475 h 633"/>
              <a:gd name="T2" fmla="*/ 0 w 572"/>
              <a:gd name="T3" fmla="*/ 158 h 633"/>
              <a:gd name="T4" fmla="*/ 0 w 572"/>
              <a:gd name="T5" fmla="*/ 158 h 633"/>
              <a:gd name="T6" fmla="*/ 0 w 572"/>
              <a:gd name="T7" fmla="*/ 158 h 633"/>
              <a:gd name="T8" fmla="*/ 0 w 572"/>
              <a:gd name="T9" fmla="*/ 158 h 633"/>
              <a:gd name="T10" fmla="*/ 286 w 572"/>
              <a:gd name="T11" fmla="*/ 0 h 633"/>
              <a:gd name="T12" fmla="*/ 572 w 572"/>
              <a:gd name="T13" fmla="*/ 158 h 633"/>
              <a:gd name="T14" fmla="*/ 572 w 572"/>
              <a:gd name="T15" fmla="*/ 158 h 633"/>
              <a:gd name="T16" fmla="*/ 572 w 572"/>
              <a:gd name="T17" fmla="*/ 158 h 633"/>
              <a:gd name="T18" fmla="*/ 572 w 572"/>
              <a:gd name="T19" fmla="*/ 158 h 633"/>
              <a:gd name="T20" fmla="*/ 572 w 572"/>
              <a:gd name="T21" fmla="*/ 475 h 633"/>
              <a:gd name="T22" fmla="*/ 572 w 572"/>
              <a:gd name="T23" fmla="*/ 475 h 633"/>
              <a:gd name="T24" fmla="*/ 572 w 572"/>
              <a:gd name="T25" fmla="*/ 475 h 633"/>
              <a:gd name="T26" fmla="*/ 572 w 572"/>
              <a:gd name="T27" fmla="*/ 475 h 633"/>
              <a:gd name="T28" fmla="*/ 286 w 572"/>
              <a:gd name="T29" fmla="*/ 633 h 633"/>
              <a:gd name="T30" fmla="*/ 0 w 572"/>
              <a:gd name="T31" fmla="*/ 475 h 633"/>
              <a:gd name="T32" fmla="*/ 0 w 572"/>
              <a:gd name="T33" fmla="*/ 475 h 633"/>
              <a:gd name="T34" fmla="*/ 0 w 572"/>
              <a:gd name="T35" fmla="*/ 475 h 633"/>
              <a:gd name="T36" fmla="*/ 0 w 572"/>
              <a:gd name="T37" fmla="*/ 47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2" h="633">
                <a:moveTo>
                  <a:pt x="0" y="475"/>
                </a:moveTo>
                <a:lnTo>
                  <a:pt x="0" y="158"/>
                </a:lnTo>
                <a:lnTo>
                  <a:pt x="0" y="158"/>
                </a:lnTo>
                <a:lnTo>
                  <a:pt x="0" y="158"/>
                </a:lnTo>
                <a:lnTo>
                  <a:pt x="0" y="158"/>
                </a:lnTo>
                <a:lnTo>
                  <a:pt x="286" y="0"/>
                </a:lnTo>
                <a:lnTo>
                  <a:pt x="572" y="158"/>
                </a:lnTo>
                <a:lnTo>
                  <a:pt x="572" y="158"/>
                </a:lnTo>
                <a:lnTo>
                  <a:pt x="572" y="158"/>
                </a:lnTo>
                <a:lnTo>
                  <a:pt x="572" y="158"/>
                </a:lnTo>
                <a:lnTo>
                  <a:pt x="572" y="475"/>
                </a:lnTo>
                <a:lnTo>
                  <a:pt x="572" y="475"/>
                </a:lnTo>
                <a:lnTo>
                  <a:pt x="572" y="475"/>
                </a:lnTo>
                <a:lnTo>
                  <a:pt x="572" y="475"/>
                </a:lnTo>
                <a:lnTo>
                  <a:pt x="286" y="633"/>
                </a:lnTo>
                <a:lnTo>
                  <a:pt x="0" y="475"/>
                </a:lnTo>
                <a:lnTo>
                  <a:pt x="0" y="475"/>
                </a:lnTo>
                <a:lnTo>
                  <a:pt x="0" y="475"/>
                </a:lnTo>
                <a:lnTo>
                  <a:pt x="0" y="475"/>
                </a:lnTo>
                <a:close/>
              </a:path>
            </a:pathLst>
          </a:custGeom>
          <a:solidFill>
            <a:schemeClr val="accent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ctr" anchorCtr="0" compatLnSpc="1">
            <a:prstTxWarp prst="textNoShape">
              <a:avLst/>
            </a:prstTxWarp>
          </a:bodyPr>
          <a:lstStyle/>
          <a:p>
            <a:pPr algn="ctr"/>
            <a:r>
              <a:rPr lang="en-US" sz="3600" b="1" dirty="0">
                <a:solidFill>
                  <a:schemeClr val="bg1"/>
                </a:solidFill>
                <a:effectLst>
                  <a:outerShdw blurRad="50800" dist="38100" dir="2700000" algn="tl" rotWithShape="0">
                    <a:prstClr val="black">
                      <a:alpha val="40000"/>
                    </a:prstClr>
                  </a:outerShdw>
                </a:effectLst>
                <a:latin typeface="Arial Narrow" panose="020B0604020202020204" pitchFamily="34" charset="0"/>
                <a:ea typeface="Open Sans" panose="020B0606030504020204" pitchFamily="34" charset="0"/>
                <a:cs typeface="Arial Narrow" panose="020B0604020202020204" pitchFamily="34" charset="0"/>
              </a:rPr>
              <a:t>UPP</a:t>
            </a:r>
          </a:p>
        </p:txBody>
      </p:sp>
      <p:sp>
        <p:nvSpPr>
          <p:cNvPr id="16" name="Freeform 11">
            <a:extLst>
              <a:ext uri="{FF2B5EF4-FFF2-40B4-BE49-F238E27FC236}">
                <a16:creationId xmlns:a16="http://schemas.microsoft.com/office/drawing/2014/main" id="{D78F6D32-4257-4166-A1B1-0CF20D09D701}"/>
              </a:ext>
            </a:extLst>
          </p:cNvPr>
          <p:cNvSpPr>
            <a:spLocks/>
          </p:cNvSpPr>
          <p:nvPr/>
        </p:nvSpPr>
        <p:spPr bwMode="auto">
          <a:xfrm>
            <a:off x="5596871" y="4797814"/>
            <a:ext cx="1534481" cy="1698123"/>
          </a:xfrm>
          <a:custGeom>
            <a:avLst/>
            <a:gdLst>
              <a:gd name="T0" fmla="*/ 0 w 572"/>
              <a:gd name="T1" fmla="*/ 475 h 633"/>
              <a:gd name="T2" fmla="*/ 0 w 572"/>
              <a:gd name="T3" fmla="*/ 158 h 633"/>
              <a:gd name="T4" fmla="*/ 0 w 572"/>
              <a:gd name="T5" fmla="*/ 158 h 633"/>
              <a:gd name="T6" fmla="*/ 0 w 572"/>
              <a:gd name="T7" fmla="*/ 158 h 633"/>
              <a:gd name="T8" fmla="*/ 0 w 572"/>
              <a:gd name="T9" fmla="*/ 158 h 633"/>
              <a:gd name="T10" fmla="*/ 286 w 572"/>
              <a:gd name="T11" fmla="*/ 0 h 633"/>
              <a:gd name="T12" fmla="*/ 572 w 572"/>
              <a:gd name="T13" fmla="*/ 158 h 633"/>
              <a:gd name="T14" fmla="*/ 572 w 572"/>
              <a:gd name="T15" fmla="*/ 158 h 633"/>
              <a:gd name="T16" fmla="*/ 572 w 572"/>
              <a:gd name="T17" fmla="*/ 158 h 633"/>
              <a:gd name="T18" fmla="*/ 572 w 572"/>
              <a:gd name="T19" fmla="*/ 158 h 633"/>
              <a:gd name="T20" fmla="*/ 572 w 572"/>
              <a:gd name="T21" fmla="*/ 475 h 633"/>
              <a:gd name="T22" fmla="*/ 572 w 572"/>
              <a:gd name="T23" fmla="*/ 475 h 633"/>
              <a:gd name="T24" fmla="*/ 572 w 572"/>
              <a:gd name="T25" fmla="*/ 475 h 633"/>
              <a:gd name="T26" fmla="*/ 572 w 572"/>
              <a:gd name="T27" fmla="*/ 475 h 633"/>
              <a:gd name="T28" fmla="*/ 286 w 572"/>
              <a:gd name="T29" fmla="*/ 633 h 633"/>
              <a:gd name="T30" fmla="*/ 0 w 572"/>
              <a:gd name="T31" fmla="*/ 475 h 633"/>
              <a:gd name="T32" fmla="*/ 0 w 572"/>
              <a:gd name="T33" fmla="*/ 475 h 633"/>
              <a:gd name="T34" fmla="*/ 0 w 572"/>
              <a:gd name="T35" fmla="*/ 475 h 633"/>
              <a:gd name="T36" fmla="*/ 0 w 572"/>
              <a:gd name="T37" fmla="*/ 47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2" h="633">
                <a:moveTo>
                  <a:pt x="0" y="475"/>
                </a:moveTo>
                <a:lnTo>
                  <a:pt x="0" y="158"/>
                </a:lnTo>
                <a:lnTo>
                  <a:pt x="0" y="158"/>
                </a:lnTo>
                <a:lnTo>
                  <a:pt x="0" y="158"/>
                </a:lnTo>
                <a:lnTo>
                  <a:pt x="0" y="158"/>
                </a:lnTo>
                <a:lnTo>
                  <a:pt x="286" y="0"/>
                </a:lnTo>
                <a:lnTo>
                  <a:pt x="572" y="158"/>
                </a:lnTo>
                <a:lnTo>
                  <a:pt x="572" y="158"/>
                </a:lnTo>
                <a:lnTo>
                  <a:pt x="572" y="158"/>
                </a:lnTo>
                <a:lnTo>
                  <a:pt x="572" y="158"/>
                </a:lnTo>
                <a:lnTo>
                  <a:pt x="572" y="475"/>
                </a:lnTo>
                <a:lnTo>
                  <a:pt x="572" y="475"/>
                </a:lnTo>
                <a:lnTo>
                  <a:pt x="572" y="475"/>
                </a:lnTo>
                <a:lnTo>
                  <a:pt x="572" y="475"/>
                </a:lnTo>
                <a:lnTo>
                  <a:pt x="286" y="633"/>
                </a:lnTo>
                <a:lnTo>
                  <a:pt x="0" y="475"/>
                </a:lnTo>
                <a:lnTo>
                  <a:pt x="0" y="475"/>
                </a:lnTo>
                <a:lnTo>
                  <a:pt x="0" y="475"/>
                </a:lnTo>
                <a:lnTo>
                  <a:pt x="0" y="475"/>
                </a:lnTo>
                <a:close/>
              </a:path>
            </a:pathLst>
          </a:custGeom>
          <a:solidFill>
            <a:schemeClr val="accent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ctr" anchorCtr="0" compatLnSpc="1">
            <a:prstTxWarp prst="textNoShape">
              <a:avLst/>
            </a:prstTxWarp>
          </a:bodyPr>
          <a:lstStyle/>
          <a:p>
            <a:pPr algn="ctr"/>
            <a:r>
              <a:rPr lang="en-US" sz="3600" b="1" dirty="0">
                <a:solidFill>
                  <a:schemeClr val="bg1"/>
                </a:solidFill>
                <a:effectLst>
                  <a:outerShdw blurRad="50800" dist="38100" dir="2700000" algn="tl" rotWithShape="0">
                    <a:prstClr val="black">
                      <a:alpha val="40000"/>
                    </a:prstClr>
                  </a:outerShdw>
                </a:effectLst>
                <a:latin typeface="Arial Narrow" panose="020B0604020202020204" pitchFamily="34" charset="0"/>
                <a:ea typeface="Open Sans" panose="020B0606030504020204" pitchFamily="34" charset="0"/>
                <a:cs typeface="Arial Narrow" panose="020B0604020202020204" pitchFamily="34" charset="0"/>
              </a:rPr>
              <a:t>S/C</a:t>
            </a:r>
          </a:p>
        </p:txBody>
      </p:sp>
    </p:spTree>
    <p:extLst>
      <p:ext uri="{BB962C8B-B14F-4D97-AF65-F5344CB8AC3E}">
        <p14:creationId xmlns:p14="http://schemas.microsoft.com/office/powerpoint/2010/main" val="41795158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332B0-BD61-41C2-9D1C-3AAC5115EE11}"/>
              </a:ext>
            </a:extLst>
          </p:cNvPr>
          <p:cNvSpPr>
            <a:spLocks noGrp="1"/>
          </p:cNvSpPr>
          <p:nvPr>
            <p:ph type="title"/>
          </p:nvPr>
        </p:nvSpPr>
        <p:spPr/>
        <p:txBody>
          <a:bodyPr>
            <a:normAutofit fontScale="90000"/>
          </a:bodyPr>
          <a:lstStyle/>
          <a:p>
            <a:pPr algn="ctr"/>
            <a:r>
              <a:rPr lang="en-US" sz="3400" b="1" dirty="0">
                <a:solidFill>
                  <a:schemeClr val="accent1">
                    <a:lumMod val="50000"/>
                  </a:schemeClr>
                </a:solidFill>
                <a:hlinkClick r:id="rId3">
                  <a:extLst>
                    <a:ext uri="{A12FA001-AC4F-418D-AE19-62706E023703}">
                      <ahyp:hlinkClr xmlns:ahyp="http://schemas.microsoft.com/office/drawing/2018/hyperlinkcolor" val="tx"/>
                    </a:ext>
                  </a:extLst>
                </a:hlinkClick>
              </a:rPr>
              <a:t>AB130</a:t>
            </a:r>
            <a:r>
              <a:rPr lang="en-US" sz="3400" b="1" dirty="0">
                <a:solidFill>
                  <a:schemeClr val="accent1">
                    <a:lumMod val="50000"/>
                  </a:schemeClr>
                </a:solidFill>
              </a:rPr>
              <a:t> </a:t>
            </a:r>
            <a:r>
              <a:rPr lang="en-US" sz="3600" b="1" dirty="0">
                <a:solidFill>
                  <a:schemeClr val="accent1">
                    <a:lumMod val="50000"/>
                  </a:schemeClr>
                </a:solidFill>
              </a:rPr>
              <a:t>– Comprehensive Trailer Bill to the State Budget Act</a:t>
            </a:r>
            <a:br>
              <a:rPr lang="en-US" sz="3600" b="1" dirty="0">
                <a:solidFill>
                  <a:schemeClr val="accent1">
                    <a:lumMod val="50000"/>
                  </a:schemeClr>
                </a:solidFill>
              </a:rPr>
            </a:br>
            <a:endParaRPr lang="en-US" dirty="0"/>
          </a:p>
        </p:txBody>
      </p:sp>
      <p:sp>
        <p:nvSpPr>
          <p:cNvPr id="5" name="Slide Number Placeholder 4">
            <a:extLst>
              <a:ext uri="{FF2B5EF4-FFF2-40B4-BE49-F238E27FC236}">
                <a16:creationId xmlns:a16="http://schemas.microsoft.com/office/drawing/2014/main" id="{2820C7CA-8D44-4968-8508-9ABAD347D14F}"/>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900" b="0" i="0" u="none" strike="noStrike" kern="0" cap="none" spc="0" normalizeH="0" baseline="0" noProof="0" smtClean="0">
                <a:ln>
                  <a:noFill/>
                </a:ln>
                <a:solidFill>
                  <a:srgbClr val="A5B592"/>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lang="en" sz="900" b="0" i="0" u="none" strike="noStrike" kern="0" cap="none" spc="0" normalizeH="0" baseline="0" noProof="0">
              <a:ln>
                <a:noFill/>
              </a:ln>
              <a:solidFill>
                <a:srgbClr val="A5B592"/>
              </a:solidFill>
              <a:effectLst/>
              <a:uLnTx/>
              <a:uFillTx/>
              <a:latin typeface="Trebuchet MS"/>
              <a:sym typeface="Trebuchet MS"/>
            </a:endParaRPr>
          </a:p>
        </p:txBody>
      </p:sp>
      <p:graphicFrame>
        <p:nvGraphicFramePr>
          <p:cNvPr id="13" name="Title 3">
            <a:extLst>
              <a:ext uri="{FF2B5EF4-FFF2-40B4-BE49-F238E27FC236}">
                <a16:creationId xmlns:a16="http://schemas.microsoft.com/office/drawing/2014/main" id="{278F0991-8137-4B0B-BA64-6379588F4186}"/>
              </a:ext>
            </a:extLst>
          </p:cNvPr>
          <p:cNvGraphicFramePr/>
          <p:nvPr/>
        </p:nvGraphicFramePr>
        <p:xfrm>
          <a:off x="812800" y="1603420"/>
          <a:ext cx="9786513" cy="44379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213284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820C7CA-8D44-4968-8508-9ABAD347D14F}"/>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900" b="0" i="0" u="none" strike="noStrike" kern="0" cap="none" spc="0" normalizeH="0" baseline="0" noProof="0" smtClean="0">
                <a:ln>
                  <a:noFill/>
                </a:ln>
                <a:solidFill>
                  <a:srgbClr val="A5B592"/>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30</a:t>
            </a:fld>
            <a:endParaRPr kumimoji="0" lang="en" sz="900" b="0" i="0" u="none" strike="noStrike" kern="0" cap="none" spc="0" normalizeH="0" baseline="0" noProof="0">
              <a:ln>
                <a:noFill/>
              </a:ln>
              <a:solidFill>
                <a:srgbClr val="A5B592"/>
              </a:solidFill>
              <a:effectLst/>
              <a:uLnTx/>
              <a:uFillTx/>
              <a:latin typeface="Trebuchet MS"/>
              <a:sym typeface="Trebuchet MS"/>
            </a:endParaRPr>
          </a:p>
        </p:txBody>
      </p:sp>
      <p:sp>
        <p:nvSpPr>
          <p:cNvPr id="11" name="Title 3">
            <a:extLst>
              <a:ext uri="{FF2B5EF4-FFF2-40B4-BE49-F238E27FC236}">
                <a16:creationId xmlns:a16="http://schemas.microsoft.com/office/drawing/2014/main" id="{297879D6-5FC5-4B97-B973-09ED57DE6F5B}"/>
              </a:ext>
            </a:extLst>
          </p:cNvPr>
          <p:cNvSpPr>
            <a:spLocks noGrp="1"/>
          </p:cNvSpPr>
          <p:nvPr>
            <p:ph type="body" idx="2"/>
          </p:nvPr>
        </p:nvSpPr>
        <p:spPr>
          <a:xfrm>
            <a:off x="735526" y="1133566"/>
            <a:ext cx="3719513" cy="4488062"/>
          </a:xfrm>
        </p:spPr>
        <p:txBody>
          <a:bodyPr>
            <a:normAutofit/>
          </a:bodyPr>
          <a:lstStyle/>
          <a:p>
            <a:pPr algn="ctr"/>
            <a:r>
              <a:rPr lang="en-US" sz="3100" b="1" dirty="0">
                <a:solidFill>
                  <a:schemeClr val="accent1">
                    <a:lumMod val="50000"/>
                  </a:schemeClr>
                </a:solidFill>
                <a:hlinkClick r:id="rId3">
                  <a:extLst>
                    <a:ext uri="{A12FA001-AC4F-418D-AE19-62706E023703}">
                      <ahyp:hlinkClr xmlns:ahyp="http://schemas.microsoft.com/office/drawing/2018/hyperlinkcolor" val="tx"/>
                    </a:ext>
                  </a:extLst>
                </a:hlinkClick>
              </a:rPr>
              <a:t>AB 167</a:t>
            </a:r>
            <a:endParaRPr lang="en-US" sz="3100" b="1" dirty="0">
              <a:solidFill>
                <a:schemeClr val="accent1">
                  <a:lumMod val="50000"/>
                </a:schemeClr>
              </a:solidFill>
            </a:endParaRPr>
          </a:p>
          <a:p>
            <a:pPr algn="ctr"/>
            <a:r>
              <a:rPr lang="en-US" sz="3400" b="1" dirty="0">
                <a:solidFill>
                  <a:schemeClr val="accent1">
                    <a:lumMod val="50000"/>
                  </a:schemeClr>
                </a:solidFill>
              </a:rPr>
              <a:t>Signed Into Law on 9/23/2021</a:t>
            </a:r>
          </a:p>
          <a:p>
            <a:pPr algn="ctr"/>
            <a:r>
              <a:rPr lang="en-US" sz="3400" b="1" dirty="0">
                <a:solidFill>
                  <a:schemeClr val="accent2">
                    <a:lumMod val="50000"/>
                  </a:schemeClr>
                </a:solidFill>
              </a:rPr>
              <a:t>TK-12 Omnibus Budget Trailer Bill</a:t>
            </a:r>
          </a:p>
          <a:p>
            <a:pPr algn="ctr"/>
            <a:endParaRPr lang="en-US" sz="3400" dirty="0">
              <a:solidFill>
                <a:schemeClr val="tx1"/>
              </a:solidFill>
            </a:endParaRPr>
          </a:p>
        </p:txBody>
      </p:sp>
      <p:graphicFrame>
        <p:nvGraphicFramePr>
          <p:cNvPr id="15" name="Title 3">
            <a:extLst>
              <a:ext uri="{FF2B5EF4-FFF2-40B4-BE49-F238E27FC236}">
                <a16:creationId xmlns:a16="http://schemas.microsoft.com/office/drawing/2014/main" id="{AECAE731-2F9E-4E85-8E0D-F8443250676A}"/>
              </a:ext>
            </a:extLst>
          </p:cNvPr>
          <p:cNvGraphicFramePr/>
          <p:nvPr/>
        </p:nvGraphicFramePr>
        <p:xfrm>
          <a:off x="4761570" y="76468"/>
          <a:ext cx="4514850" cy="66463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20DA9A3A-BA9F-44BC-849B-0DD51ED17B6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06144" y="5861008"/>
            <a:ext cx="3001948" cy="99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640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820C7CA-8D44-4968-8508-9ABAD347D14F}"/>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900" b="0" i="0" u="none" strike="noStrike" kern="0" cap="none" spc="0" normalizeH="0" baseline="0" noProof="0" smtClean="0">
                <a:ln>
                  <a:noFill/>
                </a:ln>
                <a:solidFill>
                  <a:srgbClr val="A5B592"/>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31</a:t>
            </a:fld>
            <a:endParaRPr kumimoji="0" lang="en" sz="900" b="0" i="0" u="none" strike="noStrike" kern="0" cap="none" spc="0" normalizeH="0" baseline="0" noProof="0">
              <a:ln>
                <a:noFill/>
              </a:ln>
              <a:solidFill>
                <a:srgbClr val="A5B592"/>
              </a:solidFill>
              <a:effectLst/>
              <a:uLnTx/>
              <a:uFillTx/>
              <a:latin typeface="Trebuchet MS"/>
              <a:sym typeface="Trebuchet MS"/>
            </a:endParaRPr>
          </a:p>
        </p:txBody>
      </p:sp>
      <p:sp>
        <p:nvSpPr>
          <p:cNvPr id="11" name="Title 3">
            <a:extLst>
              <a:ext uri="{FF2B5EF4-FFF2-40B4-BE49-F238E27FC236}">
                <a16:creationId xmlns:a16="http://schemas.microsoft.com/office/drawing/2014/main" id="{297879D6-5FC5-4B97-B973-09ED57DE6F5B}"/>
              </a:ext>
            </a:extLst>
          </p:cNvPr>
          <p:cNvSpPr>
            <a:spLocks noGrp="1"/>
          </p:cNvSpPr>
          <p:nvPr>
            <p:ph type="body" idx="2"/>
          </p:nvPr>
        </p:nvSpPr>
        <p:spPr>
          <a:xfrm>
            <a:off x="-384936" y="193409"/>
            <a:ext cx="3719513" cy="3824800"/>
          </a:xfrm>
        </p:spPr>
        <p:txBody>
          <a:bodyPr>
            <a:normAutofit/>
          </a:bodyPr>
          <a:lstStyle/>
          <a:p>
            <a:pPr algn="ctr"/>
            <a:r>
              <a:rPr lang="en-US" sz="3100" b="1" dirty="0">
                <a:solidFill>
                  <a:schemeClr val="accent1">
                    <a:lumMod val="50000"/>
                  </a:schemeClr>
                </a:solidFill>
                <a:hlinkClick r:id="rId3">
                  <a:extLst>
                    <a:ext uri="{A12FA001-AC4F-418D-AE19-62706E023703}">
                      <ahyp:hlinkClr xmlns:ahyp="http://schemas.microsoft.com/office/drawing/2018/hyperlinkcolor" val="tx"/>
                    </a:ext>
                  </a:extLst>
                </a:hlinkClick>
              </a:rPr>
              <a:t>AB 167</a:t>
            </a:r>
            <a:endParaRPr lang="en-US" sz="3100" b="1" dirty="0">
              <a:solidFill>
                <a:schemeClr val="accent1">
                  <a:lumMod val="50000"/>
                </a:schemeClr>
              </a:solidFill>
            </a:endParaRPr>
          </a:p>
          <a:p>
            <a:pPr algn="ctr"/>
            <a:endParaRPr lang="en-US" sz="3400" dirty="0">
              <a:solidFill>
                <a:schemeClr val="tx1"/>
              </a:solidFill>
            </a:endParaRPr>
          </a:p>
          <a:p>
            <a:pPr algn="ctr"/>
            <a:r>
              <a:rPr lang="en-US" sz="3400" b="1" dirty="0">
                <a:solidFill>
                  <a:schemeClr val="accent2">
                    <a:lumMod val="50000"/>
                  </a:schemeClr>
                </a:solidFill>
              </a:rPr>
              <a:t>Protections for Classroom-Based Charters</a:t>
            </a:r>
          </a:p>
        </p:txBody>
      </p:sp>
      <p:sp>
        <p:nvSpPr>
          <p:cNvPr id="7" name="TextBox 6">
            <a:extLst>
              <a:ext uri="{FF2B5EF4-FFF2-40B4-BE49-F238E27FC236}">
                <a16:creationId xmlns:a16="http://schemas.microsoft.com/office/drawing/2014/main" id="{0EE98FE1-21C2-4861-9195-8829D8D9EECD}"/>
              </a:ext>
            </a:extLst>
          </p:cNvPr>
          <p:cNvSpPr txBox="1"/>
          <p:nvPr/>
        </p:nvSpPr>
        <p:spPr>
          <a:xfrm>
            <a:off x="3662430" y="557161"/>
            <a:ext cx="6114244" cy="55707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444D26"/>
                </a:solidFill>
                <a:effectLst/>
                <a:uLnTx/>
                <a:uFillTx/>
                <a:latin typeface="Arial" panose="020B0604020202020204" pitchFamily="34" charset="0"/>
                <a:cs typeface="Arial"/>
                <a:sym typeface="Arial"/>
                <a:hlinkClick r:id="rId4" tooltip="Reveal  Will a classroom-based charter school be required to  obtain a funding determination for ADA generated from students who are subject  to quarantine for exposure to, or infection with COVID-19 pursuant to local or  state health guidance and cannot participate in classroom-based instruction due  to quarantine or school closure due to COVID-19? (26-October-2021) content">
                  <a:extLst>
                    <a:ext uri="{A12FA001-AC4F-418D-AE19-62706E023703}">
                      <ahyp:hlinkClr xmlns:ahyp="http://schemas.microsoft.com/office/drawing/2018/hyperlinkcolor" val="tx"/>
                    </a:ext>
                  </a:extLst>
                </a:hlinkClick>
              </a:rPr>
              <a:t>CDE:  Q &amp; 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8E58B6"/>
              </a:solidFill>
              <a:effectLst/>
              <a:uLnTx/>
              <a:uFillTx/>
              <a:latin typeface="Arial" panose="020B0604020202020204" pitchFamily="34" charset="0"/>
              <a:cs typeface="Arial"/>
              <a:sym typeface="Arial"/>
              <a:hlinkClick r:id="rId4" tooltip="Reveal  Will a classroom-based charter school be required to  obtain a funding determination for ADA generated from students who are subject  to quarantine for exposure to, or infection with COVID-19 pursuant to local or  state health guidance and cannot participate in classroom-based instruction due  to quarantine or school closure due to COVID-19? (26-October-2021) content">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8E58B6"/>
                </a:solidFill>
                <a:effectLst/>
                <a:uLnTx/>
                <a:uFillTx/>
                <a:latin typeface="Arial" panose="020B0604020202020204" pitchFamily="34" charset="0"/>
                <a:cs typeface="Arial"/>
                <a:sym typeface="Arial"/>
                <a:hlinkClick r:id="rId4" tooltip="Reveal  Will a classroom-based charter school be required to  obtain a funding determination for ADA generated from students who are subject  to quarantine for exposure to, or infection with COVID-19 pursuant to local or  state health guidance and cannot participate in classroom-based instruction due  to quarantine or school closure due to COVID-19? (26-October-2021) content">
                  <a:extLst>
                    <a:ext uri="{A12FA001-AC4F-418D-AE19-62706E023703}">
                      <ahyp:hlinkClr xmlns:ahyp="http://schemas.microsoft.com/office/drawing/2018/hyperlinkcolor" val="tx"/>
                    </a:ext>
                  </a:extLst>
                </a:hlinkClick>
              </a:rPr>
              <a:t>Will a classroom-based charter school be required to obtain a funding determination for ADA generated from students who are subject to quarantine for exposure to, or infection with COVID-19 pursuant to local or state health guidance and cannot participate in classroom-based instruction due to quarantine or school closure due to COVID-19? (26-October-2021)</a:t>
            </a:r>
            <a:endParaRPr kumimoji="0" lang="en-US" sz="1400" b="0" i="0" u="none" strike="noStrike" kern="0" cap="none" spc="0" normalizeH="0" baseline="0" noProof="0" dirty="0">
              <a:ln>
                <a:noFill/>
              </a:ln>
              <a:solidFill>
                <a:srgbClr val="8E58B6"/>
              </a:solidFill>
              <a:effectLst/>
              <a:uLnTx/>
              <a:uFillTx/>
              <a:latin typeface="Arial" panose="020B060402020202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Helvetica Neue"/>
                <a:cs typeface="Arial"/>
                <a:sym typeface="Arial"/>
              </a:rPr>
              <a:t>No. For FY 2021–22 only, a classroom-based charter school will not be required to submit a funding determination if their nonclassroom-based ADA as a result of providing independent study to pupils during quarantine or school closure due to COVID-19, when combined with all other nonclassroom-based ADA, exceeds 20% of the total ADA.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Helvetica Neue"/>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Helvetica Neue"/>
                <a:cs typeface="Arial"/>
                <a:sym typeface="Arial"/>
              </a:rPr>
              <a:t>Charter schools should report their nonclassroom-based ADA for 2021–22 as follows: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Helvetica Neue"/>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Helvetica Neue"/>
                <a:cs typeface="Arial"/>
                <a:sym typeface="Arial"/>
              </a:rPr>
              <a:t>Nonclassroom-based ADA that is generated as a result of providing independent study to pupils during quarantine or school closure due to COVID-19 should be reported as classroom-based ADA.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Helvetica Neue"/>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Helvetica Neue"/>
                <a:cs typeface="Arial"/>
                <a:sym typeface="Arial"/>
              </a:rPr>
              <a:t>Nonclassroom-based ADA that is </a:t>
            </a:r>
            <a:r>
              <a:rPr kumimoji="0" lang="en-US" sz="1400" b="0" i="0" u="sng" strike="noStrike" kern="0" cap="none" spc="0" normalizeH="0" baseline="0" noProof="0" dirty="0">
                <a:ln>
                  <a:noFill/>
                </a:ln>
                <a:solidFill>
                  <a:srgbClr val="000000"/>
                </a:solidFill>
                <a:effectLst/>
                <a:uLnTx/>
                <a:uFillTx/>
                <a:latin typeface="Helvetica Neue"/>
                <a:cs typeface="Arial"/>
                <a:sym typeface="Arial"/>
              </a:rPr>
              <a:t>not generated </a:t>
            </a:r>
            <a:r>
              <a:rPr kumimoji="0" lang="en-US" sz="1400" b="0" i="0" u="none" strike="noStrike" kern="0" cap="none" spc="0" normalizeH="0" baseline="0" noProof="0" dirty="0">
                <a:ln>
                  <a:noFill/>
                </a:ln>
                <a:solidFill>
                  <a:srgbClr val="000000"/>
                </a:solidFill>
                <a:effectLst/>
                <a:uLnTx/>
                <a:uFillTx/>
                <a:latin typeface="Helvetica Neue"/>
                <a:cs typeface="Arial"/>
                <a:sym typeface="Arial"/>
              </a:rPr>
              <a:t>as a result of providing independent study to pupils during quarantine or school closure due to COVID-19 should be reported as nonclassroom-based ADA [</a:t>
            </a:r>
            <a:r>
              <a:rPr kumimoji="0" lang="en-US" sz="1400" b="0" i="1" u="none" strike="noStrike" kern="0" cap="none" spc="0" normalizeH="0" baseline="0" noProof="0" dirty="0">
                <a:ln>
                  <a:noFill/>
                </a:ln>
                <a:solidFill>
                  <a:srgbClr val="000000"/>
                </a:solidFill>
                <a:effectLst/>
                <a:uLnTx/>
                <a:uFillTx/>
                <a:latin typeface="Helvetica Neue"/>
                <a:cs typeface="Arial"/>
                <a:sym typeface="Arial"/>
              </a:rPr>
              <a:t>EC </a:t>
            </a:r>
            <a:r>
              <a:rPr kumimoji="0" lang="en-US" sz="1400" b="0" i="0" u="none" strike="noStrike" kern="0" cap="none" spc="0" normalizeH="0" baseline="0" noProof="0" dirty="0">
                <a:ln>
                  <a:noFill/>
                </a:ln>
                <a:solidFill>
                  <a:srgbClr val="000000"/>
                </a:solidFill>
                <a:effectLst/>
                <a:uLnTx/>
                <a:uFillTx/>
                <a:latin typeface="Helvetica Neue"/>
                <a:cs typeface="Arial"/>
                <a:sym typeface="Arial"/>
              </a:rPr>
              <a:t>51747(j)(2)-(3)].</a:t>
            </a:r>
          </a:p>
        </p:txBody>
      </p:sp>
      <p:sp>
        <p:nvSpPr>
          <p:cNvPr id="2" name="Arrow: Right 1">
            <a:extLst>
              <a:ext uri="{FF2B5EF4-FFF2-40B4-BE49-F238E27FC236}">
                <a16:creationId xmlns:a16="http://schemas.microsoft.com/office/drawing/2014/main" id="{F77A535E-5D76-492E-8EE5-F2C2F6121D6A}"/>
              </a:ext>
            </a:extLst>
          </p:cNvPr>
          <p:cNvSpPr/>
          <p:nvPr/>
        </p:nvSpPr>
        <p:spPr>
          <a:xfrm>
            <a:off x="2626679" y="419469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 name="Arrow: Right 5">
            <a:extLst>
              <a:ext uri="{FF2B5EF4-FFF2-40B4-BE49-F238E27FC236}">
                <a16:creationId xmlns:a16="http://schemas.microsoft.com/office/drawing/2014/main" id="{7E29B8FF-C01E-4417-BCF9-AD202B0578FB}"/>
              </a:ext>
            </a:extLst>
          </p:cNvPr>
          <p:cNvSpPr/>
          <p:nvPr/>
        </p:nvSpPr>
        <p:spPr>
          <a:xfrm>
            <a:off x="2626679" y="510432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8" name="Picture 7">
            <a:extLst>
              <a:ext uri="{FF2B5EF4-FFF2-40B4-BE49-F238E27FC236}">
                <a16:creationId xmlns:a16="http://schemas.microsoft.com/office/drawing/2014/main" id="{BCE167EE-5566-466B-BA42-8A7819D720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06144" y="5861008"/>
            <a:ext cx="3001948" cy="99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078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BB5F2-CBE8-43B8-BA1B-BDFBA076DA2E}"/>
              </a:ext>
            </a:extLst>
          </p:cNvPr>
          <p:cNvSpPr>
            <a:spLocks noGrp="1"/>
          </p:cNvSpPr>
          <p:nvPr>
            <p:ph type="title"/>
          </p:nvPr>
        </p:nvSpPr>
        <p:spPr>
          <a:xfrm>
            <a:off x="812801" y="1498603"/>
            <a:ext cx="1498958" cy="2332861"/>
          </a:xfrm>
        </p:spPr>
        <p:txBody>
          <a:bodyPr/>
          <a:lstStyle/>
          <a:p>
            <a:pPr algn="ctr"/>
            <a:r>
              <a:rPr lang="en-US" dirty="0">
                <a:solidFill>
                  <a:schemeClr val="accent1">
                    <a:lumMod val="50000"/>
                  </a:schemeClr>
                </a:solidFill>
              </a:rPr>
              <a:t>AB 167 </a:t>
            </a:r>
            <a:br>
              <a:rPr lang="en-US" dirty="0">
                <a:solidFill>
                  <a:schemeClr val="accent1">
                    <a:lumMod val="50000"/>
                  </a:schemeClr>
                </a:solidFill>
              </a:rPr>
            </a:br>
            <a:br>
              <a:rPr lang="en-US" dirty="0"/>
            </a:br>
            <a:r>
              <a:rPr lang="en-US" dirty="0">
                <a:solidFill>
                  <a:schemeClr val="accent2">
                    <a:lumMod val="50000"/>
                  </a:schemeClr>
                </a:solidFill>
              </a:rPr>
              <a:t>Additional Resources</a:t>
            </a:r>
          </a:p>
        </p:txBody>
      </p:sp>
      <p:sp>
        <p:nvSpPr>
          <p:cNvPr id="3" name="Text Placeholder 2">
            <a:extLst>
              <a:ext uri="{FF2B5EF4-FFF2-40B4-BE49-F238E27FC236}">
                <a16:creationId xmlns:a16="http://schemas.microsoft.com/office/drawing/2014/main" id="{D0C68CCE-2B89-42E7-A461-6980BF218271}"/>
              </a:ext>
            </a:extLst>
          </p:cNvPr>
          <p:cNvSpPr>
            <a:spLocks noGrp="1"/>
          </p:cNvSpPr>
          <p:nvPr>
            <p:ph type="body" idx="1"/>
          </p:nvPr>
        </p:nvSpPr>
        <p:spPr/>
        <p:txBody>
          <a:bodyPr/>
          <a:lstStyle/>
          <a:p>
            <a:endParaRPr lang="en-US" dirty="0"/>
          </a:p>
          <a:p>
            <a:endParaRPr lang="en-US" dirty="0"/>
          </a:p>
          <a:p>
            <a:endParaRPr lang="en-US" dirty="0"/>
          </a:p>
          <a:p>
            <a:r>
              <a:rPr lang="en-US" dirty="0"/>
              <a:t>Special thanks to Los Angeles County Office of Education Business Services Team for online resources and clarifications.</a:t>
            </a:r>
          </a:p>
          <a:p>
            <a:endParaRPr lang="en-US" dirty="0"/>
          </a:p>
          <a:p>
            <a:r>
              <a:rPr lang="en-US" dirty="0">
                <a:hlinkClick r:id="rId2"/>
              </a:rPr>
              <a:t>LACOE</a:t>
            </a:r>
            <a:r>
              <a:rPr lang="en-US" dirty="0"/>
              <a:t> AB 167 Amendments to AB 130</a:t>
            </a:r>
          </a:p>
        </p:txBody>
      </p:sp>
      <p:sp>
        <p:nvSpPr>
          <p:cNvPr id="5" name="Slide Number Placeholder 4">
            <a:extLst>
              <a:ext uri="{FF2B5EF4-FFF2-40B4-BE49-F238E27FC236}">
                <a16:creationId xmlns:a16="http://schemas.microsoft.com/office/drawing/2014/main" id="{580C0002-79B7-4A3E-96BA-1364E590D10C}"/>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900" b="0" i="0" u="none" strike="noStrike" kern="0" cap="none" spc="0" normalizeH="0" baseline="0" noProof="0" smtClean="0">
                <a:ln>
                  <a:noFill/>
                </a:ln>
                <a:solidFill>
                  <a:srgbClr val="A5B592"/>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32</a:t>
            </a:fld>
            <a:endParaRPr kumimoji="0" lang="en" sz="900" b="0" i="0" u="none" strike="noStrike" kern="0" cap="none" spc="0" normalizeH="0" baseline="0" noProof="0">
              <a:ln>
                <a:noFill/>
              </a:ln>
              <a:solidFill>
                <a:srgbClr val="A5B592"/>
              </a:solidFill>
              <a:effectLst/>
              <a:uLnTx/>
              <a:uFillTx/>
              <a:latin typeface="Trebuchet MS"/>
              <a:sym typeface="Trebuchet MS"/>
            </a:endParaRPr>
          </a:p>
        </p:txBody>
      </p:sp>
      <p:pic>
        <p:nvPicPr>
          <p:cNvPr id="6" name="Picture 5">
            <a:extLst>
              <a:ext uri="{FF2B5EF4-FFF2-40B4-BE49-F238E27FC236}">
                <a16:creationId xmlns:a16="http://schemas.microsoft.com/office/drawing/2014/main" id="{079E3AD4-1672-4092-A91E-7598F5D088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6144" y="5861008"/>
            <a:ext cx="3001948" cy="99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8872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6575A-2948-4314-AC56-E272E932D365}"/>
              </a:ext>
            </a:extLst>
          </p:cNvPr>
          <p:cNvSpPr>
            <a:spLocks noGrp="1"/>
          </p:cNvSpPr>
          <p:nvPr>
            <p:ph type="title"/>
          </p:nvPr>
        </p:nvSpPr>
        <p:spPr>
          <a:xfrm>
            <a:off x="0" y="45076"/>
            <a:ext cx="2807595" cy="2562896"/>
          </a:xfrm>
        </p:spPr>
        <p:txBody>
          <a:bodyPr>
            <a:noAutofit/>
          </a:bodyPr>
          <a:lstStyle/>
          <a:p>
            <a:r>
              <a:rPr lang="en-US" sz="4000" dirty="0">
                <a:solidFill>
                  <a:schemeClr val="accent2"/>
                </a:solidFill>
              </a:rPr>
              <a:t>Some New Funding Sources</a:t>
            </a:r>
          </a:p>
        </p:txBody>
      </p:sp>
      <p:sp>
        <p:nvSpPr>
          <p:cNvPr id="5" name="Slide Number Placeholder 4">
            <a:extLst>
              <a:ext uri="{FF2B5EF4-FFF2-40B4-BE49-F238E27FC236}">
                <a16:creationId xmlns:a16="http://schemas.microsoft.com/office/drawing/2014/main" id="{ED94A994-901E-4E6B-963A-8ACA0C0899DC}"/>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900" b="0" i="0" u="none" strike="noStrike" kern="0" cap="none" spc="0" normalizeH="0" baseline="0" noProof="0" smtClean="0">
                <a:ln>
                  <a:noFill/>
                </a:ln>
                <a:solidFill>
                  <a:srgbClr val="A5B592"/>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33</a:t>
            </a:fld>
            <a:endParaRPr kumimoji="0" lang="en" sz="900" b="0" i="0" u="none" strike="noStrike" kern="0" cap="none" spc="0" normalizeH="0" baseline="0" noProof="0">
              <a:ln>
                <a:noFill/>
              </a:ln>
              <a:solidFill>
                <a:srgbClr val="A5B592"/>
              </a:solidFill>
              <a:effectLst/>
              <a:uLnTx/>
              <a:uFillTx/>
              <a:latin typeface="Trebuchet MS"/>
              <a:sym typeface="Trebuchet MS"/>
            </a:endParaRPr>
          </a:p>
        </p:txBody>
      </p:sp>
      <p:graphicFrame>
        <p:nvGraphicFramePr>
          <p:cNvPr id="8" name="Table 8">
            <a:extLst>
              <a:ext uri="{FF2B5EF4-FFF2-40B4-BE49-F238E27FC236}">
                <a16:creationId xmlns:a16="http://schemas.microsoft.com/office/drawing/2014/main" id="{69E6B928-1ED5-44E3-879C-D70978225FD7}"/>
              </a:ext>
            </a:extLst>
          </p:cNvPr>
          <p:cNvGraphicFramePr>
            <a:graphicFrameLocks noGrp="1"/>
          </p:cNvGraphicFramePr>
          <p:nvPr/>
        </p:nvGraphicFramePr>
        <p:xfrm>
          <a:off x="2749639" y="45076"/>
          <a:ext cx="7141336" cy="6798274"/>
        </p:xfrm>
        <a:graphic>
          <a:graphicData uri="http://schemas.openxmlformats.org/drawingml/2006/table">
            <a:tbl>
              <a:tblPr firstRow="1" bandRow="1">
                <a:tableStyleId>{5C22544A-7EE6-4342-B048-85BDC9FD1C3A}</a:tableStyleId>
              </a:tblPr>
              <a:tblGrid>
                <a:gridCol w="3570668">
                  <a:extLst>
                    <a:ext uri="{9D8B030D-6E8A-4147-A177-3AD203B41FA5}">
                      <a16:colId xmlns:a16="http://schemas.microsoft.com/office/drawing/2014/main" val="3815049456"/>
                    </a:ext>
                  </a:extLst>
                </a:gridCol>
                <a:gridCol w="3570668">
                  <a:extLst>
                    <a:ext uri="{9D8B030D-6E8A-4147-A177-3AD203B41FA5}">
                      <a16:colId xmlns:a16="http://schemas.microsoft.com/office/drawing/2014/main" val="425849354"/>
                    </a:ext>
                  </a:extLst>
                </a:gridCol>
              </a:tblGrid>
              <a:tr h="689020">
                <a:tc>
                  <a:txBody>
                    <a:bodyPr/>
                    <a:lstStyle/>
                    <a:p>
                      <a:r>
                        <a:rPr lang="en-US" dirty="0">
                          <a:solidFill>
                            <a:schemeClr val="tx1"/>
                          </a:solidFill>
                        </a:rPr>
                        <a:t>Program</a:t>
                      </a:r>
                    </a:p>
                  </a:txBody>
                  <a:tcPr/>
                </a:tc>
                <a:tc>
                  <a:txBody>
                    <a:bodyPr/>
                    <a:lstStyle/>
                    <a:p>
                      <a:r>
                        <a:rPr lang="en-US" dirty="0">
                          <a:solidFill>
                            <a:schemeClr val="tx1"/>
                          </a:solidFill>
                        </a:rPr>
                        <a:t>Funding Is Based On:</a:t>
                      </a:r>
                    </a:p>
                  </a:txBody>
                  <a:tcPr/>
                </a:tc>
                <a:extLst>
                  <a:ext uri="{0D108BD9-81ED-4DB2-BD59-A6C34878D82A}">
                    <a16:rowId xmlns:a16="http://schemas.microsoft.com/office/drawing/2014/main" val="165480121"/>
                  </a:ext>
                </a:extLst>
              </a:tr>
              <a:tr h="849700">
                <a:tc>
                  <a:txBody>
                    <a:bodyPr/>
                    <a:lstStyle/>
                    <a:p>
                      <a:r>
                        <a:rPr lang="en-US" sz="1200" dirty="0"/>
                        <a:t>ESSER (Elementary &amp; Secondary School Emergency Relief Fund) I, II, III</a:t>
                      </a:r>
                    </a:p>
                  </a:txBody>
                  <a:tcPr/>
                </a:tc>
                <a:tc>
                  <a:txBody>
                    <a:bodyPr/>
                    <a:lstStyle/>
                    <a:p>
                      <a:r>
                        <a:rPr lang="en-US" sz="1200" dirty="0"/>
                        <a:t>Federal One-time funding:  Title I</a:t>
                      </a:r>
                    </a:p>
                  </a:txBody>
                  <a:tcPr/>
                </a:tc>
                <a:extLst>
                  <a:ext uri="{0D108BD9-81ED-4DB2-BD59-A6C34878D82A}">
                    <a16:rowId xmlns:a16="http://schemas.microsoft.com/office/drawing/2014/main" val="973748609"/>
                  </a:ext>
                </a:extLst>
              </a:tr>
              <a:tr h="1041568">
                <a:tc>
                  <a:txBody>
                    <a:bodyPr/>
                    <a:lstStyle/>
                    <a:p>
                      <a:r>
                        <a:rPr lang="en-US" sz="1200" dirty="0"/>
                        <a:t>GEER – Governor’s Emergency Education Relief</a:t>
                      </a:r>
                    </a:p>
                  </a:txBody>
                  <a:tcPr/>
                </a:tc>
                <a:tc>
                  <a:txBody>
                    <a:bodyPr/>
                    <a:lstStyle/>
                    <a:p>
                      <a:r>
                        <a:rPr lang="en-US" sz="1200" dirty="0"/>
                        <a:t>State One-time funding:  Portion of Learning Loss Mitigation funds derived from Federal CARES Act</a:t>
                      </a:r>
                    </a:p>
                  </a:txBody>
                  <a:tcPr/>
                </a:tc>
                <a:extLst>
                  <a:ext uri="{0D108BD9-81ED-4DB2-BD59-A6C34878D82A}">
                    <a16:rowId xmlns:a16="http://schemas.microsoft.com/office/drawing/2014/main" val="2989696545"/>
                  </a:ext>
                </a:extLst>
              </a:tr>
              <a:tr h="849700">
                <a:tc>
                  <a:txBody>
                    <a:bodyPr/>
                    <a:lstStyle/>
                    <a:p>
                      <a:r>
                        <a:rPr lang="en-US" sz="1200" dirty="0"/>
                        <a:t>Educator Effectiveness Block Grant</a:t>
                      </a:r>
                    </a:p>
                  </a:txBody>
                  <a:tcPr/>
                </a:tc>
                <a:tc>
                  <a:txBody>
                    <a:bodyPr/>
                    <a:lstStyle/>
                    <a:p>
                      <a:r>
                        <a:rPr lang="en-US" sz="1200" dirty="0"/>
                        <a:t>Prop 98 One-time funding</a:t>
                      </a:r>
                    </a:p>
                    <a:p>
                      <a:endParaRPr lang="en-US" sz="1200" dirty="0"/>
                    </a:p>
                    <a:p>
                      <a:r>
                        <a:rPr lang="en-US" sz="1200" dirty="0"/>
                        <a:t>FTE Counts:  CALPADS &amp; CBEDS – Oct </a:t>
                      </a:r>
                    </a:p>
                  </a:txBody>
                  <a:tcPr/>
                </a:tc>
                <a:extLst>
                  <a:ext uri="{0D108BD9-81ED-4DB2-BD59-A6C34878D82A}">
                    <a16:rowId xmlns:a16="http://schemas.microsoft.com/office/drawing/2014/main" val="1401379229"/>
                  </a:ext>
                </a:extLst>
              </a:tr>
              <a:tr h="657832">
                <a:tc>
                  <a:txBody>
                    <a:bodyPr/>
                    <a:lstStyle/>
                    <a:p>
                      <a:r>
                        <a:rPr lang="en-US" sz="1200" dirty="0"/>
                        <a:t>LCAP Supplement</a:t>
                      </a:r>
                    </a:p>
                  </a:txBody>
                  <a:tcPr/>
                </a:tc>
                <a:tc>
                  <a:txBody>
                    <a:bodyPr/>
                    <a:lstStyle/>
                    <a:p>
                      <a:r>
                        <a:rPr lang="en-US" sz="1200" dirty="0"/>
                        <a:t>Prop 98 On-Going Funding:  </a:t>
                      </a:r>
                    </a:p>
                    <a:p>
                      <a:endParaRPr lang="en-US" sz="1200" dirty="0"/>
                    </a:p>
                    <a:p>
                      <a:r>
                        <a:rPr lang="en-US" sz="1200" dirty="0"/>
                        <a:t>Concentration Grant:  Increased the percentage of Unduplicated Pupils from 50% to 65% of base grant</a:t>
                      </a:r>
                    </a:p>
                  </a:txBody>
                  <a:tcPr/>
                </a:tc>
                <a:extLst>
                  <a:ext uri="{0D108BD9-81ED-4DB2-BD59-A6C34878D82A}">
                    <a16:rowId xmlns:a16="http://schemas.microsoft.com/office/drawing/2014/main" val="673426722"/>
                  </a:ext>
                </a:extLst>
              </a:tr>
              <a:tr h="769743">
                <a:tc>
                  <a:txBody>
                    <a:bodyPr/>
                    <a:lstStyle/>
                    <a:p>
                      <a:r>
                        <a:rPr lang="en-US" sz="1200" dirty="0"/>
                        <a:t>A-G Completion Improvement Grant</a:t>
                      </a:r>
                    </a:p>
                  </a:txBody>
                  <a:tcPr/>
                </a:tc>
                <a:tc>
                  <a:txBody>
                    <a:bodyPr/>
                    <a:lstStyle/>
                    <a:p>
                      <a:r>
                        <a:rPr lang="en-US" sz="1200" dirty="0"/>
                        <a:t>Prop 98 One-Time Funding:</a:t>
                      </a:r>
                    </a:p>
                    <a:p>
                      <a:endParaRPr lang="en-US" sz="1200" dirty="0"/>
                    </a:p>
                    <a:p>
                      <a:r>
                        <a:rPr lang="en-US" sz="1200" dirty="0"/>
                        <a:t>Grades 9-12 Unduplicated Pupils</a:t>
                      </a:r>
                    </a:p>
                  </a:txBody>
                  <a:tcPr/>
                </a:tc>
                <a:extLst>
                  <a:ext uri="{0D108BD9-81ED-4DB2-BD59-A6C34878D82A}">
                    <a16:rowId xmlns:a16="http://schemas.microsoft.com/office/drawing/2014/main" val="3077948977"/>
                  </a:ext>
                </a:extLst>
              </a:tr>
              <a:tr h="746080">
                <a:tc>
                  <a:txBody>
                    <a:bodyPr/>
                    <a:lstStyle/>
                    <a:p>
                      <a:r>
                        <a:rPr lang="en-US" sz="1200" dirty="0"/>
                        <a:t>Pre-K Planning &amp; Implementation Grant</a:t>
                      </a:r>
                    </a:p>
                  </a:txBody>
                  <a:tcPr/>
                </a:tc>
                <a:tc>
                  <a:txBody>
                    <a:bodyPr/>
                    <a:lstStyle/>
                    <a:p>
                      <a:r>
                        <a:rPr lang="en-US" sz="1200" dirty="0"/>
                        <a:t>Prop 98 On-going to be phased in starting 2022-23 through 2025-26 </a:t>
                      </a:r>
                    </a:p>
                    <a:p>
                      <a:endParaRPr lang="en-US" sz="1200" dirty="0"/>
                    </a:p>
                    <a:p>
                      <a:r>
                        <a:rPr lang="en-US" sz="1200" dirty="0"/>
                        <a:t>Primarily kindergarten unduplicated counts</a:t>
                      </a:r>
                    </a:p>
                  </a:txBody>
                  <a:tcPr/>
                </a:tc>
                <a:extLst>
                  <a:ext uri="{0D108BD9-81ED-4DB2-BD59-A6C34878D82A}">
                    <a16:rowId xmlns:a16="http://schemas.microsoft.com/office/drawing/2014/main" val="1689046990"/>
                  </a:ext>
                </a:extLst>
              </a:tr>
              <a:tr h="76974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t>Expanded Learning Opportunities Program (Different from ELO Grant!)</a:t>
                      </a:r>
                    </a:p>
                    <a:p>
                      <a:endParaRPr lang="en-US" sz="1200" dirty="0"/>
                    </a:p>
                  </a:txBody>
                  <a:tcPr/>
                </a:tc>
                <a:tc>
                  <a:txBody>
                    <a:bodyPr/>
                    <a:lstStyle/>
                    <a:p>
                      <a:r>
                        <a:rPr lang="en-US" sz="1200" dirty="0"/>
                        <a:t>Prop 98 One-time Funding:</a:t>
                      </a:r>
                    </a:p>
                    <a:p>
                      <a:endParaRPr lang="en-US" sz="1200" dirty="0"/>
                    </a:p>
                    <a:p>
                      <a:r>
                        <a:rPr lang="en-US" sz="1200" dirty="0"/>
                        <a:t>TK-6 Unduplicated counts</a:t>
                      </a:r>
                    </a:p>
                  </a:txBody>
                  <a:tcPr/>
                </a:tc>
                <a:extLst>
                  <a:ext uri="{0D108BD9-81ED-4DB2-BD59-A6C34878D82A}">
                    <a16:rowId xmlns:a16="http://schemas.microsoft.com/office/drawing/2014/main" val="3353025835"/>
                  </a:ext>
                </a:extLst>
              </a:tr>
            </a:tbl>
          </a:graphicData>
        </a:graphic>
      </p:graphicFrame>
      <p:pic>
        <p:nvPicPr>
          <p:cNvPr id="6" name="Picture 5">
            <a:extLst>
              <a:ext uri="{FF2B5EF4-FFF2-40B4-BE49-F238E27FC236}">
                <a16:creationId xmlns:a16="http://schemas.microsoft.com/office/drawing/2014/main" id="{716957DB-C5AB-4DD4-AD0B-EE7ABFC882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4226" y="6214056"/>
            <a:ext cx="1933866" cy="63922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431340F2-8129-4A92-966A-7B0E272AE39D}"/>
              </a:ext>
            </a:extLst>
          </p:cNvPr>
          <p:cNvSpPr txBox="1">
            <a:spLocks/>
          </p:cNvSpPr>
          <p:nvPr/>
        </p:nvSpPr>
        <p:spPr>
          <a:xfrm>
            <a:off x="-57956" y="2354688"/>
            <a:ext cx="2807595" cy="2562896"/>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Trebuchet MS"/>
              <a:buNone/>
              <a:defRPr sz="20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A5B592"/>
              </a:buClr>
              <a:buSzPts val="2000"/>
              <a:buFont typeface="Trebuchet MS"/>
              <a:buNone/>
              <a:tabLst/>
              <a:defRPr/>
            </a:pPr>
            <a:r>
              <a:rPr kumimoji="0" lang="en-US" sz="4000" b="0" i="0" u="none" strike="noStrike" kern="0" cap="none" spc="0" normalizeH="0" baseline="0" noProof="0" dirty="0">
                <a:ln>
                  <a:noFill/>
                </a:ln>
                <a:solidFill>
                  <a:srgbClr val="F3A447"/>
                </a:solidFill>
                <a:effectLst/>
                <a:uLnTx/>
                <a:uFillTx/>
                <a:latin typeface="Trebuchet MS"/>
                <a:sym typeface="Trebuchet MS"/>
              </a:rPr>
              <a:t>Share With Your Charters</a:t>
            </a:r>
          </a:p>
        </p:txBody>
      </p:sp>
    </p:spTree>
    <p:extLst>
      <p:ext uri="{BB962C8B-B14F-4D97-AF65-F5344CB8AC3E}">
        <p14:creationId xmlns:p14="http://schemas.microsoft.com/office/powerpoint/2010/main" val="36878373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6575A-2948-4314-AC56-E272E932D365}"/>
              </a:ext>
            </a:extLst>
          </p:cNvPr>
          <p:cNvSpPr>
            <a:spLocks noGrp="1"/>
          </p:cNvSpPr>
          <p:nvPr>
            <p:ph type="title"/>
          </p:nvPr>
        </p:nvSpPr>
        <p:spPr>
          <a:xfrm>
            <a:off x="-57956" y="244699"/>
            <a:ext cx="2807595" cy="2562896"/>
          </a:xfrm>
        </p:spPr>
        <p:txBody>
          <a:bodyPr>
            <a:noAutofit/>
          </a:bodyPr>
          <a:lstStyle/>
          <a:p>
            <a:r>
              <a:rPr lang="en-US" sz="4000" dirty="0">
                <a:solidFill>
                  <a:schemeClr val="accent2"/>
                </a:solidFill>
              </a:rPr>
              <a:t>Timelines, Links &amp; Templates</a:t>
            </a:r>
          </a:p>
        </p:txBody>
      </p:sp>
      <p:sp>
        <p:nvSpPr>
          <p:cNvPr id="5" name="Slide Number Placeholder 4">
            <a:extLst>
              <a:ext uri="{FF2B5EF4-FFF2-40B4-BE49-F238E27FC236}">
                <a16:creationId xmlns:a16="http://schemas.microsoft.com/office/drawing/2014/main" id="{ED94A994-901E-4E6B-963A-8ACA0C0899DC}"/>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900" b="0" i="0" u="none" strike="noStrike" kern="0" cap="none" spc="0" normalizeH="0" baseline="0" noProof="0" smtClean="0">
                <a:ln>
                  <a:noFill/>
                </a:ln>
                <a:solidFill>
                  <a:srgbClr val="A5B592"/>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34</a:t>
            </a:fld>
            <a:endParaRPr kumimoji="0" lang="en" sz="900" b="0" i="0" u="none" strike="noStrike" kern="0" cap="none" spc="0" normalizeH="0" baseline="0" noProof="0">
              <a:ln>
                <a:noFill/>
              </a:ln>
              <a:solidFill>
                <a:srgbClr val="A5B592"/>
              </a:solidFill>
              <a:effectLst/>
              <a:uLnTx/>
              <a:uFillTx/>
              <a:latin typeface="Trebuchet MS"/>
              <a:sym typeface="Trebuchet MS"/>
            </a:endParaRPr>
          </a:p>
        </p:txBody>
      </p:sp>
      <p:graphicFrame>
        <p:nvGraphicFramePr>
          <p:cNvPr id="8" name="Table 8">
            <a:extLst>
              <a:ext uri="{FF2B5EF4-FFF2-40B4-BE49-F238E27FC236}">
                <a16:creationId xmlns:a16="http://schemas.microsoft.com/office/drawing/2014/main" id="{69E6B928-1ED5-44E3-879C-D70978225FD7}"/>
              </a:ext>
            </a:extLst>
          </p:cNvPr>
          <p:cNvGraphicFramePr>
            <a:graphicFrameLocks noGrp="1"/>
          </p:cNvGraphicFramePr>
          <p:nvPr/>
        </p:nvGraphicFramePr>
        <p:xfrm>
          <a:off x="2492062" y="-86275"/>
          <a:ext cx="7926945" cy="6619945"/>
        </p:xfrm>
        <a:graphic>
          <a:graphicData uri="http://schemas.openxmlformats.org/drawingml/2006/table">
            <a:tbl>
              <a:tblPr firstRow="1" bandRow="1">
                <a:tableStyleId>{5C22544A-7EE6-4342-B048-85BDC9FD1C3A}</a:tableStyleId>
              </a:tblPr>
              <a:tblGrid>
                <a:gridCol w="2642315">
                  <a:extLst>
                    <a:ext uri="{9D8B030D-6E8A-4147-A177-3AD203B41FA5}">
                      <a16:colId xmlns:a16="http://schemas.microsoft.com/office/drawing/2014/main" val="3815049456"/>
                    </a:ext>
                  </a:extLst>
                </a:gridCol>
                <a:gridCol w="2642315">
                  <a:extLst>
                    <a:ext uri="{9D8B030D-6E8A-4147-A177-3AD203B41FA5}">
                      <a16:colId xmlns:a16="http://schemas.microsoft.com/office/drawing/2014/main" val="425849354"/>
                    </a:ext>
                  </a:extLst>
                </a:gridCol>
                <a:gridCol w="2642315">
                  <a:extLst>
                    <a:ext uri="{9D8B030D-6E8A-4147-A177-3AD203B41FA5}">
                      <a16:colId xmlns:a16="http://schemas.microsoft.com/office/drawing/2014/main" val="2942342757"/>
                    </a:ext>
                  </a:extLst>
                </a:gridCol>
              </a:tblGrid>
              <a:tr h="485524">
                <a:tc>
                  <a:txBody>
                    <a:bodyPr/>
                    <a:lstStyle/>
                    <a:p>
                      <a:r>
                        <a:rPr lang="en-US" dirty="0">
                          <a:solidFill>
                            <a:schemeClr val="tx1"/>
                          </a:solidFill>
                        </a:rPr>
                        <a:t>Program</a:t>
                      </a:r>
                    </a:p>
                  </a:txBody>
                  <a:tcPr/>
                </a:tc>
                <a:tc>
                  <a:txBody>
                    <a:bodyPr/>
                    <a:lstStyle/>
                    <a:p>
                      <a:r>
                        <a:rPr lang="en-US" dirty="0">
                          <a:solidFill>
                            <a:schemeClr val="tx1"/>
                          </a:solidFill>
                        </a:rPr>
                        <a:t>Timelines, Links &amp; Templates (if available)</a:t>
                      </a:r>
                    </a:p>
                  </a:txBody>
                  <a:tcPr/>
                </a:tc>
                <a:tc>
                  <a:txBody>
                    <a:bodyPr/>
                    <a:lstStyle/>
                    <a:p>
                      <a:r>
                        <a:rPr lang="en-US" dirty="0">
                          <a:solidFill>
                            <a:schemeClr val="tx1"/>
                          </a:solidFill>
                        </a:rPr>
                        <a:t>Deadlines</a:t>
                      </a:r>
                    </a:p>
                  </a:txBody>
                  <a:tcPr/>
                </a:tc>
                <a:extLst>
                  <a:ext uri="{0D108BD9-81ED-4DB2-BD59-A6C34878D82A}">
                    <a16:rowId xmlns:a16="http://schemas.microsoft.com/office/drawing/2014/main" val="165480121"/>
                  </a:ext>
                </a:extLst>
              </a:tr>
              <a:tr h="885366">
                <a:tc>
                  <a:txBody>
                    <a:bodyPr/>
                    <a:lstStyle/>
                    <a:p>
                      <a:r>
                        <a:rPr lang="en-US" sz="1200" dirty="0"/>
                        <a:t>ESSER (Elementary &amp; Secondary School Emergency Relief Fund) I, II, III</a:t>
                      </a:r>
                    </a:p>
                  </a:txBody>
                  <a:tcPr/>
                </a:tc>
                <a:tc>
                  <a:txBody>
                    <a:bodyPr/>
                    <a:lstStyle/>
                    <a:p>
                      <a:r>
                        <a:rPr lang="en-US" sz="1200" dirty="0"/>
                        <a:t>Reporting quarterly and annually.</a:t>
                      </a:r>
                    </a:p>
                    <a:p>
                      <a:r>
                        <a:rPr lang="en-US" sz="1200" dirty="0">
                          <a:hlinkClick r:id="rId3"/>
                        </a:rPr>
                        <a:t>http://www.cde.ca.gov/fg/cr/anreporthelp.asp</a:t>
                      </a:r>
                      <a:r>
                        <a:rPr lang="en-US" sz="1200" dirty="0"/>
                        <a:t> </a:t>
                      </a:r>
                    </a:p>
                  </a:txBody>
                  <a:tcPr/>
                </a:tc>
                <a:tc>
                  <a:txBody>
                    <a:bodyPr/>
                    <a:lstStyle/>
                    <a:p>
                      <a:r>
                        <a:rPr lang="en-US" sz="1200" dirty="0"/>
                        <a:t>See reporting link – various timelines</a:t>
                      </a:r>
                    </a:p>
                  </a:txBody>
                  <a:tcPr/>
                </a:tc>
                <a:extLst>
                  <a:ext uri="{0D108BD9-81ED-4DB2-BD59-A6C34878D82A}">
                    <a16:rowId xmlns:a16="http://schemas.microsoft.com/office/drawing/2014/main" val="973748609"/>
                  </a:ext>
                </a:extLst>
              </a:tr>
              <a:tr h="1085288">
                <a:tc>
                  <a:txBody>
                    <a:bodyPr/>
                    <a:lstStyle/>
                    <a:p>
                      <a:r>
                        <a:rPr lang="en-US" sz="1200" dirty="0"/>
                        <a:t>GEER – Governor’s Emergency Education Relief</a:t>
                      </a:r>
                    </a:p>
                  </a:txBody>
                  <a:tcPr/>
                </a:tc>
                <a:tc>
                  <a:txBody>
                    <a:bodyPr/>
                    <a:lstStyle/>
                    <a:p>
                      <a:r>
                        <a:rPr lang="en-US" sz="1200" dirty="0"/>
                        <a:t>Reporting quarterly and annually.</a:t>
                      </a:r>
                    </a:p>
                    <a:p>
                      <a:r>
                        <a:rPr lang="en-US" sz="1200" dirty="0">
                          <a:hlinkClick r:id="rId3"/>
                        </a:rPr>
                        <a:t>http://www.cde.ca.gov/fg/cr/anreporthelp.asp</a:t>
                      </a:r>
                      <a:r>
                        <a:rPr lang="en-US" sz="1200" dirty="0"/>
                        <a:t> </a:t>
                      </a:r>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t>See reporting link – various timelines</a:t>
                      </a:r>
                    </a:p>
                    <a:p>
                      <a:endParaRPr lang="en-US" sz="1200" dirty="0"/>
                    </a:p>
                  </a:txBody>
                  <a:tcPr/>
                </a:tc>
                <a:extLst>
                  <a:ext uri="{0D108BD9-81ED-4DB2-BD59-A6C34878D82A}">
                    <a16:rowId xmlns:a16="http://schemas.microsoft.com/office/drawing/2014/main" val="2989696545"/>
                  </a:ext>
                </a:extLst>
              </a:tr>
              <a:tr h="885366">
                <a:tc>
                  <a:txBody>
                    <a:bodyPr/>
                    <a:lstStyle/>
                    <a:p>
                      <a:r>
                        <a:rPr lang="en-US" sz="1200" dirty="0"/>
                        <a:t>Educator Effectiveness Block Grant</a:t>
                      </a:r>
                    </a:p>
                  </a:txBody>
                  <a:tcPr/>
                </a:tc>
                <a:tc>
                  <a:txBody>
                    <a:bodyPr/>
                    <a:lstStyle/>
                    <a:p>
                      <a:r>
                        <a:rPr lang="en-US" sz="1200" dirty="0"/>
                        <a:t>Allowable uses:</a:t>
                      </a:r>
                    </a:p>
                    <a:p>
                      <a:r>
                        <a:rPr lang="en-US" sz="1200" dirty="0">
                          <a:hlinkClick r:id="rId4"/>
                        </a:rPr>
                        <a:t>https://www.cde.ca.gov/pd/ee/eef2021.asp</a:t>
                      </a:r>
                      <a:endParaRPr lang="en-US" sz="1200" dirty="0"/>
                    </a:p>
                    <a:p>
                      <a:endParaRPr lang="en-US" sz="1200" dirty="0"/>
                    </a:p>
                  </a:txBody>
                  <a:tcPr/>
                </a:tc>
                <a:tc>
                  <a:txBody>
                    <a:bodyPr/>
                    <a:lstStyle/>
                    <a:p>
                      <a:r>
                        <a:rPr lang="en-US" sz="1200" dirty="0"/>
                        <a:t>Two separate meetings by </a:t>
                      </a:r>
                      <a:r>
                        <a:rPr lang="en-US" sz="1200" dirty="0">
                          <a:solidFill>
                            <a:srgbClr val="FF0000"/>
                          </a:solidFill>
                        </a:rPr>
                        <a:t>December 30, 2021- </a:t>
                      </a:r>
                      <a:r>
                        <a:rPr lang="en-US" sz="1200" dirty="0"/>
                        <a:t>discuss and adopt. No template yet.</a:t>
                      </a:r>
                    </a:p>
                  </a:txBody>
                  <a:tcPr/>
                </a:tc>
                <a:extLst>
                  <a:ext uri="{0D108BD9-81ED-4DB2-BD59-A6C34878D82A}">
                    <a16:rowId xmlns:a16="http://schemas.microsoft.com/office/drawing/2014/main" val="1401379229"/>
                  </a:ext>
                </a:extLst>
              </a:tr>
              <a:tr h="685445">
                <a:tc>
                  <a:txBody>
                    <a:bodyPr/>
                    <a:lstStyle/>
                    <a:p>
                      <a:r>
                        <a:rPr lang="en-US" sz="1200" dirty="0"/>
                        <a:t>LCAP Supplement</a:t>
                      </a:r>
                    </a:p>
                  </a:txBody>
                  <a:tcPr/>
                </a:tc>
                <a:tc>
                  <a:txBody>
                    <a:bodyPr/>
                    <a:lstStyle/>
                    <a:p>
                      <a:r>
                        <a:rPr lang="en-US" sz="1200" dirty="0">
                          <a:hlinkClick r:id="rId5"/>
                        </a:rPr>
                        <a:t>https://www.cde.ca.gov/re/lc/</a:t>
                      </a:r>
                      <a:endParaRPr lang="en-US" sz="1200" dirty="0"/>
                    </a:p>
                  </a:txBody>
                  <a:tcPr/>
                </a:tc>
                <a:tc>
                  <a:txBody>
                    <a:bodyPr/>
                    <a:lstStyle/>
                    <a:p>
                      <a:r>
                        <a:rPr lang="en-US" sz="1200" u="sng" dirty="0"/>
                        <a:t>One-time reporting </a:t>
                      </a:r>
                      <a:r>
                        <a:rPr lang="en-US" sz="1200" dirty="0"/>
                        <a:t>for the additional 15% add-on. Board approval by </a:t>
                      </a:r>
                      <a:r>
                        <a:rPr lang="en-US" sz="1200" dirty="0">
                          <a:solidFill>
                            <a:srgbClr val="FF0000"/>
                          </a:solidFill>
                        </a:rPr>
                        <a:t>February 28, 2022</a:t>
                      </a:r>
                      <a:r>
                        <a:rPr lang="en-US" sz="1200" dirty="0"/>
                        <a:t>. </a:t>
                      </a:r>
                    </a:p>
                  </a:txBody>
                  <a:tcPr/>
                </a:tc>
                <a:extLst>
                  <a:ext uri="{0D108BD9-81ED-4DB2-BD59-A6C34878D82A}">
                    <a16:rowId xmlns:a16="http://schemas.microsoft.com/office/drawing/2014/main" val="673426722"/>
                  </a:ext>
                </a:extLst>
              </a:tr>
              <a:tr h="698563">
                <a:tc>
                  <a:txBody>
                    <a:bodyPr/>
                    <a:lstStyle/>
                    <a:p>
                      <a:r>
                        <a:rPr lang="en-US" sz="1200" dirty="0"/>
                        <a:t>A-G Completion Improvement Grant</a:t>
                      </a:r>
                    </a:p>
                  </a:txBody>
                  <a:tcPr/>
                </a:tc>
                <a:tc>
                  <a:txBody>
                    <a:bodyPr/>
                    <a:lstStyle/>
                    <a:p>
                      <a:r>
                        <a:rPr lang="en-US" sz="1200" dirty="0">
                          <a:hlinkClick r:id="rId6"/>
                        </a:rPr>
                        <a:t>https://www.cde.ca.gov/fg/fr/eb/yr21ltr0811.asp</a:t>
                      </a:r>
                      <a:endParaRPr lang="en-US" sz="1200" dirty="0"/>
                    </a:p>
                    <a:p>
                      <a:endParaRPr lang="en-US" sz="1200" dirty="0"/>
                    </a:p>
                    <a:p>
                      <a:r>
                        <a:rPr lang="en-US" sz="1200" dirty="0"/>
                        <a:t>EC § 41590(f)</a:t>
                      </a:r>
                    </a:p>
                  </a:txBody>
                  <a:tcPr/>
                </a:tc>
                <a:tc>
                  <a:txBody>
                    <a:bodyPr/>
                    <a:lstStyle/>
                    <a:p>
                      <a:r>
                        <a:rPr lang="en-US" sz="1200" dirty="0"/>
                        <a:t>Two separate meetings by </a:t>
                      </a:r>
                      <a:r>
                        <a:rPr lang="en-US" sz="1200" dirty="0">
                          <a:solidFill>
                            <a:srgbClr val="FF0000"/>
                          </a:solidFill>
                        </a:rPr>
                        <a:t>April 1, 2022-</a:t>
                      </a:r>
                      <a:r>
                        <a:rPr lang="en-US" sz="1200" dirty="0"/>
                        <a:t> discuss and adopt. </a:t>
                      </a:r>
                    </a:p>
                  </a:txBody>
                  <a:tcPr/>
                </a:tc>
                <a:extLst>
                  <a:ext uri="{0D108BD9-81ED-4DB2-BD59-A6C34878D82A}">
                    <a16:rowId xmlns:a16="http://schemas.microsoft.com/office/drawing/2014/main" val="3077948977"/>
                  </a:ext>
                </a:extLst>
              </a:tr>
              <a:tr h="853799">
                <a:tc>
                  <a:txBody>
                    <a:bodyPr/>
                    <a:lstStyle/>
                    <a:p>
                      <a:r>
                        <a:rPr lang="en-US" sz="1200" dirty="0"/>
                        <a:t>Pre-K Planning &amp; Implementation Grant</a:t>
                      </a:r>
                    </a:p>
                  </a:txBody>
                  <a:tcPr/>
                </a:tc>
                <a:tc>
                  <a:txBody>
                    <a:bodyPr/>
                    <a:lstStyle/>
                    <a:p>
                      <a:r>
                        <a:rPr lang="en-US" sz="1200" dirty="0">
                          <a:hlinkClick r:id="rId6"/>
                        </a:rPr>
                        <a:t>https://www.cde.ca.gov/fg/fr/eb/yr21ltr0811.asp</a:t>
                      </a:r>
                      <a:endParaRPr lang="en-US" sz="1200" dirty="0"/>
                    </a:p>
                    <a:p>
                      <a:endParaRPr lang="en-US" sz="1200"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t>EC § 8281.5 (c)(3)(B)</a:t>
                      </a:r>
                    </a:p>
                    <a:p>
                      <a:endParaRPr lang="en-US" sz="1200" dirty="0"/>
                    </a:p>
                  </a:txBody>
                  <a:tcPr/>
                </a:tc>
                <a:tc>
                  <a:txBody>
                    <a:bodyPr/>
                    <a:lstStyle/>
                    <a:p>
                      <a:r>
                        <a:rPr lang="en-US" sz="1200" dirty="0"/>
                        <a:t>Board approval by </a:t>
                      </a:r>
                      <a:r>
                        <a:rPr lang="en-US" sz="1200" dirty="0">
                          <a:solidFill>
                            <a:srgbClr val="FF0000"/>
                          </a:solidFill>
                        </a:rPr>
                        <a:t>June 30, 2022.</a:t>
                      </a:r>
                    </a:p>
                  </a:txBody>
                  <a:tcPr/>
                </a:tc>
                <a:extLst>
                  <a:ext uri="{0D108BD9-81ED-4DB2-BD59-A6C34878D82A}">
                    <a16:rowId xmlns:a16="http://schemas.microsoft.com/office/drawing/2014/main" val="1689046990"/>
                  </a:ext>
                </a:extLst>
              </a:tr>
              <a:tr h="620945">
                <a:tc>
                  <a:txBody>
                    <a:bodyPr/>
                    <a:lstStyle/>
                    <a:p>
                      <a:r>
                        <a:rPr lang="en-US" dirty="0"/>
                        <a:t>Expanded Learning Opportunities Program (Different from ELO Grant!)</a:t>
                      </a:r>
                    </a:p>
                  </a:txBody>
                  <a:tcPr/>
                </a:tc>
                <a:tc>
                  <a:txBody>
                    <a:bodyPr/>
                    <a:lstStyle/>
                    <a:p>
                      <a:r>
                        <a:rPr lang="en-US" dirty="0">
                          <a:hlinkClick r:id="rId7"/>
                        </a:rPr>
                        <a:t>https://www.cde.ca.gov/ls/ex/</a:t>
                      </a:r>
                      <a:endParaRPr lang="en-US" dirty="0"/>
                    </a:p>
                  </a:txBody>
                  <a:tcPr/>
                </a:tc>
                <a:tc>
                  <a:txBody>
                    <a:bodyPr/>
                    <a:lstStyle/>
                    <a:p>
                      <a:r>
                        <a:rPr lang="en-US" dirty="0">
                          <a:solidFill>
                            <a:schemeClr val="tx1"/>
                          </a:solidFill>
                        </a:rPr>
                        <a:t>TK – 6:  Funding for after school and during intersession</a:t>
                      </a:r>
                    </a:p>
                  </a:txBody>
                  <a:tcPr/>
                </a:tc>
                <a:extLst>
                  <a:ext uri="{0D108BD9-81ED-4DB2-BD59-A6C34878D82A}">
                    <a16:rowId xmlns:a16="http://schemas.microsoft.com/office/drawing/2014/main" val="2165777721"/>
                  </a:ext>
                </a:extLst>
              </a:tr>
            </a:tbl>
          </a:graphicData>
        </a:graphic>
      </p:graphicFrame>
      <p:pic>
        <p:nvPicPr>
          <p:cNvPr id="6" name="Picture 5">
            <a:extLst>
              <a:ext uri="{FF2B5EF4-FFF2-40B4-BE49-F238E27FC236}">
                <a16:creationId xmlns:a16="http://schemas.microsoft.com/office/drawing/2014/main" id="{0B2CE323-1192-4A89-B716-3D580FFAF03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74226" y="6214056"/>
            <a:ext cx="1933866" cy="63922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3452D8D4-C777-49C6-A0F5-5284AC4E0B15}"/>
              </a:ext>
            </a:extLst>
          </p:cNvPr>
          <p:cNvSpPr txBox="1">
            <a:spLocks/>
          </p:cNvSpPr>
          <p:nvPr/>
        </p:nvSpPr>
        <p:spPr>
          <a:xfrm>
            <a:off x="-57957" y="2498502"/>
            <a:ext cx="2685247" cy="2562896"/>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Trebuchet MS"/>
              <a:buNone/>
              <a:defRPr sz="20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A5B592"/>
              </a:buClr>
              <a:buSzPts val="2000"/>
              <a:buFont typeface="Trebuchet MS"/>
              <a:buNone/>
              <a:tabLst/>
              <a:defRPr/>
            </a:pPr>
            <a:r>
              <a:rPr kumimoji="0" lang="en-US" sz="4000" b="0" i="0" u="none" strike="noStrike" kern="0" cap="none" spc="0" normalizeH="0" baseline="0" noProof="0" dirty="0">
                <a:ln>
                  <a:noFill/>
                </a:ln>
                <a:solidFill>
                  <a:srgbClr val="F3A447"/>
                </a:solidFill>
                <a:effectLst/>
                <a:uLnTx/>
                <a:uFillTx/>
                <a:latin typeface="Trebuchet MS"/>
                <a:sym typeface="Trebuchet MS"/>
              </a:rPr>
              <a:t>Share With Your Charters</a:t>
            </a:r>
          </a:p>
        </p:txBody>
      </p:sp>
    </p:spTree>
    <p:extLst>
      <p:ext uri="{BB962C8B-B14F-4D97-AF65-F5344CB8AC3E}">
        <p14:creationId xmlns:p14="http://schemas.microsoft.com/office/powerpoint/2010/main" val="18791531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56B28-8FD0-461D-8B64-A9ACBE35A98D}"/>
              </a:ext>
            </a:extLst>
          </p:cNvPr>
          <p:cNvSpPr>
            <a:spLocks noGrp="1"/>
          </p:cNvSpPr>
          <p:nvPr>
            <p:ph type="title"/>
          </p:nvPr>
        </p:nvSpPr>
        <p:spPr>
          <a:xfrm>
            <a:off x="812801" y="609600"/>
            <a:ext cx="8463617" cy="1320800"/>
          </a:xfrm>
        </p:spPr>
        <p:txBody>
          <a:bodyPr wrap="square" anchor="t">
            <a:normAutofit/>
          </a:bodyPr>
          <a:lstStyle/>
          <a:p>
            <a:pPr algn="ctr"/>
            <a:r>
              <a:rPr lang="en-US" b="1" dirty="0"/>
              <a:t>Upcoming Timelines</a:t>
            </a:r>
          </a:p>
        </p:txBody>
      </p:sp>
      <p:sp>
        <p:nvSpPr>
          <p:cNvPr id="5" name="Slide Number Placeholder 4" hidden="1">
            <a:extLst>
              <a:ext uri="{FF2B5EF4-FFF2-40B4-BE49-F238E27FC236}">
                <a16:creationId xmlns:a16="http://schemas.microsoft.com/office/drawing/2014/main" id="{93A3F7FA-52D5-437C-93FB-72A2848E5F11}"/>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600"/>
              </a:spcAft>
              <a:buClr>
                <a:srgbClr val="000000"/>
              </a:buClr>
              <a:buSzTx/>
              <a:buFont typeface="Arial"/>
              <a:buNone/>
              <a:tabLst/>
              <a:defRPr/>
            </a:pPr>
            <a:fld id="{00000000-1234-1234-1234-123412341234}" type="slidenum">
              <a:rPr kumimoji="0" lang="en" sz="900" b="0" i="0" u="none" strike="noStrike" kern="0" cap="none" spc="0" normalizeH="0" baseline="0" noProof="0" smtClean="0">
                <a:ln>
                  <a:noFill/>
                </a:ln>
                <a:solidFill>
                  <a:srgbClr val="A5B592"/>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600"/>
                </a:spcAft>
                <a:buClr>
                  <a:srgbClr val="000000"/>
                </a:buClr>
                <a:buSzTx/>
                <a:buFont typeface="Arial"/>
                <a:buNone/>
                <a:tabLst/>
                <a:defRPr/>
              </a:pPr>
              <a:t>35</a:t>
            </a:fld>
            <a:endParaRPr kumimoji="0" lang="en" sz="900" b="0" i="0" u="none" strike="noStrike" kern="0" cap="none" spc="0" normalizeH="0" baseline="0" noProof="0">
              <a:ln>
                <a:noFill/>
              </a:ln>
              <a:solidFill>
                <a:srgbClr val="A5B592"/>
              </a:solidFill>
              <a:effectLst/>
              <a:uLnTx/>
              <a:uFillTx/>
              <a:latin typeface="Trebuchet MS"/>
              <a:sym typeface="Trebuchet MS"/>
            </a:endParaRPr>
          </a:p>
        </p:txBody>
      </p:sp>
      <p:graphicFrame>
        <p:nvGraphicFramePr>
          <p:cNvPr id="13" name="Text Placeholder 2">
            <a:extLst>
              <a:ext uri="{FF2B5EF4-FFF2-40B4-BE49-F238E27FC236}">
                <a16:creationId xmlns:a16="http://schemas.microsoft.com/office/drawing/2014/main" id="{D11960FF-48A8-4D78-9B10-AB558BD7A7C2}"/>
              </a:ext>
            </a:extLst>
          </p:cNvPr>
          <p:cNvGraphicFramePr/>
          <p:nvPr/>
        </p:nvGraphicFramePr>
        <p:xfrm>
          <a:off x="2113567" y="1555282"/>
          <a:ext cx="8463619" cy="3880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47032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97088-6B16-48EE-A6DE-490DC70CC62F}"/>
              </a:ext>
            </a:extLst>
          </p:cNvPr>
          <p:cNvSpPr>
            <a:spLocks noGrp="1"/>
          </p:cNvSpPr>
          <p:nvPr>
            <p:ph type="title"/>
          </p:nvPr>
        </p:nvSpPr>
        <p:spPr>
          <a:xfrm>
            <a:off x="812801" y="609599"/>
            <a:ext cx="8463617" cy="1483217"/>
          </a:xfrm>
        </p:spPr>
        <p:txBody>
          <a:bodyPr>
            <a:noAutofit/>
          </a:bodyPr>
          <a:lstStyle/>
          <a:p>
            <a:pPr algn="ctr"/>
            <a:r>
              <a:rPr lang="en-US" sz="3000" b="1" dirty="0">
                <a:solidFill>
                  <a:schemeClr val="accent2"/>
                </a:solidFill>
              </a:rPr>
              <a:t>Aligning All the Resources </a:t>
            </a:r>
            <a:br>
              <a:rPr lang="en-US" sz="3000" b="1" dirty="0">
                <a:solidFill>
                  <a:schemeClr val="accent2"/>
                </a:solidFill>
              </a:rPr>
            </a:br>
            <a:r>
              <a:rPr lang="en-US" sz="3000" b="1" dirty="0">
                <a:solidFill>
                  <a:schemeClr val="accent2"/>
                </a:solidFill>
              </a:rPr>
              <a:t>to the </a:t>
            </a:r>
            <a:br>
              <a:rPr lang="en-US" sz="3000" b="1" dirty="0">
                <a:solidFill>
                  <a:schemeClr val="accent2"/>
                </a:solidFill>
              </a:rPr>
            </a:br>
            <a:r>
              <a:rPr lang="en-US" sz="3000" b="1" dirty="0">
                <a:solidFill>
                  <a:schemeClr val="accent2"/>
                </a:solidFill>
              </a:rPr>
              <a:t>Strategic Plan</a:t>
            </a:r>
          </a:p>
        </p:txBody>
      </p:sp>
      <p:sp>
        <p:nvSpPr>
          <p:cNvPr id="5" name="Slide Number Placeholder 4">
            <a:extLst>
              <a:ext uri="{FF2B5EF4-FFF2-40B4-BE49-F238E27FC236}">
                <a16:creationId xmlns:a16="http://schemas.microsoft.com/office/drawing/2014/main" id="{8A9F33C4-33C5-410E-82EA-D5E329ED0505}"/>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900" b="0" i="0" u="none" strike="noStrike" kern="0" cap="none" spc="0" normalizeH="0" baseline="0" noProof="0" smtClean="0">
                <a:ln>
                  <a:noFill/>
                </a:ln>
                <a:solidFill>
                  <a:srgbClr val="A5B592"/>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36</a:t>
            </a:fld>
            <a:endParaRPr kumimoji="0" lang="en" sz="900" b="0" i="0" u="none" strike="noStrike" kern="0" cap="none" spc="0" normalizeH="0" baseline="0" noProof="0">
              <a:ln>
                <a:noFill/>
              </a:ln>
              <a:solidFill>
                <a:srgbClr val="A5B592"/>
              </a:solidFill>
              <a:effectLst/>
              <a:uLnTx/>
              <a:uFillTx/>
              <a:latin typeface="Trebuchet MS"/>
              <a:sym typeface="Trebuchet MS"/>
            </a:endParaRPr>
          </a:p>
        </p:txBody>
      </p:sp>
      <p:pic>
        <p:nvPicPr>
          <p:cNvPr id="6" name="Picture 5">
            <a:extLst>
              <a:ext uri="{FF2B5EF4-FFF2-40B4-BE49-F238E27FC236}">
                <a16:creationId xmlns:a16="http://schemas.microsoft.com/office/drawing/2014/main" id="{D67F2898-4AE0-4619-B16E-AF56A6B4AD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6144" y="5861008"/>
            <a:ext cx="3001948" cy="9922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ext Placeholder 2">
            <a:extLst>
              <a:ext uri="{FF2B5EF4-FFF2-40B4-BE49-F238E27FC236}">
                <a16:creationId xmlns:a16="http://schemas.microsoft.com/office/drawing/2014/main" id="{86C3F583-EB42-42AF-9C47-2225A48C4EE9}"/>
              </a:ext>
            </a:extLst>
          </p:cNvPr>
          <p:cNvGraphicFramePr/>
          <p:nvPr/>
        </p:nvGraphicFramePr>
        <p:xfrm>
          <a:off x="812800" y="2160590"/>
          <a:ext cx="8463619" cy="38807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4" name="Straight Arrow Connector 3">
            <a:extLst>
              <a:ext uri="{FF2B5EF4-FFF2-40B4-BE49-F238E27FC236}">
                <a16:creationId xmlns:a16="http://schemas.microsoft.com/office/drawing/2014/main" id="{240653B2-C629-4BBB-BCC2-FD0A608A9AC2}"/>
              </a:ext>
            </a:extLst>
          </p:cNvPr>
          <p:cNvCxnSpPr>
            <a:cxnSpLocks/>
          </p:cNvCxnSpPr>
          <p:nvPr/>
        </p:nvCxnSpPr>
        <p:spPr>
          <a:xfrm>
            <a:off x="2678806" y="3187521"/>
            <a:ext cx="1635616"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8" name="Straight Arrow Connector 7">
            <a:extLst>
              <a:ext uri="{FF2B5EF4-FFF2-40B4-BE49-F238E27FC236}">
                <a16:creationId xmlns:a16="http://schemas.microsoft.com/office/drawing/2014/main" id="{88CF2314-CFC2-4469-A3DF-046C2D2D2EDF}"/>
              </a:ext>
            </a:extLst>
          </p:cNvPr>
          <p:cNvCxnSpPr>
            <a:cxnSpLocks/>
          </p:cNvCxnSpPr>
          <p:nvPr/>
        </p:nvCxnSpPr>
        <p:spPr>
          <a:xfrm>
            <a:off x="5653825" y="3187521"/>
            <a:ext cx="159698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0566058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97088-6B16-48EE-A6DE-490DC70CC62F}"/>
              </a:ext>
            </a:extLst>
          </p:cNvPr>
          <p:cNvSpPr>
            <a:spLocks noGrp="1"/>
          </p:cNvSpPr>
          <p:nvPr>
            <p:ph type="title"/>
          </p:nvPr>
        </p:nvSpPr>
        <p:spPr/>
        <p:txBody>
          <a:bodyPr>
            <a:noAutofit/>
          </a:bodyPr>
          <a:lstStyle/>
          <a:p>
            <a:pPr algn="ctr"/>
            <a:r>
              <a:rPr lang="en-US" sz="3000" b="1" dirty="0">
                <a:solidFill>
                  <a:schemeClr val="accent2"/>
                </a:solidFill>
              </a:rPr>
              <a:t>Key Ingredients to Maximize Revenues</a:t>
            </a:r>
          </a:p>
        </p:txBody>
      </p:sp>
      <p:sp>
        <p:nvSpPr>
          <p:cNvPr id="5" name="Slide Number Placeholder 4">
            <a:extLst>
              <a:ext uri="{FF2B5EF4-FFF2-40B4-BE49-F238E27FC236}">
                <a16:creationId xmlns:a16="http://schemas.microsoft.com/office/drawing/2014/main" id="{8A9F33C4-33C5-410E-82EA-D5E329ED0505}"/>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900" b="0" i="0" u="none" strike="noStrike" kern="0" cap="none" spc="0" normalizeH="0" baseline="0" noProof="0" smtClean="0">
                <a:ln>
                  <a:noFill/>
                </a:ln>
                <a:solidFill>
                  <a:srgbClr val="A5B592"/>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37</a:t>
            </a:fld>
            <a:endParaRPr kumimoji="0" lang="en" sz="900" b="0" i="0" u="none" strike="noStrike" kern="0" cap="none" spc="0" normalizeH="0" baseline="0" noProof="0">
              <a:ln>
                <a:noFill/>
              </a:ln>
              <a:solidFill>
                <a:srgbClr val="A5B592"/>
              </a:solidFill>
              <a:effectLst/>
              <a:uLnTx/>
              <a:uFillTx/>
              <a:latin typeface="Trebuchet MS"/>
              <a:sym typeface="Trebuchet MS"/>
            </a:endParaRPr>
          </a:p>
        </p:txBody>
      </p:sp>
      <p:graphicFrame>
        <p:nvGraphicFramePr>
          <p:cNvPr id="7" name="Text Placeholder 2">
            <a:extLst>
              <a:ext uri="{FF2B5EF4-FFF2-40B4-BE49-F238E27FC236}">
                <a16:creationId xmlns:a16="http://schemas.microsoft.com/office/drawing/2014/main" id="{767B6C4E-0AB6-4175-8FC1-D2B2A3037FDE}"/>
              </a:ext>
            </a:extLst>
          </p:cNvPr>
          <p:cNvGraphicFramePr/>
          <p:nvPr/>
        </p:nvGraphicFramePr>
        <p:xfrm>
          <a:off x="4761701" y="514928"/>
          <a:ext cx="5515639" cy="5079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996F08FB-2B8B-43B7-9B00-65B153C42B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06144" y="5861008"/>
            <a:ext cx="3001948" cy="99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0540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0553D-9560-4C7E-800B-CCF7A6FA9629}"/>
              </a:ext>
            </a:extLst>
          </p:cNvPr>
          <p:cNvSpPr>
            <a:spLocks noGrp="1"/>
          </p:cNvSpPr>
          <p:nvPr>
            <p:ph type="title"/>
          </p:nvPr>
        </p:nvSpPr>
        <p:spPr>
          <a:xfrm>
            <a:off x="194614" y="326625"/>
            <a:ext cx="2748208" cy="5088941"/>
          </a:xfrm>
        </p:spPr>
        <p:txBody>
          <a:bodyPr>
            <a:normAutofit/>
          </a:bodyPr>
          <a:lstStyle/>
          <a:p>
            <a:pPr algn="ctr"/>
            <a:r>
              <a:rPr lang="en-US" sz="3000" b="1" dirty="0"/>
              <a:t>Just In For This Year!</a:t>
            </a:r>
            <a:br>
              <a:rPr lang="en-US" sz="3000" b="1" dirty="0"/>
            </a:br>
            <a:br>
              <a:rPr lang="en-US" sz="3000" b="1" dirty="0"/>
            </a:br>
            <a:r>
              <a:rPr lang="en-US" sz="3000" b="1" dirty="0">
                <a:solidFill>
                  <a:schemeClr val="accent2"/>
                </a:solidFill>
              </a:rPr>
              <a:t>Three New Programs </a:t>
            </a:r>
            <a:r>
              <a:rPr lang="en-US" sz="3000" b="1" dirty="0">
                <a:solidFill>
                  <a:srgbClr val="FF0000"/>
                </a:solidFill>
              </a:rPr>
              <a:t>Based on Prior Year CALPADS </a:t>
            </a:r>
            <a:r>
              <a:rPr lang="en-US" sz="3000" b="1" dirty="0">
                <a:solidFill>
                  <a:schemeClr val="accent2"/>
                </a:solidFill>
              </a:rPr>
              <a:t>Certified Data</a:t>
            </a:r>
          </a:p>
        </p:txBody>
      </p:sp>
      <p:sp>
        <p:nvSpPr>
          <p:cNvPr id="3" name="Text Placeholder 2">
            <a:extLst>
              <a:ext uri="{FF2B5EF4-FFF2-40B4-BE49-F238E27FC236}">
                <a16:creationId xmlns:a16="http://schemas.microsoft.com/office/drawing/2014/main" id="{FEB01D1F-4E7D-4CC9-A0FE-841D512C7C29}"/>
              </a:ext>
            </a:extLst>
          </p:cNvPr>
          <p:cNvSpPr>
            <a:spLocks noGrp="1"/>
          </p:cNvSpPr>
          <p:nvPr>
            <p:ph type="body" idx="1"/>
          </p:nvPr>
        </p:nvSpPr>
        <p:spPr>
          <a:xfrm>
            <a:off x="3796459" y="1346112"/>
            <a:ext cx="6059510" cy="4069454"/>
          </a:xfrm>
        </p:spPr>
        <p:txBody>
          <a:bodyPr>
            <a:normAutofit/>
          </a:bodyPr>
          <a:lstStyle/>
          <a:p>
            <a:pPr marL="137160" indent="0" algn="ctr">
              <a:buNone/>
            </a:pPr>
            <a:r>
              <a:rPr lang="en-US" b="1" i="0" dirty="0">
                <a:solidFill>
                  <a:srgbClr val="000000"/>
                </a:solidFill>
                <a:effectLst/>
                <a:latin typeface="Arial" panose="020B0604020202020204" pitchFamily="34" charset="0"/>
              </a:rPr>
              <a:t>Some New Funding Allocations Based on 2020−21 Certified CALPADS Data</a:t>
            </a:r>
          </a:p>
          <a:p>
            <a:pPr marL="137160" indent="0" algn="l">
              <a:buNone/>
            </a:pPr>
            <a:endParaRPr lang="en-US" b="0" i="0" dirty="0">
              <a:solidFill>
                <a:srgbClr val="000000"/>
              </a:solidFill>
              <a:effectLst/>
              <a:latin typeface="Helvetica Neue"/>
            </a:endParaRPr>
          </a:p>
          <a:p>
            <a:pPr marL="137160" indent="0" algn="l">
              <a:buNone/>
            </a:pPr>
            <a:r>
              <a:rPr lang="en-US" b="0" i="0" dirty="0">
                <a:solidFill>
                  <a:srgbClr val="000000"/>
                </a:solidFill>
                <a:effectLst/>
                <a:latin typeface="Helvetica Neue"/>
              </a:rPr>
              <a:t>AB 130 authorized several new programs; </a:t>
            </a:r>
            <a:r>
              <a:rPr lang="en-US" b="1" i="1" dirty="0">
                <a:solidFill>
                  <a:srgbClr val="FF0000"/>
                </a:solidFill>
                <a:effectLst/>
                <a:latin typeface="Helvetica Neue"/>
              </a:rPr>
              <a:t>some will use 2020−21 certified CALPADS data as a basis</a:t>
            </a:r>
            <a:r>
              <a:rPr lang="en-US" b="1" i="0" dirty="0">
                <a:solidFill>
                  <a:srgbClr val="FF0000"/>
                </a:solidFill>
                <a:effectLst/>
                <a:latin typeface="Helvetica Neue"/>
              </a:rPr>
              <a:t> </a:t>
            </a:r>
            <a:r>
              <a:rPr lang="en-US" b="0" i="0" dirty="0">
                <a:solidFill>
                  <a:srgbClr val="000000"/>
                </a:solidFill>
                <a:effectLst/>
                <a:latin typeface="Helvetica Neue"/>
              </a:rPr>
              <a:t>to determine funding allocations. </a:t>
            </a:r>
          </a:p>
          <a:p>
            <a:pPr marL="137160" indent="0" algn="l">
              <a:buNone/>
            </a:pPr>
            <a:endParaRPr lang="en-US" b="0" i="0" dirty="0">
              <a:solidFill>
                <a:srgbClr val="000000"/>
              </a:solidFill>
              <a:effectLst/>
              <a:latin typeface="Helvetica Neue"/>
            </a:endParaRPr>
          </a:p>
          <a:p>
            <a:pPr marL="137160" indent="0" algn="l">
              <a:buNone/>
            </a:pPr>
            <a:r>
              <a:rPr lang="en-US" b="0" i="0" dirty="0">
                <a:solidFill>
                  <a:srgbClr val="000000"/>
                </a:solidFill>
                <a:effectLst/>
                <a:latin typeface="Helvetica Neue"/>
              </a:rPr>
              <a:t>This emphasizes the </a:t>
            </a:r>
            <a:r>
              <a:rPr lang="en-US" b="1" i="0" dirty="0">
                <a:solidFill>
                  <a:srgbClr val="FF0000"/>
                </a:solidFill>
                <a:effectLst/>
                <a:latin typeface="Helvetica Neue"/>
              </a:rPr>
              <a:t>importance of ensuring the accuracy of CALPADS data, providing additional resources for data collection and training. </a:t>
            </a:r>
          </a:p>
        </p:txBody>
      </p:sp>
      <p:sp>
        <p:nvSpPr>
          <p:cNvPr id="5" name="Slide Number Placeholder 4">
            <a:extLst>
              <a:ext uri="{FF2B5EF4-FFF2-40B4-BE49-F238E27FC236}">
                <a16:creationId xmlns:a16="http://schemas.microsoft.com/office/drawing/2014/main" id="{F55711FB-A834-4451-AA99-21BE6CA40754}"/>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900" b="0" i="0" u="none" strike="noStrike" kern="0" cap="none" spc="0" normalizeH="0" baseline="0" noProof="0" smtClean="0">
                <a:ln>
                  <a:noFill/>
                </a:ln>
                <a:solidFill>
                  <a:srgbClr val="A5B592"/>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38</a:t>
            </a:fld>
            <a:endParaRPr kumimoji="0" lang="en" sz="900" b="0" i="0" u="none" strike="noStrike" kern="0" cap="none" spc="0" normalizeH="0" baseline="0" noProof="0">
              <a:ln>
                <a:noFill/>
              </a:ln>
              <a:solidFill>
                <a:srgbClr val="A5B592"/>
              </a:solidFill>
              <a:effectLst/>
              <a:uLnTx/>
              <a:uFillTx/>
              <a:latin typeface="Trebuchet MS"/>
              <a:sym typeface="Trebuchet MS"/>
            </a:endParaRPr>
          </a:p>
        </p:txBody>
      </p:sp>
      <p:pic>
        <p:nvPicPr>
          <p:cNvPr id="6" name="Picture 5">
            <a:extLst>
              <a:ext uri="{FF2B5EF4-FFF2-40B4-BE49-F238E27FC236}">
                <a16:creationId xmlns:a16="http://schemas.microsoft.com/office/drawing/2014/main" id="{C8FA9BEF-0D62-48EA-AC0D-F9503DAC47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0450" y="6136782"/>
            <a:ext cx="2167642" cy="71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034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354B9-F2C5-9D4B-B061-27DD56C2D0DB}"/>
              </a:ext>
            </a:extLst>
          </p:cNvPr>
          <p:cNvSpPr>
            <a:spLocks noGrp="1"/>
          </p:cNvSpPr>
          <p:nvPr>
            <p:ph type="title"/>
          </p:nvPr>
        </p:nvSpPr>
        <p:spPr/>
        <p:txBody>
          <a:bodyPr/>
          <a:lstStyle/>
          <a:p>
            <a:r>
              <a:rPr lang="en-US" dirty="0"/>
              <a:t>2022-23 LCFF Funding Factors</a:t>
            </a:r>
          </a:p>
        </p:txBody>
      </p:sp>
      <p:sp>
        <p:nvSpPr>
          <p:cNvPr id="4" name="Footer Placeholder 3">
            <a:extLst>
              <a:ext uri="{FF2B5EF4-FFF2-40B4-BE49-F238E27FC236}">
                <a16:creationId xmlns:a16="http://schemas.microsoft.com/office/drawing/2014/main" id="{5E2B43FA-A00F-C842-A72A-2DC8D7A92CF1}"/>
              </a:ext>
            </a:extLst>
          </p:cNvPr>
          <p:cNvSpPr>
            <a:spLocks noGrp="1"/>
          </p:cNvSpPr>
          <p:nvPr>
            <p:ph type="ftr" sz="quarter" idx="11"/>
          </p:nvPr>
        </p:nvSpPr>
        <p:spPr/>
        <p:txBody>
          <a:bodyPr/>
          <a:lstStyle/>
          <a:p>
            <a:r>
              <a:rPr lang="en-US"/>
              <a:t>© 2022 School Services of California Inc.</a:t>
            </a:r>
            <a:endParaRPr lang="en-US" dirty="0"/>
          </a:p>
        </p:txBody>
      </p:sp>
      <p:sp>
        <p:nvSpPr>
          <p:cNvPr id="5" name="Slide Number Placeholder 4">
            <a:extLst>
              <a:ext uri="{FF2B5EF4-FFF2-40B4-BE49-F238E27FC236}">
                <a16:creationId xmlns:a16="http://schemas.microsoft.com/office/drawing/2014/main" id="{5B1312E2-8D03-704F-A2E8-22CBB0FC1A8F}"/>
              </a:ext>
            </a:extLst>
          </p:cNvPr>
          <p:cNvSpPr>
            <a:spLocks noGrp="1"/>
          </p:cNvSpPr>
          <p:nvPr>
            <p:ph type="sldNum" sz="quarter" idx="12"/>
          </p:nvPr>
        </p:nvSpPr>
        <p:spPr/>
        <p:txBody>
          <a:bodyPr/>
          <a:lstStyle/>
          <a:p>
            <a:fld id="{42503F20-67DD-4948-B6DE-4DDC1702207D}" type="slidenum">
              <a:rPr lang="en-US" smtClean="0"/>
              <a:pPr/>
              <a:t>3</a:t>
            </a:fld>
            <a:endParaRPr lang="en-US" dirty="0"/>
          </a:p>
        </p:txBody>
      </p:sp>
      <p:graphicFrame>
        <p:nvGraphicFramePr>
          <p:cNvPr id="17" name="Table 31">
            <a:extLst>
              <a:ext uri="{FF2B5EF4-FFF2-40B4-BE49-F238E27FC236}">
                <a16:creationId xmlns:a16="http://schemas.microsoft.com/office/drawing/2014/main" id="{E0A16625-573C-47CF-A213-43F47A7FB981}"/>
              </a:ext>
            </a:extLst>
          </p:cNvPr>
          <p:cNvGraphicFramePr>
            <a:graphicFrameLocks noGrp="1"/>
          </p:cNvGraphicFramePr>
          <p:nvPr>
            <p:ph idx="1"/>
          </p:nvPr>
        </p:nvGraphicFramePr>
        <p:xfrm>
          <a:off x="199231" y="1103971"/>
          <a:ext cx="11793537" cy="5178112"/>
        </p:xfrm>
        <a:graphic>
          <a:graphicData uri="http://schemas.openxmlformats.org/drawingml/2006/table">
            <a:tbl>
              <a:tblPr firstRow="1" bandRow="1">
                <a:effectLst>
                  <a:outerShdw blurRad="50800" dist="38100" dir="5400000" algn="t" rotWithShape="0">
                    <a:prstClr val="black">
                      <a:alpha val="40000"/>
                    </a:prstClr>
                  </a:outerShdw>
                </a:effectLst>
                <a:tableStyleId>{2D5ABB26-0587-4C30-8999-92F81FD0307C}</a:tableStyleId>
              </a:tblPr>
              <a:tblGrid>
                <a:gridCol w="5886259">
                  <a:extLst>
                    <a:ext uri="{9D8B030D-6E8A-4147-A177-3AD203B41FA5}">
                      <a16:colId xmlns:a16="http://schemas.microsoft.com/office/drawing/2014/main" val="40727091"/>
                    </a:ext>
                  </a:extLst>
                </a:gridCol>
                <a:gridCol w="1587062">
                  <a:extLst>
                    <a:ext uri="{9D8B030D-6E8A-4147-A177-3AD203B41FA5}">
                      <a16:colId xmlns:a16="http://schemas.microsoft.com/office/drawing/2014/main" val="1311208559"/>
                    </a:ext>
                  </a:extLst>
                </a:gridCol>
                <a:gridCol w="1534510">
                  <a:extLst>
                    <a:ext uri="{9D8B030D-6E8A-4147-A177-3AD203B41FA5}">
                      <a16:colId xmlns:a16="http://schemas.microsoft.com/office/drawing/2014/main" val="510309561"/>
                    </a:ext>
                  </a:extLst>
                </a:gridCol>
                <a:gridCol w="1439917">
                  <a:extLst>
                    <a:ext uri="{9D8B030D-6E8A-4147-A177-3AD203B41FA5}">
                      <a16:colId xmlns:a16="http://schemas.microsoft.com/office/drawing/2014/main" val="3430060055"/>
                    </a:ext>
                  </a:extLst>
                </a:gridCol>
                <a:gridCol w="1345789">
                  <a:extLst>
                    <a:ext uri="{9D8B030D-6E8A-4147-A177-3AD203B41FA5}">
                      <a16:colId xmlns:a16="http://schemas.microsoft.com/office/drawing/2014/main" val="3883188091"/>
                    </a:ext>
                  </a:extLst>
                </a:gridCol>
              </a:tblGrid>
              <a:tr h="475998">
                <a:tc>
                  <a:txBody>
                    <a:bodyPr/>
                    <a:lstStyle/>
                    <a:p>
                      <a:r>
                        <a:rPr lang="en-US" sz="2400" b="1" dirty="0">
                          <a:solidFill>
                            <a:schemeClr val="bg1"/>
                          </a:solidFill>
                          <a:latin typeface="Arial Narrow" panose="020B0606020202030204" pitchFamily="34" charset="0"/>
                        </a:rPr>
                        <a:t>Grade Span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dirty="0">
                          <a:solidFill>
                            <a:schemeClr val="bg1"/>
                          </a:solidFill>
                          <a:latin typeface="Arial Narrow" panose="020B0606020202030204" pitchFamily="34" charset="0"/>
                          <a:cs typeface="Arial Narrow" panose="020B0604020202020204" pitchFamily="34" charset="0"/>
                        </a:rPr>
                        <a:t>K-3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dirty="0">
                          <a:solidFill>
                            <a:schemeClr val="bg1"/>
                          </a:solidFill>
                          <a:latin typeface="Arial Narrow" panose="020B0606020202030204" pitchFamily="34" charset="0"/>
                          <a:cs typeface="Arial Narrow" panose="020B0604020202020204" pitchFamily="34" charset="0"/>
                        </a:rPr>
                        <a:t>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2400" b="1" dirty="0">
                          <a:solidFill>
                            <a:schemeClr val="bg1"/>
                          </a:solidFill>
                          <a:latin typeface="Arial Narrow" panose="020B0606020202030204" pitchFamily="34" charset="0"/>
                        </a:rPr>
                        <a:t>7-</a:t>
                      </a:r>
                      <a:r>
                        <a:rPr lang="en-US" sz="2400" b="1" i="0" dirty="0">
                          <a:solidFill>
                            <a:schemeClr val="bg1"/>
                          </a:solidFill>
                          <a:latin typeface="Arial Narrow" panose="020B0606020202030204" pitchFamily="34" charset="0"/>
                          <a:cs typeface="Arial Narrow" panose="020B0604020202020204" pitchFamily="34" charset="0"/>
                        </a:rPr>
                        <a:t>8</a:t>
                      </a:r>
                      <a:endParaRPr lang="en-US" sz="2400" b="1" dirty="0">
                        <a:solidFill>
                          <a:schemeClr val="bg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2400" b="1" dirty="0">
                          <a:solidFill>
                            <a:schemeClr val="bg1"/>
                          </a:solidFill>
                          <a:latin typeface="Arial Narrow" panose="020B0606020202030204" pitchFamily="34" charset="0"/>
                        </a:rPr>
                        <a:t>9-</a:t>
                      </a:r>
                      <a:r>
                        <a:rPr lang="en-US" sz="2400" b="1" i="0" dirty="0">
                          <a:solidFill>
                            <a:schemeClr val="bg1"/>
                          </a:solidFill>
                          <a:latin typeface="Arial Narrow" panose="020B0606020202030204" pitchFamily="34" charset="0"/>
                          <a:cs typeface="Arial Narrow" panose="020B0604020202020204" pitchFamily="34" charset="0"/>
                        </a:rPr>
                        <a:t>12</a:t>
                      </a:r>
                      <a:endParaRPr lang="en-US" sz="2400" b="1" dirty="0">
                        <a:solidFill>
                          <a:schemeClr val="bg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479303347"/>
                  </a:ext>
                </a:extLst>
              </a:tr>
              <a:tr h="761597">
                <a:tc>
                  <a:txBody>
                    <a:bodyPr/>
                    <a:lstStyle/>
                    <a:p>
                      <a:pPr marL="115888" marR="0" lvl="0" indent="0" algn="l" defTabSz="914400" rtl="0" eaLnBrk="1" fontAlgn="auto" latinLnBrk="0" hangingPunct="1">
                        <a:lnSpc>
                          <a:spcPct val="100000"/>
                        </a:lnSpc>
                        <a:spcBef>
                          <a:spcPts val="0"/>
                        </a:spcBef>
                        <a:spcAft>
                          <a:spcPts val="0"/>
                        </a:spcAft>
                        <a:buClrTx/>
                        <a:buSzTx/>
                        <a:buFontTx/>
                        <a:buNone/>
                        <a:tabLst/>
                        <a:defRPr/>
                      </a:pPr>
                      <a:r>
                        <a:rPr lang="en-US" sz="2400" b="1" dirty="0">
                          <a:latin typeface="Arial Narrow" panose="020B0606020202030204" pitchFamily="34" charset="0"/>
                        </a:rPr>
                        <a:t>2021-22 Base Grant per ADA</a:t>
                      </a:r>
                      <a:endParaRPr lang="en-US" sz="2400" b="1" i="0" dirty="0">
                        <a:solidFill>
                          <a:schemeClr val="bg1"/>
                        </a:solidFill>
                        <a:latin typeface="Arial Narrow" panose="020B0606020202030204" pitchFamily="34" charset="0"/>
                        <a:cs typeface="Arial Narrow"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en-US" sz="2400" b="1" u="none" strike="noStrike" dirty="0">
                          <a:effectLst/>
                          <a:latin typeface="Arial Narrow" panose="020B0606020202030204" pitchFamily="34" charset="0"/>
                        </a:rPr>
                        <a:t>$8,093</a:t>
                      </a:r>
                      <a:endParaRPr lang="en-US" sz="24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en-US" sz="2400" b="1" u="none" strike="noStrike" dirty="0">
                          <a:effectLst/>
                          <a:latin typeface="Arial Narrow" panose="020B0606020202030204" pitchFamily="34" charset="0"/>
                        </a:rPr>
                        <a:t>$8,215</a:t>
                      </a:r>
                      <a:endParaRPr lang="en-US" sz="24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en-US" sz="2400" b="1" u="none" strike="noStrike" dirty="0">
                          <a:effectLst/>
                          <a:latin typeface="Arial Narrow" panose="020B0606020202030204" pitchFamily="34" charset="0"/>
                        </a:rPr>
                        <a:t>$8,458</a:t>
                      </a:r>
                      <a:endParaRPr lang="en-US" sz="24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en-US" sz="2400" b="1" u="none" strike="noStrike" dirty="0">
                          <a:effectLst/>
                          <a:latin typeface="Arial Narrow" panose="020B0606020202030204" pitchFamily="34" charset="0"/>
                        </a:rPr>
                        <a:t>$9,802</a:t>
                      </a:r>
                      <a:endParaRPr lang="en-US" sz="24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72426211"/>
                  </a:ext>
                </a:extLst>
              </a:tr>
              <a:tr h="615997">
                <a:tc>
                  <a:txBody>
                    <a:bodyPr/>
                    <a:lstStyle/>
                    <a:p>
                      <a:pPr marL="115888" indent="0" algn="l" fontAlgn="b"/>
                      <a:r>
                        <a:rPr lang="en-US" sz="2400" b="1" i="1" u="none" strike="noStrike" dirty="0">
                          <a:effectLst/>
                          <a:latin typeface="Arial Narrow" panose="020B0606020202030204" pitchFamily="34" charset="0"/>
                        </a:rPr>
                        <a:t>5.33% COLA</a:t>
                      </a:r>
                      <a:endParaRPr lang="en-US" sz="2400" b="1" i="1"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b"/>
                      <a:r>
                        <a:rPr lang="en-US" sz="2400" b="1" i="1" u="none" strike="noStrike" dirty="0">
                          <a:solidFill>
                            <a:schemeClr val="tx1"/>
                          </a:solidFill>
                          <a:effectLst/>
                          <a:latin typeface="Arial Narrow" panose="020B0606020202030204" pitchFamily="34" charset="0"/>
                        </a:rPr>
                        <a:t>$431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b"/>
                      <a:r>
                        <a:rPr lang="en-US" sz="2400" b="1" i="1" u="none" strike="noStrike" dirty="0">
                          <a:solidFill>
                            <a:schemeClr val="tx1"/>
                          </a:solidFill>
                          <a:effectLst/>
                          <a:latin typeface="Arial Narrow" panose="020B0606020202030204" pitchFamily="34" charset="0"/>
                        </a:rPr>
                        <a:t>$438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b"/>
                      <a:r>
                        <a:rPr lang="en-US" sz="2400" b="1" i="1" u="none" strike="noStrike" dirty="0">
                          <a:solidFill>
                            <a:schemeClr val="tx1"/>
                          </a:solidFill>
                          <a:effectLst/>
                          <a:latin typeface="Arial Narrow" panose="020B0606020202030204" pitchFamily="34" charset="0"/>
                        </a:rPr>
                        <a:t>$451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b"/>
                      <a:r>
                        <a:rPr lang="en-US" sz="2400" b="1" i="1" u="none" strike="noStrike" dirty="0">
                          <a:solidFill>
                            <a:schemeClr val="tx1"/>
                          </a:solidFill>
                          <a:effectLst/>
                          <a:latin typeface="Arial Narrow" panose="020B0606020202030204" pitchFamily="34" charset="0"/>
                        </a:rPr>
                        <a:t>$522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2055162883"/>
                  </a:ext>
                </a:extLst>
              </a:tr>
              <a:tr h="653331">
                <a:tc>
                  <a:txBody>
                    <a:bodyPr/>
                    <a:lstStyle/>
                    <a:p>
                      <a:pPr marL="115888" indent="0" algn="l" fontAlgn="b"/>
                      <a:r>
                        <a:rPr lang="en-US" sz="2400" b="1" u="none" strike="noStrike" dirty="0">
                          <a:effectLst/>
                          <a:latin typeface="Arial Narrow" panose="020B0606020202030204" pitchFamily="34" charset="0"/>
                        </a:rPr>
                        <a:t>2022-23 Base Grant per ADA</a:t>
                      </a:r>
                      <a:endParaRPr lang="en-US" sz="24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400" b="1" u="none" strike="noStrike" dirty="0">
                          <a:solidFill>
                            <a:schemeClr val="tx1"/>
                          </a:solidFill>
                          <a:effectLst/>
                          <a:latin typeface="Arial Narrow" panose="020B0606020202030204" pitchFamily="34" charset="0"/>
                        </a:rPr>
                        <a:t>$8,524</a:t>
                      </a:r>
                      <a:endParaRPr lang="en-US" sz="2400" b="1" i="0" u="none" strike="noStrike" dirty="0">
                        <a:solidFill>
                          <a:schemeClr val="tx1"/>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400" b="1" u="none" strike="noStrike" dirty="0">
                          <a:solidFill>
                            <a:schemeClr val="tx1"/>
                          </a:solidFill>
                          <a:effectLst/>
                          <a:latin typeface="Arial Narrow" panose="020B0606020202030204" pitchFamily="34" charset="0"/>
                        </a:rPr>
                        <a:t>$8,653</a:t>
                      </a:r>
                      <a:endParaRPr lang="en-US" sz="2400" b="1" i="0" u="none" strike="noStrike" dirty="0">
                        <a:solidFill>
                          <a:schemeClr val="tx1"/>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400" b="1" u="none" strike="noStrike" dirty="0">
                          <a:solidFill>
                            <a:schemeClr val="tx1"/>
                          </a:solidFill>
                          <a:effectLst/>
                          <a:latin typeface="Arial Narrow" panose="020B0606020202030204" pitchFamily="34" charset="0"/>
                        </a:rPr>
                        <a:t>$8,909</a:t>
                      </a:r>
                      <a:endParaRPr lang="en-US" sz="2400" b="1" i="0" u="none" strike="noStrike" dirty="0">
                        <a:solidFill>
                          <a:schemeClr val="tx1"/>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400" b="1" u="none" strike="noStrike" dirty="0">
                          <a:solidFill>
                            <a:schemeClr val="tx1"/>
                          </a:solidFill>
                          <a:effectLst/>
                          <a:latin typeface="Arial Narrow" panose="020B0606020202030204" pitchFamily="34" charset="0"/>
                        </a:rPr>
                        <a:t>$10,324</a:t>
                      </a:r>
                      <a:endParaRPr lang="en-US" sz="2400" b="1" i="0" u="none" strike="noStrike" dirty="0">
                        <a:solidFill>
                          <a:schemeClr val="tx1"/>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683993659"/>
                  </a:ext>
                </a:extLst>
              </a:tr>
              <a:tr h="541331">
                <a:tc>
                  <a:txBody>
                    <a:bodyPr/>
                    <a:lstStyle/>
                    <a:p>
                      <a:pPr marL="115888" indent="0" algn="l" fontAlgn="b"/>
                      <a:r>
                        <a:rPr lang="en-US" sz="2400" b="1" i="1" u="none" strike="noStrike" dirty="0">
                          <a:solidFill>
                            <a:schemeClr val="tx1"/>
                          </a:solidFill>
                          <a:effectLst/>
                          <a:latin typeface="Arial Narrow" panose="020B0606020202030204" pitchFamily="34" charset="0"/>
                        </a:rPr>
                        <a:t>GSA</a:t>
                      </a:r>
                      <a:endParaRPr lang="en-US" sz="2400" b="1" i="1" u="none" strike="noStrike" baseline="30000" dirty="0">
                        <a:solidFill>
                          <a:schemeClr val="tx1"/>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b"/>
                      <a:r>
                        <a:rPr lang="en-US" sz="2400" b="1" i="0" u="none" strike="noStrike" dirty="0">
                          <a:solidFill>
                            <a:schemeClr val="tx1"/>
                          </a:solidFill>
                          <a:effectLst/>
                          <a:latin typeface="Arial Narrow" panose="020B0606020202030204" pitchFamily="34" charset="0"/>
                        </a:rPr>
                        <a:t>$886</a:t>
                      </a:r>
                      <a:endParaRPr lang="en-US" sz="2400" b="1" i="0" u="none" strike="sngStrike" dirty="0">
                        <a:solidFill>
                          <a:schemeClr val="tx1"/>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b"/>
                      <a:r>
                        <a:rPr lang="en-US" sz="2400" b="1" i="0" u="none" strike="noStrike" dirty="0">
                          <a:solidFill>
                            <a:schemeClr val="tx1"/>
                          </a:solidFill>
                          <a:effectLst/>
                          <a:latin typeface="Arial Narrow" panose="020B060602020203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b"/>
                      <a:r>
                        <a:rPr lang="en-US" sz="2400" b="1" i="0" u="none" strike="noStrike" dirty="0">
                          <a:solidFill>
                            <a:schemeClr val="tx1"/>
                          </a:solidFill>
                          <a:effectLst/>
                          <a:latin typeface="Arial Narrow" panose="020B060602020203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b"/>
                      <a:r>
                        <a:rPr lang="en-US" sz="2400" b="1" i="0" u="none" strike="noStrike" dirty="0">
                          <a:solidFill>
                            <a:schemeClr val="tx1"/>
                          </a:solidFill>
                          <a:effectLst/>
                          <a:latin typeface="Arial Narrow" panose="020B0606020202030204" pitchFamily="34" charset="0"/>
                        </a:rPr>
                        <a:t>$268</a:t>
                      </a:r>
                      <a:endParaRPr lang="en-US" sz="2400" b="1" i="0" u="none" strike="sngStrike" dirty="0">
                        <a:solidFill>
                          <a:schemeClr val="tx1"/>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1932227199"/>
                  </a:ext>
                </a:extLst>
              </a:tr>
              <a:tr h="606664">
                <a:tc>
                  <a:txBody>
                    <a:bodyPr/>
                    <a:lstStyle/>
                    <a:p>
                      <a:pPr marL="115888" indent="0" algn="l" fontAlgn="b"/>
                      <a:r>
                        <a:rPr lang="en-US" sz="2400" b="1" u="none" strike="noStrike" dirty="0">
                          <a:solidFill>
                            <a:schemeClr val="tx1"/>
                          </a:solidFill>
                          <a:effectLst/>
                          <a:latin typeface="Arial Narrow" panose="020B0606020202030204" pitchFamily="34" charset="0"/>
                        </a:rPr>
                        <a:t>2022-23 Adjusted Base Grant per ADA</a:t>
                      </a:r>
                      <a:endParaRPr lang="en-US" sz="2400" b="1" i="0" u="none" strike="noStrike" dirty="0">
                        <a:solidFill>
                          <a:schemeClr val="tx1"/>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r>
                        <a:rPr lang="en-US" sz="2400" b="1" u="none" strike="noStrike" dirty="0">
                          <a:solidFill>
                            <a:schemeClr val="tx1"/>
                          </a:solidFill>
                          <a:effectLst/>
                          <a:latin typeface="Arial Narrow" panose="020B0606020202030204" pitchFamily="34" charset="0"/>
                        </a:rPr>
                        <a:t>$9,410</a:t>
                      </a:r>
                      <a:endParaRPr lang="en-US" sz="2400" b="1" i="0" u="none" strike="sngStrike" dirty="0">
                        <a:solidFill>
                          <a:schemeClr val="tx1"/>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r>
                        <a:rPr lang="en-US" sz="2400" b="1" u="none" strike="noStrike" dirty="0">
                          <a:solidFill>
                            <a:schemeClr val="tx1"/>
                          </a:solidFill>
                          <a:effectLst/>
                          <a:latin typeface="Arial Narrow" panose="020B0606020202030204" pitchFamily="34" charset="0"/>
                        </a:rPr>
                        <a:t>$8,653</a:t>
                      </a:r>
                      <a:endParaRPr lang="en-US" sz="2400" b="1" i="0" u="none" strike="noStrike" dirty="0">
                        <a:solidFill>
                          <a:schemeClr val="tx1"/>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r>
                        <a:rPr lang="en-US" sz="2400" b="1" u="none" strike="noStrike" dirty="0">
                          <a:solidFill>
                            <a:schemeClr val="tx1"/>
                          </a:solidFill>
                          <a:effectLst/>
                          <a:latin typeface="Arial Narrow" panose="020B0606020202030204" pitchFamily="34" charset="0"/>
                        </a:rPr>
                        <a:t>$8,909</a:t>
                      </a:r>
                      <a:endParaRPr lang="en-US" sz="2400" b="1" i="0" u="none" strike="noStrike" dirty="0">
                        <a:solidFill>
                          <a:schemeClr val="tx1"/>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r>
                        <a:rPr lang="en-US" sz="2400" b="1" u="none" strike="noStrike" dirty="0">
                          <a:solidFill>
                            <a:schemeClr val="tx1"/>
                          </a:solidFill>
                          <a:effectLst/>
                          <a:latin typeface="Arial Narrow" panose="020B0606020202030204" pitchFamily="34" charset="0"/>
                        </a:rPr>
                        <a:t>$10,592</a:t>
                      </a:r>
                      <a:endParaRPr lang="en-US" sz="2400" b="1" i="0" u="none" strike="sngStrike" dirty="0">
                        <a:solidFill>
                          <a:schemeClr val="tx1"/>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6584109"/>
                  </a:ext>
                </a:extLst>
              </a:tr>
              <a:tr h="761597">
                <a:tc>
                  <a:txBody>
                    <a:bodyPr/>
                    <a:lstStyle/>
                    <a:p>
                      <a:pPr marL="115888" indent="0" algn="l" fontAlgn="b"/>
                      <a:r>
                        <a:rPr lang="en-US" sz="2400" b="1" u="none" strike="noStrike" dirty="0">
                          <a:effectLst/>
                          <a:latin typeface="Arial Narrow" panose="020B0606020202030204" pitchFamily="34" charset="0"/>
                        </a:rPr>
                        <a:t>20% Supplemental Grant per ADA</a:t>
                      </a:r>
                    </a:p>
                    <a:p>
                      <a:pPr marL="115888" indent="0" algn="l" fontAlgn="b"/>
                      <a:r>
                        <a:rPr lang="en-US" sz="2400" b="1" u="none" strike="noStrike" dirty="0">
                          <a:effectLst/>
                          <a:latin typeface="Arial Narrow" panose="020B0606020202030204" pitchFamily="34" charset="0"/>
                        </a:rPr>
                        <a:t>(Total UPP)</a:t>
                      </a:r>
                      <a:endParaRPr lang="en-US" sz="24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b"/>
                      <a:r>
                        <a:rPr lang="en-US" sz="2400" b="1" u="none" strike="noStrike" dirty="0">
                          <a:solidFill>
                            <a:schemeClr val="tx1"/>
                          </a:solidFill>
                          <a:effectLst/>
                          <a:latin typeface="Arial Narrow" panose="020B0606020202030204" pitchFamily="34" charset="0"/>
                        </a:rPr>
                        <a:t>$1,882</a:t>
                      </a:r>
                      <a:endParaRPr lang="en-US" sz="2400" b="1" i="0" u="none" strike="noStrike" dirty="0">
                        <a:solidFill>
                          <a:schemeClr val="tx1"/>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b"/>
                      <a:r>
                        <a:rPr lang="en-US" sz="2400" b="1" u="none" strike="noStrike" dirty="0">
                          <a:solidFill>
                            <a:schemeClr val="tx1"/>
                          </a:solidFill>
                          <a:effectLst/>
                          <a:latin typeface="Arial Narrow" panose="020B0606020202030204" pitchFamily="34" charset="0"/>
                        </a:rPr>
                        <a:t>$1,731</a:t>
                      </a:r>
                      <a:endParaRPr lang="en-US" sz="2400" b="1" i="0" u="none" strike="noStrike" dirty="0">
                        <a:solidFill>
                          <a:schemeClr val="tx1"/>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b"/>
                      <a:r>
                        <a:rPr lang="en-US" sz="2400" b="1" u="none" strike="noStrike" dirty="0">
                          <a:solidFill>
                            <a:schemeClr val="tx1"/>
                          </a:solidFill>
                          <a:effectLst/>
                          <a:latin typeface="Arial Narrow" panose="020B0606020202030204" pitchFamily="34" charset="0"/>
                        </a:rPr>
                        <a:t>$1,782</a:t>
                      </a:r>
                      <a:endParaRPr lang="en-US" sz="2400" b="1" i="0" u="none" strike="noStrike" dirty="0">
                        <a:solidFill>
                          <a:schemeClr val="tx1"/>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b"/>
                      <a:r>
                        <a:rPr lang="en-US" sz="2400" b="1" u="none" strike="noStrike" dirty="0">
                          <a:solidFill>
                            <a:schemeClr val="tx1"/>
                          </a:solidFill>
                          <a:effectLst/>
                          <a:latin typeface="Arial Narrow" panose="020B0606020202030204" pitchFamily="34" charset="0"/>
                        </a:rPr>
                        <a:t>$2,119</a:t>
                      </a:r>
                      <a:endParaRPr lang="en-US" sz="2400" b="1" i="0" u="none" strike="noStrike" dirty="0">
                        <a:solidFill>
                          <a:schemeClr val="tx1"/>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3763304247"/>
                  </a:ext>
                </a:extLst>
              </a:tr>
              <a:tr h="761597">
                <a:tc>
                  <a:txBody>
                    <a:bodyPr/>
                    <a:lstStyle/>
                    <a:p>
                      <a:pPr marL="115888" indent="0" algn="l" fontAlgn="b"/>
                      <a:r>
                        <a:rPr lang="en-US" sz="2400" b="1" u="none" strike="noStrike" dirty="0">
                          <a:effectLst/>
                          <a:latin typeface="Arial Narrow" panose="020B0606020202030204" pitchFamily="34" charset="0"/>
                        </a:rPr>
                        <a:t>65% Concentration Grant per ADA</a:t>
                      </a:r>
                    </a:p>
                    <a:p>
                      <a:pPr marL="115888" indent="0" algn="l" fontAlgn="b"/>
                      <a:r>
                        <a:rPr lang="en-US" sz="2400" b="1" u="none" strike="noStrike" dirty="0">
                          <a:effectLst/>
                          <a:latin typeface="Arial Narrow" panose="020B0606020202030204" pitchFamily="34" charset="0"/>
                        </a:rPr>
                        <a:t>(UPP Above 55%)</a:t>
                      </a:r>
                      <a:endParaRPr lang="en-US" sz="24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r>
                        <a:rPr lang="en-US" sz="2400" b="1" u="none" strike="noStrike" dirty="0">
                          <a:solidFill>
                            <a:schemeClr val="tx1"/>
                          </a:solidFill>
                          <a:effectLst/>
                          <a:latin typeface="Arial Narrow" panose="020B0606020202030204" pitchFamily="34" charset="0"/>
                        </a:rPr>
                        <a:t>$6,117</a:t>
                      </a:r>
                      <a:endParaRPr lang="en-US" sz="2400" b="1" i="0" u="none" strike="noStrike" dirty="0">
                        <a:solidFill>
                          <a:schemeClr val="tx1"/>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r>
                        <a:rPr lang="en-US" sz="2400" b="1" u="none" strike="noStrike" dirty="0">
                          <a:solidFill>
                            <a:schemeClr val="tx1"/>
                          </a:solidFill>
                          <a:effectLst/>
                          <a:latin typeface="Arial Narrow" panose="020B0606020202030204" pitchFamily="34" charset="0"/>
                        </a:rPr>
                        <a:t>$5,624</a:t>
                      </a:r>
                      <a:endParaRPr lang="en-US" sz="2400" b="1" i="0" u="none" strike="noStrike" dirty="0">
                        <a:solidFill>
                          <a:schemeClr val="tx1"/>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r>
                        <a:rPr lang="en-US" sz="2400" b="1" u="none" strike="noStrike" dirty="0">
                          <a:solidFill>
                            <a:schemeClr val="tx1"/>
                          </a:solidFill>
                          <a:effectLst/>
                          <a:latin typeface="Arial Narrow" panose="020B0606020202030204" pitchFamily="34" charset="0"/>
                        </a:rPr>
                        <a:t>$5,791</a:t>
                      </a:r>
                      <a:endParaRPr lang="en-US" sz="2400" b="1" i="0" u="none" strike="noStrike" dirty="0">
                        <a:solidFill>
                          <a:schemeClr val="tx1"/>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r>
                        <a:rPr lang="en-US" sz="2400" b="1" u="none" strike="noStrike" dirty="0">
                          <a:solidFill>
                            <a:schemeClr val="tx1"/>
                          </a:solidFill>
                          <a:effectLst/>
                          <a:latin typeface="Arial Narrow" panose="020B0606020202030204" pitchFamily="34" charset="0"/>
                        </a:rPr>
                        <a:t>$6,885</a:t>
                      </a:r>
                      <a:endParaRPr lang="en-US" sz="2400" b="1" i="0" u="none" strike="noStrike" dirty="0">
                        <a:solidFill>
                          <a:schemeClr val="tx1"/>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7026652"/>
                  </a:ext>
                </a:extLst>
              </a:tr>
            </a:tbl>
          </a:graphicData>
        </a:graphic>
      </p:graphicFrame>
    </p:spTree>
    <p:extLst>
      <p:ext uri="{BB962C8B-B14F-4D97-AF65-F5344CB8AC3E}">
        <p14:creationId xmlns:p14="http://schemas.microsoft.com/office/powerpoint/2010/main" val="23894753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0553D-9560-4C7E-800B-CCF7A6FA9629}"/>
              </a:ext>
            </a:extLst>
          </p:cNvPr>
          <p:cNvSpPr>
            <a:spLocks noGrp="1"/>
          </p:cNvSpPr>
          <p:nvPr>
            <p:ph type="title"/>
          </p:nvPr>
        </p:nvSpPr>
        <p:spPr>
          <a:xfrm>
            <a:off x="194614" y="326625"/>
            <a:ext cx="2748208" cy="5088941"/>
          </a:xfrm>
        </p:spPr>
        <p:txBody>
          <a:bodyPr>
            <a:normAutofit/>
          </a:bodyPr>
          <a:lstStyle/>
          <a:p>
            <a:pPr algn="ctr"/>
            <a:r>
              <a:rPr lang="en-US" sz="3000" b="1" dirty="0"/>
              <a:t>Note </a:t>
            </a:r>
            <a:br>
              <a:rPr lang="en-US" sz="3000" b="1" dirty="0"/>
            </a:br>
            <a:br>
              <a:rPr lang="en-US" sz="3000" b="1" dirty="0"/>
            </a:br>
            <a:r>
              <a:rPr lang="en-US" sz="3000" b="1" dirty="0">
                <a:solidFill>
                  <a:schemeClr val="accent2"/>
                </a:solidFill>
              </a:rPr>
              <a:t>Three New Programs Based on Prior Year CALPADS Certified Data</a:t>
            </a:r>
          </a:p>
        </p:txBody>
      </p:sp>
      <p:sp>
        <p:nvSpPr>
          <p:cNvPr id="3" name="Text Placeholder 2">
            <a:extLst>
              <a:ext uri="{FF2B5EF4-FFF2-40B4-BE49-F238E27FC236}">
                <a16:creationId xmlns:a16="http://schemas.microsoft.com/office/drawing/2014/main" id="{FEB01D1F-4E7D-4CC9-A0FE-841D512C7C29}"/>
              </a:ext>
            </a:extLst>
          </p:cNvPr>
          <p:cNvSpPr>
            <a:spLocks noGrp="1"/>
          </p:cNvSpPr>
          <p:nvPr>
            <p:ph type="body" idx="1"/>
          </p:nvPr>
        </p:nvSpPr>
        <p:spPr>
          <a:xfrm>
            <a:off x="2915580" y="160759"/>
            <a:ext cx="6904561" cy="6845348"/>
          </a:xfrm>
        </p:spPr>
        <p:txBody>
          <a:bodyPr>
            <a:normAutofit/>
          </a:bodyPr>
          <a:lstStyle/>
          <a:p>
            <a:pPr marL="137160" indent="0" algn="ctr">
              <a:buNone/>
            </a:pPr>
            <a:r>
              <a:rPr lang="en-US" b="1" i="0" dirty="0">
                <a:solidFill>
                  <a:srgbClr val="000000"/>
                </a:solidFill>
                <a:effectLst/>
                <a:latin typeface="Arial" panose="020B0604020202020204" pitchFamily="34" charset="0"/>
              </a:rPr>
              <a:t>Three New Funding Allocations Based on 2020−21 Certified CALPADS Data</a:t>
            </a:r>
          </a:p>
          <a:p>
            <a:pPr marL="137160" indent="0" algn="l">
              <a:buNone/>
            </a:pPr>
            <a:endParaRPr lang="en-US" sz="1800" b="1" dirty="0">
              <a:solidFill>
                <a:srgbClr val="FF0000"/>
              </a:solidFill>
            </a:endParaRPr>
          </a:p>
          <a:p>
            <a:pPr marL="137160" indent="0" algn="l">
              <a:buNone/>
            </a:pPr>
            <a:endParaRPr lang="en-US" b="1" dirty="0">
              <a:solidFill>
                <a:srgbClr val="FF0000"/>
              </a:solidFill>
            </a:endParaRPr>
          </a:p>
          <a:p>
            <a:pPr marL="137160" indent="0" algn="l">
              <a:buNone/>
            </a:pPr>
            <a:r>
              <a:rPr lang="en-US" sz="1800" b="1" dirty="0">
                <a:solidFill>
                  <a:srgbClr val="FF0000"/>
                </a:solidFill>
              </a:rPr>
              <a:t>Continuing the theme that grant funding will be based on data collections through CALPADS</a:t>
            </a:r>
            <a:r>
              <a:rPr lang="en-US" sz="1800" dirty="0"/>
              <a:t>. This list expands every year!</a:t>
            </a:r>
            <a:endParaRPr lang="en-US" i="0" dirty="0">
              <a:solidFill>
                <a:srgbClr val="FF0000"/>
              </a:solidFill>
              <a:effectLst/>
              <a:latin typeface="Helvetica Neue"/>
            </a:endParaRPr>
          </a:p>
          <a:p>
            <a:pPr marL="137160" indent="0" algn="l">
              <a:buNone/>
            </a:pPr>
            <a:r>
              <a:rPr lang="en-US" dirty="0">
                <a:solidFill>
                  <a:srgbClr val="000000"/>
                </a:solidFill>
                <a:latin typeface="Helvetica Neue"/>
              </a:rPr>
              <a:t>N</a:t>
            </a:r>
            <a:r>
              <a:rPr lang="en-US" b="0" i="0" dirty="0">
                <a:solidFill>
                  <a:srgbClr val="000000"/>
                </a:solidFill>
                <a:effectLst/>
                <a:latin typeface="Helvetica Neue"/>
              </a:rPr>
              <a:t>ew programs that will utilize 2020-21 CALPADS data include: </a:t>
            </a:r>
          </a:p>
          <a:p>
            <a:pPr marL="137160" indent="0" algn="l">
              <a:buNone/>
            </a:pPr>
            <a:endParaRPr lang="en-US" b="0" i="0" dirty="0">
              <a:solidFill>
                <a:srgbClr val="000000"/>
              </a:solidFill>
              <a:effectLst/>
              <a:latin typeface="Helvetica Neue"/>
            </a:endParaRPr>
          </a:p>
          <a:p>
            <a:pPr marL="594360" indent="-457200" algn="l">
              <a:buFont typeface="+mj-lt"/>
              <a:buAutoNum type="arabicPeriod"/>
            </a:pPr>
            <a:r>
              <a:rPr lang="en-US" sz="2200" b="1" i="0" dirty="0">
                <a:solidFill>
                  <a:srgbClr val="0000CC"/>
                </a:solidFill>
                <a:effectLst/>
                <a:latin typeface="Helvetica Neue"/>
              </a:rPr>
              <a:t>Educator Effectiveness Block Grant</a:t>
            </a:r>
            <a:endParaRPr lang="en-US" sz="2200" b="0" i="0" dirty="0">
              <a:solidFill>
                <a:srgbClr val="0000CC"/>
              </a:solidFill>
              <a:effectLst/>
              <a:latin typeface="Helvetica Neue"/>
            </a:endParaRPr>
          </a:p>
          <a:p>
            <a:pPr marL="594360" indent="-457200" algn="l">
              <a:buFont typeface="+mj-lt"/>
              <a:buAutoNum type="arabicPeriod"/>
            </a:pPr>
            <a:r>
              <a:rPr lang="en-US" sz="2200" b="1" i="0" dirty="0">
                <a:solidFill>
                  <a:srgbClr val="0000CC"/>
                </a:solidFill>
                <a:effectLst/>
                <a:latin typeface="Helvetica Neue"/>
              </a:rPr>
              <a:t>A-G Completion Improvement Grant Program</a:t>
            </a:r>
            <a:endParaRPr lang="en-US" sz="2200" b="1" dirty="0">
              <a:solidFill>
                <a:srgbClr val="0000CC"/>
              </a:solidFill>
              <a:latin typeface="Helvetica Neue"/>
            </a:endParaRPr>
          </a:p>
          <a:p>
            <a:pPr marL="594360" indent="-457200" algn="l">
              <a:buFont typeface="+mj-lt"/>
              <a:buAutoNum type="arabicPeriod"/>
            </a:pPr>
            <a:r>
              <a:rPr lang="en-US" sz="2200" b="1" i="0" dirty="0">
                <a:solidFill>
                  <a:srgbClr val="0000CC"/>
                </a:solidFill>
                <a:effectLst/>
                <a:latin typeface="Helvetica Neue"/>
              </a:rPr>
              <a:t>Expanded Learning Opportunities Program</a:t>
            </a:r>
            <a:endParaRPr lang="en-US" sz="2200" dirty="0">
              <a:solidFill>
                <a:srgbClr val="0000CC"/>
              </a:solidFill>
            </a:endParaRPr>
          </a:p>
        </p:txBody>
      </p:sp>
      <p:sp>
        <p:nvSpPr>
          <p:cNvPr id="5" name="Slide Number Placeholder 4">
            <a:extLst>
              <a:ext uri="{FF2B5EF4-FFF2-40B4-BE49-F238E27FC236}">
                <a16:creationId xmlns:a16="http://schemas.microsoft.com/office/drawing/2014/main" id="{F55711FB-A834-4451-AA99-21BE6CA40754}"/>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900" b="0" i="0" u="none" strike="noStrike" kern="0" cap="none" spc="0" normalizeH="0" baseline="0" noProof="0" smtClean="0">
                <a:ln>
                  <a:noFill/>
                </a:ln>
                <a:solidFill>
                  <a:srgbClr val="A5B592"/>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39</a:t>
            </a:fld>
            <a:endParaRPr kumimoji="0" lang="en" sz="900" b="0" i="0" u="none" strike="noStrike" kern="0" cap="none" spc="0" normalizeH="0" baseline="0" noProof="0">
              <a:ln>
                <a:noFill/>
              </a:ln>
              <a:solidFill>
                <a:srgbClr val="A5B592"/>
              </a:solidFill>
              <a:effectLst/>
              <a:uLnTx/>
              <a:uFillTx/>
              <a:latin typeface="Trebuchet MS"/>
              <a:sym typeface="Trebuchet MS"/>
            </a:endParaRPr>
          </a:p>
        </p:txBody>
      </p:sp>
      <p:pic>
        <p:nvPicPr>
          <p:cNvPr id="6" name="Picture 5">
            <a:extLst>
              <a:ext uri="{FF2B5EF4-FFF2-40B4-BE49-F238E27FC236}">
                <a16:creationId xmlns:a16="http://schemas.microsoft.com/office/drawing/2014/main" id="{C8FA9BEF-0D62-48EA-AC0D-F9503DAC47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0450" y="6136782"/>
            <a:ext cx="2167642" cy="71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972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97088-6B16-48EE-A6DE-490DC70CC62F}"/>
              </a:ext>
            </a:extLst>
          </p:cNvPr>
          <p:cNvSpPr>
            <a:spLocks noGrp="1"/>
          </p:cNvSpPr>
          <p:nvPr>
            <p:ph type="title"/>
          </p:nvPr>
        </p:nvSpPr>
        <p:spPr>
          <a:xfrm>
            <a:off x="812803" y="0"/>
            <a:ext cx="8463617" cy="566670"/>
          </a:xfrm>
        </p:spPr>
        <p:txBody>
          <a:bodyPr>
            <a:noAutofit/>
          </a:bodyPr>
          <a:lstStyle/>
          <a:p>
            <a:pPr algn="ctr"/>
            <a:r>
              <a:rPr lang="en-US" sz="3000" b="1" dirty="0">
                <a:solidFill>
                  <a:schemeClr val="accent2"/>
                </a:solidFill>
              </a:rPr>
              <a:t>FCMAT/CSIS</a:t>
            </a:r>
            <a:br>
              <a:rPr lang="en-US" sz="3000" b="1" dirty="0">
                <a:solidFill>
                  <a:schemeClr val="accent2"/>
                </a:solidFill>
              </a:rPr>
            </a:br>
            <a:r>
              <a:rPr lang="en-US" sz="3000" b="1" dirty="0">
                <a:solidFill>
                  <a:schemeClr val="accent2"/>
                </a:solidFill>
              </a:rPr>
              <a:t>CALPADS Fall 1 &amp; 2 Calendar</a:t>
            </a:r>
          </a:p>
        </p:txBody>
      </p:sp>
      <p:sp>
        <p:nvSpPr>
          <p:cNvPr id="5" name="Slide Number Placeholder 4">
            <a:extLst>
              <a:ext uri="{FF2B5EF4-FFF2-40B4-BE49-F238E27FC236}">
                <a16:creationId xmlns:a16="http://schemas.microsoft.com/office/drawing/2014/main" id="{8A9F33C4-33C5-410E-82EA-D5E329ED0505}"/>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900" b="0" i="0" u="none" strike="noStrike" kern="0" cap="none" spc="0" normalizeH="0" baseline="0" noProof="0" smtClean="0">
                <a:ln>
                  <a:noFill/>
                </a:ln>
                <a:solidFill>
                  <a:srgbClr val="A5B592"/>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40</a:t>
            </a:fld>
            <a:endParaRPr kumimoji="0" lang="en" sz="900" b="0" i="0" u="none" strike="noStrike" kern="0" cap="none" spc="0" normalizeH="0" baseline="0" noProof="0">
              <a:ln>
                <a:noFill/>
              </a:ln>
              <a:solidFill>
                <a:srgbClr val="A5B592"/>
              </a:solidFill>
              <a:effectLst/>
              <a:uLnTx/>
              <a:uFillTx/>
              <a:latin typeface="Trebuchet MS"/>
              <a:sym typeface="Trebuchet MS"/>
            </a:endParaRPr>
          </a:p>
        </p:txBody>
      </p:sp>
      <p:pic>
        <p:nvPicPr>
          <p:cNvPr id="6" name="Picture 5">
            <a:extLst>
              <a:ext uri="{FF2B5EF4-FFF2-40B4-BE49-F238E27FC236}">
                <a16:creationId xmlns:a16="http://schemas.microsoft.com/office/drawing/2014/main" id="{D67F2898-4AE0-4619-B16E-AF56A6B4AD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6144" y="5861008"/>
            <a:ext cx="3001948" cy="9922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279397C-6A48-4656-8C8B-E5A40A51AA55}"/>
              </a:ext>
            </a:extLst>
          </p:cNvPr>
          <p:cNvPicPr>
            <a:picLocks noChangeAspect="1"/>
          </p:cNvPicPr>
          <p:nvPr/>
        </p:nvPicPr>
        <p:blipFill>
          <a:blip r:embed="rId4"/>
          <a:stretch>
            <a:fillRect/>
          </a:stretch>
        </p:blipFill>
        <p:spPr>
          <a:xfrm>
            <a:off x="618186" y="1045170"/>
            <a:ext cx="8129264" cy="5713816"/>
          </a:xfrm>
          <a:prstGeom prst="rect">
            <a:avLst/>
          </a:prstGeom>
        </p:spPr>
      </p:pic>
      <p:cxnSp>
        <p:nvCxnSpPr>
          <p:cNvPr id="4" name="Straight Arrow Connector 3">
            <a:extLst>
              <a:ext uri="{FF2B5EF4-FFF2-40B4-BE49-F238E27FC236}">
                <a16:creationId xmlns:a16="http://schemas.microsoft.com/office/drawing/2014/main" id="{678D41C9-9F48-46F8-ABDF-07BE9491D574}"/>
              </a:ext>
            </a:extLst>
          </p:cNvPr>
          <p:cNvCxnSpPr/>
          <p:nvPr/>
        </p:nvCxnSpPr>
        <p:spPr>
          <a:xfrm flipH="1">
            <a:off x="8197403" y="2543577"/>
            <a:ext cx="1545465" cy="63106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6256671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B67BA-B012-4C47-B56A-AD301270663E}"/>
              </a:ext>
            </a:extLst>
          </p:cNvPr>
          <p:cNvSpPr>
            <a:spLocks noGrp="1"/>
          </p:cNvSpPr>
          <p:nvPr>
            <p:ph type="title"/>
          </p:nvPr>
        </p:nvSpPr>
        <p:spPr>
          <a:xfrm>
            <a:off x="32458" y="883502"/>
            <a:ext cx="2341842" cy="3508194"/>
          </a:xfrm>
        </p:spPr>
        <p:txBody>
          <a:bodyPr>
            <a:normAutofit fontScale="90000"/>
          </a:bodyPr>
          <a:lstStyle/>
          <a:p>
            <a:pPr algn="ctr"/>
            <a:r>
              <a:rPr lang="en-US" b="1" dirty="0"/>
              <a:t>CALPADS</a:t>
            </a:r>
            <a:br>
              <a:rPr lang="en-US" b="1" dirty="0"/>
            </a:br>
            <a:br>
              <a:rPr lang="en-US" b="1" dirty="0"/>
            </a:br>
            <a:r>
              <a:rPr lang="en-US" b="1" dirty="0"/>
              <a:t>Training </a:t>
            </a:r>
            <a:br>
              <a:rPr lang="en-US" b="1" dirty="0"/>
            </a:br>
            <a:br>
              <a:rPr lang="en-US" b="1" dirty="0"/>
            </a:br>
            <a:r>
              <a:rPr lang="en-US" b="1" dirty="0"/>
              <a:t>&amp;</a:t>
            </a:r>
            <a:br>
              <a:rPr lang="en-US" b="1" dirty="0"/>
            </a:br>
            <a:br>
              <a:rPr lang="en-US" b="1" dirty="0"/>
            </a:br>
            <a:r>
              <a:rPr lang="en-US" b="1" dirty="0"/>
              <a:t> Support</a:t>
            </a:r>
          </a:p>
        </p:txBody>
      </p:sp>
      <p:sp>
        <p:nvSpPr>
          <p:cNvPr id="4" name="Slide Number Placeholder 3">
            <a:extLst>
              <a:ext uri="{FF2B5EF4-FFF2-40B4-BE49-F238E27FC236}">
                <a16:creationId xmlns:a16="http://schemas.microsoft.com/office/drawing/2014/main" id="{FB4DD575-85F2-4B8E-A03A-4398C4074AA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900" b="0" i="0" u="none" strike="noStrike" kern="0" cap="none" spc="0" normalizeH="0" baseline="0" noProof="0">
                <a:ln>
                  <a:noFill/>
                </a:ln>
                <a:solidFill>
                  <a:srgbClr val="888888"/>
                </a:solidFill>
                <a:effectLst/>
                <a:uLnTx/>
                <a:uFillTx/>
                <a:latin typeface="Trebuchet MS"/>
                <a:sym typeface="Trebuchet MS"/>
              </a:rPr>
              <a:t>PAGE </a:t>
            </a:r>
            <a:fld id="{4A9B5881-4007-4345-955A-79C2656F0C49}" type="slidenum">
              <a:rPr kumimoji="0" lang="en-US" sz="900" b="0" i="0" u="none" strike="noStrike" kern="0" cap="none" spc="0" normalizeH="0" baseline="0" noProof="0" smtClean="0">
                <a:ln>
                  <a:noFill/>
                </a:ln>
                <a:solidFill>
                  <a:srgbClr val="888888"/>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41</a:t>
            </a:fld>
            <a:endParaRPr kumimoji="0" lang="en-US" sz="900" b="0" i="0" u="none" strike="noStrike" kern="0" cap="none" spc="0" normalizeH="0" baseline="0" noProof="0" dirty="0">
              <a:ln>
                <a:noFill/>
              </a:ln>
              <a:solidFill>
                <a:srgbClr val="888888"/>
              </a:solidFill>
              <a:effectLst/>
              <a:uLnTx/>
              <a:uFillTx/>
              <a:latin typeface="Trebuchet MS"/>
              <a:sym typeface="Trebuchet MS"/>
            </a:endParaRPr>
          </a:p>
        </p:txBody>
      </p:sp>
      <p:sp>
        <p:nvSpPr>
          <p:cNvPr id="5" name="Rectangle: Folded Corner 4">
            <a:extLst>
              <a:ext uri="{FF2B5EF4-FFF2-40B4-BE49-F238E27FC236}">
                <a16:creationId xmlns:a16="http://schemas.microsoft.com/office/drawing/2014/main" id="{5823C8BA-11F6-454B-99B9-A8E52EEE9F69}"/>
              </a:ext>
            </a:extLst>
          </p:cNvPr>
          <p:cNvSpPr/>
          <p:nvPr/>
        </p:nvSpPr>
        <p:spPr>
          <a:xfrm>
            <a:off x="3340933" y="1194489"/>
            <a:ext cx="1784537" cy="3325996"/>
          </a:xfrm>
          <a:prstGeom prst="foldedCorner">
            <a:avLst/>
          </a:prstGeom>
          <a:solidFill>
            <a:schemeClr val="accent1">
              <a:lumMod val="75000"/>
            </a:schemeClr>
          </a:solidFill>
          <a:ln>
            <a:solidFill>
              <a:schemeClr val="accent2"/>
            </a:solidFill>
          </a:ln>
        </p:spPr>
        <p:style>
          <a:lnRef idx="2">
            <a:schemeClr val="accent2">
              <a:shade val="50000"/>
            </a:schemeClr>
          </a:lnRef>
          <a:fillRef idx="1003">
            <a:schemeClr val="dk1"/>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w="0"/>
                <a:solidFill>
                  <a:srgbClr val="FFFFFF"/>
                </a:solidFill>
                <a:effectLst>
                  <a:outerShdw blurRad="38100" dist="19050" dir="2700000" algn="tl" rotWithShape="0">
                    <a:srgbClr val="000000">
                      <a:alpha val="40000"/>
                    </a:srgbClr>
                  </a:outerShdw>
                </a:effectLst>
                <a:uLnTx/>
                <a:uFillTx/>
                <a:latin typeface="Arial"/>
                <a:ea typeface="+mn-ea"/>
                <a:cs typeface="+mn-cs"/>
                <a:sym typeface="Arial"/>
              </a:rPr>
              <a:t>Timely Data Submission</a:t>
            </a:r>
          </a:p>
        </p:txBody>
      </p:sp>
      <p:sp>
        <p:nvSpPr>
          <p:cNvPr id="6" name="Arrow: Curved Up 5">
            <a:extLst>
              <a:ext uri="{FF2B5EF4-FFF2-40B4-BE49-F238E27FC236}">
                <a16:creationId xmlns:a16="http://schemas.microsoft.com/office/drawing/2014/main" id="{09104067-90CA-49B4-8C19-3130008AB541}"/>
              </a:ext>
            </a:extLst>
          </p:cNvPr>
          <p:cNvSpPr/>
          <p:nvPr/>
        </p:nvSpPr>
        <p:spPr>
          <a:xfrm>
            <a:off x="5125470" y="4224270"/>
            <a:ext cx="2106584" cy="931419"/>
          </a:xfrm>
          <a:prstGeom prst="curvedUpArrow">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8" name="Rectangle 7">
            <a:extLst>
              <a:ext uri="{FF2B5EF4-FFF2-40B4-BE49-F238E27FC236}">
                <a16:creationId xmlns:a16="http://schemas.microsoft.com/office/drawing/2014/main" id="{45036A9F-1981-4A9F-927C-D0EAEAFC9944}"/>
              </a:ext>
            </a:extLst>
          </p:cNvPr>
          <p:cNvSpPr/>
          <p:nvPr/>
        </p:nvSpPr>
        <p:spPr>
          <a:xfrm>
            <a:off x="5354775" y="2127524"/>
            <a:ext cx="2526748" cy="194118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7" name="Rectangle 6">
            <a:extLst>
              <a:ext uri="{FF2B5EF4-FFF2-40B4-BE49-F238E27FC236}">
                <a16:creationId xmlns:a16="http://schemas.microsoft.com/office/drawing/2014/main" id="{ED842C66-3A7E-46B1-BB70-34C5468135B8}"/>
              </a:ext>
            </a:extLst>
          </p:cNvPr>
          <p:cNvSpPr/>
          <p:nvPr/>
        </p:nvSpPr>
        <p:spPr>
          <a:xfrm>
            <a:off x="5435756" y="2219056"/>
            <a:ext cx="2297043" cy="1758122"/>
          </a:xfrm>
          <a:prstGeom prst="rect">
            <a:avLst/>
          </a:prstGeom>
          <a:solidFill>
            <a:schemeClr val="accent2">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Arial"/>
                <a:ea typeface="+mn-ea"/>
                <a:cs typeface="+mn-cs"/>
                <a:sym typeface="Arial"/>
              </a:rPr>
              <a:t>Free training at:  </a:t>
            </a:r>
            <a:r>
              <a:rPr kumimoji="0" lang="en-US" sz="1400" b="1" i="0" u="none" strike="noStrike" kern="0" cap="none" spc="0" normalizeH="0" baseline="0" noProof="0" dirty="0">
                <a:ln>
                  <a:noFill/>
                </a:ln>
                <a:solidFill>
                  <a:srgbClr val="FFFFFF"/>
                </a:solidFill>
                <a:effectLst/>
                <a:uLnTx/>
                <a:uFillTx/>
                <a:latin typeface="Arial"/>
                <a:ea typeface="+mn-ea"/>
                <a:cs typeface="+mn-cs"/>
                <a:sym typeface="Arial"/>
              </a:rPr>
              <a:t>https://csis.fcmat.org/calpads-learning</a:t>
            </a:r>
          </a:p>
        </p:txBody>
      </p:sp>
      <p:sp>
        <p:nvSpPr>
          <p:cNvPr id="10" name="Arrow: Curved Up 9">
            <a:extLst>
              <a:ext uri="{FF2B5EF4-FFF2-40B4-BE49-F238E27FC236}">
                <a16:creationId xmlns:a16="http://schemas.microsoft.com/office/drawing/2014/main" id="{929A17DF-C16C-46C1-BE71-B955AB90E7E7}"/>
              </a:ext>
            </a:extLst>
          </p:cNvPr>
          <p:cNvSpPr/>
          <p:nvPr/>
        </p:nvSpPr>
        <p:spPr>
          <a:xfrm rot="10800000">
            <a:off x="6012603" y="173262"/>
            <a:ext cx="2104194" cy="1011962"/>
          </a:xfrm>
          <a:prstGeom prst="curvedUpArrow">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a:ln w="22225">
                <a:solidFill>
                  <a:srgbClr val="F3A447"/>
                </a:solidFill>
                <a:prstDash val="solid"/>
              </a:ln>
              <a:solidFill>
                <a:srgbClr val="F3A447">
                  <a:lumMod val="40000"/>
                  <a:lumOff val="60000"/>
                </a:srgbClr>
              </a:solidFill>
              <a:effectLst/>
              <a:uLnTx/>
              <a:uFillTx/>
              <a:latin typeface="Arial"/>
              <a:ea typeface="+mn-ea"/>
              <a:cs typeface="+mn-cs"/>
              <a:sym typeface="Arial"/>
            </a:endParaRPr>
          </a:p>
        </p:txBody>
      </p:sp>
      <p:pic>
        <p:nvPicPr>
          <p:cNvPr id="17" name="Content Placeholder 16">
            <a:extLst>
              <a:ext uri="{FF2B5EF4-FFF2-40B4-BE49-F238E27FC236}">
                <a16:creationId xmlns:a16="http://schemas.microsoft.com/office/drawing/2014/main" id="{52FE8259-408E-4F2F-B240-3C9B380B4368}"/>
              </a:ext>
            </a:extLst>
          </p:cNvPr>
          <p:cNvPicPr>
            <a:picLocks noGrp="1" noChangeAspect="1"/>
          </p:cNvPicPr>
          <p:nvPr>
            <p:ph idx="1"/>
          </p:nvPr>
        </p:nvPicPr>
        <p:blipFill>
          <a:blip r:embed="rId3"/>
          <a:stretch>
            <a:fillRect/>
          </a:stretch>
        </p:blipFill>
        <p:spPr>
          <a:xfrm>
            <a:off x="512504" y="4470864"/>
            <a:ext cx="4183079" cy="2387135"/>
          </a:xfrm>
        </p:spPr>
      </p:pic>
      <p:pic>
        <p:nvPicPr>
          <p:cNvPr id="11" name="Picture 10">
            <a:extLst>
              <a:ext uri="{FF2B5EF4-FFF2-40B4-BE49-F238E27FC236}">
                <a16:creationId xmlns:a16="http://schemas.microsoft.com/office/drawing/2014/main" id="{D0402209-73DC-4E3B-9ECF-7CF6524DDC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40450" y="6136782"/>
            <a:ext cx="2167642" cy="71650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Folded Corner 11">
            <a:extLst>
              <a:ext uri="{FF2B5EF4-FFF2-40B4-BE49-F238E27FC236}">
                <a16:creationId xmlns:a16="http://schemas.microsoft.com/office/drawing/2014/main" id="{0C21AD0C-A315-4742-B094-2D04CECF152A}"/>
              </a:ext>
            </a:extLst>
          </p:cNvPr>
          <p:cNvSpPr/>
          <p:nvPr/>
        </p:nvSpPr>
        <p:spPr>
          <a:xfrm>
            <a:off x="8119187" y="1185224"/>
            <a:ext cx="1784537" cy="3325996"/>
          </a:xfrm>
          <a:prstGeom prst="foldedCorner">
            <a:avLst/>
          </a:prstGeom>
          <a:solidFill>
            <a:schemeClr val="accent1">
              <a:lumMod val="75000"/>
            </a:schemeClr>
          </a:solidFill>
          <a:ln>
            <a:solidFill>
              <a:schemeClr val="accent2"/>
            </a:solidFill>
          </a:ln>
        </p:spPr>
        <p:style>
          <a:lnRef idx="2">
            <a:schemeClr val="accent2">
              <a:shade val="50000"/>
            </a:schemeClr>
          </a:lnRef>
          <a:fillRef idx="1003">
            <a:schemeClr val="dk1"/>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w="0"/>
                <a:solidFill>
                  <a:srgbClr val="FFFFFF"/>
                </a:solidFill>
                <a:effectLst>
                  <a:outerShdw blurRad="38100" dist="19050" dir="2700000" algn="tl" rotWithShape="0">
                    <a:srgbClr val="000000">
                      <a:alpha val="40000"/>
                    </a:srgbClr>
                  </a:outerShdw>
                </a:effectLst>
                <a:uLnTx/>
                <a:uFillTx/>
                <a:latin typeface="Arial"/>
                <a:ea typeface="+mn-ea"/>
                <a:cs typeface="+mn-cs"/>
                <a:sym typeface="Arial"/>
              </a:rPr>
              <a:t>Submit Quality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w="0"/>
                <a:solidFill>
                  <a:srgbClr val="FFFFFF"/>
                </a:solidFill>
                <a:effectLst>
                  <a:outerShdw blurRad="38100" dist="19050" dir="2700000" algn="tl" rotWithShape="0">
                    <a:srgbClr val="000000">
                      <a:alpha val="40000"/>
                    </a:srgbClr>
                  </a:outerShdw>
                </a:effectLst>
                <a:uLnTx/>
                <a:uFillTx/>
                <a:latin typeface="Arial"/>
                <a:ea typeface="+mn-ea"/>
                <a:cs typeface="+mn-cs"/>
                <a:sym typeface="Arial"/>
              </a:rPr>
              <a:t>Data</a:t>
            </a:r>
          </a:p>
        </p:txBody>
      </p:sp>
    </p:spTree>
    <p:extLst>
      <p:ext uri="{BB962C8B-B14F-4D97-AF65-F5344CB8AC3E}">
        <p14:creationId xmlns:p14="http://schemas.microsoft.com/office/powerpoint/2010/main" val="25156539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51;p1">
            <a:extLst>
              <a:ext uri="{FF2B5EF4-FFF2-40B4-BE49-F238E27FC236}">
                <a16:creationId xmlns:a16="http://schemas.microsoft.com/office/drawing/2014/main" id="{AF0307B2-662F-4D02-8911-ED709639B9DF}"/>
              </a:ext>
            </a:extLst>
          </p:cNvPr>
          <p:cNvSpPr txBox="1">
            <a:spLocks noGrp="1"/>
          </p:cNvSpPr>
          <p:nvPr>
            <p:ph type="title"/>
          </p:nvPr>
        </p:nvSpPr>
        <p:spPr>
          <a:xfrm>
            <a:off x="742527" y="0"/>
            <a:ext cx="8463617" cy="1017431"/>
          </a:xfrm>
          <a:prstGeom prst="rect">
            <a:avLst/>
          </a:prstGeom>
          <a:noFill/>
          <a:ln>
            <a:noFill/>
          </a:ln>
        </p:spPr>
        <p:txBody>
          <a:bodyPr spcFirstLastPara="1" wrap="square" lIns="91425" tIns="91425" rIns="91425" bIns="91425" anchor="t" anchorCtr="0">
            <a:noAutofit/>
          </a:bodyPr>
          <a:lstStyle/>
          <a:p>
            <a:pPr algn="ctr"/>
            <a:r>
              <a:rPr lang="en-US" sz="2500" b="1" dirty="0">
                <a:solidFill>
                  <a:schemeClr val="tx1"/>
                </a:solidFill>
                <a:latin typeface="Trebuchet MS" panose="020B0603020202020204" pitchFamily="34" charset="0"/>
                <a:cs typeface="Calibri"/>
              </a:rPr>
              <a:t>CCAP’s Toolkit</a:t>
            </a:r>
            <a:br>
              <a:rPr lang="en-US" sz="2500" b="1" dirty="0">
                <a:solidFill>
                  <a:schemeClr val="tx1"/>
                </a:solidFill>
                <a:latin typeface="Trebuchet MS" panose="020B0603020202020204" pitchFamily="34" charset="0"/>
                <a:cs typeface="Calibri"/>
              </a:rPr>
            </a:br>
            <a:r>
              <a:rPr lang="en-US" sz="2500" b="1" dirty="0">
                <a:solidFill>
                  <a:schemeClr val="tx1"/>
                </a:solidFill>
                <a:latin typeface="Trebuchet MS" panose="020B0603020202020204" pitchFamily="34" charset="0"/>
                <a:cs typeface="Calibri"/>
              </a:rPr>
              <a:t>Financial Health &amp; Sustainability Framework</a:t>
            </a:r>
          </a:p>
        </p:txBody>
      </p:sp>
      <p:pic>
        <p:nvPicPr>
          <p:cNvPr id="2" name="Picture 1">
            <a:extLst>
              <a:ext uri="{FF2B5EF4-FFF2-40B4-BE49-F238E27FC236}">
                <a16:creationId xmlns:a16="http://schemas.microsoft.com/office/drawing/2014/main" id="{72E20C4E-03CA-4E45-BBAF-6A1137ED02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6144" y="5861008"/>
            <a:ext cx="3001948" cy="992276"/>
          </a:xfrm>
          <a:prstGeom prst="rect">
            <a:avLst/>
          </a:prstGeom>
          <a:noFill/>
          <a:extLst>
            <a:ext uri="{909E8E84-426E-40DD-AFC4-6F175D3DCCD1}">
              <a14:hiddenFill xmlns:a14="http://schemas.microsoft.com/office/drawing/2010/main">
                <a:solidFill>
                  <a:srgbClr val="FFFFFF"/>
                </a:solidFill>
              </a14:hiddenFill>
            </a:ext>
          </a:extLst>
        </p:spPr>
      </p:pic>
      <p:sp>
        <p:nvSpPr>
          <p:cNvPr id="15" name="Text Placeholder 2">
            <a:extLst>
              <a:ext uri="{FF2B5EF4-FFF2-40B4-BE49-F238E27FC236}">
                <a16:creationId xmlns:a16="http://schemas.microsoft.com/office/drawing/2014/main" id="{0AEAFF06-C205-477A-B959-C1DD79DEDA9B}"/>
              </a:ext>
            </a:extLst>
          </p:cNvPr>
          <p:cNvSpPr>
            <a:spLocks noGrp="1"/>
          </p:cNvSpPr>
          <p:nvPr>
            <p:ph type="body" idx="1"/>
          </p:nvPr>
        </p:nvSpPr>
        <p:spPr>
          <a:xfrm>
            <a:off x="4708526" y="1931830"/>
            <a:ext cx="5260392" cy="2588655"/>
          </a:xfrm>
        </p:spPr>
        <p:txBody>
          <a:bodyPr spcFirstLastPara="1" wrap="square" lIns="91425" tIns="45700" rIns="91425" bIns="45700" anchor="t" anchorCtr="0">
            <a:noAutofit/>
          </a:bodyPr>
          <a:lstStyle/>
          <a:p>
            <a:pPr marL="137160" indent="0">
              <a:buClrTx/>
              <a:buSzPct val="100000"/>
              <a:buNone/>
            </a:pPr>
            <a:r>
              <a:rPr lang="en-US" sz="2400" dirty="0">
                <a:solidFill>
                  <a:schemeClr val="tx1"/>
                </a:solidFill>
                <a:latin typeface="Calibri"/>
                <a:cs typeface="Calibri"/>
              </a:rPr>
              <a:t>Financial Framework</a:t>
            </a:r>
          </a:p>
          <a:p>
            <a:pPr marL="137160" indent="0">
              <a:buClrTx/>
              <a:buSzPct val="100000"/>
              <a:buNone/>
            </a:pPr>
            <a:endParaRPr lang="en-US" sz="2400" dirty="0">
              <a:solidFill>
                <a:schemeClr val="tx1"/>
              </a:solidFill>
              <a:latin typeface="Calibri"/>
              <a:cs typeface="Calibri"/>
            </a:endParaRPr>
          </a:p>
          <a:p>
            <a:pPr marL="137160" indent="0">
              <a:buClrTx/>
              <a:buSzPct val="100000"/>
              <a:buNone/>
            </a:pPr>
            <a:r>
              <a:rPr lang="en-US" sz="2400" dirty="0">
                <a:solidFill>
                  <a:schemeClr val="tx1"/>
                </a:solidFill>
                <a:latin typeface="Calibri"/>
                <a:cs typeface="Calibri"/>
              </a:rPr>
              <a:t>Performance Indicators</a:t>
            </a:r>
            <a:endParaRPr lang="en-US" sz="2400" dirty="0">
              <a:solidFill>
                <a:schemeClr val="tx1"/>
              </a:solidFill>
              <a:latin typeface="Calibri" panose="020F0502020204030204" pitchFamily="34" charset="0"/>
              <a:cs typeface="Calibri" panose="020F0502020204030204" pitchFamily="34" charset="0"/>
            </a:endParaRPr>
          </a:p>
          <a:p>
            <a:pPr>
              <a:buClrTx/>
              <a:buSzPct val="100000"/>
            </a:pPr>
            <a:endParaRPr lang="en-US" sz="2400" dirty="0">
              <a:solidFill>
                <a:schemeClr val="tx1"/>
              </a:solidFill>
              <a:latin typeface="Calibri" panose="020F0502020204030204" pitchFamily="34" charset="0"/>
              <a:cs typeface="Calibri" panose="020F0502020204030204" pitchFamily="34" charset="0"/>
            </a:endParaRPr>
          </a:p>
          <a:p>
            <a:pPr marL="137160" indent="0">
              <a:buClrTx/>
              <a:buNone/>
            </a:pPr>
            <a:r>
              <a:rPr lang="en-US" sz="2400" dirty="0">
                <a:solidFill>
                  <a:schemeClr val="tx1"/>
                </a:solidFill>
                <a:latin typeface="Calibri"/>
                <a:cs typeface="Calibri"/>
              </a:rPr>
              <a:t>Template</a:t>
            </a:r>
            <a:endParaRPr lang="en-US" sz="2400" dirty="0">
              <a:solidFill>
                <a:schemeClr val="tx1"/>
              </a:solidFill>
              <a:latin typeface="Calibri" panose="020F0502020204030204" pitchFamily="34" charset="0"/>
              <a:cs typeface="Calibri" panose="020F0502020204030204" pitchFamily="34" charset="0"/>
            </a:endParaRPr>
          </a:p>
          <a:p>
            <a:pPr marL="137160" indent="0">
              <a:buClrTx/>
              <a:buSzPct val="100000"/>
              <a:buNone/>
            </a:pPr>
            <a:endParaRPr lang="en-US" dirty="0">
              <a:solidFill>
                <a:schemeClr val="tx1"/>
              </a:solidFill>
              <a:latin typeface="Calibri" panose="020F0502020204030204" pitchFamily="34" charset="0"/>
              <a:cs typeface="Calibri" panose="020F0502020204030204" pitchFamily="34" charset="0"/>
            </a:endParaRPr>
          </a:p>
          <a:p>
            <a:pPr lvl="1">
              <a:buClrTx/>
              <a:buSzPct val="100000"/>
            </a:pPr>
            <a:r>
              <a:rPr lang="en-US" sz="2400" dirty="0">
                <a:solidFill>
                  <a:schemeClr val="tx1"/>
                </a:solidFill>
                <a:latin typeface="Calibri" panose="020F0502020204030204" pitchFamily="34" charset="0"/>
                <a:cs typeface="Calibri" panose="020F0502020204030204" pitchFamily="34" charset="0"/>
                <a:hlinkClick r:id="rId4"/>
              </a:rPr>
              <a:t>Link to the document</a:t>
            </a:r>
            <a:endParaRPr lang="en-US" sz="2400" dirty="0">
              <a:solidFill>
                <a:schemeClr val="tx1"/>
              </a:solidFill>
              <a:latin typeface="Calibri" panose="020F0502020204030204" pitchFamily="34" charset="0"/>
              <a:cs typeface="Calibri" panose="020F0502020204030204" pitchFamily="34" charset="0"/>
            </a:endParaRPr>
          </a:p>
        </p:txBody>
      </p:sp>
      <p:pic>
        <p:nvPicPr>
          <p:cNvPr id="16" name="Picture 16" descr="Icon&#10;&#10;Description automatically generated">
            <a:extLst>
              <a:ext uri="{FF2B5EF4-FFF2-40B4-BE49-F238E27FC236}">
                <a16:creationId xmlns:a16="http://schemas.microsoft.com/office/drawing/2014/main" id="{1D1A1A75-D347-4EB5-B689-AD793C5DF373}"/>
              </a:ext>
            </a:extLst>
          </p:cNvPr>
          <p:cNvPicPr>
            <a:picLocks noChangeAspect="1"/>
          </p:cNvPicPr>
          <p:nvPr/>
        </p:nvPicPr>
        <p:blipFill>
          <a:blip r:embed="rId5"/>
          <a:stretch>
            <a:fillRect/>
          </a:stretch>
        </p:blipFill>
        <p:spPr>
          <a:xfrm>
            <a:off x="3931443" y="1764506"/>
            <a:ext cx="638175" cy="638175"/>
          </a:xfrm>
          <a:prstGeom prst="rect">
            <a:avLst/>
          </a:prstGeom>
        </p:spPr>
      </p:pic>
      <p:pic>
        <p:nvPicPr>
          <p:cNvPr id="17" name="Picture 17" descr="Icon&#10;&#10;Description automatically generated">
            <a:extLst>
              <a:ext uri="{FF2B5EF4-FFF2-40B4-BE49-F238E27FC236}">
                <a16:creationId xmlns:a16="http://schemas.microsoft.com/office/drawing/2014/main" id="{D108DDCB-C6AC-4E4E-AC78-5AA2B4103C98}"/>
              </a:ext>
            </a:extLst>
          </p:cNvPr>
          <p:cNvPicPr>
            <a:picLocks noChangeAspect="1"/>
          </p:cNvPicPr>
          <p:nvPr/>
        </p:nvPicPr>
        <p:blipFill>
          <a:blip r:embed="rId6"/>
          <a:stretch>
            <a:fillRect/>
          </a:stretch>
        </p:blipFill>
        <p:spPr>
          <a:xfrm>
            <a:off x="3967162" y="2788443"/>
            <a:ext cx="638175" cy="638175"/>
          </a:xfrm>
          <a:prstGeom prst="rect">
            <a:avLst/>
          </a:prstGeom>
        </p:spPr>
      </p:pic>
      <p:pic>
        <p:nvPicPr>
          <p:cNvPr id="18" name="Picture 18" descr="Icon&#10;&#10;Description automatically generated">
            <a:extLst>
              <a:ext uri="{FF2B5EF4-FFF2-40B4-BE49-F238E27FC236}">
                <a16:creationId xmlns:a16="http://schemas.microsoft.com/office/drawing/2014/main" id="{DB482E88-9991-4643-AFB1-715EDDC5E749}"/>
              </a:ext>
            </a:extLst>
          </p:cNvPr>
          <p:cNvPicPr>
            <a:picLocks noChangeAspect="1"/>
          </p:cNvPicPr>
          <p:nvPr/>
        </p:nvPicPr>
        <p:blipFill>
          <a:blip r:embed="rId7"/>
          <a:stretch>
            <a:fillRect/>
          </a:stretch>
        </p:blipFill>
        <p:spPr>
          <a:xfrm>
            <a:off x="3931443" y="3926681"/>
            <a:ext cx="638175" cy="647700"/>
          </a:xfrm>
          <a:prstGeom prst="rect">
            <a:avLst/>
          </a:prstGeom>
        </p:spPr>
      </p:pic>
      <p:pic>
        <p:nvPicPr>
          <p:cNvPr id="19" name="Picture 19" descr="Icon&#10;&#10;Description automatically generated">
            <a:extLst>
              <a:ext uri="{FF2B5EF4-FFF2-40B4-BE49-F238E27FC236}">
                <a16:creationId xmlns:a16="http://schemas.microsoft.com/office/drawing/2014/main" id="{90C8E11D-2FA1-4D0C-BB04-A22AE14B2E7F}"/>
              </a:ext>
            </a:extLst>
          </p:cNvPr>
          <p:cNvPicPr>
            <a:picLocks noChangeAspect="1"/>
          </p:cNvPicPr>
          <p:nvPr/>
        </p:nvPicPr>
        <p:blipFill>
          <a:blip r:embed="rId8"/>
          <a:stretch>
            <a:fillRect/>
          </a:stretch>
        </p:blipFill>
        <p:spPr>
          <a:xfrm>
            <a:off x="3967162" y="4986338"/>
            <a:ext cx="638175" cy="647700"/>
          </a:xfrm>
          <a:prstGeom prst="rect">
            <a:avLst/>
          </a:prstGeom>
        </p:spPr>
      </p:pic>
      <p:pic>
        <p:nvPicPr>
          <p:cNvPr id="1028" name="Picture 4">
            <a:extLst>
              <a:ext uri="{FF2B5EF4-FFF2-40B4-BE49-F238E27FC236}">
                <a16:creationId xmlns:a16="http://schemas.microsoft.com/office/drawing/2014/main" id="{0FD529A9-278A-4546-8E23-14F85C989AB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7285" y="1600704"/>
            <a:ext cx="3283352" cy="3933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2824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7DEB22-0DF3-404D-B895-C1F9A3D0E3FD}"/>
              </a:ext>
            </a:extLst>
          </p:cNvPr>
          <p:cNvSpPr>
            <a:spLocks noGrp="1"/>
          </p:cNvSpPr>
          <p:nvPr>
            <p:ph type="body" idx="1"/>
          </p:nvPr>
        </p:nvSpPr>
        <p:spPr>
          <a:xfrm>
            <a:off x="864315" y="1374980"/>
            <a:ext cx="8788400" cy="4388316"/>
          </a:xfrm>
        </p:spPr>
        <p:txBody>
          <a:bodyPr>
            <a:normAutofit fontScale="40000" lnSpcReduction="20000"/>
          </a:bodyPr>
          <a:lstStyle/>
          <a:p>
            <a:pPr algn="ctr"/>
            <a:r>
              <a:rPr lang="en-US" sz="6400" dirty="0"/>
              <a:t>“If you can’t measure it, you can’t improve it.” </a:t>
            </a:r>
          </a:p>
          <a:p>
            <a:pPr marL="137160" indent="0" algn="ctr">
              <a:buNone/>
            </a:pPr>
            <a:r>
              <a:rPr lang="en-US" sz="6400" dirty="0"/>
              <a:t>Peter Drucker</a:t>
            </a:r>
          </a:p>
          <a:p>
            <a:pPr algn="ctr"/>
            <a:endParaRPr lang="en-US" sz="6400" dirty="0"/>
          </a:p>
          <a:p>
            <a:pPr algn="ctr"/>
            <a:endParaRPr lang="en-US" sz="6400" dirty="0"/>
          </a:p>
          <a:p>
            <a:pPr algn="ctr"/>
            <a:endParaRPr lang="en-US" sz="6400" dirty="0"/>
          </a:p>
          <a:p>
            <a:pPr algn="ctr"/>
            <a:endParaRPr lang="en-US" sz="6400" dirty="0"/>
          </a:p>
          <a:p>
            <a:pPr algn="ctr"/>
            <a:endParaRPr lang="en-US" sz="6400" dirty="0"/>
          </a:p>
          <a:p>
            <a:pPr algn="ctr"/>
            <a:r>
              <a:rPr lang="en-US" sz="6400" dirty="0"/>
              <a:t>Are you measuring the right things?</a:t>
            </a:r>
          </a:p>
        </p:txBody>
      </p:sp>
      <p:pic>
        <p:nvPicPr>
          <p:cNvPr id="5" name="Graphic 4" descr="Alterations &amp; Tailoring outline">
            <a:extLst>
              <a:ext uri="{FF2B5EF4-FFF2-40B4-BE49-F238E27FC236}">
                <a16:creationId xmlns:a16="http://schemas.microsoft.com/office/drawing/2014/main" id="{CD8EA5EA-A776-4633-8074-E7F8278379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53803" y="1925570"/>
            <a:ext cx="5731098" cy="2639991"/>
          </a:xfrm>
          <a:prstGeom prst="rect">
            <a:avLst/>
          </a:prstGeom>
        </p:spPr>
      </p:pic>
    </p:spTree>
    <p:extLst>
      <p:ext uri="{BB962C8B-B14F-4D97-AF65-F5344CB8AC3E}">
        <p14:creationId xmlns:p14="http://schemas.microsoft.com/office/powerpoint/2010/main" val="10963790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C1E7E-BF34-4A74-9DD6-9B1D5D6ED3F1}"/>
              </a:ext>
            </a:extLst>
          </p:cNvPr>
          <p:cNvSpPr>
            <a:spLocks noGrp="1"/>
          </p:cNvSpPr>
          <p:nvPr>
            <p:ph type="title"/>
          </p:nvPr>
        </p:nvSpPr>
        <p:spPr>
          <a:xfrm>
            <a:off x="812801" y="1498604"/>
            <a:ext cx="2374720" cy="1804827"/>
          </a:xfrm>
        </p:spPr>
        <p:txBody>
          <a:bodyPr>
            <a:normAutofit/>
          </a:bodyPr>
          <a:lstStyle/>
          <a:p>
            <a:pPr algn="ctr"/>
            <a:r>
              <a:rPr lang="en-US" sz="3000" dirty="0"/>
              <a:t>Financial Framework Overview</a:t>
            </a:r>
          </a:p>
        </p:txBody>
      </p:sp>
      <p:sp>
        <p:nvSpPr>
          <p:cNvPr id="5" name="Slide Number Placeholder 4">
            <a:extLst>
              <a:ext uri="{FF2B5EF4-FFF2-40B4-BE49-F238E27FC236}">
                <a16:creationId xmlns:a16="http://schemas.microsoft.com/office/drawing/2014/main" id="{96E55BDB-9D65-4B17-B441-7C38EB939F89}"/>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900" b="0" i="0" u="none" strike="noStrike" kern="0" cap="none" spc="0" normalizeH="0" baseline="0" noProof="0" smtClean="0">
                <a:ln>
                  <a:noFill/>
                </a:ln>
                <a:solidFill>
                  <a:srgbClr val="A5B592"/>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44</a:t>
            </a:fld>
            <a:endParaRPr kumimoji="0" lang="en" sz="900" b="0" i="0" u="none" strike="noStrike" kern="0" cap="none" spc="0" normalizeH="0" baseline="0" noProof="0">
              <a:ln>
                <a:noFill/>
              </a:ln>
              <a:solidFill>
                <a:srgbClr val="A5B592"/>
              </a:solidFill>
              <a:effectLst/>
              <a:uLnTx/>
              <a:uFillTx/>
              <a:latin typeface="Trebuchet MS"/>
              <a:sym typeface="Trebuchet MS"/>
            </a:endParaRPr>
          </a:p>
        </p:txBody>
      </p:sp>
      <p:pic>
        <p:nvPicPr>
          <p:cNvPr id="6" name="Picture 5">
            <a:extLst>
              <a:ext uri="{FF2B5EF4-FFF2-40B4-BE49-F238E27FC236}">
                <a16:creationId xmlns:a16="http://schemas.microsoft.com/office/drawing/2014/main" id="{F49929DD-BE75-4065-AE34-54EA85DE8FE5}"/>
              </a:ext>
            </a:extLst>
          </p:cNvPr>
          <p:cNvPicPr>
            <a:picLocks noChangeAspect="1"/>
          </p:cNvPicPr>
          <p:nvPr/>
        </p:nvPicPr>
        <p:blipFill>
          <a:blip r:embed="rId3"/>
          <a:stretch>
            <a:fillRect/>
          </a:stretch>
        </p:blipFill>
        <p:spPr>
          <a:xfrm>
            <a:off x="3370783" y="1382759"/>
            <a:ext cx="6191780" cy="4201668"/>
          </a:xfrm>
          <a:prstGeom prst="rect">
            <a:avLst/>
          </a:prstGeom>
        </p:spPr>
      </p:pic>
      <p:sp>
        <p:nvSpPr>
          <p:cNvPr id="8" name="TextBox 7">
            <a:extLst>
              <a:ext uri="{FF2B5EF4-FFF2-40B4-BE49-F238E27FC236}">
                <a16:creationId xmlns:a16="http://schemas.microsoft.com/office/drawing/2014/main" id="{6F874C82-AAD4-4AA3-B0E5-21F2F7E8C4E7}"/>
              </a:ext>
            </a:extLst>
          </p:cNvPr>
          <p:cNvSpPr txBox="1"/>
          <p:nvPr/>
        </p:nvSpPr>
        <p:spPr>
          <a:xfrm>
            <a:off x="2593484" y="402601"/>
            <a:ext cx="6114244"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Trebuchet MS" panose="020B0603020202020204" pitchFamily="34" charset="0"/>
                <a:cs typeface="Calibri"/>
                <a:sym typeface="Arial"/>
              </a:rPr>
              <a:t>CCAP’s Toolkit</a:t>
            </a:r>
            <a:br>
              <a:rPr kumimoji="0" lang="en-US" sz="2000" b="1" i="0" u="none" strike="noStrike" kern="0" cap="none" spc="0" normalizeH="0" baseline="0" noProof="0" dirty="0">
                <a:ln>
                  <a:noFill/>
                </a:ln>
                <a:solidFill>
                  <a:srgbClr val="000000"/>
                </a:solidFill>
                <a:effectLst/>
                <a:uLnTx/>
                <a:uFillTx/>
                <a:latin typeface="Trebuchet MS" panose="020B0603020202020204" pitchFamily="34" charset="0"/>
                <a:cs typeface="Calibri"/>
                <a:sym typeface="Arial"/>
              </a:rPr>
            </a:br>
            <a:r>
              <a:rPr kumimoji="0" lang="en-US" sz="2000" b="1" i="0" u="none" strike="noStrike" kern="0" cap="none" spc="0" normalizeH="0" baseline="0" noProof="0" dirty="0">
                <a:ln>
                  <a:noFill/>
                </a:ln>
                <a:solidFill>
                  <a:srgbClr val="000000"/>
                </a:solidFill>
                <a:effectLst/>
                <a:uLnTx/>
                <a:uFillTx/>
                <a:latin typeface="Trebuchet MS" panose="020B0603020202020204" pitchFamily="34" charset="0"/>
                <a:cs typeface="Calibri"/>
                <a:sym typeface="Arial"/>
              </a:rPr>
              <a:t>Financial Health &amp; Sustainability Framework</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p:pic>
        <p:nvPicPr>
          <p:cNvPr id="9" name="Picture 8">
            <a:extLst>
              <a:ext uri="{FF2B5EF4-FFF2-40B4-BE49-F238E27FC236}">
                <a16:creationId xmlns:a16="http://schemas.microsoft.com/office/drawing/2014/main" id="{2B4FBFCD-EC12-4174-86E6-5C6E72C7FE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6144" y="5861008"/>
            <a:ext cx="3001948" cy="99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3676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7A8851-8986-4B5A-BF9C-57F10305F97B}"/>
              </a:ext>
            </a:extLst>
          </p:cNvPr>
          <p:cNvSpPr>
            <a:spLocks noGrp="1"/>
          </p:cNvSpPr>
          <p:nvPr>
            <p:ph type="body" idx="1"/>
          </p:nvPr>
        </p:nvSpPr>
        <p:spPr>
          <a:xfrm>
            <a:off x="5736528" y="2578100"/>
            <a:ext cx="4514716" cy="2017329"/>
          </a:xfrm>
        </p:spPr>
        <p:txBody>
          <a:bodyPr>
            <a:normAutofit fontScale="25000" lnSpcReduction="20000"/>
          </a:bodyPr>
          <a:lstStyle/>
          <a:p>
            <a:endParaRPr lang="en-US" dirty="0">
              <a:solidFill>
                <a:srgbClr val="3E535F"/>
              </a:solidFill>
              <a:latin typeface="Calibri" panose="020F0502020204030204" pitchFamily="34" charset="0"/>
              <a:ea typeface="SimSun" panose="02010600030101010101" pitchFamily="2" charset="-122"/>
              <a:cs typeface="Times New Roman" panose="02020603050405020304" pitchFamily="18" charset="0"/>
            </a:endParaRPr>
          </a:p>
          <a:p>
            <a:pPr marL="1108710" lvl="1" indent="-514350">
              <a:buFont typeface="+mj-lt"/>
              <a:buAutoNum type="arabicPeriod"/>
            </a:pPr>
            <a:r>
              <a:rPr lang="en-US" sz="12000" dirty="0">
                <a:solidFill>
                  <a:srgbClr val="3E535F"/>
                </a:solidFill>
                <a:effectLst/>
                <a:latin typeface="Calibri" panose="020F0502020204030204" pitchFamily="34" charset="0"/>
                <a:ea typeface="SimSun" panose="02010600030101010101" pitchFamily="2" charset="-122"/>
                <a:cs typeface="Times New Roman" panose="02020603050405020304" pitchFamily="18" charset="0"/>
              </a:rPr>
              <a:t>Near-term</a:t>
            </a:r>
          </a:p>
          <a:p>
            <a:pPr marL="1108710" lvl="1" indent="-514350">
              <a:buFont typeface="+mj-lt"/>
              <a:buAutoNum type="arabicPeriod"/>
            </a:pPr>
            <a:endParaRPr lang="en-US" sz="12000" dirty="0">
              <a:solidFill>
                <a:srgbClr val="3E535F"/>
              </a:solidFill>
              <a:effectLst/>
              <a:latin typeface="Calibri" panose="020F0502020204030204" pitchFamily="34" charset="0"/>
              <a:ea typeface="SimSun" panose="02010600030101010101" pitchFamily="2" charset="-122"/>
              <a:cs typeface="Times New Roman" panose="02020603050405020304" pitchFamily="18" charset="0"/>
            </a:endParaRPr>
          </a:p>
          <a:p>
            <a:pPr marL="1108710" lvl="1" indent="-514350">
              <a:buFont typeface="+mj-lt"/>
              <a:buAutoNum type="arabicPeriod"/>
            </a:pPr>
            <a:r>
              <a:rPr lang="en-US" sz="12000" dirty="0">
                <a:solidFill>
                  <a:srgbClr val="3E535F"/>
                </a:solidFill>
                <a:latin typeface="Calibri" panose="020F0502020204030204" pitchFamily="34" charset="0"/>
                <a:ea typeface="SimSun" panose="02010600030101010101" pitchFamily="2" charset="-122"/>
                <a:cs typeface="Times New Roman" panose="02020603050405020304" pitchFamily="18" charset="0"/>
              </a:rPr>
              <a:t>S</a:t>
            </a:r>
            <a:r>
              <a:rPr lang="en-US" sz="12000" dirty="0">
                <a:solidFill>
                  <a:srgbClr val="3E535F"/>
                </a:solidFill>
                <a:effectLst/>
                <a:latin typeface="Calibri" panose="020F0502020204030204" pitchFamily="34" charset="0"/>
                <a:ea typeface="SimSun" panose="02010600030101010101" pitchFamily="2" charset="-122"/>
                <a:cs typeface="Times New Roman" panose="02020603050405020304" pitchFamily="18" charset="0"/>
              </a:rPr>
              <a:t>ustainability</a:t>
            </a:r>
          </a:p>
          <a:p>
            <a:pPr marL="1108710" lvl="1" indent="-514350">
              <a:buFont typeface="+mj-lt"/>
              <a:buAutoNum type="arabicPeriod"/>
            </a:pPr>
            <a:endParaRPr lang="en-US" sz="12000" dirty="0">
              <a:solidFill>
                <a:srgbClr val="3E535F"/>
              </a:solidFill>
              <a:effectLst/>
              <a:latin typeface="Calibri" panose="020F0502020204030204" pitchFamily="34" charset="0"/>
              <a:ea typeface="SimSun" panose="02010600030101010101" pitchFamily="2" charset="-122"/>
              <a:cs typeface="Times New Roman" panose="02020603050405020304" pitchFamily="18" charset="0"/>
            </a:endParaRPr>
          </a:p>
          <a:p>
            <a:pPr marL="1108710" lvl="1" indent="-514350">
              <a:buFont typeface="+mj-lt"/>
              <a:buAutoNum type="arabicPeriod"/>
            </a:pPr>
            <a:r>
              <a:rPr lang="en-US" sz="12000" dirty="0">
                <a:solidFill>
                  <a:srgbClr val="3E535F"/>
                </a:solidFill>
                <a:latin typeface="Calibri" panose="020F0502020204030204" pitchFamily="34" charset="0"/>
                <a:ea typeface="SimSun" panose="02010600030101010101" pitchFamily="2" charset="-122"/>
                <a:cs typeface="Times New Roman" panose="02020603050405020304" pitchFamily="18" charset="0"/>
              </a:rPr>
              <a:t>Fiscal Controls</a:t>
            </a:r>
            <a:endParaRPr lang="en-US" sz="12000" dirty="0">
              <a:solidFill>
                <a:srgbClr val="3E535F"/>
              </a:solidFill>
              <a:effectLst/>
              <a:latin typeface="Calibri" panose="020F0502020204030204" pitchFamily="34" charset="0"/>
              <a:ea typeface="SimSun" panose="02010600030101010101" pitchFamily="2" charset="-122"/>
              <a:cs typeface="Times New Roman" panose="02020603050405020304" pitchFamily="18" charset="0"/>
            </a:endParaRPr>
          </a:p>
          <a:p>
            <a:endParaRPr lang="en-US" dirty="0"/>
          </a:p>
        </p:txBody>
      </p:sp>
      <p:sp>
        <p:nvSpPr>
          <p:cNvPr id="4" name="Text Placeholder 3">
            <a:extLst>
              <a:ext uri="{FF2B5EF4-FFF2-40B4-BE49-F238E27FC236}">
                <a16:creationId xmlns:a16="http://schemas.microsoft.com/office/drawing/2014/main" id="{0E01D99B-7AF1-407D-B681-1FF27256E4F4}"/>
              </a:ext>
            </a:extLst>
          </p:cNvPr>
          <p:cNvSpPr>
            <a:spLocks noGrp="1"/>
          </p:cNvSpPr>
          <p:nvPr>
            <p:ph type="body" idx="2"/>
          </p:nvPr>
        </p:nvSpPr>
        <p:spPr>
          <a:xfrm>
            <a:off x="722648" y="1965086"/>
            <a:ext cx="2690253" cy="4076280"/>
          </a:xfrm>
        </p:spPr>
        <p:txBody>
          <a:bodyPr>
            <a:normAutofit lnSpcReduction="10000"/>
          </a:bodyPr>
          <a:lstStyle/>
          <a:p>
            <a:pPr algn="ctr"/>
            <a:r>
              <a:rPr lang="en-US" sz="30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The Framework includes three measures to evaluate a school’s financial performance </a:t>
            </a:r>
          </a:p>
          <a:p>
            <a:endParaRPr lang="en-US" dirty="0"/>
          </a:p>
        </p:txBody>
      </p:sp>
      <p:sp>
        <p:nvSpPr>
          <p:cNvPr id="5" name="Slide Number Placeholder 4">
            <a:extLst>
              <a:ext uri="{FF2B5EF4-FFF2-40B4-BE49-F238E27FC236}">
                <a16:creationId xmlns:a16="http://schemas.microsoft.com/office/drawing/2014/main" id="{43FA5BB7-2E9F-4EDC-8A01-E9A1006624B1}"/>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900" b="0" i="0" u="none" strike="noStrike" kern="0" cap="none" spc="0" normalizeH="0" baseline="0" noProof="0" smtClean="0">
                <a:ln>
                  <a:noFill/>
                </a:ln>
                <a:solidFill>
                  <a:srgbClr val="A5B592"/>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45</a:t>
            </a:fld>
            <a:endParaRPr kumimoji="0" lang="en" sz="900" b="0" i="0" u="none" strike="noStrike" kern="0" cap="none" spc="0" normalizeH="0" baseline="0" noProof="0">
              <a:ln>
                <a:noFill/>
              </a:ln>
              <a:solidFill>
                <a:srgbClr val="A5B592"/>
              </a:solidFill>
              <a:effectLst/>
              <a:uLnTx/>
              <a:uFillTx/>
              <a:latin typeface="Trebuchet MS"/>
              <a:sym typeface="Trebuchet MS"/>
            </a:endParaRPr>
          </a:p>
        </p:txBody>
      </p:sp>
      <p:sp>
        <p:nvSpPr>
          <p:cNvPr id="8" name="Title 7">
            <a:extLst>
              <a:ext uri="{FF2B5EF4-FFF2-40B4-BE49-F238E27FC236}">
                <a16:creationId xmlns:a16="http://schemas.microsoft.com/office/drawing/2014/main" id="{F5A673F0-A653-41B6-8C4D-55CA7273646C}"/>
              </a:ext>
            </a:extLst>
          </p:cNvPr>
          <p:cNvSpPr>
            <a:spLocks noGrp="1"/>
          </p:cNvSpPr>
          <p:nvPr>
            <p:ph type="title"/>
          </p:nvPr>
        </p:nvSpPr>
        <p:spPr>
          <a:xfrm>
            <a:off x="722648" y="506927"/>
            <a:ext cx="8730445" cy="1277938"/>
          </a:xfrm>
        </p:spPr>
        <p:txBody>
          <a:bodyPr>
            <a:normAutofit/>
          </a:bodyPr>
          <a:lstStyle/>
          <a:p>
            <a:pPr algn="ctr"/>
            <a:r>
              <a:rPr lang="en-US" sz="3600" b="1" dirty="0">
                <a:solidFill>
                  <a:schemeClr val="accent2"/>
                </a:solidFill>
              </a:rPr>
              <a:t>Fiscal Health</a:t>
            </a:r>
            <a:br>
              <a:rPr lang="en-US" sz="3600" b="1" dirty="0">
                <a:solidFill>
                  <a:schemeClr val="accent2"/>
                </a:solidFill>
              </a:rPr>
            </a:br>
            <a:r>
              <a:rPr lang="en-US" sz="3600" b="1" dirty="0"/>
              <a:t>Near Term Indicators</a:t>
            </a:r>
          </a:p>
        </p:txBody>
      </p:sp>
      <p:sp>
        <p:nvSpPr>
          <p:cNvPr id="9" name="Arrow: Striped Right 8">
            <a:extLst>
              <a:ext uri="{FF2B5EF4-FFF2-40B4-BE49-F238E27FC236}">
                <a16:creationId xmlns:a16="http://schemas.microsoft.com/office/drawing/2014/main" id="{4E89C4AD-5AB1-4C06-AB23-60898B150060}"/>
              </a:ext>
            </a:extLst>
          </p:cNvPr>
          <p:cNvSpPr/>
          <p:nvPr/>
        </p:nvSpPr>
        <p:spPr>
          <a:xfrm>
            <a:off x="3709116" y="2897746"/>
            <a:ext cx="1545464" cy="137803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0" name="Picture 9">
            <a:extLst>
              <a:ext uri="{FF2B5EF4-FFF2-40B4-BE49-F238E27FC236}">
                <a16:creationId xmlns:a16="http://schemas.microsoft.com/office/drawing/2014/main" id="{8FA66767-9C4B-40B9-AB8E-9C2D62FA46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6144" y="5861008"/>
            <a:ext cx="3001948" cy="99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2821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28A61CF-0FC4-4DEA-83A1-7F2B53CB4DA5}"/>
              </a:ext>
            </a:extLst>
          </p:cNvPr>
          <p:cNvSpPr>
            <a:spLocks noGrp="1"/>
          </p:cNvSpPr>
          <p:nvPr>
            <p:ph type="title"/>
          </p:nvPr>
        </p:nvSpPr>
        <p:spPr/>
        <p:txBody>
          <a:bodyPr/>
          <a:lstStyle/>
          <a:p>
            <a:pPr algn="ctr"/>
            <a:r>
              <a:rPr lang="en-US" b="1" dirty="0">
                <a:solidFill>
                  <a:schemeClr val="accent2"/>
                </a:solidFill>
              </a:rPr>
              <a:t>Fiscal Health</a:t>
            </a:r>
            <a:br>
              <a:rPr lang="en-US" b="1" dirty="0">
                <a:solidFill>
                  <a:schemeClr val="accent2"/>
                </a:solidFill>
              </a:rPr>
            </a:br>
            <a:r>
              <a:rPr lang="en-US" b="1" dirty="0"/>
              <a:t>Near Term Indicators</a:t>
            </a:r>
          </a:p>
        </p:txBody>
      </p:sp>
      <p:sp>
        <p:nvSpPr>
          <p:cNvPr id="5" name="Slide Number Placeholder 4">
            <a:extLst>
              <a:ext uri="{FF2B5EF4-FFF2-40B4-BE49-F238E27FC236}">
                <a16:creationId xmlns:a16="http://schemas.microsoft.com/office/drawing/2014/main" id="{6C55FFCF-20F6-41D9-BE0A-45616765C69D}"/>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900" b="0" i="0" u="none" strike="noStrike" kern="0" cap="none" spc="0" normalizeH="0" baseline="0" noProof="0" smtClean="0">
                <a:ln>
                  <a:noFill/>
                </a:ln>
                <a:solidFill>
                  <a:srgbClr val="A5B592"/>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46</a:t>
            </a:fld>
            <a:endParaRPr kumimoji="0" lang="en" sz="900" b="0" i="0" u="none" strike="noStrike" kern="0" cap="none" spc="0" normalizeH="0" baseline="0" noProof="0">
              <a:ln>
                <a:noFill/>
              </a:ln>
              <a:solidFill>
                <a:srgbClr val="A5B592"/>
              </a:solidFill>
              <a:effectLst/>
              <a:uLnTx/>
              <a:uFillTx/>
              <a:latin typeface="Trebuchet MS"/>
              <a:sym typeface="Trebuchet MS"/>
            </a:endParaRPr>
          </a:p>
        </p:txBody>
      </p:sp>
      <p:graphicFrame>
        <p:nvGraphicFramePr>
          <p:cNvPr id="11" name="Text Placeholder 8">
            <a:extLst>
              <a:ext uri="{FF2B5EF4-FFF2-40B4-BE49-F238E27FC236}">
                <a16:creationId xmlns:a16="http://schemas.microsoft.com/office/drawing/2014/main" id="{6B3BEE11-0C95-4617-A567-2A37D0ABC8CC}"/>
              </a:ext>
            </a:extLst>
          </p:cNvPr>
          <p:cNvGraphicFramePr/>
          <p:nvPr/>
        </p:nvGraphicFramePr>
        <p:xfrm>
          <a:off x="812800" y="2160590"/>
          <a:ext cx="8463619" cy="3880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16">
            <a:extLst>
              <a:ext uri="{FF2B5EF4-FFF2-40B4-BE49-F238E27FC236}">
                <a16:creationId xmlns:a16="http://schemas.microsoft.com/office/drawing/2014/main" id="{A75E193C-33EA-459D-A982-A4587662778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06144" y="5861008"/>
            <a:ext cx="3001948" cy="99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1641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28A61CF-0FC4-4DEA-83A1-7F2B53CB4DA5}"/>
              </a:ext>
            </a:extLst>
          </p:cNvPr>
          <p:cNvSpPr>
            <a:spLocks noGrp="1"/>
          </p:cNvSpPr>
          <p:nvPr>
            <p:ph type="title"/>
          </p:nvPr>
        </p:nvSpPr>
        <p:spPr/>
        <p:txBody>
          <a:bodyPr/>
          <a:lstStyle/>
          <a:p>
            <a:pPr algn="ctr"/>
            <a:r>
              <a:rPr lang="en-US" b="1" dirty="0">
                <a:solidFill>
                  <a:schemeClr val="accent2"/>
                </a:solidFill>
              </a:rPr>
              <a:t>Fiscal Health</a:t>
            </a:r>
            <a:br>
              <a:rPr lang="en-US" b="1" dirty="0">
                <a:solidFill>
                  <a:schemeClr val="accent2"/>
                </a:solidFill>
              </a:rPr>
            </a:br>
            <a:r>
              <a:rPr lang="en-US" b="1" dirty="0"/>
              <a:t>Sustainability Indicators</a:t>
            </a:r>
          </a:p>
        </p:txBody>
      </p:sp>
      <p:sp>
        <p:nvSpPr>
          <p:cNvPr id="5" name="Slide Number Placeholder 4">
            <a:extLst>
              <a:ext uri="{FF2B5EF4-FFF2-40B4-BE49-F238E27FC236}">
                <a16:creationId xmlns:a16="http://schemas.microsoft.com/office/drawing/2014/main" id="{6C55FFCF-20F6-41D9-BE0A-45616765C69D}"/>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900" b="0" i="0" u="none" strike="noStrike" kern="0" cap="none" spc="0" normalizeH="0" baseline="0" noProof="0" smtClean="0">
                <a:ln>
                  <a:noFill/>
                </a:ln>
                <a:solidFill>
                  <a:srgbClr val="A5B592"/>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47</a:t>
            </a:fld>
            <a:endParaRPr kumimoji="0" lang="en" sz="900" b="0" i="0" u="none" strike="noStrike" kern="0" cap="none" spc="0" normalizeH="0" baseline="0" noProof="0">
              <a:ln>
                <a:noFill/>
              </a:ln>
              <a:solidFill>
                <a:srgbClr val="A5B592"/>
              </a:solidFill>
              <a:effectLst/>
              <a:uLnTx/>
              <a:uFillTx/>
              <a:latin typeface="Trebuchet MS"/>
              <a:sym typeface="Trebuchet MS"/>
            </a:endParaRPr>
          </a:p>
        </p:txBody>
      </p:sp>
      <p:graphicFrame>
        <p:nvGraphicFramePr>
          <p:cNvPr id="11" name="Text Placeholder 8">
            <a:extLst>
              <a:ext uri="{FF2B5EF4-FFF2-40B4-BE49-F238E27FC236}">
                <a16:creationId xmlns:a16="http://schemas.microsoft.com/office/drawing/2014/main" id="{6B3BEE11-0C95-4617-A567-2A37D0ABC8CC}"/>
              </a:ext>
            </a:extLst>
          </p:cNvPr>
          <p:cNvGraphicFramePr/>
          <p:nvPr/>
        </p:nvGraphicFramePr>
        <p:xfrm>
          <a:off x="812800" y="2160590"/>
          <a:ext cx="8463619" cy="3880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5576C6DB-5B0B-4F05-BC21-1687FA2BFDF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06144" y="5861008"/>
            <a:ext cx="3001948" cy="99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0229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28A61CF-0FC4-4DEA-83A1-7F2B53CB4DA5}"/>
              </a:ext>
            </a:extLst>
          </p:cNvPr>
          <p:cNvSpPr>
            <a:spLocks noGrp="1"/>
          </p:cNvSpPr>
          <p:nvPr>
            <p:ph type="title"/>
          </p:nvPr>
        </p:nvSpPr>
        <p:spPr/>
        <p:txBody>
          <a:bodyPr/>
          <a:lstStyle/>
          <a:p>
            <a:pPr algn="ctr"/>
            <a:r>
              <a:rPr lang="en-US" b="1" dirty="0">
                <a:solidFill>
                  <a:schemeClr val="accent2"/>
                </a:solidFill>
              </a:rPr>
              <a:t>Fiscal Health</a:t>
            </a:r>
            <a:br>
              <a:rPr lang="en-US" b="1" dirty="0">
                <a:solidFill>
                  <a:schemeClr val="accent2"/>
                </a:solidFill>
              </a:rPr>
            </a:br>
            <a:r>
              <a:rPr lang="en-US" b="1" dirty="0"/>
              <a:t>Fiscal Compliance</a:t>
            </a:r>
          </a:p>
        </p:txBody>
      </p:sp>
      <p:sp>
        <p:nvSpPr>
          <p:cNvPr id="5" name="Slide Number Placeholder 4">
            <a:extLst>
              <a:ext uri="{FF2B5EF4-FFF2-40B4-BE49-F238E27FC236}">
                <a16:creationId xmlns:a16="http://schemas.microsoft.com/office/drawing/2014/main" id="{6C55FFCF-20F6-41D9-BE0A-45616765C69D}"/>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900" b="0" i="0" u="none" strike="noStrike" kern="0" cap="none" spc="0" normalizeH="0" baseline="0" noProof="0" smtClean="0">
                <a:ln>
                  <a:noFill/>
                </a:ln>
                <a:solidFill>
                  <a:srgbClr val="A5B592"/>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48</a:t>
            </a:fld>
            <a:endParaRPr kumimoji="0" lang="en" sz="900" b="0" i="0" u="none" strike="noStrike" kern="0" cap="none" spc="0" normalizeH="0" baseline="0" noProof="0">
              <a:ln>
                <a:noFill/>
              </a:ln>
              <a:solidFill>
                <a:srgbClr val="A5B592"/>
              </a:solidFill>
              <a:effectLst/>
              <a:uLnTx/>
              <a:uFillTx/>
              <a:latin typeface="Trebuchet MS"/>
              <a:sym typeface="Trebuchet MS"/>
            </a:endParaRPr>
          </a:p>
        </p:txBody>
      </p:sp>
      <p:graphicFrame>
        <p:nvGraphicFramePr>
          <p:cNvPr id="11" name="Text Placeholder 8">
            <a:extLst>
              <a:ext uri="{FF2B5EF4-FFF2-40B4-BE49-F238E27FC236}">
                <a16:creationId xmlns:a16="http://schemas.microsoft.com/office/drawing/2014/main" id="{6B3BEE11-0C95-4617-A567-2A37D0ABC8CC}"/>
              </a:ext>
            </a:extLst>
          </p:cNvPr>
          <p:cNvGraphicFramePr/>
          <p:nvPr/>
        </p:nvGraphicFramePr>
        <p:xfrm>
          <a:off x="812800" y="2160590"/>
          <a:ext cx="8463619" cy="3880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A706C3C4-5FEA-4087-BC9B-1A9A7C81F68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06144" y="5861008"/>
            <a:ext cx="3001948" cy="99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59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SSC Financial Projection Dartboard</a:t>
            </a:r>
          </a:p>
        </p:txBody>
      </p:sp>
      <p:sp>
        <p:nvSpPr>
          <p:cNvPr id="6" name="Content Placeholder 5">
            <a:extLst>
              <a:ext uri="{FF2B5EF4-FFF2-40B4-BE49-F238E27FC236}">
                <a16:creationId xmlns:a16="http://schemas.microsoft.com/office/drawing/2014/main" id="{0683BE01-E8ED-314E-A0A8-7BB2323E1584}"/>
              </a:ext>
            </a:extLst>
          </p:cNvPr>
          <p:cNvSpPr>
            <a:spLocks noGrp="1"/>
          </p:cNvSpPr>
          <p:nvPr>
            <p:ph sz="half" idx="2"/>
          </p:nvPr>
        </p:nvSpPr>
        <p:spPr>
          <a:xfrm>
            <a:off x="85241" y="4932238"/>
            <a:ext cx="12106759" cy="2137024"/>
          </a:xfrm>
        </p:spPr>
        <p:txBody>
          <a:bodyPr/>
          <a:lstStyle/>
          <a:p>
            <a:pPr>
              <a:spcAft>
                <a:spcPts val="1200"/>
              </a:spcAft>
            </a:pPr>
            <a:r>
              <a:rPr lang="en-US" dirty="0"/>
              <a:t>COLA is at higher levels</a:t>
            </a:r>
          </a:p>
          <a:p>
            <a:pPr lvl="1">
              <a:spcAft>
                <a:spcPts val="1200"/>
              </a:spcAft>
            </a:pPr>
            <a:r>
              <a:rPr lang="en-US" dirty="0"/>
              <a:t>But so are the projected cost increases that are facing LEAs</a:t>
            </a:r>
          </a:p>
          <a:p>
            <a:pPr>
              <a:spcAft>
                <a:spcPts val="1200"/>
              </a:spcAft>
            </a:pPr>
            <a:r>
              <a:rPr lang="en-US" dirty="0"/>
              <a:t>The journey the COLA has taken us on has been quite a wild ride</a:t>
            </a:r>
          </a:p>
        </p:txBody>
      </p:sp>
      <p:sp>
        <p:nvSpPr>
          <p:cNvPr id="3" name="Slide Number Placeholder 2">
            <a:extLst>
              <a:ext uri="{FF2B5EF4-FFF2-40B4-BE49-F238E27FC236}">
                <a16:creationId xmlns:a16="http://schemas.microsoft.com/office/drawing/2014/main" id="{75D1DFCB-0A77-D743-8FCB-D38C3811DC16}"/>
              </a:ext>
            </a:extLst>
          </p:cNvPr>
          <p:cNvSpPr>
            <a:spLocks noGrp="1"/>
          </p:cNvSpPr>
          <p:nvPr>
            <p:ph type="sldNum" sz="quarter" idx="12"/>
          </p:nvPr>
        </p:nvSpPr>
        <p:spPr/>
        <p:txBody>
          <a:bodyPr/>
          <a:lstStyle/>
          <a:p>
            <a:fld id="{4DD8A430-69A2-7743-910D-5AAE559F2DBD}" type="slidenum">
              <a:rPr lang="en-US" smtClean="0"/>
              <a:t>4</a:t>
            </a:fld>
            <a:endParaRPr lang="en-US"/>
          </a:p>
        </p:txBody>
      </p:sp>
      <p:sp>
        <p:nvSpPr>
          <p:cNvPr id="8" name="Footer Placeholder 3">
            <a:extLst>
              <a:ext uri="{FF2B5EF4-FFF2-40B4-BE49-F238E27FC236}">
                <a16:creationId xmlns:a16="http://schemas.microsoft.com/office/drawing/2014/main" id="{6557AA96-5BD6-43EF-8B65-185EF59E5D30}"/>
              </a:ext>
            </a:extLst>
          </p:cNvPr>
          <p:cNvSpPr>
            <a:spLocks noGrp="1"/>
          </p:cNvSpPr>
          <p:nvPr>
            <p:ph type="ftr" sz="quarter" idx="11"/>
          </p:nvPr>
        </p:nvSpPr>
        <p:spPr>
          <a:xfrm>
            <a:off x="4754231" y="6594376"/>
            <a:ext cx="2669921" cy="229906"/>
          </a:xfrm>
        </p:spPr>
        <p:txBody>
          <a:bodyPr/>
          <a:lstStyle/>
          <a:p>
            <a:r>
              <a:rPr lang="en-US"/>
              <a:t>© 2022 School Services of California Inc.</a:t>
            </a:r>
            <a:endParaRPr lang="en-US" dirty="0"/>
          </a:p>
        </p:txBody>
      </p:sp>
      <p:graphicFrame>
        <p:nvGraphicFramePr>
          <p:cNvPr id="14" name="Table 14">
            <a:extLst>
              <a:ext uri="{FF2B5EF4-FFF2-40B4-BE49-F238E27FC236}">
                <a16:creationId xmlns:a16="http://schemas.microsoft.com/office/drawing/2014/main" id="{43345175-50FC-4A92-A7CD-37EF7FF74D70}"/>
              </a:ext>
            </a:extLst>
          </p:cNvPr>
          <p:cNvGraphicFramePr>
            <a:graphicFrameLocks noGrp="1"/>
          </p:cNvGraphicFramePr>
          <p:nvPr>
            <p:ph sz="half" idx="1"/>
            <p:extLst>
              <p:ext uri="{D42A27DB-BD31-4B8C-83A1-F6EECF244321}">
                <p14:modId xmlns:p14="http://schemas.microsoft.com/office/powerpoint/2010/main" val="3818289261"/>
              </p:ext>
            </p:extLst>
          </p:nvPr>
        </p:nvGraphicFramePr>
        <p:xfrm>
          <a:off x="407306" y="1065245"/>
          <a:ext cx="11377387" cy="2807862"/>
        </p:xfrm>
        <a:graphic>
          <a:graphicData uri="http://schemas.openxmlformats.org/drawingml/2006/table">
            <a:tbl>
              <a:tblPr firstRow="1" bandRow="1">
                <a:tableStyleId>{5C22544A-7EE6-4342-B048-85BDC9FD1C3A}</a:tableStyleId>
              </a:tblPr>
              <a:tblGrid>
                <a:gridCol w="3250682">
                  <a:extLst>
                    <a:ext uri="{9D8B030D-6E8A-4147-A177-3AD203B41FA5}">
                      <a16:colId xmlns:a16="http://schemas.microsoft.com/office/drawing/2014/main" val="752230850"/>
                    </a:ext>
                  </a:extLst>
                </a:gridCol>
                <a:gridCol w="1625341">
                  <a:extLst>
                    <a:ext uri="{9D8B030D-6E8A-4147-A177-3AD203B41FA5}">
                      <a16:colId xmlns:a16="http://schemas.microsoft.com/office/drawing/2014/main" val="3529483665"/>
                    </a:ext>
                  </a:extLst>
                </a:gridCol>
                <a:gridCol w="1625341">
                  <a:extLst>
                    <a:ext uri="{9D8B030D-6E8A-4147-A177-3AD203B41FA5}">
                      <a16:colId xmlns:a16="http://schemas.microsoft.com/office/drawing/2014/main" val="671089688"/>
                    </a:ext>
                  </a:extLst>
                </a:gridCol>
                <a:gridCol w="1625341">
                  <a:extLst>
                    <a:ext uri="{9D8B030D-6E8A-4147-A177-3AD203B41FA5}">
                      <a16:colId xmlns:a16="http://schemas.microsoft.com/office/drawing/2014/main" val="114300896"/>
                    </a:ext>
                  </a:extLst>
                </a:gridCol>
                <a:gridCol w="1625341">
                  <a:extLst>
                    <a:ext uri="{9D8B030D-6E8A-4147-A177-3AD203B41FA5}">
                      <a16:colId xmlns:a16="http://schemas.microsoft.com/office/drawing/2014/main" val="4258560905"/>
                    </a:ext>
                  </a:extLst>
                </a:gridCol>
                <a:gridCol w="1625341">
                  <a:extLst>
                    <a:ext uri="{9D8B030D-6E8A-4147-A177-3AD203B41FA5}">
                      <a16:colId xmlns:a16="http://schemas.microsoft.com/office/drawing/2014/main" val="1128656577"/>
                    </a:ext>
                  </a:extLst>
                </a:gridCol>
              </a:tblGrid>
              <a:tr h="467977">
                <a:tc gridSpan="6">
                  <a:txBody>
                    <a:bodyPr/>
                    <a:lstStyle/>
                    <a:p>
                      <a:pPr algn="ctr"/>
                      <a:r>
                        <a:rPr lang="en-US" sz="2200" b="1" dirty="0">
                          <a:latin typeface="Arial Narrow" panose="020B0606020202030204" pitchFamily="34" charset="0"/>
                        </a:rPr>
                        <a:t>Planning Factors</a:t>
                      </a: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638208577"/>
                  </a:ext>
                </a:extLst>
              </a:tr>
              <a:tr h="467977">
                <a:tc>
                  <a:txBody>
                    <a:bodyPr/>
                    <a:lstStyle/>
                    <a:p>
                      <a:pPr algn="ctr"/>
                      <a:endParaRPr lang="en-US" sz="2200" b="1" dirty="0"/>
                    </a:p>
                  </a:txBody>
                  <a:tcPr/>
                </a:tc>
                <a:tc>
                  <a:txBody>
                    <a:bodyPr/>
                    <a:lstStyle/>
                    <a:p>
                      <a:pPr algn="ctr"/>
                      <a:r>
                        <a:rPr lang="en-US" sz="2200" b="1" dirty="0">
                          <a:latin typeface="Arial Narrow" panose="020B0606020202030204" pitchFamily="34" charset="0"/>
                        </a:rPr>
                        <a:t>2021-22</a:t>
                      </a:r>
                    </a:p>
                  </a:txBody>
                  <a:tcPr anchor="ctr"/>
                </a:tc>
                <a:tc>
                  <a:txBody>
                    <a:bodyPr/>
                    <a:lstStyle/>
                    <a:p>
                      <a:pPr algn="ctr"/>
                      <a:r>
                        <a:rPr lang="en-US" sz="2200" b="1" dirty="0">
                          <a:latin typeface="Arial Narrow" panose="020B0606020202030204" pitchFamily="34" charset="0"/>
                        </a:rPr>
                        <a:t>2022-23</a:t>
                      </a:r>
                    </a:p>
                  </a:txBody>
                  <a:tcPr anchor="ctr"/>
                </a:tc>
                <a:tc>
                  <a:txBody>
                    <a:bodyPr/>
                    <a:lstStyle/>
                    <a:p>
                      <a:pPr algn="ctr"/>
                      <a:r>
                        <a:rPr lang="en-US" sz="2200" b="1" dirty="0">
                          <a:latin typeface="Arial Narrow" panose="020B0606020202030204" pitchFamily="34" charset="0"/>
                        </a:rPr>
                        <a:t>2023-24</a:t>
                      </a:r>
                    </a:p>
                  </a:txBody>
                  <a:tcPr anchor="ctr"/>
                </a:tc>
                <a:tc>
                  <a:txBody>
                    <a:bodyPr/>
                    <a:lstStyle/>
                    <a:p>
                      <a:pPr algn="ctr"/>
                      <a:r>
                        <a:rPr lang="en-US" sz="2200" b="1" dirty="0">
                          <a:latin typeface="Arial Narrow" panose="020B0606020202030204" pitchFamily="34" charset="0"/>
                        </a:rPr>
                        <a:t>2024-25</a:t>
                      </a:r>
                    </a:p>
                  </a:txBody>
                  <a:tcPr anchor="ctr"/>
                </a:tc>
                <a:tc>
                  <a:txBody>
                    <a:bodyPr/>
                    <a:lstStyle/>
                    <a:p>
                      <a:pPr algn="ctr"/>
                      <a:r>
                        <a:rPr lang="en-US" sz="2200" b="1" dirty="0">
                          <a:latin typeface="Arial Narrow" panose="020B0606020202030204" pitchFamily="34" charset="0"/>
                        </a:rPr>
                        <a:t>2025-26</a:t>
                      </a:r>
                    </a:p>
                  </a:txBody>
                  <a:tcPr anchor="ctr"/>
                </a:tc>
                <a:extLst>
                  <a:ext uri="{0D108BD9-81ED-4DB2-BD59-A6C34878D82A}">
                    <a16:rowId xmlns:a16="http://schemas.microsoft.com/office/drawing/2014/main" val="3065412607"/>
                  </a:ext>
                </a:extLst>
              </a:tr>
              <a:tr h="467977">
                <a:tc>
                  <a:txBody>
                    <a:bodyPr/>
                    <a:lstStyle/>
                    <a:p>
                      <a:pPr algn="ctr"/>
                      <a:r>
                        <a:rPr lang="en-US" sz="2200" b="1" dirty="0">
                          <a:latin typeface="Arial Narrow" panose="020B0606020202030204" pitchFamily="34" charset="0"/>
                        </a:rPr>
                        <a:t>DOF* Planning COLA</a:t>
                      </a:r>
                    </a:p>
                  </a:txBody>
                  <a:tcPr anchor="ctr"/>
                </a:tc>
                <a:tc>
                  <a:txBody>
                    <a:bodyPr/>
                    <a:lstStyle/>
                    <a:p>
                      <a:pPr algn="ctr"/>
                      <a:r>
                        <a:rPr lang="en-US" sz="2200" b="1" dirty="0">
                          <a:latin typeface="Arial Narrow" panose="020B0606020202030204" pitchFamily="34" charset="0"/>
                        </a:rPr>
                        <a:t>5.07%**</a:t>
                      </a:r>
                    </a:p>
                  </a:txBody>
                  <a:tcPr anchor="ctr"/>
                </a:tc>
                <a:tc>
                  <a:txBody>
                    <a:bodyPr/>
                    <a:lstStyle/>
                    <a:p>
                      <a:pPr algn="ctr"/>
                      <a:r>
                        <a:rPr lang="en-US" sz="2200" b="1" dirty="0">
                          <a:latin typeface="Arial Narrow" panose="020B0606020202030204" pitchFamily="34" charset="0"/>
                        </a:rPr>
                        <a:t>5.33%</a:t>
                      </a:r>
                    </a:p>
                  </a:txBody>
                  <a:tcPr anchor="ctr"/>
                </a:tc>
                <a:tc>
                  <a:txBody>
                    <a:bodyPr/>
                    <a:lstStyle/>
                    <a:p>
                      <a:pPr algn="ctr"/>
                      <a:r>
                        <a:rPr lang="en-US" sz="2200" b="1" dirty="0">
                          <a:solidFill>
                            <a:schemeClr val="tx1"/>
                          </a:solidFill>
                          <a:latin typeface="Arial Narrow" panose="020B0606020202030204" pitchFamily="34" charset="0"/>
                        </a:rPr>
                        <a:t>3.61%</a:t>
                      </a:r>
                    </a:p>
                  </a:txBody>
                  <a:tcPr anchor="ctr"/>
                </a:tc>
                <a:tc>
                  <a:txBody>
                    <a:bodyPr/>
                    <a:lstStyle/>
                    <a:p>
                      <a:pPr algn="ctr"/>
                      <a:r>
                        <a:rPr lang="en-US" sz="2200" b="1" dirty="0">
                          <a:solidFill>
                            <a:schemeClr val="tx1"/>
                          </a:solidFill>
                          <a:latin typeface="Arial Narrow" panose="020B0606020202030204" pitchFamily="34" charset="0"/>
                        </a:rPr>
                        <a:t>3.64%</a:t>
                      </a:r>
                    </a:p>
                  </a:txBody>
                  <a:tcPr anchor="ctr"/>
                </a:tc>
                <a:tc>
                  <a:txBody>
                    <a:bodyPr/>
                    <a:lstStyle/>
                    <a:p>
                      <a:pPr algn="ctr"/>
                      <a:r>
                        <a:rPr lang="en-US" sz="2200" b="1" dirty="0">
                          <a:solidFill>
                            <a:schemeClr val="tx1"/>
                          </a:solidFill>
                          <a:latin typeface="Arial Narrow" panose="020B0606020202030204" pitchFamily="34" charset="0"/>
                        </a:rPr>
                        <a:t>3.62%</a:t>
                      </a:r>
                    </a:p>
                  </a:txBody>
                  <a:tcPr anchor="ctr"/>
                </a:tc>
                <a:extLst>
                  <a:ext uri="{0D108BD9-81ED-4DB2-BD59-A6C34878D82A}">
                    <a16:rowId xmlns:a16="http://schemas.microsoft.com/office/drawing/2014/main" val="532269547"/>
                  </a:ext>
                </a:extLst>
              </a:tr>
              <a:tr h="467977">
                <a:tc>
                  <a:txBody>
                    <a:bodyPr/>
                    <a:lstStyle/>
                    <a:p>
                      <a:pPr algn="ctr"/>
                      <a:r>
                        <a:rPr lang="en-US" sz="2200" b="1" dirty="0">
                          <a:latin typeface="Arial Narrow" panose="020B0606020202030204" pitchFamily="34" charset="0"/>
                        </a:rPr>
                        <a:t>CalSTRS***</a:t>
                      </a:r>
                    </a:p>
                  </a:txBody>
                  <a:tcPr anchor="ctr"/>
                </a:tc>
                <a:tc>
                  <a:txBody>
                    <a:bodyPr/>
                    <a:lstStyle/>
                    <a:p>
                      <a:pPr algn="ctr"/>
                      <a:r>
                        <a:rPr lang="en-US" sz="2200" b="1" dirty="0">
                          <a:latin typeface="Arial Narrow" panose="020B0606020202030204" pitchFamily="34" charset="0"/>
                        </a:rPr>
                        <a:t>16.92%</a:t>
                      </a:r>
                    </a:p>
                  </a:txBody>
                  <a:tcPr anchor="ctr"/>
                </a:tc>
                <a:tc>
                  <a:txBody>
                    <a:bodyPr/>
                    <a:lstStyle/>
                    <a:p>
                      <a:pPr algn="ctr"/>
                      <a:r>
                        <a:rPr lang="en-US" sz="2200" b="1" dirty="0">
                          <a:latin typeface="Arial Narrow" panose="020B0606020202030204" pitchFamily="34" charset="0"/>
                        </a:rPr>
                        <a:t>19.10%</a:t>
                      </a:r>
                    </a:p>
                  </a:txBody>
                  <a:tcPr anchor="ctr"/>
                </a:tc>
                <a:tc>
                  <a:txBody>
                    <a:bodyPr/>
                    <a:lstStyle/>
                    <a:p>
                      <a:pPr algn="ctr"/>
                      <a:r>
                        <a:rPr lang="en-US" sz="2200" b="1" dirty="0">
                          <a:latin typeface="Arial Narrow" panose="020B0606020202030204" pitchFamily="34" charset="0"/>
                        </a:rPr>
                        <a:t>19.10%</a:t>
                      </a:r>
                    </a:p>
                  </a:txBody>
                  <a:tcPr anchor="ctr"/>
                </a:tc>
                <a:tc>
                  <a:txBody>
                    <a:bodyPr/>
                    <a:lstStyle/>
                    <a:p>
                      <a:pPr algn="ctr"/>
                      <a:r>
                        <a:rPr lang="en-US" sz="2200" b="1" dirty="0">
                          <a:latin typeface="Arial Narrow" panose="020B0606020202030204" pitchFamily="34" charset="0"/>
                        </a:rPr>
                        <a:t>19.10%</a:t>
                      </a:r>
                    </a:p>
                  </a:txBody>
                  <a:tcPr anchor="ctr"/>
                </a:tc>
                <a:tc>
                  <a:txBody>
                    <a:bodyPr/>
                    <a:lstStyle/>
                    <a:p>
                      <a:pPr algn="ctr"/>
                      <a:r>
                        <a:rPr lang="en-US" sz="2200" b="1" dirty="0">
                          <a:latin typeface="Arial Narrow" panose="020B0606020202030204" pitchFamily="34" charset="0"/>
                        </a:rPr>
                        <a:t>19.10%</a:t>
                      </a:r>
                    </a:p>
                  </a:txBody>
                  <a:tcPr anchor="ctr"/>
                </a:tc>
                <a:extLst>
                  <a:ext uri="{0D108BD9-81ED-4DB2-BD59-A6C34878D82A}">
                    <a16:rowId xmlns:a16="http://schemas.microsoft.com/office/drawing/2014/main" val="2599905588"/>
                  </a:ext>
                </a:extLst>
              </a:tr>
              <a:tr h="467977">
                <a:tc>
                  <a:txBody>
                    <a:bodyPr/>
                    <a:lstStyle/>
                    <a:p>
                      <a:pPr algn="ctr"/>
                      <a:r>
                        <a:rPr lang="en-US" sz="2200" b="1" dirty="0">
                          <a:latin typeface="Arial Narrow" panose="020B0606020202030204" pitchFamily="34" charset="0"/>
                        </a:rPr>
                        <a:t>CalPERS***</a:t>
                      </a:r>
                    </a:p>
                  </a:txBody>
                  <a:tcPr anchor="ctr"/>
                </a:tc>
                <a:tc>
                  <a:txBody>
                    <a:bodyPr/>
                    <a:lstStyle/>
                    <a:p>
                      <a:pPr algn="ctr"/>
                      <a:r>
                        <a:rPr lang="en-US" sz="2200" b="1" dirty="0">
                          <a:latin typeface="Arial Narrow" panose="020B0606020202030204" pitchFamily="34" charset="0"/>
                        </a:rPr>
                        <a:t>22.91%</a:t>
                      </a:r>
                    </a:p>
                  </a:txBody>
                  <a:tcPr anchor="ctr"/>
                </a:tc>
                <a:tc>
                  <a:txBody>
                    <a:bodyPr/>
                    <a:lstStyle/>
                    <a:p>
                      <a:pPr algn="ctr"/>
                      <a:r>
                        <a:rPr lang="en-US" sz="2200" b="1" dirty="0">
                          <a:latin typeface="Arial Narrow" panose="020B0606020202030204" pitchFamily="34" charset="0"/>
                        </a:rPr>
                        <a:t>26.10%</a:t>
                      </a:r>
                    </a:p>
                  </a:txBody>
                  <a:tcPr anchor="ctr"/>
                </a:tc>
                <a:tc>
                  <a:txBody>
                    <a:bodyPr/>
                    <a:lstStyle/>
                    <a:p>
                      <a:pPr algn="ctr"/>
                      <a:r>
                        <a:rPr lang="en-US" sz="2200" b="1" dirty="0">
                          <a:latin typeface="Arial Narrow" panose="020B0606020202030204" pitchFamily="34" charset="0"/>
                        </a:rPr>
                        <a:t>27.10%</a:t>
                      </a:r>
                    </a:p>
                  </a:txBody>
                  <a:tcPr anchor="ctr"/>
                </a:tc>
                <a:tc>
                  <a:txBody>
                    <a:bodyPr/>
                    <a:lstStyle/>
                    <a:p>
                      <a:pPr algn="ctr"/>
                      <a:r>
                        <a:rPr lang="en-US" sz="2200" b="1" dirty="0">
                          <a:latin typeface="Arial Narrow" panose="020B0606020202030204" pitchFamily="34" charset="0"/>
                        </a:rPr>
                        <a:t>27.70%</a:t>
                      </a:r>
                    </a:p>
                  </a:txBody>
                  <a:tcPr anchor="ctr"/>
                </a:tc>
                <a:tc>
                  <a:txBody>
                    <a:bodyPr/>
                    <a:lstStyle/>
                    <a:p>
                      <a:pPr algn="ctr"/>
                      <a:r>
                        <a:rPr lang="en-US" sz="2200" b="1" dirty="0">
                          <a:latin typeface="Arial Narrow" panose="020B0606020202030204" pitchFamily="34" charset="0"/>
                        </a:rPr>
                        <a:t>27.80%</a:t>
                      </a:r>
                    </a:p>
                  </a:txBody>
                  <a:tcPr anchor="ctr"/>
                </a:tc>
                <a:extLst>
                  <a:ext uri="{0D108BD9-81ED-4DB2-BD59-A6C34878D82A}">
                    <a16:rowId xmlns:a16="http://schemas.microsoft.com/office/drawing/2014/main" val="1249714961"/>
                  </a:ext>
                </a:extLst>
              </a:tr>
              <a:tr h="467977">
                <a:tc>
                  <a:txBody>
                    <a:bodyPr/>
                    <a:lstStyle/>
                    <a:p>
                      <a:pPr algn="ctr"/>
                      <a:r>
                        <a:rPr lang="en-US" sz="2200" b="1" dirty="0">
                          <a:latin typeface="Arial Narrow" panose="020B0606020202030204" pitchFamily="34" charset="0"/>
                        </a:rPr>
                        <a:t>Unemployment Insurance</a:t>
                      </a:r>
                    </a:p>
                  </a:txBody>
                  <a:tcPr anchor="ctr"/>
                </a:tc>
                <a:tc>
                  <a:txBody>
                    <a:bodyPr/>
                    <a:lstStyle/>
                    <a:p>
                      <a:pPr algn="ctr"/>
                      <a:r>
                        <a:rPr lang="en-US" sz="2200" b="1" dirty="0">
                          <a:latin typeface="Arial Narrow" panose="020B0606020202030204" pitchFamily="34" charset="0"/>
                        </a:rPr>
                        <a:t>0.50%</a:t>
                      </a:r>
                    </a:p>
                  </a:txBody>
                  <a:tcPr anchor="ctr"/>
                </a:tc>
                <a:tc>
                  <a:txBody>
                    <a:bodyPr/>
                    <a:lstStyle/>
                    <a:p>
                      <a:pPr algn="ctr"/>
                      <a:r>
                        <a:rPr lang="en-US" sz="2200" b="1" dirty="0">
                          <a:latin typeface="Arial Narrow" panose="020B0606020202030204" pitchFamily="34" charset="0"/>
                        </a:rPr>
                        <a:t>0.50%</a:t>
                      </a:r>
                    </a:p>
                  </a:txBody>
                  <a:tcPr anchor="ctr"/>
                </a:tc>
                <a:tc>
                  <a:txBody>
                    <a:bodyPr/>
                    <a:lstStyle/>
                    <a:p>
                      <a:pPr algn="ctr"/>
                      <a:r>
                        <a:rPr lang="en-US" sz="2200" b="1" dirty="0">
                          <a:latin typeface="Arial Narrow" panose="020B0606020202030204" pitchFamily="34" charset="0"/>
                        </a:rPr>
                        <a:t>0.20%</a:t>
                      </a:r>
                    </a:p>
                  </a:txBody>
                  <a:tcPr anchor="ctr"/>
                </a:tc>
                <a:tc>
                  <a:txBody>
                    <a:bodyPr/>
                    <a:lstStyle/>
                    <a:p>
                      <a:pPr algn="ctr"/>
                      <a:r>
                        <a:rPr lang="en-US" sz="2200" b="1" dirty="0">
                          <a:latin typeface="Arial Narrow" panose="020B0606020202030204" pitchFamily="34" charset="0"/>
                        </a:rPr>
                        <a:t>0.20%</a:t>
                      </a:r>
                    </a:p>
                  </a:txBody>
                  <a:tcPr anchor="ctr"/>
                </a:tc>
                <a:tc>
                  <a:txBody>
                    <a:bodyPr/>
                    <a:lstStyle/>
                    <a:p>
                      <a:pPr algn="ctr"/>
                      <a:r>
                        <a:rPr lang="en-US" sz="2200" b="1" dirty="0">
                          <a:latin typeface="Arial Narrow" panose="020B0606020202030204" pitchFamily="34" charset="0"/>
                        </a:rPr>
                        <a:t>0.20%</a:t>
                      </a:r>
                    </a:p>
                  </a:txBody>
                  <a:tcPr anchor="ctr"/>
                </a:tc>
                <a:extLst>
                  <a:ext uri="{0D108BD9-81ED-4DB2-BD59-A6C34878D82A}">
                    <a16:rowId xmlns:a16="http://schemas.microsoft.com/office/drawing/2014/main" val="3238493984"/>
                  </a:ext>
                </a:extLst>
              </a:tr>
            </a:tbl>
          </a:graphicData>
        </a:graphic>
      </p:graphicFrame>
      <p:sp>
        <p:nvSpPr>
          <p:cNvPr id="4" name="TextBox 3">
            <a:extLst>
              <a:ext uri="{FF2B5EF4-FFF2-40B4-BE49-F238E27FC236}">
                <a16:creationId xmlns:a16="http://schemas.microsoft.com/office/drawing/2014/main" id="{F1B35D8E-263C-462F-899B-8E06CF4682D3}"/>
              </a:ext>
            </a:extLst>
          </p:cNvPr>
          <p:cNvSpPr txBox="1"/>
          <p:nvPr/>
        </p:nvSpPr>
        <p:spPr>
          <a:xfrm>
            <a:off x="407306" y="3912571"/>
            <a:ext cx="11235350" cy="830997"/>
          </a:xfrm>
          <a:prstGeom prst="rect">
            <a:avLst/>
          </a:prstGeom>
          <a:noFill/>
        </p:spPr>
        <p:txBody>
          <a:bodyPr wrap="square" rtlCol="0">
            <a:spAutoFit/>
          </a:bodyPr>
          <a:lstStyle/>
          <a:p>
            <a:r>
              <a:rPr lang="en-US" sz="1600" dirty="0"/>
              <a:t>*</a:t>
            </a:r>
            <a:r>
              <a:rPr lang="en-US" sz="1600" b="1" i="0" dirty="0">
                <a:latin typeface="Arial Narrow" panose="020B0604020202020204" pitchFamily="34" charset="0"/>
                <a:cs typeface="Arial Narrow" panose="020B0604020202020204" pitchFamily="34" charset="0"/>
              </a:rPr>
              <a:t>Department of Finance (DOF)</a:t>
            </a:r>
          </a:p>
          <a:p>
            <a:r>
              <a:rPr lang="en-US" sz="1600" dirty="0"/>
              <a:t>**</a:t>
            </a:r>
            <a:r>
              <a:rPr lang="en-US" sz="1600" b="1" i="0" dirty="0">
                <a:latin typeface="Arial Narrow" panose="020B0604020202020204" pitchFamily="34" charset="0"/>
                <a:cs typeface="Arial Narrow" panose="020B0604020202020204" pitchFamily="34" charset="0"/>
              </a:rPr>
              <a:t>Calculated by compounding the unfunded COLA of 2.31% from 2020-21 and the statutory COLA of 1.70%, plus 1.00%, in 2021-22</a:t>
            </a:r>
          </a:p>
          <a:p>
            <a:r>
              <a:rPr lang="en-US" sz="1600" b="1" i="0" dirty="0">
                <a:latin typeface="Arial Narrow" panose="020B0604020202020204" pitchFamily="34" charset="0"/>
                <a:cs typeface="Arial Narrow" panose="020B0604020202020204" pitchFamily="34" charset="0"/>
              </a:rPr>
              <a:t>***</a:t>
            </a:r>
            <a:r>
              <a:rPr lang="en-US" sz="1600" b="1" dirty="0">
                <a:latin typeface="Arial Narrow" panose="020B0604020202020204" pitchFamily="34" charset="0"/>
              </a:rPr>
              <a:t>California State Teachers' Retirement System (CalSTRS); California Public Employees’ Retirement System (CalPERS)</a:t>
            </a:r>
          </a:p>
        </p:txBody>
      </p:sp>
    </p:spTree>
    <p:extLst>
      <p:ext uri="{BB962C8B-B14F-4D97-AF65-F5344CB8AC3E}">
        <p14:creationId xmlns:p14="http://schemas.microsoft.com/office/powerpoint/2010/main" val="18310281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51;p1">
            <a:extLst>
              <a:ext uri="{FF2B5EF4-FFF2-40B4-BE49-F238E27FC236}">
                <a16:creationId xmlns:a16="http://schemas.microsoft.com/office/drawing/2014/main" id="{AF0307B2-662F-4D02-8911-ED709639B9DF}"/>
              </a:ext>
            </a:extLst>
          </p:cNvPr>
          <p:cNvSpPr txBox="1">
            <a:spLocks noGrp="1"/>
          </p:cNvSpPr>
          <p:nvPr>
            <p:ph type="title"/>
          </p:nvPr>
        </p:nvSpPr>
        <p:spPr>
          <a:xfrm>
            <a:off x="104860" y="218738"/>
            <a:ext cx="10082866" cy="1209023"/>
          </a:xfrm>
          <a:prstGeom prst="rect">
            <a:avLst/>
          </a:prstGeom>
          <a:noFill/>
          <a:ln>
            <a:noFill/>
          </a:ln>
        </p:spPr>
        <p:txBody>
          <a:bodyPr spcFirstLastPara="1" wrap="square" lIns="91425" tIns="91425" rIns="91425" bIns="91425" anchor="t" anchorCtr="0">
            <a:noAutofit/>
          </a:bodyPr>
          <a:lstStyle/>
          <a:p>
            <a:pPr algn="ctr"/>
            <a:r>
              <a:rPr lang="en-US" b="1" dirty="0">
                <a:solidFill>
                  <a:schemeClr val="tx1"/>
                </a:solidFill>
                <a:latin typeface="Trebuchet MS" panose="020B0603020202020204" pitchFamily="34" charset="0"/>
                <a:cs typeface="Calibri"/>
              </a:rPr>
              <a:t>New Authorizer Toolkit</a:t>
            </a:r>
            <a:br>
              <a:rPr lang="en-US" b="1" dirty="0">
                <a:solidFill>
                  <a:schemeClr val="tx1"/>
                </a:solidFill>
                <a:latin typeface="Trebuchet MS" panose="020B0603020202020204" pitchFamily="34" charset="0"/>
                <a:cs typeface="Calibri"/>
              </a:rPr>
            </a:br>
            <a:r>
              <a:rPr lang="en-US" b="1" dirty="0">
                <a:solidFill>
                  <a:schemeClr val="tx1"/>
                </a:solidFill>
                <a:latin typeface="Trebuchet MS" panose="020B0603020202020204" pitchFamily="34" charset="0"/>
                <a:cs typeface="Calibri"/>
              </a:rPr>
              <a:t>Annual Report</a:t>
            </a:r>
          </a:p>
        </p:txBody>
      </p:sp>
      <p:pic>
        <p:nvPicPr>
          <p:cNvPr id="2" name="Picture 1">
            <a:extLst>
              <a:ext uri="{FF2B5EF4-FFF2-40B4-BE49-F238E27FC236}">
                <a16:creationId xmlns:a16="http://schemas.microsoft.com/office/drawing/2014/main" id="{72E20C4E-03CA-4E45-BBAF-6A1137ED02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6144" y="5861008"/>
            <a:ext cx="3001948" cy="9922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Graphical user interface, application, PowerPoint&#10;&#10;Description automatically generated">
            <a:extLst>
              <a:ext uri="{FF2B5EF4-FFF2-40B4-BE49-F238E27FC236}">
                <a16:creationId xmlns:a16="http://schemas.microsoft.com/office/drawing/2014/main" id="{6046C158-0646-43FE-9B83-75596906554E}"/>
              </a:ext>
            </a:extLst>
          </p:cNvPr>
          <p:cNvPicPr>
            <a:picLocks noChangeAspect="1"/>
          </p:cNvPicPr>
          <p:nvPr/>
        </p:nvPicPr>
        <p:blipFill>
          <a:blip r:embed="rId4"/>
          <a:stretch>
            <a:fillRect/>
          </a:stretch>
        </p:blipFill>
        <p:spPr>
          <a:xfrm>
            <a:off x="426243" y="1717981"/>
            <a:ext cx="3267074" cy="4136414"/>
          </a:xfrm>
          <a:prstGeom prst="rect">
            <a:avLst/>
          </a:prstGeom>
        </p:spPr>
      </p:pic>
      <p:pic>
        <p:nvPicPr>
          <p:cNvPr id="13" name="Picture 13" descr="Table&#10;&#10;Description automatically generated">
            <a:extLst>
              <a:ext uri="{FF2B5EF4-FFF2-40B4-BE49-F238E27FC236}">
                <a16:creationId xmlns:a16="http://schemas.microsoft.com/office/drawing/2014/main" id="{09D3C86A-8360-4D69-83D3-7583A1BC2591}"/>
              </a:ext>
            </a:extLst>
          </p:cNvPr>
          <p:cNvPicPr>
            <a:picLocks noChangeAspect="1"/>
          </p:cNvPicPr>
          <p:nvPr/>
        </p:nvPicPr>
        <p:blipFill>
          <a:blip r:embed="rId5"/>
          <a:stretch>
            <a:fillRect/>
          </a:stretch>
        </p:blipFill>
        <p:spPr>
          <a:xfrm>
            <a:off x="3950494" y="1894430"/>
            <a:ext cx="7993855" cy="3676358"/>
          </a:xfrm>
          <a:prstGeom prst="rect">
            <a:avLst/>
          </a:prstGeom>
        </p:spPr>
      </p:pic>
    </p:spTree>
    <p:extLst>
      <p:ext uri="{BB962C8B-B14F-4D97-AF65-F5344CB8AC3E}">
        <p14:creationId xmlns:p14="http://schemas.microsoft.com/office/powerpoint/2010/main" val="23911469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51;p1">
            <a:extLst>
              <a:ext uri="{FF2B5EF4-FFF2-40B4-BE49-F238E27FC236}">
                <a16:creationId xmlns:a16="http://schemas.microsoft.com/office/drawing/2014/main" id="{AF0307B2-662F-4D02-8911-ED709639B9DF}"/>
              </a:ext>
            </a:extLst>
          </p:cNvPr>
          <p:cNvSpPr txBox="1">
            <a:spLocks noGrp="1"/>
          </p:cNvSpPr>
          <p:nvPr>
            <p:ph type="title"/>
          </p:nvPr>
        </p:nvSpPr>
        <p:spPr>
          <a:xfrm>
            <a:off x="1127546" y="58330"/>
            <a:ext cx="8572500" cy="1209863"/>
          </a:xfrm>
          <a:prstGeom prst="rect">
            <a:avLst/>
          </a:prstGeom>
          <a:noFill/>
          <a:ln>
            <a:noFill/>
          </a:ln>
        </p:spPr>
        <p:txBody>
          <a:bodyPr spcFirstLastPara="1" wrap="square" lIns="91425" tIns="91425" rIns="91425" bIns="91425" anchor="t" anchorCtr="0">
            <a:noAutofit/>
          </a:bodyPr>
          <a:lstStyle/>
          <a:p>
            <a:pPr algn="ctr"/>
            <a:r>
              <a:rPr lang="en-US" sz="3300" b="1" dirty="0">
                <a:solidFill>
                  <a:schemeClr val="tx1"/>
                </a:solidFill>
                <a:latin typeface="Trebuchet MS" panose="020B0603020202020204" pitchFamily="34" charset="0"/>
                <a:cs typeface="Calibri"/>
              </a:rPr>
              <a:t>Highlights of the</a:t>
            </a:r>
            <a:br>
              <a:rPr lang="en-US" sz="3300" b="1" dirty="0">
                <a:solidFill>
                  <a:schemeClr val="tx1"/>
                </a:solidFill>
                <a:latin typeface="Trebuchet MS" panose="020B0603020202020204" pitchFamily="34" charset="0"/>
                <a:cs typeface="Calibri"/>
              </a:rPr>
            </a:br>
            <a:r>
              <a:rPr lang="en-US" sz="3300" b="1" dirty="0">
                <a:solidFill>
                  <a:schemeClr val="tx1"/>
                </a:solidFill>
                <a:latin typeface="Trebuchet MS" panose="020B0603020202020204" pitchFamily="34" charset="0"/>
                <a:cs typeface="Calibri"/>
              </a:rPr>
              <a:t> Annual Report</a:t>
            </a:r>
          </a:p>
        </p:txBody>
      </p:sp>
      <p:pic>
        <p:nvPicPr>
          <p:cNvPr id="7" name="Picture 6">
            <a:extLst>
              <a:ext uri="{FF2B5EF4-FFF2-40B4-BE49-F238E27FC236}">
                <a16:creationId xmlns:a16="http://schemas.microsoft.com/office/drawing/2014/main" id="{5B00430B-19B8-4CCB-A039-D66F1DBC6C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1434" y="6117465"/>
            <a:ext cx="2306658" cy="76245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ext Placeholder 2">
            <a:extLst>
              <a:ext uri="{FF2B5EF4-FFF2-40B4-BE49-F238E27FC236}">
                <a16:creationId xmlns:a16="http://schemas.microsoft.com/office/drawing/2014/main" id="{0361A261-ADCF-4629-892B-3FA8B8A2B6C3}"/>
              </a:ext>
            </a:extLst>
          </p:cNvPr>
          <p:cNvGraphicFramePr/>
          <p:nvPr/>
        </p:nvGraphicFramePr>
        <p:xfrm>
          <a:off x="-64394" y="1114023"/>
          <a:ext cx="10328856" cy="57439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149804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97C08F-9A1C-4BB7-A223-9DAB16B81A88}"/>
              </a:ext>
            </a:extLst>
          </p:cNvPr>
          <p:cNvSpPr>
            <a:spLocks noGrp="1"/>
          </p:cNvSpPr>
          <p:nvPr>
            <p:ph type="body" idx="1"/>
          </p:nvPr>
        </p:nvSpPr>
        <p:spPr>
          <a:xfrm>
            <a:off x="137957" y="1097091"/>
            <a:ext cx="10963632" cy="5410506"/>
          </a:xfrm>
        </p:spPr>
        <p:txBody>
          <a:bodyPr>
            <a:normAutofit/>
          </a:bodyPr>
          <a:lstStyle/>
          <a:p>
            <a:pPr marL="0" marR="0" lvl="0" indent="0" algn="l" defTabSz="914400" rtl="0" eaLnBrk="1" fontAlgn="auto" latinLnBrk="0" hangingPunct="1">
              <a:lnSpc>
                <a:spcPct val="100000"/>
              </a:lnSpc>
              <a:spcBef>
                <a:spcPts val="0"/>
              </a:spcBef>
              <a:spcAft>
                <a:spcPts val="0"/>
              </a:spcAft>
              <a:buClr>
                <a:srgbClr val="A5B592"/>
              </a:buClr>
              <a:buSzPct val="100000"/>
              <a:buFont typeface="Noto Sans Symbols"/>
              <a:buNone/>
              <a:tabLst/>
              <a:defRPr/>
            </a:pPr>
            <a:r>
              <a:rPr kumimoji="0" lang="en-US" sz="2400" b="1" u="none" strike="noStrike" kern="0" cap="none" spc="0" normalizeH="0" baseline="0" noProof="0" dirty="0">
                <a:ln>
                  <a:noFill/>
                </a:ln>
                <a:solidFill>
                  <a:srgbClr val="000000"/>
                </a:solidFill>
                <a:effectLst/>
                <a:uLnTx/>
                <a:uFillTx/>
                <a:latin typeface="Calibri"/>
                <a:ea typeface="Calibri" panose="020F0502020204030204" pitchFamily="34" charset="0"/>
                <a:cs typeface="Times New Roman"/>
                <a:sym typeface="Trebuchet MS"/>
              </a:rPr>
              <a:t>The authorizer communicates results of monitoring to the charter school, laying a foundation for future decisions </a:t>
            </a:r>
          </a:p>
          <a:p>
            <a:pPr marL="137160" indent="0">
              <a:buClr>
                <a:schemeClr val="accent2"/>
              </a:buClr>
              <a:buSzPct val="100000"/>
              <a:buNone/>
            </a:pPr>
            <a:endParaRPr lang="en-US" sz="900" b="1" dirty="0">
              <a:solidFill>
                <a:schemeClr val="tx1"/>
              </a:solidFill>
              <a:latin typeface="Calibri"/>
              <a:cs typeface="Calibri"/>
            </a:endParaRPr>
          </a:p>
          <a:p>
            <a:pPr>
              <a:buClr>
                <a:schemeClr val="accent2"/>
              </a:buClr>
              <a:buSzPct val="100000"/>
              <a:buFont typeface="Wingdings" panose="05000000000000000000" pitchFamily="2" charset="2"/>
              <a:buChar char="Ø"/>
            </a:pPr>
            <a:r>
              <a:rPr lang="en-US" sz="2400" dirty="0">
                <a:solidFill>
                  <a:schemeClr val="tx1"/>
                </a:solidFill>
                <a:latin typeface="Calibri"/>
                <a:cs typeface="Calibri"/>
              </a:rPr>
              <a:t>Transparency is critical</a:t>
            </a:r>
          </a:p>
          <a:p>
            <a:pPr>
              <a:buClr>
                <a:schemeClr val="accent2"/>
              </a:buClr>
              <a:buSzPct val="100000"/>
              <a:buFont typeface="Wingdings" panose="05000000000000000000" pitchFamily="2" charset="2"/>
              <a:buChar char="Ø"/>
            </a:pPr>
            <a:r>
              <a:rPr lang="en-US" sz="2400" dirty="0">
                <a:solidFill>
                  <a:schemeClr val="tx1"/>
                </a:solidFill>
                <a:latin typeface="Calibri"/>
                <a:cs typeface="Calibri"/>
              </a:rPr>
              <a:t>Recognize these are extraordinary times; be flexible and supportive</a:t>
            </a:r>
          </a:p>
          <a:p>
            <a:pPr>
              <a:buClr>
                <a:schemeClr val="accent2"/>
              </a:buClr>
              <a:buSzPct val="100000"/>
              <a:buFont typeface="Wingdings" panose="05000000000000000000" pitchFamily="2" charset="2"/>
              <a:buChar char="Ø"/>
            </a:pPr>
            <a:r>
              <a:rPr lang="en-US" sz="2400" dirty="0">
                <a:solidFill>
                  <a:schemeClr val="tx1"/>
                </a:solidFill>
                <a:latin typeface="Calibri"/>
                <a:cs typeface="Calibri"/>
              </a:rPr>
              <a:t>Focus on student equity issues, especially pandemic-related</a:t>
            </a:r>
          </a:p>
          <a:p>
            <a:pPr>
              <a:buClr>
                <a:schemeClr val="accent2"/>
              </a:buClr>
              <a:buSzPct val="100000"/>
              <a:buFont typeface="Wingdings" panose="05000000000000000000" pitchFamily="2" charset="2"/>
              <a:buChar char="Ø"/>
            </a:pPr>
            <a:r>
              <a:rPr lang="en-US" sz="2400" dirty="0">
                <a:solidFill>
                  <a:schemeClr val="tx1"/>
                </a:solidFill>
                <a:latin typeface="Calibri"/>
                <a:cs typeface="Calibri"/>
              </a:rPr>
              <a:t>If the charter has serious problems, then work closely with them to support</a:t>
            </a:r>
          </a:p>
          <a:p>
            <a:pPr>
              <a:buClr>
                <a:schemeClr val="accent2"/>
              </a:buClr>
              <a:buSzPct val="100000"/>
              <a:buFont typeface="Wingdings" panose="05000000000000000000" pitchFamily="2" charset="2"/>
              <a:buChar char="Ø"/>
            </a:pPr>
            <a:r>
              <a:rPr lang="en-US" sz="2400" dirty="0">
                <a:solidFill>
                  <a:schemeClr val="tx1"/>
                </a:solidFill>
                <a:latin typeface="Calibri"/>
                <a:cs typeface="Calibri"/>
              </a:rPr>
              <a:t>Fiscal, compliance, and governance are higher risk during pandemic</a:t>
            </a:r>
          </a:p>
          <a:p>
            <a:pPr>
              <a:buClr>
                <a:schemeClr val="accent2"/>
              </a:buClr>
              <a:buSzPct val="100000"/>
              <a:buFont typeface="Wingdings" panose="05000000000000000000" pitchFamily="2" charset="2"/>
              <a:buChar char="Ø"/>
            </a:pPr>
            <a:r>
              <a:rPr lang="en-US" sz="2400" dirty="0">
                <a:solidFill>
                  <a:schemeClr val="tx1"/>
                </a:solidFill>
                <a:latin typeface="Calibri"/>
                <a:cs typeface="Calibri"/>
              </a:rPr>
              <a:t>Maintain a positive and professional relationship</a:t>
            </a:r>
          </a:p>
          <a:p>
            <a:pPr>
              <a:buClr>
                <a:schemeClr val="accent2"/>
              </a:buClr>
              <a:buSzPct val="100000"/>
              <a:buFont typeface="Wingdings" panose="05000000000000000000" pitchFamily="2" charset="2"/>
              <a:buChar char="Ø"/>
            </a:pPr>
            <a:r>
              <a:rPr lang="en-US" sz="2400" dirty="0">
                <a:solidFill>
                  <a:schemeClr val="tx1"/>
                </a:solidFill>
                <a:latin typeface="Calibri"/>
                <a:cs typeface="Calibri"/>
              </a:rPr>
              <a:t>Assume best motives -- unless provided with factual information to the contrary</a:t>
            </a:r>
            <a:endParaRPr lang="en-US" sz="2400" dirty="0">
              <a:solidFill>
                <a:schemeClr val="tx1"/>
              </a:solidFill>
              <a:latin typeface="Calibri" panose="020F0502020204030204" pitchFamily="34" charset="0"/>
              <a:cs typeface="Calibri" panose="020F0502020204030204" pitchFamily="34" charset="0"/>
            </a:endParaRPr>
          </a:p>
        </p:txBody>
      </p:sp>
      <p:sp>
        <p:nvSpPr>
          <p:cNvPr id="8" name="Google Shape;151;p1">
            <a:extLst>
              <a:ext uri="{FF2B5EF4-FFF2-40B4-BE49-F238E27FC236}">
                <a16:creationId xmlns:a16="http://schemas.microsoft.com/office/drawing/2014/main" id="{AF0307B2-662F-4D02-8911-ED709639B9DF}"/>
              </a:ext>
            </a:extLst>
          </p:cNvPr>
          <p:cNvSpPr txBox="1">
            <a:spLocks noGrp="1"/>
          </p:cNvSpPr>
          <p:nvPr>
            <p:ph type="title"/>
          </p:nvPr>
        </p:nvSpPr>
        <p:spPr>
          <a:xfrm>
            <a:off x="0" y="224894"/>
            <a:ext cx="9467850" cy="997706"/>
          </a:xfrm>
          <a:prstGeom prst="rect">
            <a:avLst/>
          </a:prstGeom>
          <a:noFill/>
          <a:ln>
            <a:noFill/>
          </a:ln>
        </p:spPr>
        <p:txBody>
          <a:bodyPr spcFirstLastPara="1" wrap="square" lIns="91425" tIns="91425" rIns="91425" bIns="91425" anchor="t" anchorCtr="0">
            <a:noAutofit/>
          </a:bodyPr>
          <a:lstStyle/>
          <a:p>
            <a:pPr algn="ctr"/>
            <a:r>
              <a:rPr lang="en-US" b="1" dirty="0">
                <a:solidFill>
                  <a:schemeClr val="accent1">
                    <a:lumMod val="75000"/>
                  </a:schemeClr>
                </a:solidFill>
                <a:latin typeface="+mn-lt"/>
                <a:cs typeface="Calibri"/>
              </a:rPr>
              <a:t>Considerations, Especially During COVID </a:t>
            </a:r>
          </a:p>
        </p:txBody>
      </p:sp>
      <p:pic>
        <p:nvPicPr>
          <p:cNvPr id="5" name="Picture 4">
            <a:extLst>
              <a:ext uri="{FF2B5EF4-FFF2-40B4-BE49-F238E27FC236}">
                <a16:creationId xmlns:a16="http://schemas.microsoft.com/office/drawing/2014/main" id="{E5ADECAD-D6B4-4077-B8A5-B41ADBC3AB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6144" y="5861008"/>
            <a:ext cx="3001948" cy="99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597955"/>
      </p:ext>
    </p:extLst>
  </p:cSld>
  <p:clrMapOvr>
    <a:masterClrMapping/>
  </p:clrMapOvr>
  <p:transition spd="med">
    <p:pull/>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97C08F-9A1C-4BB7-A223-9DAB16B81A88}"/>
              </a:ext>
            </a:extLst>
          </p:cNvPr>
          <p:cNvSpPr>
            <a:spLocks noGrp="1"/>
          </p:cNvSpPr>
          <p:nvPr>
            <p:ph type="body" idx="1"/>
          </p:nvPr>
        </p:nvSpPr>
        <p:spPr>
          <a:xfrm>
            <a:off x="1097613" y="1308934"/>
            <a:ext cx="7247632" cy="5097557"/>
          </a:xfrm>
        </p:spPr>
        <p:txBody>
          <a:bodyPr spcFirstLastPara="1" wrap="square" lIns="91425" tIns="45700" rIns="91425" bIns="45700" anchor="t" anchorCtr="0">
            <a:noAutofit/>
          </a:bodyPr>
          <a:lstStyle/>
          <a:p>
            <a:r>
              <a:rPr lang="en-US" sz="2400" b="1" dirty="0">
                <a:solidFill>
                  <a:srgbClr val="258599"/>
                </a:solidFill>
                <a:effectLst/>
                <a:latin typeface="Calibri" panose="020F0502020204030204" pitchFamily="34" charset="0"/>
                <a:ea typeface="Calibri" panose="020F0502020204030204" pitchFamily="34" charset="0"/>
                <a:cs typeface="Calibri" panose="020F0502020204030204" pitchFamily="34" charset="0"/>
              </a:rPr>
              <a:t>California Charter Schools 201: High-Quality Authorizing</a:t>
            </a:r>
          </a:p>
          <a:p>
            <a:r>
              <a:rPr lang="en-US" sz="2400" b="1" dirty="0">
                <a:solidFill>
                  <a:srgbClr val="258599"/>
                </a:solidFill>
                <a:latin typeface="Calibri" panose="020F0502020204030204" pitchFamily="34" charset="0"/>
                <a:ea typeface="Calibri" panose="020F0502020204030204" pitchFamily="34" charset="0"/>
                <a:cs typeface="Calibri" panose="020F0502020204030204" pitchFamily="34" charset="0"/>
              </a:rPr>
              <a:t>Also, Charter Schools 101</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r>
              <a:rPr lang="en-US" sz="2400" b="1" dirty="0">
                <a:latin typeface="Calibri"/>
                <a:cs typeface="Calibri"/>
                <a:hlinkClick r:id="rId3"/>
              </a:rPr>
              <a:t>Charter Authorizing 2.0: Advancing Equity and Access Through Quality Authorizing</a:t>
            </a:r>
            <a:r>
              <a:rPr lang="en-US" sz="2400" dirty="0">
                <a:latin typeface="Calibri"/>
                <a:cs typeface="Calibri"/>
              </a:rPr>
              <a:t> </a:t>
            </a:r>
            <a:endParaRPr lang="en-US" sz="2400" dirty="0">
              <a:latin typeface="Calibri"/>
            </a:endParaRPr>
          </a:p>
          <a:p>
            <a:r>
              <a:rPr lang="en-US" sz="2400" b="1" dirty="0">
                <a:latin typeface="Calibri"/>
                <a:cs typeface="Calibri"/>
                <a:hlinkClick r:id="rId4"/>
              </a:rPr>
              <a:t>CCAP Charter School Authorizing Conference</a:t>
            </a:r>
            <a:r>
              <a:rPr lang="en-US" sz="2400" dirty="0">
                <a:latin typeface="Calibri"/>
                <a:cs typeface="Calibri"/>
              </a:rPr>
              <a:t> </a:t>
            </a:r>
            <a:endParaRPr lang="en-US" sz="2400" dirty="0">
              <a:latin typeface="Calibri"/>
            </a:endParaRPr>
          </a:p>
          <a:p>
            <a:r>
              <a:rPr lang="en-US" sz="2400" b="1" dirty="0">
                <a:latin typeface="Calibri"/>
                <a:cs typeface="Calibri"/>
                <a:hlinkClick r:id="rId5"/>
              </a:rPr>
              <a:t>Upcoming CCAP Professional Development Webinar Schedule</a:t>
            </a:r>
            <a:r>
              <a:rPr lang="en-US" sz="2400" dirty="0">
                <a:latin typeface="Calibri"/>
                <a:cs typeface="Calibri"/>
              </a:rPr>
              <a:t> </a:t>
            </a:r>
          </a:p>
          <a:p>
            <a:r>
              <a:rPr lang="en-US" sz="2400" b="1" dirty="0">
                <a:latin typeface="Calibri"/>
                <a:cs typeface="Calibri"/>
                <a:hlinkClick r:id="rId6"/>
              </a:rPr>
              <a:t>Financial Health &amp; Sustainability Framework Toolkit</a:t>
            </a:r>
            <a:endParaRPr lang="en-US" sz="2400" b="1" dirty="0">
              <a:latin typeface="Calibri"/>
            </a:endParaRPr>
          </a:p>
          <a:p>
            <a:r>
              <a:rPr lang="en-US" sz="2400" b="1" dirty="0">
                <a:latin typeface="Calibri"/>
                <a:cs typeface="Calibri"/>
                <a:hlinkClick r:id="rId7"/>
              </a:rPr>
              <a:t>Annual Report Toolkit</a:t>
            </a:r>
            <a:endParaRPr lang="en-US" sz="2400" dirty="0">
              <a:latin typeface="Calibri"/>
              <a:cs typeface="Calibri"/>
            </a:endParaRPr>
          </a:p>
          <a:p>
            <a:r>
              <a:rPr lang="en-US" sz="2400" b="1" dirty="0">
                <a:latin typeface="Calibri"/>
                <a:hlinkClick r:id="rId8"/>
              </a:rPr>
              <a:t>CCAP Newsletters</a:t>
            </a:r>
            <a:r>
              <a:rPr lang="en-US" sz="2400" b="1" dirty="0">
                <a:latin typeface="Calibri"/>
              </a:rPr>
              <a:t> and </a:t>
            </a:r>
            <a:r>
              <a:rPr lang="en-US" sz="2400" b="1" dirty="0">
                <a:latin typeface="Calibri"/>
                <a:hlinkClick r:id="rId9"/>
              </a:rPr>
              <a:t>News &amp; Updates</a:t>
            </a:r>
            <a:r>
              <a:rPr lang="en-US" sz="2400" dirty="0">
                <a:latin typeface="Calibri"/>
              </a:rPr>
              <a:t> </a:t>
            </a:r>
          </a:p>
          <a:p>
            <a:pPr marL="342900" indent="-342900">
              <a:spcBef>
                <a:spcPts val="0"/>
              </a:spcBef>
            </a:pPr>
            <a:endParaRPr lang="en-US" sz="2000" dirty="0"/>
          </a:p>
          <a:p>
            <a:pPr marL="342900" lvl="1" indent="-342900">
              <a:spcBef>
                <a:spcPts val="0"/>
              </a:spcBef>
              <a:buFont typeface="Arial,Sans-Serif"/>
              <a:buChar char="•"/>
            </a:pPr>
            <a:endParaRPr lang="en-US" sz="2400" dirty="0">
              <a:solidFill>
                <a:schemeClr val="tx1"/>
              </a:solidFill>
              <a:latin typeface="Calibri"/>
              <a:cs typeface="Calibri"/>
            </a:endParaRPr>
          </a:p>
        </p:txBody>
      </p:sp>
      <p:sp>
        <p:nvSpPr>
          <p:cNvPr id="4" name="Slide Number Placeholder 3">
            <a:extLst>
              <a:ext uri="{FF2B5EF4-FFF2-40B4-BE49-F238E27FC236}">
                <a16:creationId xmlns:a16="http://schemas.microsoft.com/office/drawing/2014/main" id="{5DF299C1-546C-4123-BE6B-84DFE440E406}"/>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900" b="0" i="0" u="none" strike="noStrike" kern="0" cap="none" spc="0" normalizeH="0" baseline="0" noProof="0" smtClean="0">
                <a:ln>
                  <a:noFill/>
                </a:ln>
                <a:solidFill>
                  <a:srgbClr val="A5B592"/>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52</a:t>
            </a:fld>
            <a:endParaRPr kumimoji="0" lang="en" sz="900" b="0" i="0" u="none" strike="noStrike" kern="0" cap="none" spc="0" normalizeH="0" baseline="0" noProof="0">
              <a:ln>
                <a:noFill/>
              </a:ln>
              <a:solidFill>
                <a:srgbClr val="A5B592"/>
              </a:solidFill>
              <a:effectLst/>
              <a:uLnTx/>
              <a:uFillTx/>
              <a:latin typeface="Trebuchet MS"/>
              <a:sym typeface="Trebuchet MS"/>
            </a:endParaRPr>
          </a:p>
        </p:txBody>
      </p:sp>
      <p:sp>
        <p:nvSpPr>
          <p:cNvPr id="8" name="Google Shape;151;p1">
            <a:extLst>
              <a:ext uri="{FF2B5EF4-FFF2-40B4-BE49-F238E27FC236}">
                <a16:creationId xmlns:a16="http://schemas.microsoft.com/office/drawing/2014/main" id="{AF0307B2-662F-4D02-8911-ED709639B9DF}"/>
              </a:ext>
            </a:extLst>
          </p:cNvPr>
          <p:cNvSpPr txBox="1">
            <a:spLocks noGrp="1"/>
          </p:cNvSpPr>
          <p:nvPr>
            <p:ph type="title"/>
          </p:nvPr>
        </p:nvSpPr>
        <p:spPr>
          <a:xfrm>
            <a:off x="1303827" y="234275"/>
            <a:ext cx="6835205" cy="908726"/>
          </a:xfrm>
          <a:prstGeom prst="rect">
            <a:avLst/>
          </a:prstGeom>
          <a:noFill/>
          <a:ln>
            <a:noFill/>
          </a:ln>
        </p:spPr>
        <p:txBody>
          <a:bodyPr spcFirstLastPara="1" wrap="square" lIns="91425" tIns="91425" rIns="91425" bIns="91425" anchor="t" anchorCtr="0">
            <a:noAutofit/>
          </a:bodyPr>
          <a:lstStyle/>
          <a:p>
            <a:pPr algn="ctr"/>
            <a:r>
              <a:rPr lang="en-US" b="1" dirty="0">
                <a:solidFill>
                  <a:srgbClr val="002060"/>
                </a:solidFill>
                <a:cs typeface="Calibri"/>
              </a:rPr>
              <a:t>RESOURCES &amp; CCAP LINKS</a:t>
            </a:r>
            <a:endParaRPr lang="en-US" b="1" dirty="0">
              <a:solidFill>
                <a:srgbClr val="002060"/>
              </a:solidFill>
            </a:endParaRPr>
          </a:p>
        </p:txBody>
      </p:sp>
      <p:pic>
        <p:nvPicPr>
          <p:cNvPr id="5" name="Picture 4">
            <a:extLst>
              <a:ext uri="{FF2B5EF4-FFF2-40B4-BE49-F238E27FC236}">
                <a16:creationId xmlns:a16="http://schemas.microsoft.com/office/drawing/2014/main" id="{4D19230A-8EC4-44FF-A7CC-0FE52EE7BE8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06144" y="5861008"/>
            <a:ext cx="3001948" cy="9922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855180A-0574-48BB-9961-C305BC3EBB89}"/>
              </a:ext>
            </a:extLst>
          </p:cNvPr>
          <p:cNvSpPr txBox="1"/>
          <p:nvPr/>
        </p:nvSpPr>
        <p:spPr>
          <a:xfrm>
            <a:off x="4724400" y="3200399"/>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9555539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97C08F-9A1C-4BB7-A223-9DAB16B81A88}"/>
              </a:ext>
            </a:extLst>
          </p:cNvPr>
          <p:cNvSpPr>
            <a:spLocks noGrp="1"/>
          </p:cNvSpPr>
          <p:nvPr>
            <p:ph type="body" idx="1"/>
          </p:nvPr>
        </p:nvSpPr>
        <p:spPr>
          <a:xfrm>
            <a:off x="752558" y="1598838"/>
            <a:ext cx="8455329" cy="4651042"/>
          </a:xfrm>
        </p:spPr>
        <p:txBody>
          <a:bodyPr>
            <a:normAutofit fontScale="92500" lnSpcReduction="10000"/>
          </a:bodyPr>
          <a:lstStyle/>
          <a:p>
            <a:pPr marL="0" lvl="2" indent="0">
              <a:spcBef>
                <a:spcPts val="0"/>
              </a:spcBef>
              <a:buNone/>
            </a:pPr>
            <a:endParaRPr lang="en-US" sz="2800" b="1" dirty="0">
              <a:solidFill>
                <a:schemeClr val="tx1"/>
              </a:solidFill>
              <a:latin typeface="Calibri"/>
              <a:cs typeface="Calibri"/>
            </a:endParaRPr>
          </a:p>
          <a:p>
            <a:pPr marL="0" lvl="2" indent="0" algn="ctr">
              <a:spcBef>
                <a:spcPts val="0"/>
              </a:spcBef>
              <a:buNone/>
            </a:pPr>
            <a:r>
              <a:rPr lang="en-US" sz="3200" b="1" dirty="0">
                <a:solidFill>
                  <a:schemeClr val="tx1"/>
                </a:solidFill>
                <a:latin typeface="Calibri"/>
                <a:cs typeface="Calibri"/>
              </a:rPr>
              <a:t>You have Questions? We have answers!</a:t>
            </a:r>
          </a:p>
          <a:p>
            <a:pPr marL="457200" lvl="2" indent="-457200">
              <a:spcBef>
                <a:spcPts val="0"/>
              </a:spcBef>
              <a:buFont typeface="Wingdings" panose="05000000000000000000" pitchFamily="2" charset="2"/>
              <a:buChar char="v"/>
            </a:pPr>
            <a:endParaRPr lang="en-US" sz="2800" dirty="0">
              <a:solidFill>
                <a:schemeClr val="tx1"/>
              </a:solidFill>
              <a:latin typeface="Calibri"/>
              <a:cs typeface="Calibri"/>
            </a:endParaRPr>
          </a:p>
          <a:p>
            <a:pPr marL="457200" lvl="2" indent="-457200">
              <a:spcBef>
                <a:spcPts val="0"/>
              </a:spcBef>
              <a:buClrTx/>
              <a:buFont typeface="Wingdings" panose="05000000000000000000" pitchFamily="2" charset="2"/>
              <a:buChar char="v"/>
            </a:pPr>
            <a:r>
              <a:rPr lang="en-US" sz="2800" dirty="0">
                <a:solidFill>
                  <a:schemeClr val="accent2">
                    <a:lumMod val="50000"/>
                  </a:schemeClr>
                </a:solidFill>
                <a:latin typeface="Calibri"/>
                <a:cs typeface="Calibri"/>
              </a:rPr>
              <a:t>Tom Hutton, Executive Director</a:t>
            </a:r>
            <a:r>
              <a:rPr lang="en-US" sz="2800" dirty="0">
                <a:solidFill>
                  <a:schemeClr val="tx1"/>
                </a:solidFill>
                <a:latin typeface="Calibri"/>
                <a:cs typeface="Calibri"/>
              </a:rPr>
              <a:t>: </a:t>
            </a:r>
            <a:r>
              <a:rPr lang="en-US" sz="2800" dirty="0">
                <a:solidFill>
                  <a:schemeClr val="tx1"/>
                </a:solidFill>
                <a:latin typeface="Calibri"/>
                <a:cs typeface="Calibri"/>
                <a:hlinkClick r:id="rId3">
                  <a:extLst>
                    <a:ext uri="{A12FA001-AC4F-418D-AE19-62706E023703}">
                      <ahyp:hlinkClr xmlns:ahyp="http://schemas.microsoft.com/office/drawing/2018/hyperlinkcolor" val="tx"/>
                    </a:ext>
                  </a:extLst>
                </a:hlinkClick>
              </a:rPr>
              <a:t>tom.hutton@calauthorizers.org</a:t>
            </a:r>
            <a:endParaRPr lang="en-US" sz="2800" dirty="0">
              <a:solidFill>
                <a:schemeClr val="tx1"/>
              </a:solidFill>
              <a:latin typeface="Calibri"/>
              <a:cs typeface="Calibri"/>
            </a:endParaRPr>
          </a:p>
          <a:p>
            <a:pPr marL="457200" lvl="2" indent="-457200">
              <a:spcBef>
                <a:spcPts val="0"/>
              </a:spcBef>
              <a:buClrTx/>
              <a:buFont typeface="Wingdings" panose="05000000000000000000" pitchFamily="2" charset="2"/>
              <a:buChar char="v"/>
            </a:pPr>
            <a:endParaRPr lang="en-US" sz="2800" dirty="0">
              <a:solidFill>
                <a:schemeClr val="tx1"/>
              </a:solidFill>
              <a:latin typeface="Calibri"/>
              <a:cs typeface="Calibri"/>
            </a:endParaRPr>
          </a:p>
          <a:p>
            <a:pPr marL="457200" lvl="1" indent="-457200">
              <a:spcBef>
                <a:spcPts val="0"/>
              </a:spcBef>
              <a:buClrTx/>
              <a:buFont typeface="Wingdings" panose="05000000000000000000" pitchFamily="2" charset="2"/>
              <a:buChar char="v"/>
            </a:pPr>
            <a:r>
              <a:rPr lang="en-US" sz="2800" dirty="0">
                <a:solidFill>
                  <a:schemeClr val="accent2">
                    <a:lumMod val="50000"/>
                  </a:schemeClr>
                </a:solidFill>
                <a:latin typeface="Calibri"/>
                <a:cs typeface="Calibri"/>
              </a:rPr>
              <a:t>David Patterson, Board President</a:t>
            </a:r>
            <a:r>
              <a:rPr lang="en-US" sz="2800" dirty="0">
                <a:solidFill>
                  <a:schemeClr val="tx1"/>
                </a:solidFill>
                <a:latin typeface="Calibri"/>
                <a:cs typeface="Calibri"/>
              </a:rPr>
              <a:t>: </a:t>
            </a:r>
            <a:r>
              <a:rPr lang="en-US" sz="2800" dirty="0">
                <a:solidFill>
                  <a:schemeClr val="tx1"/>
                </a:solidFill>
                <a:latin typeface="Calibri"/>
                <a:cs typeface="Calibri"/>
                <a:hlinkClick r:id="rId4">
                  <a:extLst>
                    <a:ext uri="{A12FA001-AC4F-418D-AE19-62706E023703}">
                      <ahyp:hlinkClr xmlns:ahyp="http://schemas.microsoft.com/office/drawing/2018/hyperlinkcolor" val="tx"/>
                    </a:ext>
                  </a:extLst>
                </a:hlinkClick>
              </a:rPr>
              <a:t>david.patterson@calauthorizers.org</a:t>
            </a:r>
          </a:p>
          <a:p>
            <a:pPr marL="457200" lvl="1" indent="-457200">
              <a:spcBef>
                <a:spcPts val="0"/>
              </a:spcBef>
              <a:buClrTx/>
              <a:buFont typeface="Wingdings" panose="05000000000000000000" pitchFamily="2" charset="2"/>
              <a:buChar char="v"/>
            </a:pPr>
            <a:endParaRPr lang="en-US" sz="2800" dirty="0">
              <a:solidFill>
                <a:schemeClr val="tx1"/>
              </a:solidFill>
              <a:latin typeface="Calibri"/>
              <a:cs typeface="Calibri"/>
              <a:hlinkClick r:id="rId4">
                <a:extLst>
                  <a:ext uri="{A12FA001-AC4F-418D-AE19-62706E023703}">
                    <ahyp:hlinkClr xmlns:ahyp="http://schemas.microsoft.com/office/drawing/2018/hyperlinkcolor" val="tx"/>
                  </a:ext>
                </a:extLst>
              </a:hlinkClick>
            </a:endParaRPr>
          </a:p>
          <a:p>
            <a:pPr marL="457200" lvl="1" indent="-457200">
              <a:spcBef>
                <a:spcPts val="0"/>
              </a:spcBef>
              <a:buClrTx/>
              <a:buFont typeface="Wingdings" panose="05000000000000000000" pitchFamily="2" charset="2"/>
              <a:buChar char="v"/>
            </a:pPr>
            <a:r>
              <a:rPr lang="en-US" sz="2800" dirty="0">
                <a:solidFill>
                  <a:schemeClr val="accent2">
                    <a:lumMod val="50000"/>
                  </a:schemeClr>
                </a:solidFill>
                <a:latin typeface="Calibri"/>
                <a:cs typeface="Calibri"/>
                <a:hlinkClick r:id="rId4">
                  <a:extLst>
                    <a:ext uri="{A12FA001-AC4F-418D-AE19-62706E023703}">
                      <ahyp:hlinkClr xmlns:ahyp="http://schemas.microsoft.com/office/drawing/2018/hyperlinkcolor" val="tx"/>
                    </a:ext>
                  </a:extLst>
                </a:hlinkClick>
              </a:rPr>
              <a:t>Debi Deal, Treasurer</a:t>
            </a:r>
            <a:r>
              <a:rPr lang="en-US" sz="2800" dirty="0">
                <a:solidFill>
                  <a:schemeClr val="tx1"/>
                </a:solidFill>
                <a:latin typeface="Calibri"/>
                <a:cs typeface="Calibri"/>
                <a:hlinkClick r:id="rId4">
                  <a:extLst>
                    <a:ext uri="{A12FA001-AC4F-418D-AE19-62706E023703}">
                      <ahyp:hlinkClr xmlns:ahyp="http://schemas.microsoft.com/office/drawing/2018/hyperlinkcolor" val="tx"/>
                    </a:ext>
                  </a:extLst>
                </a:hlinkClick>
              </a:rPr>
              <a:t>:  ddeal@brightlake.com</a:t>
            </a:r>
          </a:p>
          <a:p>
            <a:pPr marL="457200" lvl="1" indent="-457200">
              <a:spcBef>
                <a:spcPts val="0"/>
              </a:spcBef>
              <a:buClrTx/>
              <a:buFont typeface="Wingdings" panose="05000000000000000000" pitchFamily="2" charset="2"/>
              <a:buChar char="v"/>
            </a:pPr>
            <a:endParaRPr lang="en-US" sz="2800" dirty="0">
              <a:solidFill>
                <a:schemeClr val="tx1"/>
              </a:solidFill>
              <a:latin typeface="Calibri"/>
              <a:cs typeface="Calibri"/>
            </a:endParaRPr>
          </a:p>
          <a:p>
            <a:pPr marL="457200" lvl="1" indent="-457200">
              <a:spcBef>
                <a:spcPts val="0"/>
              </a:spcBef>
              <a:buClrTx/>
              <a:buFont typeface="Wingdings" panose="05000000000000000000" pitchFamily="2" charset="2"/>
              <a:buChar char="v"/>
            </a:pPr>
            <a:r>
              <a:rPr lang="en-US" sz="2800" dirty="0">
                <a:solidFill>
                  <a:schemeClr val="accent2">
                    <a:lumMod val="50000"/>
                  </a:schemeClr>
                </a:solidFill>
                <a:latin typeface="Calibri"/>
                <a:cs typeface="Calibri"/>
              </a:rPr>
              <a:t>OR</a:t>
            </a:r>
            <a:r>
              <a:rPr lang="en-US" sz="2800" dirty="0">
                <a:solidFill>
                  <a:schemeClr val="tx1"/>
                </a:solidFill>
                <a:latin typeface="Calibri"/>
                <a:cs typeface="Calibri"/>
              </a:rPr>
              <a:t>: </a:t>
            </a:r>
            <a:r>
              <a:rPr lang="en-US" sz="2800" dirty="0">
                <a:solidFill>
                  <a:schemeClr val="tx1"/>
                </a:solidFill>
                <a:latin typeface="Calibri"/>
                <a:cs typeface="Calibri"/>
                <a:hlinkClick r:id="rId5">
                  <a:extLst>
                    <a:ext uri="{A12FA001-AC4F-418D-AE19-62706E023703}">
                      <ahyp:hlinkClr xmlns:ahyp="http://schemas.microsoft.com/office/drawing/2018/hyperlinkcolor" val="tx"/>
                    </a:ext>
                  </a:extLst>
                </a:hlinkClick>
              </a:rPr>
              <a:t>info@calauthorizers.org</a:t>
            </a:r>
            <a:endParaRPr lang="en-US" sz="2800" dirty="0">
              <a:solidFill>
                <a:schemeClr val="tx1"/>
              </a:solidFill>
              <a:latin typeface="Calibri"/>
              <a:cs typeface="Calibri"/>
            </a:endParaRPr>
          </a:p>
          <a:p>
            <a:pPr marL="0" lvl="1" indent="0">
              <a:spcBef>
                <a:spcPts val="0"/>
              </a:spcBef>
              <a:buNone/>
            </a:pPr>
            <a:endParaRPr lang="en-US" sz="2400" dirty="0">
              <a:solidFill>
                <a:schemeClr val="tx1"/>
              </a:solidFill>
              <a:latin typeface="Calibri"/>
              <a:cs typeface="Calibri"/>
            </a:endParaRPr>
          </a:p>
        </p:txBody>
      </p:sp>
      <p:sp>
        <p:nvSpPr>
          <p:cNvPr id="8" name="Google Shape;151;p1">
            <a:extLst>
              <a:ext uri="{FF2B5EF4-FFF2-40B4-BE49-F238E27FC236}">
                <a16:creationId xmlns:a16="http://schemas.microsoft.com/office/drawing/2014/main" id="{AF0307B2-662F-4D02-8911-ED709639B9DF}"/>
              </a:ext>
            </a:extLst>
          </p:cNvPr>
          <p:cNvSpPr txBox="1">
            <a:spLocks noGrp="1"/>
          </p:cNvSpPr>
          <p:nvPr>
            <p:ph type="title"/>
          </p:nvPr>
        </p:nvSpPr>
        <p:spPr>
          <a:xfrm>
            <a:off x="834502" y="451512"/>
            <a:ext cx="5850384" cy="997706"/>
          </a:xfrm>
          <a:prstGeom prst="rect">
            <a:avLst/>
          </a:prstGeom>
          <a:noFill/>
          <a:ln>
            <a:noFill/>
          </a:ln>
        </p:spPr>
        <p:txBody>
          <a:bodyPr spcFirstLastPara="1" wrap="square" lIns="91425" tIns="91425" rIns="91425" bIns="91425" anchor="t" anchorCtr="0">
            <a:noAutofit/>
          </a:bodyPr>
          <a:lstStyle/>
          <a:p>
            <a:pPr algn="ctr"/>
            <a:r>
              <a:rPr lang="en-US" b="1" dirty="0">
                <a:solidFill>
                  <a:schemeClr val="tx1"/>
                </a:solidFill>
                <a:latin typeface="Trebuchet MS" panose="020B0603020202020204" pitchFamily="34" charset="0"/>
                <a:cs typeface="Calibri"/>
              </a:rPr>
              <a:t>Contact info</a:t>
            </a:r>
            <a:endParaRPr b="1" dirty="0">
              <a:solidFill>
                <a:schemeClr val="tx1"/>
              </a:solidFill>
              <a:latin typeface="Trebuchet MS" panose="020B060302020202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6C33E413-7C3D-4664-9642-B0E3742D36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06144" y="5861008"/>
            <a:ext cx="3001948" cy="99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8615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6D0438-9018-4637-88B2-937091B294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6144" y="5887641"/>
            <a:ext cx="3001948" cy="992276"/>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6F7966D5-4B00-487C-8E76-6F3B3C4E444C}"/>
              </a:ext>
            </a:extLst>
          </p:cNvPr>
          <p:cNvSpPr>
            <a:spLocks noGrp="1"/>
          </p:cNvSpPr>
          <p:nvPr>
            <p:ph type="body" idx="1"/>
          </p:nvPr>
        </p:nvSpPr>
        <p:spPr>
          <a:xfrm>
            <a:off x="812800" y="2160591"/>
            <a:ext cx="8463619" cy="1220114"/>
          </a:xfrm>
        </p:spPr>
        <p:txBody>
          <a:bodyPr>
            <a:normAutofit/>
          </a:bodyPr>
          <a:lstStyle/>
          <a:p>
            <a:pPr marL="137160" indent="0" algn="ctr">
              <a:buNone/>
            </a:pPr>
            <a:r>
              <a:rPr lang="en-US" sz="5000" dirty="0"/>
              <a:t>Thank you!</a:t>
            </a:r>
          </a:p>
        </p:txBody>
      </p:sp>
    </p:spTree>
    <p:extLst>
      <p:ext uri="{BB962C8B-B14F-4D97-AF65-F5344CB8AC3E}">
        <p14:creationId xmlns:p14="http://schemas.microsoft.com/office/powerpoint/2010/main" val="1351345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EAFC5-071C-0745-86A3-F02320E83176}"/>
              </a:ext>
            </a:extLst>
          </p:cNvPr>
          <p:cNvSpPr>
            <a:spLocks noGrp="1"/>
          </p:cNvSpPr>
          <p:nvPr>
            <p:ph type="title"/>
          </p:nvPr>
        </p:nvSpPr>
        <p:spPr/>
        <p:txBody>
          <a:bodyPr/>
          <a:lstStyle/>
          <a:p>
            <a:r>
              <a:rPr lang="en-US" dirty="0"/>
              <a:t>2022-23 LCAP and 2021-22 LCAP Supplement</a:t>
            </a:r>
          </a:p>
        </p:txBody>
      </p:sp>
      <p:sp>
        <p:nvSpPr>
          <p:cNvPr id="41" name="Content Placeholder 2">
            <a:extLst>
              <a:ext uri="{FF2B5EF4-FFF2-40B4-BE49-F238E27FC236}">
                <a16:creationId xmlns:a16="http://schemas.microsoft.com/office/drawing/2014/main" id="{B4BC6ED0-25BC-4460-BE0C-E4627025ACE3}"/>
              </a:ext>
            </a:extLst>
          </p:cNvPr>
          <p:cNvSpPr>
            <a:spLocks noGrp="1"/>
          </p:cNvSpPr>
          <p:nvPr>
            <p:ph idx="1"/>
          </p:nvPr>
        </p:nvSpPr>
        <p:spPr/>
        <p:txBody>
          <a:bodyPr/>
          <a:lstStyle/>
          <a:p>
            <a:r>
              <a:rPr lang="en-US" dirty="0"/>
              <a:t>The LCAP must be posted as one document and include the following components in the following order:</a:t>
            </a:r>
          </a:p>
        </p:txBody>
      </p:sp>
      <p:sp>
        <p:nvSpPr>
          <p:cNvPr id="4" name="Footer Placeholder 3">
            <a:extLst>
              <a:ext uri="{FF2B5EF4-FFF2-40B4-BE49-F238E27FC236}">
                <a16:creationId xmlns:a16="http://schemas.microsoft.com/office/drawing/2014/main" id="{5BCE6044-3D7B-4086-96FE-94FF08324AB0}"/>
              </a:ext>
            </a:extLst>
          </p:cNvPr>
          <p:cNvSpPr>
            <a:spLocks noGrp="1"/>
          </p:cNvSpPr>
          <p:nvPr>
            <p:ph type="ftr" sz="quarter" idx="11"/>
          </p:nvPr>
        </p:nvSpPr>
        <p:spPr/>
        <p:txBody>
          <a:bodyPr/>
          <a:lstStyle/>
          <a:p>
            <a:r>
              <a:rPr lang="en-US"/>
              <a:t>© 2022 School Services of California Inc.</a:t>
            </a:r>
            <a:endParaRPr lang="en-US" dirty="0"/>
          </a:p>
        </p:txBody>
      </p:sp>
      <p:sp>
        <p:nvSpPr>
          <p:cNvPr id="5" name="Slide Number Placeholder 4">
            <a:extLst>
              <a:ext uri="{FF2B5EF4-FFF2-40B4-BE49-F238E27FC236}">
                <a16:creationId xmlns:a16="http://schemas.microsoft.com/office/drawing/2014/main" id="{391AA133-928A-4F74-BA2D-1F6383582C2B}"/>
              </a:ext>
            </a:extLst>
          </p:cNvPr>
          <p:cNvSpPr>
            <a:spLocks noGrp="1"/>
          </p:cNvSpPr>
          <p:nvPr>
            <p:ph type="sldNum" sz="quarter" idx="12"/>
          </p:nvPr>
        </p:nvSpPr>
        <p:spPr/>
        <p:txBody>
          <a:bodyPr/>
          <a:lstStyle/>
          <a:p>
            <a:fld id="{42503F20-67DD-4948-B6DE-4DDC1702207D}" type="slidenum">
              <a:rPr lang="en-US" smtClean="0"/>
              <a:pPr/>
              <a:t>5</a:t>
            </a:fld>
            <a:endParaRPr lang="en-US" dirty="0"/>
          </a:p>
        </p:txBody>
      </p:sp>
      <p:sp>
        <p:nvSpPr>
          <p:cNvPr id="7" name="Title 1">
            <a:extLst>
              <a:ext uri="{FF2B5EF4-FFF2-40B4-BE49-F238E27FC236}">
                <a16:creationId xmlns:a16="http://schemas.microsoft.com/office/drawing/2014/main" id="{ED411939-4342-4AB5-8AC2-64E1DD599B7B}"/>
              </a:ext>
            </a:extLst>
          </p:cNvPr>
          <p:cNvSpPr txBox="1">
            <a:spLocks/>
          </p:cNvSpPr>
          <p:nvPr/>
        </p:nvSpPr>
        <p:spPr>
          <a:xfrm>
            <a:off x="77382" y="18288"/>
            <a:ext cx="12024360" cy="841248"/>
          </a:xfrm>
          <a:prstGeom prst="rect">
            <a:avLst/>
          </a:prstGeom>
          <a:effectLst/>
        </p:spPr>
        <p:txBody>
          <a:bodyPr vert="horz" lIns="91440" tIns="45720" rIns="91440" bIns="45720" rtlCol="0" anchor="ctr">
            <a:noAutofit/>
          </a:bodyPr>
          <a:lstStyle>
            <a:lvl1pPr algn="l" defTabSz="914400" rtl="0" eaLnBrk="1" latinLnBrk="0" hangingPunct="1">
              <a:lnSpc>
                <a:spcPct val="95000"/>
              </a:lnSpc>
              <a:spcBef>
                <a:spcPct val="0"/>
              </a:spcBef>
              <a:buNone/>
              <a:defRPr sz="3000" b="1" i="0" kern="1200">
                <a:solidFill>
                  <a:schemeClr val="tx1"/>
                </a:solidFill>
                <a:latin typeface="Arial Narrow" panose="020B0604020202020204" pitchFamily="34" charset="0"/>
                <a:ea typeface="+mj-ea"/>
                <a:cs typeface="Arial Narrow" panose="020B0604020202020204" pitchFamily="34" charset="0"/>
              </a:defRPr>
            </a:lvl1pPr>
          </a:lstStyle>
          <a:p>
            <a:endParaRPr lang="en-US" dirty="0"/>
          </a:p>
        </p:txBody>
      </p:sp>
      <p:grpSp>
        <p:nvGrpSpPr>
          <p:cNvPr id="42" name="Group 41">
            <a:extLst>
              <a:ext uri="{FF2B5EF4-FFF2-40B4-BE49-F238E27FC236}">
                <a16:creationId xmlns:a16="http://schemas.microsoft.com/office/drawing/2014/main" id="{5786AAC9-90CA-4C03-8E1D-5DAB17432D31}"/>
              </a:ext>
            </a:extLst>
          </p:cNvPr>
          <p:cNvGrpSpPr/>
          <p:nvPr/>
        </p:nvGrpSpPr>
        <p:grpSpPr>
          <a:xfrm>
            <a:off x="10914624" y="4150836"/>
            <a:ext cx="1198443" cy="2223154"/>
            <a:chOff x="10579101" y="3465939"/>
            <a:chExt cx="1849437" cy="3430770"/>
          </a:xfrm>
        </p:grpSpPr>
        <p:sp>
          <p:nvSpPr>
            <p:cNvPr id="43" name="Freeform 17">
              <a:extLst>
                <a:ext uri="{FF2B5EF4-FFF2-40B4-BE49-F238E27FC236}">
                  <a16:creationId xmlns:a16="http://schemas.microsoft.com/office/drawing/2014/main" id="{43B272AC-9C26-4E7C-8D6C-082892532FA1}"/>
                </a:ext>
              </a:extLst>
            </p:cNvPr>
            <p:cNvSpPr>
              <a:spLocks/>
            </p:cNvSpPr>
            <p:nvPr/>
          </p:nvSpPr>
          <p:spPr bwMode="auto">
            <a:xfrm>
              <a:off x="11432382" y="6007525"/>
              <a:ext cx="141288" cy="889184"/>
            </a:xfrm>
            <a:custGeom>
              <a:avLst/>
              <a:gdLst>
                <a:gd name="T0" fmla="*/ 0 w 35"/>
                <a:gd name="T1" fmla="*/ 65 h 83"/>
                <a:gd name="T2" fmla="*/ 17 w 35"/>
                <a:gd name="T3" fmla="*/ 83 h 83"/>
                <a:gd name="T4" fmla="*/ 35 w 35"/>
                <a:gd name="T5" fmla="*/ 65 h 83"/>
                <a:gd name="T6" fmla="*/ 35 w 35"/>
                <a:gd name="T7" fmla="*/ 0 h 83"/>
                <a:gd name="T8" fmla="*/ 0 w 35"/>
                <a:gd name="T9" fmla="*/ 0 h 83"/>
                <a:gd name="T10" fmla="*/ 0 w 35"/>
                <a:gd name="T11" fmla="*/ 65 h 83"/>
              </a:gdLst>
              <a:ahLst/>
              <a:cxnLst>
                <a:cxn ang="0">
                  <a:pos x="T0" y="T1"/>
                </a:cxn>
                <a:cxn ang="0">
                  <a:pos x="T2" y="T3"/>
                </a:cxn>
                <a:cxn ang="0">
                  <a:pos x="T4" y="T5"/>
                </a:cxn>
                <a:cxn ang="0">
                  <a:pos x="T6" y="T7"/>
                </a:cxn>
                <a:cxn ang="0">
                  <a:pos x="T8" y="T9"/>
                </a:cxn>
                <a:cxn ang="0">
                  <a:pos x="T10" y="T11"/>
                </a:cxn>
              </a:cxnLst>
              <a:rect l="0" t="0" r="r" b="b"/>
              <a:pathLst>
                <a:path w="35" h="83">
                  <a:moveTo>
                    <a:pt x="0" y="65"/>
                  </a:moveTo>
                  <a:cubicBezTo>
                    <a:pt x="0" y="75"/>
                    <a:pt x="7" y="83"/>
                    <a:pt x="17" y="83"/>
                  </a:cubicBezTo>
                  <a:cubicBezTo>
                    <a:pt x="27" y="83"/>
                    <a:pt x="35" y="75"/>
                    <a:pt x="35" y="65"/>
                  </a:cubicBezTo>
                  <a:cubicBezTo>
                    <a:pt x="35" y="0"/>
                    <a:pt x="35" y="0"/>
                    <a:pt x="35" y="0"/>
                  </a:cubicBezTo>
                  <a:cubicBezTo>
                    <a:pt x="0" y="0"/>
                    <a:pt x="0" y="0"/>
                    <a:pt x="0" y="0"/>
                  </a:cubicBezTo>
                  <a:lnTo>
                    <a:pt x="0" y="65"/>
                  </a:lnTo>
                  <a:close/>
                </a:path>
              </a:pathLst>
            </a:custGeom>
            <a:solidFill>
              <a:schemeClr val="bg1">
                <a:lumMod val="85000"/>
                <a:alpha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4" name="Freeform 5">
              <a:extLst>
                <a:ext uri="{FF2B5EF4-FFF2-40B4-BE49-F238E27FC236}">
                  <a16:creationId xmlns:a16="http://schemas.microsoft.com/office/drawing/2014/main" id="{101341F8-E64D-45CD-9880-42B825E8A430}"/>
                </a:ext>
              </a:extLst>
            </p:cNvPr>
            <p:cNvSpPr>
              <a:spLocks/>
            </p:cNvSpPr>
            <p:nvPr/>
          </p:nvSpPr>
          <p:spPr bwMode="auto">
            <a:xfrm>
              <a:off x="10579101" y="3465939"/>
              <a:ext cx="923925" cy="2566988"/>
            </a:xfrm>
            <a:custGeom>
              <a:avLst/>
              <a:gdLst>
                <a:gd name="T0" fmla="*/ 0 w 245"/>
                <a:gd name="T1" fmla="*/ 429 h 682"/>
                <a:gd name="T2" fmla="*/ 245 w 245"/>
                <a:gd name="T3" fmla="*/ 682 h 682"/>
                <a:gd name="T4" fmla="*/ 245 w 245"/>
                <a:gd name="T5" fmla="*/ 0 h 682"/>
                <a:gd name="T6" fmla="*/ 0 w 245"/>
                <a:gd name="T7" fmla="*/ 429 h 682"/>
              </a:gdLst>
              <a:ahLst/>
              <a:cxnLst>
                <a:cxn ang="0">
                  <a:pos x="T0" y="T1"/>
                </a:cxn>
                <a:cxn ang="0">
                  <a:pos x="T2" y="T3"/>
                </a:cxn>
                <a:cxn ang="0">
                  <a:pos x="T4" y="T5"/>
                </a:cxn>
                <a:cxn ang="0">
                  <a:pos x="T6" y="T7"/>
                </a:cxn>
              </a:cxnLst>
              <a:rect l="0" t="0" r="r" b="b"/>
              <a:pathLst>
                <a:path w="245" h="682">
                  <a:moveTo>
                    <a:pt x="0" y="429"/>
                  </a:moveTo>
                  <a:cubicBezTo>
                    <a:pt x="0" y="617"/>
                    <a:pt x="165" y="682"/>
                    <a:pt x="245" y="682"/>
                  </a:cubicBezTo>
                  <a:cubicBezTo>
                    <a:pt x="245" y="0"/>
                    <a:pt x="245" y="0"/>
                    <a:pt x="245" y="0"/>
                  </a:cubicBezTo>
                  <a:cubicBezTo>
                    <a:pt x="245" y="0"/>
                    <a:pt x="0" y="241"/>
                    <a:pt x="0" y="429"/>
                  </a:cubicBezTo>
                  <a:close/>
                </a:path>
              </a:pathLst>
            </a:custGeom>
            <a:solidFill>
              <a:schemeClr val="bg1">
                <a:lumMod val="95000"/>
                <a:alpha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5" name="Freeform 6">
              <a:extLst>
                <a:ext uri="{FF2B5EF4-FFF2-40B4-BE49-F238E27FC236}">
                  <a16:creationId xmlns:a16="http://schemas.microsoft.com/office/drawing/2014/main" id="{49E08458-55D0-42F5-BD8E-C5E101759431}"/>
                </a:ext>
              </a:extLst>
            </p:cNvPr>
            <p:cNvSpPr>
              <a:spLocks/>
            </p:cNvSpPr>
            <p:nvPr/>
          </p:nvSpPr>
          <p:spPr bwMode="auto">
            <a:xfrm>
              <a:off x="11503026" y="3465939"/>
              <a:ext cx="925512" cy="2566988"/>
            </a:xfrm>
            <a:custGeom>
              <a:avLst/>
              <a:gdLst>
                <a:gd name="T0" fmla="*/ 0 w 245"/>
                <a:gd name="T1" fmla="*/ 0 h 682"/>
                <a:gd name="T2" fmla="*/ 0 w 245"/>
                <a:gd name="T3" fmla="*/ 682 h 682"/>
                <a:gd name="T4" fmla="*/ 245 w 245"/>
                <a:gd name="T5" fmla="*/ 429 h 682"/>
                <a:gd name="T6" fmla="*/ 0 w 245"/>
                <a:gd name="T7" fmla="*/ 0 h 682"/>
              </a:gdLst>
              <a:ahLst/>
              <a:cxnLst>
                <a:cxn ang="0">
                  <a:pos x="T0" y="T1"/>
                </a:cxn>
                <a:cxn ang="0">
                  <a:pos x="T2" y="T3"/>
                </a:cxn>
                <a:cxn ang="0">
                  <a:pos x="T4" y="T5"/>
                </a:cxn>
                <a:cxn ang="0">
                  <a:pos x="T6" y="T7"/>
                </a:cxn>
              </a:cxnLst>
              <a:rect l="0" t="0" r="r" b="b"/>
              <a:pathLst>
                <a:path w="245" h="682">
                  <a:moveTo>
                    <a:pt x="0" y="0"/>
                  </a:moveTo>
                  <a:cubicBezTo>
                    <a:pt x="0" y="682"/>
                    <a:pt x="0" y="682"/>
                    <a:pt x="0" y="682"/>
                  </a:cubicBezTo>
                  <a:cubicBezTo>
                    <a:pt x="80" y="682"/>
                    <a:pt x="245" y="617"/>
                    <a:pt x="245" y="429"/>
                  </a:cubicBezTo>
                  <a:cubicBezTo>
                    <a:pt x="245" y="241"/>
                    <a:pt x="0" y="0"/>
                    <a:pt x="0" y="0"/>
                  </a:cubicBezTo>
                  <a:close/>
                </a:path>
              </a:pathLst>
            </a:custGeom>
            <a:solidFill>
              <a:schemeClr val="bg1">
                <a:lumMod val="85000"/>
                <a:alpha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46" name="Group 45">
            <a:extLst>
              <a:ext uri="{FF2B5EF4-FFF2-40B4-BE49-F238E27FC236}">
                <a16:creationId xmlns:a16="http://schemas.microsoft.com/office/drawing/2014/main" id="{FE746CC3-9368-43BE-963A-87498D9B98B3}"/>
              </a:ext>
            </a:extLst>
          </p:cNvPr>
          <p:cNvGrpSpPr/>
          <p:nvPr/>
        </p:nvGrpSpPr>
        <p:grpSpPr>
          <a:xfrm>
            <a:off x="6561577" y="4150836"/>
            <a:ext cx="1198443" cy="2223154"/>
            <a:chOff x="10579101" y="3465939"/>
            <a:chExt cx="1849437" cy="3430770"/>
          </a:xfrm>
        </p:grpSpPr>
        <p:sp>
          <p:nvSpPr>
            <p:cNvPr id="47" name="Freeform 17">
              <a:extLst>
                <a:ext uri="{FF2B5EF4-FFF2-40B4-BE49-F238E27FC236}">
                  <a16:creationId xmlns:a16="http://schemas.microsoft.com/office/drawing/2014/main" id="{0124164F-7888-4CC0-A9FA-9234E343CE52}"/>
                </a:ext>
              </a:extLst>
            </p:cNvPr>
            <p:cNvSpPr>
              <a:spLocks/>
            </p:cNvSpPr>
            <p:nvPr/>
          </p:nvSpPr>
          <p:spPr bwMode="auto">
            <a:xfrm>
              <a:off x="11432382" y="6007525"/>
              <a:ext cx="141288" cy="889184"/>
            </a:xfrm>
            <a:custGeom>
              <a:avLst/>
              <a:gdLst>
                <a:gd name="T0" fmla="*/ 0 w 35"/>
                <a:gd name="T1" fmla="*/ 65 h 83"/>
                <a:gd name="T2" fmla="*/ 17 w 35"/>
                <a:gd name="T3" fmla="*/ 83 h 83"/>
                <a:gd name="T4" fmla="*/ 35 w 35"/>
                <a:gd name="T5" fmla="*/ 65 h 83"/>
                <a:gd name="T6" fmla="*/ 35 w 35"/>
                <a:gd name="T7" fmla="*/ 0 h 83"/>
                <a:gd name="T8" fmla="*/ 0 w 35"/>
                <a:gd name="T9" fmla="*/ 0 h 83"/>
                <a:gd name="T10" fmla="*/ 0 w 35"/>
                <a:gd name="T11" fmla="*/ 65 h 83"/>
              </a:gdLst>
              <a:ahLst/>
              <a:cxnLst>
                <a:cxn ang="0">
                  <a:pos x="T0" y="T1"/>
                </a:cxn>
                <a:cxn ang="0">
                  <a:pos x="T2" y="T3"/>
                </a:cxn>
                <a:cxn ang="0">
                  <a:pos x="T4" y="T5"/>
                </a:cxn>
                <a:cxn ang="0">
                  <a:pos x="T6" y="T7"/>
                </a:cxn>
                <a:cxn ang="0">
                  <a:pos x="T8" y="T9"/>
                </a:cxn>
                <a:cxn ang="0">
                  <a:pos x="T10" y="T11"/>
                </a:cxn>
              </a:cxnLst>
              <a:rect l="0" t="0" r="r" b="b"/>
              <a:pathLst>
                <a:path w="35" h="83">
                  <a:moveTo>
                    <a:pt x="0" y="65"/>
                  </a:moveTo>
                  <a:cubicBezTo>
                    <a:pt x="0" y="75"/>
                    <a:pt x="7" y="83"/>
                    <a:pt x="17" y="83"/>
                  </a:cubicBezTo>
                  <a:cubicBezTo>
                    <a:pt x="27" y="83"/>
                    <a:pt x="35" y="75"/>
                    <a:pt x="35" y="65"/>
                  </a:cubicBezTo>
                  <a:cubicBezTo>
                    <a:pt x="35" y="0"/>
                    <a:pt x="35" y="0"/>
                    <a:pt x="35" y="0"/>
                  </a:cubicBezTo>
                  <a:cubicBezTo>
                    <a:pt x="0" y="0"/>
                    <a:pt x="0" y="0"/>
                    <a:pt x="0" y="0"/>
                  </a:cubicBezTo>
                  <a:lnTo>
                    <a:pt x="0" y="65"/>
                  </a:lnTo>
                  <a:close/>
                </a:path>
              </a:pathLst>
            </a:custGeom>
            <a:solidFill>
              <a:schemeClr val="bg1">
                <a:lumMod val="85000"/>
                <a:alpha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8" name="Freeform 5">
              <a:extLst>
                <a:ext uri="{FF2B5EF4-FFF2-40B4-BE49-F238E27FC236}">
                  <a16:creationId xmlns:a16="http://schemas.microsoft.com/office/drawing/2014/main" id="{64AA4F97-47A7-41C2-AA0A-F9908595D04C}"/>
                </a:ext>
              </a:extLst>
            </p:cNvPr>
            <p:cNvSpPr>
              <a:spLocks/>
            </p:cNvSpPr>
            <p:nvPr/>
          </p:nvSpPr>
          <p:spPr bwMode="auto">
            <a:xfrm>
              <a:off x="10579101" y="3465939"/>
              <a:ext cx="923925" cy="2566988"/>
            </a:xfrm>
            <a:custGeom>
              <a:avLst/>
              <a:gdLst>
                <a:gd name="T0" fmla="*/ 0 w 245"/>
                <a:gd name="T1" fmla="*/ 429 h 682"/>
                <a:gd name="T2" fmla="*/ 245 w 245"/>
                <a:gd name="T3" fmla="*/ 682 h 682"/>
                <a:gd name="T4" fmla="*/ 245 w 245"/>
                <a:gd name="T5" fmla="*/ 0 h 682"/>
                <a:gd name="T6" fmla="*/ 0 w 245"/>
                <a:gd name="T7" fmla="*/ 429 h 682"/>
              </a:gdLst>
              <a:ahLst/>
              <a:cxnLst>
                <a:cxn ang="0">
                  <a:pos x="T0" y="T1"/>
                </a:cxn>
                <a:cxn ang="0">
                  <a:pos x="T2" y="T3"/>
                </a:cxn>
                <a:cxn ang="0">
                  <a:pos x="T4" y="T5"/>
                </a:cxn>
                <a:cxn ang="0">
                  <a:pos x="T6" y="T7"/>
                </a:cxn>
              </a:cxnLst>
              <a:rect l="0" t="0" r="r" b="b"/>
              <a:pathLst>
                <a:path w="245" h="682">
                  <a:moveTo>
                    <a:pt x="0" y="429"/>
                  </a:moveTo>
                  <a:cubicBezTo>
                    <a:pt x="0" y="617"/>
                    <a:pt x="165" y="682"/>
                    <a:pt x="245" y="682"/>
                  </a:cubicBezTo>
                  <a:cubicBezTo>
                    <a:pt x="245" y="0"/>
                    <a:pt x="245" y="0"/>
                    <a:pt x="245" y="0"/>
                  </a:cubicBezTo>
                  <a:cubicBezTo>
                    <a:pt x="245" y="0"/>
                    <a:pt x="0" y="241"/>
                    <a:pt x="0" y="429"/>
                  </a:cubicBezTo>
                  <a:close/>
                </a:path>
              </a:pathLst>
            </a:custGeom>
            <a:solidFill>
              <a:schemeClr val="bg1">
                <a:lumMod val="95000"/>
                <a:alpha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9" name="Freeform 6">
              <a:extLst>
                <a:ext uri="{FF2B5EF4-FFF2-40B4-BE49-F238E27FC236}">
                  <a16:creationId xmlns:a16="http://schemas.microsoft.com/office/drawing/2014/main" id="{47A9A494-1FF7-40F7-B565-032F1C330B73}"/>
                </a:ext>
              </a:extLst>
            </p:cNvPr>
            <p:cNvSpPr>
              <a:spLocks/>
            </p:cNvSpPr>
            <p:nvPr/>
          </p:nvSpPr>
          <p:spPr bwMode="auto">
            <a:xfrm>
              <a:off x="11503026" y="3465939"/>
              <a:ext cx="925512" cy="2566988"/>
            </a:xfrm>
            <a:custGeom>
              <a:avLst/>
              <a:gdLst>
                <a:gd name="T0" fmla="*/ 0 w 245"/>
                <a:gd name="T1" fmla="*/ 0 h 682"/>
                <a:gd name="T2" fmla="*/ 0 w 245"/>
                <a:gd name="T3" fmla="*/ 682 h 682"/>
                <a:gd name="T4" fmla="*/ 245 w 245"/>
                <a:gd name="T5" fmla="*/ 429 h 682"/>
                <a:gd name="T6" fmla="*/ 0 w 245"/>
                <a:gd name="T7" fmla="*/ 0 h 682"/>
              </a:gdLst>
              <a:ahLst/>
              <a:cxnLst>
                <a:cxn ang="0">
                  <a:pos x="T0" y="T1"/>
                </a:cxn>
                <a:cxn ang="0">
                  <a:pos x="T2" y="T3"/>
                </a:cxn>
                <a:cxn ang="0">
                  <a:pos x="T4" y="T5"/>
                </a:cxn>
                <a:cxn ang="0">
                  <a:pos x="T6" y="T7"/>
                </a:cxn>
              </a:cxnLst>
              <a:rect l="0" t="0" r="r" b="b"/>
              <a:pathLst>
                <a:path w="245" h="682">
                  <a:moveTo>
                    <a:pt x="0" y="0"/>
                  </a:moveTo>
                  <a:cubicBezTo>
                    <a:pt x="0" y="682"/>
                    <a:pt x="0" y="682"/>
                    <a:pt x="0" y="682"/>
                  </a:cubicBezTo>
                  <a:cubicBezTo>
                    <a:pt x="80" y="682"/>
                    <a:pt x="245" y="617"/>
                    <a:pt x="245" y="429"/>
                  </a:cubicBezTo>
                  <a:cubicBezTo>
                    <a:pt x="245" y="241"/>
                    <a:pt x="0" y="0"/>
                    <a:pt x="0" y="0"/>
                  </a:cubicBezTo>
                  <a:close/>
                </a:path>
              </a:pathLst>
            </a:custGeom>
            <a:solidFill>
              <a:schemeClr val="bg1">
                <a:lumMod val="85000"/>
                <a:alpha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50" name="Group 49">
            <a:extLst>
              <a:ext uri="{FF2B5EF4-FFF2-40B4-BE49-F238E27FC236}">
                <a16:creationId xmlns:a16="http://schemas.microsoft.com/office/drawing/2014/main" id="{F8ABE2DB-02BB-4294-99BD-F9E65668B4EC}"/>
              </a:ext>
            </a:extLst>
          </p:cNvPr>
          <p:cNvGrpSpPr/>
          <p:nvPr/>
        </p:nvGrpSpPr>
        <p:grpSpPr>
          <a:xfrm>
            <a:off x="4421186" y="4150836"/>
            <a:ext cx="1198443" cy="2119312"/>
            <a:chOff x="10579101" y="3465939"/>
            <a:chExt cx="1849437" cy="3270521"/>
          </a:xfrm>
        </p:grpSpPr>
        <p:sp>
          <p:nvSpPr>
            <p:cNvPr id="51" name="Freeform 17">
              <a:extLst>
                <a:ext uri="{FF2B5EF4-FFF2-40B4-BE49-F238E27FC236}">
                  <a16:creationId xmlns:a16="http://schemas.microsoft.com/office/drawing/2014/main" id="{B7A6B2A5-5510-49FF-80F0-30BB1CC4A7A4}"/>
                </a:ext>
              </a:extLst>
            </p:cNvPr>
            <p:cNvSpPr>
              <a:spLocks/>
            </p:cNvSpPr>
            <p:nvPr/>
          </p:nvSpPr>
          <p:spPr bwMode="auto">
            <a:xfrm>
              <a:off x="11432382" y="6007525"/>
              <a:ext cx="141288" cy="728935"/>
            </a:xfrm>
            <a:custGeom>
              <a:avLst/>
              <a:gdLst>
                <a:gd name="T0" fmla="*/ 0 w 35"/>
                <a:gd name="T1" fmla="*/ 65 h 83"/>
                <a:gd name="T2" fmla="*/ 17 w 35"/>
                <a:gd name="T3" fmla="*/ 83 h 83"/>
                <a:gd name="T4" fmla="*/ 35 w 35"/>
                <a:gd name="T5" fmla="*/ 65 h 83"/>
                <a:gd name="T6" fmla="*/ 35 w 35"/>
                <a:gd name="T7" fmla="*/ 0 h 83"/>
                <a:gd name="T8" fmla="*/ 0 w 35"/>
                <a:gd name="T9" fmla="*/ 0 h 83"/>
                <a:gd name="T10" fmla="*/ 0 w 35"/>
                <a:gd name="T11" fmla="*/ 65 h 83"/>
              </a:gdLst>
              <a:ahLst/>
              <a:cxnLst>
                <a:cxn ang="0">
                  <a:pos x="T0" y="T1"/>
                </a:cxn>
                <a:cxn ang="0">
                  <a:pos x="T2" y="T3"/>
                </a:cxn>
                <a:cxn ang="0">
                  <a:pos x="T4" y="T5"/>
                </a:cxn>
                <a:cxn ang="0">
                  <a:pos x="T6" y="T7"/>
                </a:cxn>
                <a:cxn ang="0">
                  <a:pos x="T8" y="T9"/>
                </a:cxn>
                <a:cxn ang="0">
                  <a:pos x="T10" y="T11"/>
                </a:cxn>
              </a:cxnLst>
              <a:rect l="0" t="0" r="r" b="b"/>
              <a:pathLst>
                <a:path w="35" h="83">
                  <a:moveTo>
                    <a:pt x="0" y="65"/>
                  </a:moveTo>
                  <a:cubicBezTo>
                    <a:pt x="0" y="75"/>
                    <a:pt x="7" y="83"/>
                    <a:pt x="17" y="83"/>
                  </a:cubicBezTo>
                  <a:cubicBezTo>
                    <a:pt x="27" y="83"/>
                    <a:pt x="35" y="75"/>
                    <a:pt x="35" y="65"/>
                  </a:cubicBezTo>
                  <a:cubicBezTo>
                    <a:pt x="35" y="0"/>
                    <a:pt x="35" y="0"/>
                    <a:pt x="35" y="0"/>
                  </a:cubicBezTo>
                  <a:cubicBezTo>
                    <a:pt x="0" y="0"/>
                    <a:pt x="0" y="0"/>
                    <a:pt x="0" y="0"/>
                  </a:cubicBezTo>
                  <a:lnTo>
                    <a:pt x="0" y="65"/>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2" name="Freeform 5">
              <a:extLst>
                <a:ext uri="{FF2B5EF4-FFF2-40B4-BE49-F238E27FC236}">
                  <a16:creationId xmlns:a16="http://schemas.microsoft.com/office/drawing/2014/main" id="{E4D0B0F0-2691-44F6-98D1-C8DE511D05E3}"/>
                </a:ext>
              </a:extLst>
            </p:cNvPr>
            <p:cNvSpPr>
              <a:spLocks/>
            </p:cNvSpPr>
            <p:nvPr/>
          </p:nvSpPr>
          <p:spPr bwMode="auto">
            <a:xfrm>
              <a:off x="10579101" y="3465939"/>
              <a:ext cx="923925" cy="2566988"/>
            </a:xfrm>
            <a:custGeom>
              <a:avLst/>
              <a:gdLst>
                <a:gd name="T0" fmla="*/ 0 w 245"/>
                <a:gd name="T1" fmla="*/ 429 h 682"/>
                <a:gd name="T2" fmla="*/ 245 w 245"/>
                <a:gd name="T3" fmla="*/ 682 h 682"/>
                <a:gd name="T4" fmla="*/ 245 w 245"/>
                <a:gd name="T5" fmla="*/ 0 h 682"/>
                <a:gd name="T6" fmla="*/ 0 w 245"/>
                <a:gd name="T7" fmla="*/ 429 h 682"/>
              </a:gdLst>
              <a:ahLst/>
              <a:cxnLst>
                <a:cxn ang="0">
                  <a:pos x="T0" y="T1"/>
                </a:cxn>
                <a:cxn ang="0">
                  <a:pos x="T2" y="T3"/>
                </a:cxn>
                <a:cxn ang="0">
                  <a:pos x="T4" y="T5"/>
                </a:cxn>
                <a:cxn ang="0">
                  <a:pos x="T6" y="T7"/>
                </a:cxn>
              </a:cxnLst>
              <a:rect l="0" t="0" r="r" b="b"/>
              <a:pathLst>
                <a:path w="245" h="682">
                  <a:moveTo>
                    <a:pt x="0" y="429"/>
                  </a:moveTo>
                  <a:cubicBezTo>
                    <a:pt x="0" y="617"/>
                    <a:pt x="165" y="682"/>
                    <a:pt x="245" y="682"/>
                  </a:cubicBezTo>
                  <a:cubicBezTo>
                    <a:pt x="245" y="0"/>
                    <a:pt x="245" y="0"/>
                    <a:pt x="245" y="0"/>
                  </a:cubicBezTo>
                  <a:cubicBezTo>
                    <a:pt x="245" y="0"/>
                    <a:pt x="0" y="241"/>
                    <a:pt x="0" y="429"/>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3" name="Freeform 6">
              <a:extLst>
                <a:ext uri="{FF2B5EF4-FFF2-40B4-BE49-F238E27FC236}">
                  <a16:creationId xmlns:a16="http://schemas.microsoft.com/office/drawing/2014/main" id="{0BCC7A17-0CFC-48D1-AFF2-ABA328571EEA}"/>
                </a:ext>
              </a:extLst>
            </p:cNvPr>
            <p:cNvSpPr>
              <a:spLocks/>
            </p:cNvSpPr>
            <p:nvPr/>
          </p:nvSpPr>
          <p:spPr bwMode="auto">
            <a:xfrm>
              <a:off x="11503026" y="3465939"/>
              <a:ext cx="925512" cy="2566988"/>
            </a:xfrm>
            <a:custGeom>
              <a:avLst/>
              <a:gdLst>
                <a:gd name="T0" fmla="*/ 0 w 245"/>
                <a:gd name="T1" fmla="*/ 0 h 682"/>
                <a:gd name="T2" fmla="*/ 0 w 245"/>
                <a:gd name="T3" fmla="*/ 682 h 682"/>
                <a:gd name="T4" fmla="*/ 245 w 245"/>
                <a:gd name="T5" fmla="*/ 429 h 682"/>
                <a:gd name="T6" fmla="*/ 0 w 245"/>
                <a:gd name="T7" fmla="*/ 0 h 682"/>
              </a:gdLst>
              <a:ahLst/>
              <a:cxnLst>
                <a:cxn ang="0">
                  <a:pos x="T0" y="T1"/>
                </a:cxn>
                <a:cxn ang="0">
                  <a:pos x="T2" y="T3"/>
                </a:cxn>
                <a:cxn ang="0">
                  <a:pos x="T4" y="T5"/>
                </a:cxn>
                <a:cxn ang="0">
                  <a:pos x="T6" y="T7"/>
                </a:cxn>
              </a:cxnLst>
              <a:rect l="0" t="0" r="r" b="b"/>
              <a:pathLst>
                <a:path w="245" h="682">
                  <a:moveTo>
                    <a:pt x="0" y="0"/>
                  </a:moveTo>
                  <a:cubicBezTo>
                    <a:pt x="0" y="682"/>
                    <a:pt x="0" y="682"/>
                    <a:pt x="0" y="682"/>
                  </a:cubicBezTo>
                  <a:cubicBezTo>
                    <a:pt x="80" y="682"/>
                    <a:pt x="245" y="617"/>
                    <a:pt x="245" y="429"/>
                  </a:cubicBezTo>
                  <a:cubicBezTo>
                    <a:pt x="245" y="241"/>
                    <a:pt x="0" y="0"/>
                    <a:pt x="0" y="0"/>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54" name="Group 53">
            <a:extLst>
              <a:ext uri="{FF2B5EF4-FFF2-40B4-BE49-F238E27FC236}">
                <a16:creationId xmlns:a16="http://schemas.microsoft.com/office/drawing/2014/main" id="{E8225BCE-C8F9-4829-89EA-45C378487BB0}"/>
              </a:ext>
            </a:extLst>
          </p:cNvPr>
          <p:cNvGrpSpPr/>
          <p:nvPr/>
        </p:nvGrpSpPr>
        <p:grpSpPr>
          <a:xfrm>
            <a:off x="2220084" y="4150836"/>
            <a:ext cx="1198443" cy="2223154"/>
            <a:chOff x="10579101" y="3465939"/>
            <a:chExt cx="1849437" cy="3430770"/>
          </a:xfrm>
        </p:grpSpPr>
        <p:sp>
          <p:nvSpPr>
            <p:cNvPr id="55" name="Freeform 17">
              <a:extLst>
                <a:ext uri="{FF2B5EF4-FFF2-40B4-BE49-F238E27FC236}">
                  <a16:creationId xmlns:a16="http://schemas.microsoft.com/office/drawing/2014/main" id="{D45AD80C-5AA4-4E20-942B-3B0B914E0D97}"/>
                </a:ext>
              </a:extLst>
            </p:cNvPr>
            <p:cNvSpPr>
              <a:spLocks/>
            </p:cNvSpPr>
            <p:nvPr/>
          </p:nvSpPr>
          <p:spPr bwMode="auto">
            <a:xfrm>
              <a:off x="11432382" y="6007525"/>
              <a:ext cx="141288" cy="889184"/>
            </a:xfrm>
            <a:custGeom>
              <a:avLst/>
              <a:gdLst>
                <a:gd name="T0" fmla="*/ 0 w 35"/>
                <a:gd name="T1" fmla="*/ 65 h 83"/>
                <a:gd name="T2" fmla="*/ 17 w 35"/>
                <a:gd name="T3" fmla="*/ 83 h 83"/>
                <a:gd name="T4" fmla="*/ 35 w 35"/>
                <a:gd name="T5" fmla="*/ 65 h 83"/>
                <a:gd name="T6" fmla="*/ 35 w 35"/>
                <a:gd name="T7" fmla="*/ 0 h 83"/>
                <a:gd name="T8" fmla="*/ 0 w 35"/>
                <a:gd name="T9" fmla="*/ 0 h 83"/>
                <a:gd name="T10" fmla="*/ 0 w 35"/>
                <a:gd name="T11" fmla="*/ 65 h 83"/>
              </a:gdLst>
              <a:ahLst/>
              <a:cxnLst>
                <a:cxn ang="0">
                  <a:pos x="T0" y="T1"/>
                </a:cxn>
                <a:cxn ang="0">
                  <a:pos x="T2" y="T3"/>
                </a:cxn>
                <a:cxn ang="0">
                  <a:pos x="T4" y="T5"/>
                </a:cxn>
                <a:cxn ang="0">
                  <a:pos x="T6" y="T7"/>
                </a:cxn>
                <a:cxn ang="0">
                  <a:pos x="T8" y="T9"/>
                </a:cxn>
                <a:cxn ang="0">
                  <a:pos x="T10" y="T11"/>
                </a:cxn>
              </a:cxnLst>
              <a:rect l="0" t="0" r="r" b="b"/>
              <a:pathLst>
                <a:path w="35" h="83">
                  <a:moveTo>
                    <a:pt x="0" y="65"/>
                  </a:moveTo>
                  <a:cubicBezTo>
                    <a:pt x="0" y="75"/>
                    <a:pt x="7" y="83"/>
                    <a:pt x="17" y="83"/>
                  </a:cubicBezTo>
                  <a:cubicBezTo>
                    <a:pt x="27" y="83"/>
                    <a:pt x="35" y="75"/>
                    <a:pt x="35" y="65"/>
                  </a:cubicBezTo>
                  <a:cubicBezTo>
                    <a:pt x="35" y="0"/>
                    <a:pt x="35" y="0"/>
                    <a:pt x="35" y="0"/>
                  </a:cubicBezTo>
                  <a:cubicBezTo>
                    <a:pt x="0" y="0"/>
                    <a:pt x="0" y="0"/>
                    <a:pt x="0" y="0"/>
                  </a:cubicBezTo>
                  <a:lnTo>
                    <a:pt x="0" y="65"/>
                  </a:lnTo>
                  <a:close/>
                </a:path>
              </a:pathLst>
            </a:custGeom>
            <a:solidFill>
              <a:schemeClr val="bg1">
                <a:lumMod val="85000"/>
                <a:alpha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6" name="Freeform 5">
              <a:extLst>
                <a:ext uri="{FF2B5EF4-FFF2-40B4-BE49-F238E27FC236}">
                  <a16:creationId xmlns:a16="http://schemas.microsoft.com/office/drawing/2014/main" id="{3820ACD6-CD27-4A3F-BF7C-42DA45ABF1AE}"/>
                </a:ext>
              </a:extLst>
            </p:cNvPr>
            <p:cNvSpPr>
              <a:spLocks/>
            </p:cNvSpPr>
            <p:nvPr/>
          </p:nvSpPr>
          <p:spPr bwMode="auto">
            <a:xfrm>
              <a:off x="10579101" y="3465939"/>
              <a:ext cx="923925" cy="2566988"/>
            </a:xfrm>
            <a:custGeom>
              <a:avLst/>
              <a:gdLst>
                <a:gd name="T0" fmla="*/ 0 w 245"/>
                <a:gd name="T1" fmla="*/ 429 h 682"/>
                <a:gd name="T2" fmla="*/ 245 w 245"/>
                <a:gd name="T3" fmla="*/ 682 h 682"/>
                <a:gd name="T4" fmla="*/ 245 w 245"/>
                <a:gd name="T5" fmla="*/ 0 h 682"/>
                <a:gd name="T6" fmla="*/ 0 w 245"/>
                <a:gd name="T7" fmla="*/ 429 h 682"/>
              </a:gdLst>
              <a:ahLst/>
              <a:cxnLst>
                <a:cxn ang="0">
                  <a:pos x="T0" y="T1"/>
                </a:cxn>
                <a:cxn ang="0">
                  <a:pos x="T2" y="T3"/>
                </a:cxn>
                <a:cxn ang="0">
                  <a:pos x="T4" y="T5"/>
                </a:cxn>
                <a:cxn ang="0">
                  <a:pos x="T6" y="T7"/>
                </a:cxn>
              </a:cxnLst>
              <a:rect l="0" t="0" r="r" b="b"/>
              <a:pathLst>
                <a:path w="245" h="682">
                  <a:moveTo>
                    <a:pt x="0" y="429"/>
                  </a:moveTo>
                  <a:cubicBezTo>
                    <a:pt x="0" y="617"/>
                    <a:pt x="165" y="682"/>
                    <a:pt x="245" y="682"/>
                  </a:cubicBezTo>
                  <a:cubicBezTo>
                    <a:pt x="245" y="0"/>
                    <a:pt x="245" y="0"/>
                    <a:pt x="245" y="0"/>
                  </a:cubicBezTo>
                  <a:cubicBezTo>
                    <a:pt x="245" y="0"/>
                    <a:pt x="0" y="241"/>
                    <a:pt x="0" y="429"/>
                  </a:cubicBezTo>
                  <a:close/>
                </a:path>
              </a:pathLst>
            </a:custGeom>
            <a:solidFill>
              <a:schemeClr val="bg1">
                <a:lumMod val="95000"/>
                <a:alpha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7" name="Freeform 6">
              <a:extLst>
                <a:ext uri="{FF2B5EF4-FFF2-40B4-BE49-F238E27FC236}">
                  <a16:creationId xmlns:a16="http://schemas.microsoft.com/office/drawing/2014/main" id="{554696B6-3658-4ACB-82A5-8CEF620AB292}"/>
                </a:ext>
              </a:extLst>
            </p:cNvPr>
            <p:cNvSpPr>
              <a:spLocks/>
            </p:cNvSpPr>
            <p:nvPr/>
          </p:nvSpPr>
          <p:spPr bwMode="auto">
            <a:xfrm>
              <a:off x="11503026" y="3465939"/>
              <a:ext cx="925512" cy="2566988"/>
            </a:xfrm>
            <a:custGeom>
              <a:avLst/>
              <a:gdLst>
                <a:gd name="T0" fmla="*/ 0 w 245"/>
                <a:gd name="T1" fmla="*/ 0 h 682"/>
                <a:gd name="T2" fmla="*/ 0 w 245"/>
                <a:gd name="T3" fmla="*/ 682 h 682"/>
                <a:gd name="T4" fmla="*/ 245 w 245"/>
                <a:gd name="T5" fmla="*/ 429 h 682"/>
                <a:gd name="T6" fmla="*/ 0 w 245"/>
                <a:gd name="T7" fmla="*/ 0 h 682"/>
              </a:gdLst>
              <a:ahLst/>
              <a:cxnLst>
                <a:cxn ang="0">
                  <a:pos x="T0" y="T1"/>
                </a:cxn>
                <a:cxn ang="0">
                  <a:pos x="T2" y="T3"/>
                </a:cxn>
                <a:cxn ang="0">
                  <a:pos x="T4" y="T5"/>
                </a:cxn>
                <a:cxn ang="0">
                  <a:pos x="T6" y="T7"/>
                </a:cxn>
              </a:cxnLst>
              <a:rect l="0" t="0" r="r" b="b"/>
              <a:pathLst>
                <a:path w="245" h="682">
                  <a:moveTo>
                    <a:pt x="0" y="0"/>
                  </a:moveTo>
                  <a:cubicBezTo>
                    <a:pt x="0" y="682"/>
                    <a:pt x="0" y="682"/>
                    <a:pt x="0" y="682"/>
                  </a:cubicBezTo>
                  <a:cubicBezTo>
                    <a:pt x="80" y="682"/>
                    <a:pt x="245" y="617"/>
                    <a:pt x="245" y="429"/>
                  </a:cubicBezTo>
                  <a:cubicBezTo>
                    <a:pt x="245" y="241"/>
                    <a:pt x="0" y="0"/>
                    <a:pt x="0" y="0"/>
                  </a:cubicBezTo>
                  <a:close/>
                </a:path>
              </a:pathLst>
            </a:custGeom>
            <a:solidFill>
              <a:schemeClr val="bg1">
                <a:lumMod val="85000"/>
                <a:alpha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58" name="Group 57">
            <a:extLst>
              <a:ext uri="{FF2B5EF4-FFF2-40B4-BE49-F238E27FC236}">
                <a16:creationId xmlns:a16="http://schemas.microsoft.com/office/drawing/2014/main" id="{1DB1E5E0-4572-4813-9D08-F52BD97CCF6E}"/>
              </a:ext>
            </a:extLst>
          </p:cNvPr>
          <p:cNvGrpSpPr/>
          <p:nvPr/>
        </p:nvGrpSpPr>
        <p:grpSpPr>
          <a:xfrm>
            <a:off x="9983" y="4150836"/>
            <a:ext cx="1198443" cy="1855788"/>
            <a:chOff x="10579101" y="3465939"/>
            <a:chExt cx="1849437" cy="2863851"/>
          </a:xfrm>
        </p:grpSpPr>
        <p:sp>
          <p:nvSpPr>
            <p:cNvPr id="59" name="Freeform 17">
              <a:extLst>
                <a:ext uri="{FF2B5EF4-FFF2-40B4-BE49-F238E27FC236}">
                  <a16:creationId xmlns:a16="http://schemas.microsoft.com/office/drawing/2014/main" id="{36FCF9C8-E51D-49DA-8513-444E61649F13}"/>
                </a:ext>
              </a:extLst>
            </p:cNvPr>
            <p:cNvSpPr>
              <a:spLocks/>
            </p:cNvSpPr>
            <p:nvPr/>
          </p:nvSpPr>
          <p:spPr bwMode="auto">
            <a:xfrm>
              <a:off x="11432382" y="6007527"/>
              <a:ext cx="141288" cy="322263"/>
            </a:xfrm>
            <a:custGeom>
              <a:avLst/>
              <a:gdLst>
                <a:gd name="T0" fmla="*/ 0 w 35"/>
                <a:gd name="T1" fmla="*/ 65 h 83"/>
                <a:gd name="T2" fmla="*/ 17 w 35"/>
                <a:gd name="T3" fmla="*/ 83 h 83"/>
                <a:gd name="T4" fmla="*/ 35 w 35"/>
                <a:gd name="T5" fmla="*/ 65 h 83"/>
                <a:gd name="T6" fmla="*/ 35 w 35"/>
                <a:gd name="T7" fmla="*/ 0 h 83"/>
                <a:gd name="T8" fmla="*/ 0 w 35"/>
                <a:gd name="T9" fmla="*/ 0 h 83"/>
                <a:gd name="T10" fmla="*/ 0 w 35"/>
                <a:gd name="T11" fmla="*/ 65 h 83"/>
              </a:gdLst>
              <a:ahLst/>
              <a:cxnLst>
                <a:cxn ang="0">
                  <a:pos x="T0" y="T1"/>
                </a:cxn>
                <a:cxn ang="0">
                  <a:pos x="T2" y="T3"/>
                </a:cxn>
                <a:cxn ang="0">
                  <a:pos x="T4" y="T5"/>
                </a:cxn>
                <a:cxn ang="0">
                  <a:pos x="T6" y="T7"/>
                </a:cxn>
                <a:cxn ang="0">
                  <a:pos x="T8" y="T9"/>
                </a:cxn>
                <a:cxn ang="0">
                  <a:pos x="T10" y="T11"/>
                </a:cxn>
              </a:cxnLst>
              <a:rect l="0" t="0" r="r" b="b"/>
              <a:pathLst>
                <a:path w="35" h="83">
                  <a:moveTo>
                    <a:pt x="0" y="65"/>
                  </a:moveTo>
                  <a:cubicBezTo>
                    <a:pt x="0" y="75"/>
                    <a:pt x="7" y="83"/>
                    <a:pt x="17" y="83"/>
                  </a:cubicBezTo>
                  <a:cubicBezTo>
                    <a:pt x="27" y="83"/>
                    <a:pt x="35" y="75"/>
                    <a:pt x="35" y="65"/>
                  </a:cubicBezTo>
                  <a:cubicBezTo>
                    <a:pt x="35" y="0"/>
                    <a:pt x="35" y="0"/>
                    <a:pt x="35" y="0"/>
                  </a:cubicBezTo>
                  <a:cubicBezTo>
                    <a:pt x="0" y="0"/>
                    <a:pt x="0" y="0"/>
                    <a:pt x="0" y="0"/>
                  </a:cubicBezTo>
                  <a:lnTo>
                    <a:pt x="0" y="65"/>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0" name="Freeform 5">
              <a:extLst>
                <a:ext uri="{FF2B5EF4-FFF2-40B4-BE49-F238E27FC236}">
                  <a16:creationId xmlns:a16="http://schemas.microsoft.com/office/drawing/2014/main" id="{D1722A47-48AE-4326-9BE4-40AC3FB2D3C6}"/>
                </a:ext>
              </a:extLst>
            </p:cNvPr>
            <p:cNvSpPr>
              <a:spLocks/>
            </p:cNvSpPr>
            <p:nvPr/>
          </p:nvSpPr>
          <p:spPr bwMode="auto">
            <a:xfrm>
              <a:off x="10579101" y="3465939"/>
              <a:ext cx="923925" cy="2566988"/>
            </a:xfrm>
            <a:custGeom>
              <a:avLst/>
              <a:gdLst>
                <a:gd name="T0" fmla="*/ 0 w 245"/>
                <a:gd name="T1" fmla="*/ 429 h 682"/>
                <a:gd name="T2" fmla="*/ 245 w 245"/>
                <a:gd name="T3" fmla="*/ 682 h 682"/>
                <a:gd name="T4" fmla="*/ 245 w 245"/>
                <a:gd name="T5" fmla="*/ 0 h 682"/>
                <a:gd name="T6" fmla="*/ 0 w 245"/>
                <a:gd name="T7" fmla="*/ 429 h 682"/>
              </a:gdLst>
              <a:ahLst/>
              <a:cxnLst>
                <a:cxn ang="0">
                  <a:pos x="T0" y="T1"/>
                </a:cxn>
                <a:cxn ang="0">
                  <a:pos x="T2" y="T3"/>
                </a:cxn>
                <a:cxn ang="0">
                  <a:pos x="T4" y="T5"/>
                </a:cxn>
                <a:cxn ang="0">
                  <a:pos x="T6" y="T7"/>
                </a:cxn>
              </a:cxnLst>
              <a:rect l="0" t="0" r="r" b="b"/>
              <a:pathLst>
                <a:path w="245" h="682">
                  <a:moveTo>
                    <a:pt x="0" y="429"/>
                  </a:moveTo>
                  <a:cubicBezTo>
                    <a:pt x="0" y="617"/>
                    <a:pt x="165" y="682"/>
                    <a:pt x="245" y="682"/>
                  </a:cubicBezTo>
                  <a:cubicBezTo>
                    <a:pt x="245" y="0"/>
                    <a:pt x="245" y="0"/>
                    <a:pt x="245" y="0"/>
                  </a:cubicBezTo>
                  <a:cubicBezTo>
                    <a:pt x="245" y="0"/>
                    <a:pt x="0" y="241"/>
                    <a:pt x="0" y="429"/>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1" name="Freeform 6">
              <a:extLst>
                <a:ext uri="{FF2B5EF4-FFF2-40B4-BE49-F238E27FC236}">
                  <a16:creationId xmlns:a16="http://schemas.microsoft.com/office/drawing/2014/main" id="{66A5617C-6313-458B-9EF3-B96202444A75}"/>
                </a:ext>
              </a:extLst>
            </p:cNvPr>
            <p:cNvSpPr>
              <a:spLocks/>
            </p:cNvSpPr>
            <p:nvPr/>
          </p:nvSpPr>
          <p:spPr bwMode="auto">
            <a:xfrm>
              <a:off x="11503026" y="3465939"/>
              <a:ext cx="925512" cy="2566988"/>
            </a:xfrm>
            <a:custGeom>
              <a:avLst/>
              <a:gdLst>
                <a:gd name="T0" fmla="*/ 0 w 245"/>
                <a:gd name="T1" fmla="*/ 0 h 682"/>
                <a:gd name="T2" fmla="*/ 0 w 245"/>
                <a:gd name="T3" fmla="*/ 682 h 682"/>
                <a:gd name="T4" fmla="*/ 245 w 245"/>
                <a:gd name="T5" fmla="*/ 429 h 682"/>
                <a:gd name="T6" fmla="*/ 0 w 245"/>
                <a:gd name="T7" fmla="*/ 0 h 682"/>
              </a:gdLst>
              <a:ahLst/>
              <a:cxnLst>
                <a:cxn ang="0">
                  <a:pos x="T0" y="T1"/>
                </a:cxn>
                <a:cxn ang="0">
                  <a:pos x="T2" y="T3"/>
                </a:cxn>
                <a:cxn ang="0">
                  <a:pos x="T4" y="T5"/>
                </a:cxn>
                <a:cxn ang="0">
                  <a:pos x="T6" y="T7"/>
                </a:cxn>
              </a:cxnLst>
              <a:rect l="0" t="0" r="r" b="b"/>
              <a:pathLst>
                <a:path w="245" h="682">
                  <a:moveTo>
                    <a:pt x="0" y="0"/>
                  </a:moveTo>
                  <a:cubicBezTo>
                    <a:pt x="0" y="682"/>
                    <a:pt x="0" y="682"/>
                    <a:pt x="0" y="682"/>
                  </a:cubicBezTo>
                  <a:cubicBezTo>
                    <a:pt x="80" y="682"/>
                    <a:pt x="245" y="617"/>
                    <a:pt x="245" y="429"/>
                  </a:cubicBezTo>
                  <a:cubicBezTo>
                    <a:pt x="245" y="241"/>
                    <a:pt x="0" y="0"/>
                    <a:pt x="0" y="0"/>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62" name="Group 61">
            <a:extLst>
              <a:ext uri="{FF2B5EF4-FFF2-40B4-BE49-F238E27FC236}">
                <a16:creationId xmlns:a16="http://schemas.microsoft.com/office/drawing/2014/main" id="{94882D44-9F47-4DB2-8DF4-5764E32FED47}"/>
              </a:ext>
            </a:extLst>
          </p:cNvPr>
          <p:cNvGrpSpPr/>
          <p:nvPr/>
        </p:nvGrpSpPr>
        <p:grpSpPr>
          <a:xfrm>
            <a:off x="8720061" y="4150836"/>
            <a:ext cx="1198443" cy="1855788"/>
            <a:chOff x="10579101" y="3465939"/>
            <a:chExt cx="1849437" cy="2863851"/>
          </a:xfrm>
        </p:grpSpPr>
        <p:sp>
          <p:nvSpPr>
            <p:cNvPr id="63" name="Freeform 17">
              <a:extLst>
                <a:ext uri="{FF2B5EF4-FFF2-40B4-BE49-F238E27FC236}">
                  <a16:creationId xmlns:a16="http://schemas.microsoft.com/office/drawing/2014/main" id="{B93500C7-E639-4B76-93CE-03BCAA7956E8}"/>
                </a:ext>
              </a:extLst>
            </p:cNvPr>
            <p:cNvSpPr>
              <a:spLocks/>
            </p:cNvSpPr>
            <p:nvPr/>
          </p:nvSpPr>
          <p:spPr bwMode="auto">
            <a:xfrm>
              <a:off x="11432382" y="6007527"/>
              <a:ext cx="141288" cy="322263"/>
            </a:xfrm>
            <a:custGeom>
              <a:avLst/>
              <a:gdLst>
                <a:gd name="T0" fmla="*/ 0 w 35"/>
                <a:gd name="T1" fmla="*/ 65 h 83"/>
                <a:gd name="T2" fmla="*/ 17 w 35"/>
                <a:gd name="T3" fmla="*/ 83 h 83"/>
                <a:gd name="T4" fmla="*/ 35 w 35"/>
                <a:gd name="T5" fmla="*/ 65 h 83"/>
                <a:gd name="T6" fmla="*/ 35 w 35"/>
                <a:gd name="T7" fmla="*/ 0 h 83"/>
                <a:gd name="T8" fmla="*/ 0 w 35"/>
                <a:gd name="T9" fmla="*/ 0 h 83"/>
                <a:gd name="T10" fmla="*/ 0 w 35"/>
                <a:gd name="T11" fmla="*/ 65 h 83"/>
              </a:gdLst>
              <a:ahLst/>
              <a:cxnLst>
                <a:cxn ang="0">
                  <a:pos x="T0" y="T1"/>
                </a:cxn>
                <a:cxn ang="0">
                  <a:pos x="T2" y="T3"/>
                </a:cxn>
                <a:cxn ang="0">
                  <a:pos x="T4" y="T5"/>
                </a:cxn>
                <a:cxn ang="0">
                  <a:pos x="T6" y="T7"/>
                </a:cxn>
                <a:cxn ang="0">
                  <a:pos x="T8" y="T9"/>
                </a:cxn>
                <a:cxn ang="0">
                  <a:pos x="T10" y="T11"/>
                </a:cxn>
              </a:cxnLst>
              <a:rect l="0" t="0" r="r" b="b"/>
              <a:pathLst>
                <a:path w="35" h="83">
                  <a:moveTo>
                    <a:pt x="0" y="65"/>
                  </a:moveTo>
                  <a:cubicBezTo>
                    <a:pt x="0" y="75"/>
                    <a:pt x="7" y="83"/>
                    <a:pt x="17" y="83"/>
                  </a:cubicBezTo>
                  <a:cubicBezTo>
                    <a:pt x="27" y="83"/>
                    <a:pt x="35" y="75"/>
                    <a:pt x="35" y="65"/>
                  </a:cubicBezTo>
                  <a:cubicBezTo>
                    <a:pt x="35" y="0"/>
                    <a:pt x="35" y="0"/>
                    <a:pt x="35" y="0"/>
                  </a:cubicBezTo>
                  <a:cubicBezTo>
                    <a:pt x="0" y="0"/>
                    <a:pt x="0" y="0"/>
                    <a:pt x="0" y="0"/>
                  </a:cubicBezTo>
                  <a:lnTo>
                    <a:pt x="0" y="65"/>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4" name="Freeform 5">
              <a:extLst>
                <a:ext uri="{FF2B5EF4-FFF2-40B4-BE49-F238E27FC236}">
                  <a16:creationId xmlns:a16="http://schemas.microsoft.com/office/drawing/2014/main" id="{1884682A-E417-4BD8-93B7-DF929B70EA0E}"/>
                </a:ext>
              </a:extLst>
            </p:cNvPr>
            <p:cNvSpPr>
              <a:spLocks/>
            </p:cNvSpPr>
            <p:nvPr/>
          </p:nvSpPr>
          <p:spPr bwMode="auto">
            <a:xfrm>
              <a:off x="10579101" y="3465939"/>
              <a:ext cx="923925" cy="2566988"/>
            </a:xfrm>
            <a:custGeom>
              <a:avLst/>
              <a:gdLst>
                <a:gd name="T0" fmla="*/ 0 w 245"/>
                <a:gd name="T1" fmla="*/ 429 h 682"/>
                <a:gd name="T2" fmla="*/ 245 w 245"/>
                <a:gd name="T3" fmla="*/ 682 h 682"/>
                <a:gd name="T4" fmla="*/ 245 w 245"/>
                <a:gd name="T5" fmla="*/ 0 h 682"/>
                <a:gd name="T6" fmla="*/ 0 w 245"/>
                <a:gd name="T7" fmla="*/ 429 h 682"/>
              </a:gdLst>
              <a:ahLst/>
              <a:cxnLst>
                <a:cxn ang="0">
                  <a:pos x="T0" y="T1"/>
                </a:cxn>
                <a:cxn ang="0">
                  <a:pos x="T2" y="T3"/>
                </a:cxn>
                <a:cxn ang="0">
                  <a:pos x="T4" y="T5"/>
                </a:cxn>
                <a:cxn ang="0">
                  <a:pos x="T6" y="T7"/>
                </a:cxn>
              </a:cxnLst>
              <a:rect l="0" t="0" r="r" b="b"/>
              <a:pathLst>
                <a:path w="245" h="682">
                  <a:moveTo>
                    <a:pt x="0" y="429"/>
                  </a:moveTo>
                  <a:cubicBezTo>
                    <a:pt x="0" y="617"/>
                    <a:pt x="165" y="682"/>
                    <a:pt x="245" y="682"/>
                  </a:cubicBezTo>
                  <a:cubicBezTo>
                    <a:pt x="245" y="0"/>
                    <a:pt x="245" y="0"/>
                    <a:pt x="245" y="0"/>
                  </a:cubicBezTo>
                  <a:cubicBezTo>
                    <a:pt x="245" y="0"/>
                    <a:pt x="0" y="241"/>
                    <a:pt x="0" y="429"/>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5" name="Freeform 6">
              <a:extLst>
                <a:ext uri="{FF2B5EF4-FFF2-40B4-BE49-F238E27FC236}">
                  <a16:creationId xmlns:a16="http://schemas.microsoft.com/office/drawing/2014/main" id="{2A5E5E0F-139E-4A87-A7EF-E99FBF546F08}"/>
                </a:ext>
              </a:extLst>
            </p:cNvPr>
            <p:cNvSpPr>
              <a:spLocks/>
            </p:cNvSpPr>
            <p:nvPr/>
          </p:nvSpPr>
          <p:spPr bwMode="auto">
            <a:xfrm>
              <a:off x="11503026" y="3465939"/>
              <a:ext cx="925512" cy="2566988"/>
            </a:xfrm>
            <a:custGeom>
              <a:avLst/>
              <a:gdLst>
                <a:gd name="T0" fmla="*/ 0 w 245"/>
                <a:gd name="T1" fmla="*/ 0 h 682"/>
                <a:gd name="T2" fmla="*/ 0 w 245"/>
                <a:gd name="T3" fmla="*/ 682 h 682"/>
                <a:gd name="T4" fmla="*/ 245 w 245"/>
                <a:gd name="T5" fmla="*/ 429 h 682"/>
                <a:gd name="T6" fmla="*/ 0 w 245"/>
                <a:gd name="T7" fmla="*/ 0 h 682"/>
              </a:gdLst>
              <a:ahLst/>
              <a:cxnLst>
                <a:cxn ang="0">
                  <a:pos x="T0" y="T1"/>
                </a:cxn>
                <a:cxn ang="0">
                  <a:pos x="T2" y="T3"/>
                </a:cxn>
                <a:cxn ang="0">
                  <a:pos x="T4" y="T5"/>
                </a:cxn>
                <a:cxn ang="0">
                  <a:pos x="T6" y="T7"/>
                </a:cxn>
              </a:cxnLst>
              <a:rect l="0" t="0" r="r" b="b"/>
              <a:pathLst>
                <a:path w="245" h="682">
                  <a:moveTo>
                    <a:pt x="0" y="0"/>
                  </a:moveTo>
                  <a:cubicBezTo>
                    <a:pt x="0" y="682"/>
                    <a:pt x="0" y="682"/>
                    <a:pt x="0" y="682"/>
                  </a:cubicBezTo>
                  <a:cubicBezTo>
                    <a:pt x="80" y="682"/>
                    <a:pt x="245" y="617"/>
                    <a:pt x="245" y="429"/>
                  </a:cubicBezTo>
                  <a:cubicBezTo>
                    <a:pt x="245" y="241"/>
                    <a:pt x="0" y="0"/>
                    <a:pt x="0" y="0"/>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66" name="Group 65">
            <a:extLst>
              <a:ext uri="{FF2B5EF4-FFF2-40B4-BE49-F238E27FC236}">
                <a16:creationId xmlns:a16="http://schemas.microsoft.com/office/drawing/2014/main" id="{9E685B6B-EDF4-4F69-9F35-EC0D026C6D75}"/>
              </a:ext>
            </a:extLst>
          </p:cNvPr>
          <p:cNvGrpSpPr/>
          <p:nvPr/>
        </p:nvGrpSpPr>
        <p:grpSpPr>
          <a:xfrm>
            <a:off x="9537626" y="3142773"/>
            <a:ext cx="1849437" cy="2863851"/>
            <a:chOff x="8311355" y="3465939"/>
            <a:chExt cx="1849437" cy="2863851"/>
          </a:xfrm>
        </p:grpSpPr>
        <p:sp>
          <p:nvSpPr>
            <p:cNvPr id="67" name="Freeform 17">
              <a:extLst>
                <a:ext uri="{FF2B5EF4-FFF2-40B4-BE49-F238E27FC236}">
                  <a16:creationId xmlns:a16="http://schemas.microsoft.com/office/drawing/2014/main" id="{CEECF62B-EF40-4034-89E6-743C208BF98F}"/>
                </a:ext>
              </a:extLst>
            </p:cNvPr>
            <p:cNvSpPr>
              <a:spLocks/>
            </p:cNvSpPr>
            <p:nvPr/>
          </p:nvSpPr>
          <p:spPr bwMode="auto">
            <a:xfrm>
              <a:off x="9164636" y="6007527"/>
              <a:ext cx="141288" cy="322263"/>
            </a:xfrm>
            <a:custGeom>
              <a:avLst/>
              <a:gdLst>
                <a:gd name="T0" fmla="*/ 0 w 35"/>
                <a:gd name="T1" fmla="*/ 65 h 83"/>
                <a:gd name="T2" fmla="*/ 17 w 35"/>
                <a:gd name="T3" fmla="*/ 83 h 83"/>
                <a:gd name="T4" fmla="*/ 35 w 35"/>
                <a:gd name="T5" fmla="*/ 65 h 83"/>
                <a:gd name="T6" fmla="*/ 35 w 35"/>
                <a:gd name="T7" fmla="*/ 0 h 83"/>
                <a:gd name="T8" fmla="*/ 0 w 35"/>
                <a:gd name="T9" fmla="*/ 0 h 83"/>
                <a:gd name="T10" fmla="*/ 0 w 35"/>
                <a:gd name="T11" fmla="*/ 65 h 83"/>
              </a:gdLst>
              <a:ahLst/>
              <a:cxnLst>
                <a:cxn ang="0">
                  <a:pos x="T0" y="T1"/>
                </a:cxn>
                <a:cxn ang="0">
                  <a:pos x="T2" y="T3"/>
                </a:cxn>
                <a:cxn ang="0">
                  <a:pos x="T4" y="T5"/>
                </a:cxn>
                <a:cxn ang="0">
                  <a:pos x="T6" y="T7"/>
                </a:cxn>
                <a:cxn ang="0">
                  <a:pos x="T8" y="T9"/>
                </a:cxn>
                <a:cxn ang="0">
                  <a:pos x="T10" y="T11"/>
                </a:cxn>
              </a:cxnLst>
              <a:rect l="0" t="0" r="r" b="b"/>
              <a:pathLst>
                <a:path w="35" h="83">
                  <a:moveTo>
                    <a:pt x="0" y="65"/>
                  </a:moveTo>
                  <a:cubicBezTo>
                    <a:pt x="0" y="75"/>
                    <a:pt x="7" y="83"/>
                    <a:pt x="17" y="83"/>
                  </a:cubicBezTo>
                  <a:cubicBezTo>
                    <a:pt x="27" y="83"/>
                    <a:pt x="35" y="75"/>
                    <a:pt x="35" y="65"/>
                  </a:cubicBezTo>
                  <a:cubicBezTo>
                    <a:pt x="35" y="0"/>
                    <a:pt x="35" y="0"/>
                    <a:pt x="35" y="0"/>
                  </a:cubicBezTo>
                  <a:cubicBezTo>
                    <a:pt x="0" y="0"/>
                    <a:pt x="0" y="0"/>
                    <a:pt x="0" y="0"/>
                  </a:cubicBezTo>
                  <a:lnTo>
                    <a:pt x="0" y="65"/>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8" name="Freeform 5">
              <a:extLst>
                <a:ext uri="{FF2B5EF4-FFF2-40B4-BE49-F238E27FC236}">
                  <a16:creationId xmlns:a16="http://schemas.microsoft.com/office/drawing/2014/main" id="{91FBEF1A-55D5-44C5-B6BD-0368647D1266}"/>
                </a:ext>
              </a:extLst>
            </p:cNvPr>
            <p:cNvSpPr>
              <a:spLocks/>
            </p:cNvSpPr>
            <p:nvPr/>
          </p:nvSpPr>
          <p:spPr bwMode="auto">
            <a:xfrm>
              <a:off x="8311355" y="3465939"/>
              <a:ext cx="923925" cy="2566988"/>
            </a:xfrm>
            <a:custGeom>
              <a:avLst/>
              <a:gdLst>
                <a:gd name="T0" fmla="*/ 0 w 245"/>
                <a:gd name="T1" fmla="*/ 429 h 682"/>
                <a:gd name="T2" fmla="*/ 245 w 245"/>
                <a:gd name="T3" fmla="*/ 682 h 682"/>
                <a:gd name="T4" fmla="*/ 245 w 245"/>
                <a:gd name="T5" fmla="*/ 0 h 682"/>
                <a:gd name="T6" fmla="*/ 0 w 245"/>
                <a:gd name="T7" fmla="*/ 429 h 682"/>
              </a:gdLst>
              <a:ahLst/>
              <a:cxnLst>
                <a:cxn ang="0">
                  <a:pos x="T0" y="T1"/>
                </a:cxn>
                <a:cxn ang="0">
                  <a:pos x="T2" y="T3"/>
                </a:cxn>
                <a:cxn ang="0">
                  <a:pos x="T4" y="T5"/>
                </a:cxn>
                <a:cxn ang="0">
                  <a:pos x="T6" y="T7"/>
                </a:cxn>
              </a:cxnLst>
              <a:rect l="0" t="0" r="r" b="b"/>
              <a:pathLst>
                <a:path w="245" h="682">
                  <a:moveTo>
                    <a:pt x="0" y="429"/>
                  </a:moveTo>
                  <a:cubicBezTo>
                    <a:pt x="0" y="617"/>
                    <a:pt x="165" y="682"/>
                    <a:pt x="245" y="682"/>
                  </a:cubicBezTo>
                  <a:cubicBezTo>
                    <a:pt x="245" y="0"/>
                    <a:pt x="245" y="0"/>
                    <a:pt x="245" y="0"/>
                  </a:cubicBezTo>
                  <a:cubicBezTo>
                    <a:pt x="245" y="0"/>
                    <a:pt x="0" y="241"/>
                    <a:pt x="0" y="429"/>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id-ID"/>
            </a:p>
          </p:txBody>
        </p:sp>
        <p:sp>
          <p:nvSpPr>
            <p:cNvPr id="69" name="Freeform 6">
              <a:extLst>
                <a:ext uri="{FF2B5EF4-FFF2-40B4-BE49-F238E27FC236}">
                  <a16:creationId xmlns:a16="http://schemas.microsoft.com/office/drawing/2014/main" id="{A485DE77-D608-4C38-85FA-1E7B1ADDC95F}"/>
                </a:ext>
              </a:extLst>
            </p:cNvPr>
            <p:cNvSpPr>
              <a:spLocks/>
            </p:cNvSpPr>
            <p:nvPr/>
          </p:nvSpPr>
          <p:spPr bwMode="auto">
            <a:xfrm>
              <a:off x="9235280" y="3465939"/>
              <a:ext cx="925512" cy="2566988"/>
            </a:xfrm>
            <a:custGeom>
              <a:avLst/>
              <a:gdLst>
                <a:gd name="T0" fmla="*/ 0 w 245"/>
                <a:gd name="T1" fmla="*/ 0 h 682"/>
                <a:gd name="T2" fmla="*/ 0 w 245"/>
                <a:gd name="T3" fmla="*/ 682 h 682"/>
                <a:gd name="T4" fmla="*/ 245 w 245"/>
                <a:gd name="T5" fmla="*/ 429 h 682"/>
                <a:gd name="T6" fmla="*/ 0 w 245"/>
                <a:gd name="T7" fmla="*/ 0 h 682"/>
              </a:gdLst>
              <a:ahLst/>
              <a:cxnLst>
                <a:cxn ang="0">
                  <a:pos x="T0" y="T1"/>
                </a:cxn>
                <a:cxn ang="0">
                  <a:pos x="T2" y="T3"/>
                </a:cxn>
                <a:cxn ang="0">
                  <a:pos x="T4" y="T5"/>
                </a:cxn>
                <a:cxn ang="0">
                  <a:pos x="T6" y="T7"/>
                </a:cxn>
              </a:cxnLst>
              <a:rect l="0" t="0" r="r" b="b"/>
              <a:pathLst>
                <a:path w="245" h="682">
                  <a:moveTo>
                    <a:pt x="0" y="0"/>
                  </a:moveTo>
                  <a:cubicBezTo>
                    <a:pt x="0" y="682"/>
                    <a:pt x="0" y="682"/>
                    <a:pt x="0" y="682"/>
                  </a:cubicBezTo>
                  <a:cubicBezTo>
                    <a:pt x="80" y="682"/>
                    <a:pt x="245" y="617"/>
                    <a:pt x="245" y="429"/>
                  </a:cubicBezTo>
                  <a:cubicBezTo>
                    <a:pt x="245" y="241"/>
                    <a:pt x="0" y="0"/>
                    <a:pt x="0" y="0"/>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70" name="Group 69">
              <a:extLst>
                <a:ext uri="{FF2B5EF4-FFF2-40B4-BE49-F238E27FC236}">
                  <a16:creationId xmlns:a16="http://schemas.microsoft.com/office/drawing/2014/main" id="{3B4A755B-8AFE-429F-9C4B-52B5DBB64CE2}"/>
                </a:ext>
              </a:extLst>
            </p:cNvPr>
            <p:cNvGrpSpPr/>
            <p:nvPr/>
          </p:nvGrpSpPr>
          <p:grpSpPr>
            <a:xfrm>
              <a:off x="8587580" y="3958064"/>
              <a:ext cx="1296987" cy="1885951"/>
              <a:chOff x="4360863" y="3244850"/>
              <a:chExt cx="1296987" cy="1885951"/>
            </a:xfrm>
            <a:solidFill>
              <a:srgbClr val="FFFFFF">
                <a:alpha val="10000"/>
              </a:srgbClr>
            </a:solidFill>
          </p:grpSpPr>
          <p:sp>
            <p:nvSpPr>
              <p:cNvPr id="71" name="Freeform 7">
                <a:extLst>
                  <a:ext uri="{FF2B5EF4-FFF2-40B4-BE49-F238E27FC236}">
                    <a16:creationId xmlns:a16="http://schemas.microsoft.com/office/drawing/2014/main" id="{A8217691-0D1B-4EAB-9167-E24807DE59E8}"/>
                  </a:ext>
                </a:extLst>
              </p:cNvPr>
              <p:cNvSpPr>
                <a:spLocks/>
              </p:cNvSpPr>
              <p:nvPr/>
            </p:nvSpPr>
            <p:spPr bwMode="auto">
              <a:xfrm>
                <a:off x="4492625" y="4818063"/>
                <a:ext cx="1033462" cy="312738"/>
              </a:xfrm>
              <a:custGeom>
                <a:avLst/>
                <a:gdLst>
                  <a:gd name="T0" fmla="*/ 639 w 651"/>
                  <a:gd name="T1" fmla="*/ 0 h 197"/>
                  <a:gd name="T2" fmla="*/ 325 w 651"/>
                  <a:gd name="T3" fmla="*/ 166 h 197"/>
                  <a:gd name="T4" fmla="*/ 12 w 651"/>
                  <a:gd name="T5" fmla="*/ 0 h 197"/>
                  <a:gd name="T6" fmla="*/ 0 w 651"/>
                  <a:gd name="T7" fmla="*/ 24 h 197"/>
                  <a:gd name="T8" fmla="*/ 325 w 651"/>
                  <a:gd name="T9" fmla="*/ 195 h 197"/>
                  <a:gd name="T10" fmla="*/ 325 w 651"/>
                  <a:gd name="T11" fmla="*/ 197 h 197"/>
                  <a:gd name="T12" fmla="*/ 325 w 651"/>
                  <a:gd name="T13" fmla="*/ 197 h 197"/>
                  <a:gd name="T14" fmla="*/ 325 w 651"/>
                  <a:gd name="T15" fmla="*/ 197 h 197"/>
                  <a:gd name="T16" fmla="*/ 325 w 651"/>
                  <a:gd name="T17" fmla="*/ 195 h 197"/>
                  <a:gd name="T18" fmla="*/ 651 w 651"/>
                  <a:gd name="T19" fmla="*/ 24 h 197"/>
                  <a:gd name="T20" fmla="*/ 639 w 651"/>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639" y="0"/>
                    </a:moveTo>
                    <a:lnTo>
                      <a:pt x="325" y="166"/>
                    </a:lnTo>
                    <a:lnTo>
                      <a:pt x="12" y="0"/>
                    </a:lnTo>
                    <a:lnTo>
                      <a:pt x="0" y="24"/>
                    </a:lnTo>
                    <a:lnTo>
                      <a:pt x="325" y="195"/>
                    </a:lnTo>
                    <a:lnTo>
                      <a:pt x="325" y="197"/>
                    </a:lnTo>
                    <a:lnTo>
                      <a:pt x="325" y="197"/>
                    </a:lnTo>
                    <a:lnTo>
                      <a:pt x="325" y="197"/>
                    </a:lnTo>
                    <a:lnTo>
                      <a:pt x="325" y="195"/>
                    </a:lnTo>
                    <a:lnTo>
                      <a:pt x="651" y="24"/>
                    </a:lnTo>
                    <a:lnTo>
                      <a:pt x="63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2" name="Freeform 8">
                <a:extLst>
                  <a:ext uri="{FF2B5EF4-FFF2-40B4-BE49-F238E27FC236}">
                    <a16:creationId xmlns:a16="http://schemas.microsoft.com/office/drawing/2014/main" id="{DE8E4DB9-B307-4334-9B68-2B725CE419A6}"/>
                  </a:ext>
                </a:extLst>
              </p:cNvPr>
              <p:cNvSpPr>
                <a:spLocks/>
              </p:cNvSpPr>
              <p:nvPr/>
            </p:nvSpPr>
            <p:spPr bwMode="auto">
              <a:xfrm>
                <a:off x="4360863" y="4452938"/>
                <a:ext cx="1296987" cy="381000"/>
              </a:xfrm>
              <a:custGeom>
                <a:avLst/>
                <a:gdLst>
                  <a:gd name="T0" fmla="*/ 408 w 817"/>
                  <a:gd name="T1" fmla="*/ 211 h 240"/>
                  <a:gd name="T2" fmla="*/ 12 w 817"/>
                  <a:gd name="T3" fmla="*/ 0 h 240"/>
                  <a:gd name="T4" fmla="*/ 0 w 817"/>
                  <a:gd name="T5" fmla="*/ 24 h 240"/>
                  <a:gd name="T6" fmla="*/ 408 w 817"/>
                  <a:gd name="T7" fmla="*/ 240 h 240"/>
                  <a:gd name="T8" fmla="*/ 408 w 817"/>
                  <a:gd name="T9" fmla="*/ 240 h 240"/>
                  <a:gd name="T10" fmla="*/ 408 w 817"/>
                  <a:gd name="T11" fmla="*/ 240 h 240"/>
                  <a:gd name="T12" fmla="*/ 408 w 817"/>
                  <a:gd name="T13" fmla="*/ 240 h 240"/>
                  <a:gd name="T14" fmla="*/ 408 w 817"/>
                  <a:gd name="T15" fmla="*/ 240 h 240"/>
                  <a:gd name="T16" fmla="*/ 817 w 817"/>
                  <a:gd name="T17" fmla="*/ 24 h 240"/>
                  <a:gd name="T18" fmla="*/ 805 w 817"/>
                  <a:gd name="T19" fmla="*/ 0 h 240"/>
                  <a:gd name="T20" fmla="*/ 408 w 817"/>
                  <a:gd name="T21" fmla="*/ 21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11"/>
                    </a:moveTo>
                    <a:lnTo>
                      <a:pt x="12" y="0"/>
                    </a:lnTo>
                    <a:lnTo>
                      <a:pt x="0" y="24"/>
                    </a:lnTo>
                    <a:lnTo>
                      <a:pt x="408" y="240"/>
                    </a:lnTo>
                    <a:lnTo>
                      <a:pt x="408" y="240"/>
                    </a:lnTo>
                    <a:lnTo>
                      <a:pt x="408" y="240"/>
                    </a:lnTo>
                    <a:lnTo>
                      <a:pt x="408" y="240"/>
                    </a:lnTo>
                    <a:lnTo>
                      <a:pt x="408" y="240"/>
                    </a:lnTo>
                    <a:lnTo>
                      <a:pt x="817" y="24"/>
                    </a:lnTo>
                    <a:lnTo>
                      <a:pt x="805" y="0"/>
                    </a:lnTo>
                    <a:lnTo>
                      <a:pt x="408" y="2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9">
                <a:extLst>
                  <a:ext uri="{FF2B5EF4-FFF2-40B4-BE49-F238E27FC236}">
                    <a16:creationId xmlns:a16="http://schemas.microsoft.com/office/drawing/2014/main" id="{B7C3615C-2D97-4E90-9EB7-53EEBEC7BB9E}"/>
                  </a:ext>
                </a:extLst>
              </p:cNvPr>
              <p:cNvSpPr>
                <a:spLocks/>
              </p:cNvSpPr>
              <p:nvPr/>
            </p:nvSpPr>
            <p:spPr bwMode="auto">
              <a:xfrm>
                <a:off x="4360863" y="4125913"/>
                <a:ext cx="1296987" cy="381000"/>
              </a:xfrm>
              <a:custGeom>
                <a:avLst/>
                <a:gdLst>
                  <a:gd name="T0" fmla="*/ 408 w 817"/>
                  <a:gd name="T1" fmla="*/ 240 h 240"/>
                  <a:gd name="T2" fmla="*/ 408 w 817"/>
                  <a:gd name="T3" fmla="*/ 240 h 240"/>
                  <a:gd name="T4" fmla="*/ 408 w 817"/>
                  <a:gd name="T5" fmla="*/ 240 h 240"/>
                  <a:gd name="T6" fmla="*/ 408 w 817"/>
                  <a:gd name="T7" fmla="*/ 237 h 240"/>
                  <a:gd name="T8" fmla="*/ 817 w 817"/>
                  <a:gd name="T9" fmla="*/ 21 h 240"/>
                  <a:gd name="T10" fmla="*/ 805 w 817"/>
                  <a:gd name="T11" fmla="*/ 0 h 240"/>
                  <a:gd name="T12" fmla="*/ 408 w 817"/>
                  <a:gd name="T13" fmla="*/ 209 h 240"/>
                  <a:gd name="T14" fmla="*/ 12 w 817"/>
                  <a:gd name="T15" fmla="*/ 0 h 240"/>
                  <a:gd name="T16" fmla="*/ 0 w 817"/>
                  <a:gd name="T17" fmla="*/ 21 h 240"/>
                  <a:gd name="T18" fmla="*/ 408 w 817"/>
                  <a:gd name="T19" fmla="*/ 237 h 240"/>
                  <a:gd name="T20" fmla="*/ 408 w 817"/>
                  <a:gd name="T21"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40"/>
                    </a:moveTo>
                    <a:lnTo>
                      <a:pt x="408" y="240"/>
                    </a:lnTo>
                    <a:lnTo>
                      <a:pt x="408" y="240"/>
                    </a:lnTo>
                    <a:lnTo>
                      <a:pt x="408" y="237"/>
                    </a:lnTo>
                    <a:lnTo>
                      <a:pt x="817" y="21"/>
                    </a:lnTo>
                    <a:lnTo>
                      <a:pt x="805" y="0"/>
                    </a:lnTo>
                    <a:lnTo>
                      <a:pt x="408" y="209"/>
                    </a:lnTo>
                    <a:lnTo>
                      <a:pt x="12" y="0"/>
                    </a:lnTo>
                    <a:lnTo>
                      <a:pt x="0" y="21"/>
                    </a:lnTo>
                    <a:lnTo>
                      <a:pt x="408" y="237"/>
                    </a:lnTo>
                    <a:lnTo>
                      <a:pt x="408"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10">
                <a:extLst>
                  <a:ext uri="{FF2B5EF4-FFF2-40B4-BE49-F238E27FC236}">
                    <a16:creationId xmlns:a16="http://schemas.microsoft.com/office/drawing/2014/main" id="{25A6FAC1-997D-4FB5-99A0-817A9A913671}"/>
                  </a:ext>
                </a:extLst>
              </p:cNvPr>
              <p:cNvSpPr>
                <a:spLocks/>
              </p:cNvSpPr>
              <p:nvPr/>
            </p:nvSpPr>
            <p:spPr bwMode="auto">
              <a:xfrm>
                <a:off x="4492625" y="3829050"/>
                <a:ext cx="1033462" cy="312738"/>
              </a:xfrm>
              <a:custGeom>
                <a:avLst/>
                <a:gdLst>
                  <a:gd name="T0" fmla="*/ 325 w 651"/>
                  <a:gd name="T1" fmla="*/ 197 h 197"/>
                  <a:gd name="T2" fmla="*/ 325 w 651"/>
                  <a:gd name="T3" fmla="*/ 197 h 197"/>
                  <a:gd name="T4" fmla="*/ 325 w 651"/>
                  <a:gd name="T5" fmla="*/ 197 h 197"/>
                  <a:gd name="T6" fmla="*/ 325 w 651"/>
                  <a:gd name="T7" fmla="*/ 197 h 197"/>
                  <a:gd name="T8" fmla="*/ 651 w 651"/>
                  <a:gd name="T9" fmla="*/ 24 h 197"/>
                  <a:gd name="T10" fmla="*/ 639 w 651"/>
                  <a:gd name="T11" fmla="*/ 0 h 197"/>
                  <a:gd name="T12" fmla="*/ 325 w 651"/>
                  <a:gd name="T13" fmla="*/ 166 h 197"/>
                  <a:gd name="T14" fmla="*/ 12 w 651"/>
                  <a:gd name="T15" fmla="*/ 0 h 197"/>
                  <a:gd name="T16" fmla="*/ 0 w 651"/>
                  <a:gd name="T17" fmla="*/ 24 h 197"/>
                  <a:gd name="T18" fmla="*/ 325 w 651"/>
                  <a:gd name="T19" fmla="*/ 197 h 197"/>
                  <a:gd name="T20" fmla="*/ 325 w 651"/>
                  <a:gd name="T21"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325" y="197"/>
                    </a:moveTo>
                    <a:lnTo>
                      <a:pt x="325" y="197"/>
                    </a:lnTo>
                    <a:lnTo>
                      <a:pt x="325" y="197"/>
                    </a:lnTo>
                    <a:lnTo>
                      <a:pt x="325" y="197"/>
                    </a:lnTo>
                    <a:lnTo>
                      <a:pt x="651" y="24"/>
                    </a:lnTo>
                    <a:lnTo>
                      <a:pt x="639" y="0"/>
                    </a:lnTo>
                    <a:lnTo>
                      <a:pt x="325" y="166"/>
                    </a:lnTo>
                    <a:lnTo>
                      <a:pt x="12" y="0"/>
                    </a:lnTo>
                    <a:lnTo>
                      <a:pt x="0" y="24"/>
                    </a:lnTo>
                    <a:lnTo>
                      <a:pt x="325" y="197"/>
                    </a:lnTo>
                    <a:lnTo>
                      <a:pt x="325" y="1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5" name="Freeform 11">
                <a:extLst>
                  <a:ext uri="{FF2B5EF4-FFF2-40B4-BE49-F238E27FC236}">
                    <a16:creationId xmlns:a16="http://schemas.microsoft.com/office/drawing/2014/main" id="{BA0DE67C-874B-44FD-894B-B5426088DB34}"/>
                  </a:ext>
                </a:extLst>
              </p:cNvPr>
              <p:cNvSpPr>
                <a:spLocks/>
              </p:cNvSpPr>
              <p:nvPr/>
            </p:nvSpPr>
            <p:spPr bwMode="auto">
              <a:xfrm>
                <a:off x="4684713" y="3549650"/>
                <a:ext cx="649287" cy="211138"/>
              </a:xfrm>
              <a:custGeom>
                <a:avLst/>
                <a:gdLst>
                  <a:gd name="T0" fmla="*/ 204 w 409"/>
                  <a:gd name="T1" fmla="*/ 133 h 133"/>
                  <a:gd name="T2" fmla="*/ 204 w 409"/>
                  <a:gd name="T3" fmla="*/ 133 h 133"/>
                  <a:gd name="T4" fmla="*/ 204 w 409"/>
                  <a:gd name="T5" fmla="*/ 133 h 133"/>
                  <a:gd name="T6" fmla="*/ 204 w 409"/>
                  <a:gd name="T7" fmla="*/ 131 h 133"/>
                  <a:gd name="T8" fmla="*/ 409 w 409"/>
                  <a:gd name="T9" fmla="*/ 24 h 133"/>
                  <a:gd name="T10" fmla="*/ 397 w 409"/>
                  <a:gd name="T11" fmla="*/ 0 h 133"/>
                  <a:gd name="T12" fmla="*/ 204 w 409"/>
                  <a:gd name="T13" fmla="*/ 102 h 133"/>
                  <a:gd name="T14" fmla="*/ 12 w 409"/>
                  <a:gd name="T15" fmla="*/ 0 h 133"/>
                  <a:gd name="T16" fmla="*/ 0 w 409"/>
                  <a:gd name="T17" fmla="*/ 24 h 133"/>
                  <a:gd name="T18" fmla="*/ 204 w 409"/>
                  <a:gd name="T19" fmla="*/ 131 h 133"/>
                  <a:gd name="T20" fmla="*/ 204 w 409"/>
                  <a:gd name="T2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33">
                    <a:moveTo>
                      <a:pt x="204" y="133"/>
                    </a:moveTo>
                    <a:lnTo>
                      <a:pt x="204" y="133"/>
                    </a:lnTo>
                    <a:lnTo>
                      <a:pt x="204" y="133"/>
                    </a:lnTo>
                    <a:lnTo>
                      <a:pt x="204" y="131"/>
                    </a:lnTo>
                    <a:lnTo>
                      <a:pt x="409" y="24"/>
                    </a:lnTo>
                    <a:lnTo>
                      <a:pt x="397" y="0"/>
                    </a:lnTo>
                    <a:lnTo>
                      <a:pt x="204" y="102"/>
                    </a:lnTo>
                    <a:lnTo>
                      <a:pt x="12" y="0"/>
                    </a:lnTo>
                    <a:lnTo>
                      <a:pt x="0" y="24"/>
                    </a:lnTo>
                    <a:lnTo>
                      <a:pt x="204" y="131"/>
                    </a:lnTo>
                    <a:lnTo>
                      <a:pt x="204"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6" name="Freeform 12">
                <a:extLst>
                  <a:ext uri="{FF2B5EF4-FFF2-40B4-BE49-F238E27FC236}">
                    <a16:creationId xmlns:a16="http://schemas.microsoft.com/office/drawing/2014/main" id="{94097F6C-61AF-4B8D-83DD-100127921DCC}"/>
                  </a:ext>
                </a:extLst>
              </p:cNvPr>
              <p:cNvSpPr>
                <a:spLocks/>
              </p:cNvSpPr>
              <p:nvPr/>
            </p:nvSpPr>
            <p:spPr bwMode="auto">
              <a:xfrm>
                <a:off x="4772025" y="3244850"/>
                <a:ext cx="474662" cy="161925"/>
              </a:xfrm>
              <a:custGeom>
                <a:avLst/>
                <a:gdLst>
                  <a:gd name="T0" fmla="*/ 149 w 299"/>
                  <a:gd name="T1" fmla="*/ 102 h 102"/>
                  <a:gd name="T2" fmla="*/ 299 w 299"/>
                  <a:gd name="T3" fmla="*/ 24 h 102"/>
                  <a:gd name="T4" fmla="*/ 285 w 299"/>
                  <a:gd name="T5" fmla="*/ 0 h 102"/>
                  <a:gd name="T6" fmla="*/ 152 w 299"/>
                  <a:gd name="T7" fmla="*/ 71 h 102"/>
                  <a:gd name="T8" fmla="*/ 12 w 299"/>
                  <a:gd name="T9" fmla="*/ 3 h 102"/>
                  <a:gd name="T10" fmla="*/ 0 w 299"/>
                  <a:gd name="T11" fmla="*/ 26 h 102"/>
                  <a:gd name="T12" fmla="*/ 147 w 299"/>
                  <a:gd name="T13" fmla="*/ 97 h 102"/>
                  <a:gd name="T14" fmla="*/ 149 w 299"/>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102">
                    <a:moveTo>
                      <a:pt x="149" y="102"/>
                    </a:moveTo>
                    <a:lnTo>
                      <a:pt x="299" y="24"/>
                    </a:lnTo>
                    <a:lnTo>
                      <a:pt x="285" y="0"/>
                    </a:lnTo>
                    <a:lnTo>
                      <a:pt x="152" y="71"/>
                    </a:lnTo>
                    <a:lnTo>
                      <a:pt x="12" y="3"/>
                    </a:lnTo>
                    <a:lnTo>
                      <a:pt x="0" y="26"/>
                    </a:lnTo>
                    <a:lnTo>
                      <a:pt x="147" y="97"/>
                    </a:lnTo>
                    <a:lnTo>
                      <a:pt x="14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77" name="Group 76">
            <a:extLst>
              <a:ext uri="{FF2B5EF4-FFF2-40B4-BE49-F238E27FC236}">
                <a16:creationId xmlns:a16="http://schemas.microsoft.com/office/drawing/2014/main" id="{9178025D-FD40-4BD3-8B8D-C01A1DD0581C}"/>
              </a:ext>
            </a:extLst>
          </p:cNvPr>
          <p:cNvGrpSpPr/>
          <p:nvPr/>
        </p:nvGrpSpPr>
        <p:grpSpPr>
          <a:xfrm>
            <a:off x="7268293" y="3142773"/>
            <a:ext cx="1849437" cy="3094881"/>
            <a:chOff x="6738144" y="3465939"/>
            <a:chExt cx="1849437" cy="3094881"/>
          </a:xfrm>
        </p:grpSpPr>
        <p:sp>
          <p:nvSpPr>
            <p:cNvPr id="78" name="Freeform 17">
              <a:extLst>
                <a:ext uri="{FF2B5EF4-FFF2-40B4-BE49-F238E27FC236}">
                  <a16:creationId xmlns:a16="http://schemas.microsoft.com/office/drawing/2014/main" id="{A422F656-1A67-4B6A-ABD2-9D4868F3A451}"/>
                </a:ext>
              </a:extLst>
            </p:cNvPr>
            <p:cNvSpPr>
              <a:spLocks/>
            </p:cNvSpPr>
            <p:nvPr/>
          </p:nvSpPr>
          <p:spPr bwMode="auto">
            <a:xfrm>
              <a:off x="7591425" y="6007527"/>
              <a:ext cx="141288" cy="553293"/>
            </a:xfrm>
            <a:custGeom>
              <a:avLst/>
              <a:gdLst>
                <a:gd name="T0" fmla="*/ 0 w 35"/>
                <a:gd name="T1" fmla="*/ 65 h 83"/>
                <a:gd name="T2" fmla="*/ 17 w 35"/>
                <a:gd name="T3" fmla="*/ 83 h 83"/>
                <a:gd name="T4" fmla="*/ 35 w 35"/>
                <a:gd name="T5" fmla="*/ 65 h 83"/>
                <a:gd name="T6" fmla="*/ 35 w 35"/>
                <a:gd name="T7" fmla="*/ 0 h 83"/>
                <a:gd name="T8" fmla="*/ 0 w 35"/>
                <a:gd name="T9" fmla="*/ 0 h 83"/>
                <a:gd name="T10" fmla="*/ 0 w 35"/>
                <a:gd name="T11" fmla="*/ 65 h 83"/>
              </a:gdLst>
              <a:ahLst/>
              <a:cxnLst>
                <a:cxn ang="0">
                  <a:pos x="T0" y="T1"/>
                </a:cxn>
                <a:cxn ang="0">
                  <a:pos x="T2" y="T3"/>
                </a:cxn>
                <a:cxn ang="0">
                  <a:pos x="T4" y="T5"/>
                </a:cxn>
                <a:cxn ang="0">
                  <a:pos x="T6" y="T7"/>
                </a:cxn>
                <a:cxn ang="0">
                  <a:pos x="T8" y="T9"/>
                </a:cxn>
                <a:cxn ang="0">
                  <a:pos x="T10" y="T11"/>
                </a:cxn>
              </a:cxnLst>
              <a:rect l="0" t="0" r="r" b="b"/>
              <a:pathLst>
                <a:path w="35" h="83">
                  <a:moveTo>
                    <a:pt x="0" y="65"/>
                  </a:moveTo>
                  <a:cubicBezTo>
                    <a:pt x="0" y="75"/>
                    <a:pt x="7" y="83"/>
                    <a:pt x="17" y="83"/>
                  </a:cubicBezTo>
                  <a:cubicBezTo>
                    <a:pt x="27" y="83"/>
                    <a:pt x="35" y="75"/>
                    <a:pt x="35" y="65"/>
                  </a:cubicBezTo>
                  <a:cubicBezTo>
                    <a:pt x="35" y="0"/>
                    <a:pt x="35" y="0"/>
                    <a:pt x="35" y="0"/>
                  </a:cubicBezTo>
                  <a:cubicBezTo>
                    <a:pt x="0" y="0"/>
                    <a:pt x="0" y="0"/>
                    <a:pt x="0" y="0"/>
                  </a:cubicBezTo>
                  <a:lnTo>
                    <a:pt x="0" y="65"/>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9" name="Freeform 5">
              <a:extLst>
                <a:ext uri="{FF2B5EF4-FFF2-40B4-BE49-F238E27FC236}">
                  <a16:creationId xmlns:a16="http://schemas.microsoft.com/office/drawing/2014/main" id="{F5221148-8C2B-4FAB-819B-D5416D0A066D}"/>
                </a:ext>
              </a:extLst>
            </p:cNvPr>
            <p:cNvSpPr>
              <a:spLocks/>
            </p:cNvSpPr>
            <p:nvPr/>
          </p:nvSpPr>
          <p:spPr bwMode="auto">
            <a:xfrm>
              <a:off x="6738144" y="3465939"/>
              <a:ext cx="923925" cy="2566988"/>
            </a:xfrm>
            <a:custGeom>
              <a:avLst/>
              <a:gdLst>
                <a:gd name="T0" fmla="*/ 0 w 245"/>
                <a:gd name="T1" fmla="*/ 429 h 682"/>
                <a:gd name="T2" fmla="*/ 245 w 245"/>
                <a:gd name="T3" fmla="*/ 682 h 682"/>
                <a:gd name="T4" fmla="*/ 245 w 245"/>
                <a:gd name="T5" fmla="*/ 0 h 682"/>
                <a:gd name="T6" fmla="*/ 0 w 245"/>
                <a:gd name="T7" fmla="*/ 429 h 682"/>
              </a:gdLst>
              <a:ahLst/>
              <a:cxnLst>
                <a:cxn ang="0">
                  <a:pos x="T0" y="T1"/>
                </a:cxn>
                <a:cxn ang="0">
                  <a:pos x="T2" y="T3"/>
                </a:cxn>
                <a:cxn ang="0">
                  <a:pos x="T4" y="T5"/>
                </a:cxn>
                <a:cxn ang="0">
                  <a:pos x="T6" y="T7"/>
                </a:cxn>
              </a:cxnLst>
              <a:rect l="0" t="0" r="r" b="b"/>
              <a:pathLst>
                <a:path w="245" h="682">
                  <a:moveTo>
                    <a:pt x="0" y="429"/>
                  </a:moveTo>
                  <a:cubicBezTo>
                    <a:pt x="0" y="617"/>
                    <a:pt x="165" y="682"/>
                    <a:pt x="245" y="682"/>
                  </a:cubicBezTo>
                  <a:cubicBezTo>
                    <a:pt x="245" y="0"/>
                    <a:pt x="245" y="0"/>
                    <a:pt x="245" y="0"/>
                  </a:cubicBezTo>
                  <a:cubicBezTo>
                    <a:pt x="245" y="0"/>
                    <a:pt x="0" y="241"/>
                    <a:pt x="0" y="42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p>
          </p:txBody>
        </p:sp>
        <p:sp>
          <p:nvSpPr>
            <p:cNvPr id="80" name="Freeform 6">
              <a:extLst>
                <a:ext uri="{FF2B5EF4-FFF2-40B4-BE49-F238E27FC236}">
                  <a16:creationId xmlns:a16="http://schemas.microsoft.com/office/drawing/2014/main" id="{6092B5CF-F2B7-41C2-A2D3-77E4960A8C92}"/>
                </a:ext>
              </a:extLst>
            </p:cNvPr>
            <p:cNvSpPr>
              <a:spLocks/>
            </p:cNvSpPr>
            <p:nvPr/>
          </p:nvSpPr>
          <p:spPr bwMode="auto">
            <a:xfrm>
              <a:off x="7662069" y="3465939"/>
              <a:ext cx="925512" cy="2566988"/>
            </a:xfrm>
            <a:custGeom>
              <a:avLst/>
              <a:gdLst>
                <a:gd name="T0" fmla="*/ 0 w 245"/>
                <a:gd name="T1" fmla="*/ 0 h 682"/>
                <a:gd name="T2" fmla="*/ 0 w 245"/>
                <a:gd name="T3" fmla="*/ 682 h 682"/>
                <a:gd name="T4" fmla="*/ 245 w 245"/>
                <a:gd name="T5" fmla="*/ 429 h 682"/>
                <a:gd name="T6" fmla="*/ 0 w 245"/>
                <a:gd name="T7" fmla="*/ 0 h 682"/>
              </a:gdLst>
              <a:ahLst/>
              <a:cxnLst>
                <a:cxn ang="0">
                  <a:pos x="T0" y="T1"/>
                </a:cxn>
                <a:cxn ang="0">
                  <a:pos x="T2" y="T3"/>
                </a:cxn>
                <a:cxn ang="0">
                  <a:pos x="T4" y="T5"/>
                </a:cxn>
                <a:cxn ang="0">
                  <a:pos x="T6" y="T7"/>
                </a:cxn>
              </a:cxnLst>
              <a:rect l="0" t="0" r="r" b="b"/>
              <a:pathLst>
                <a:path w="245" h="682">
                  <a:moveTo>
                    <a:pt x="0" y="0"/>
                  </a:moveTo>
                  <a:cubicBezTo>
                    <a:pt x="0" y="682"/>
                    <a:pt x="0" y="682"/>
                    <a:pt x="0" y="682"/>
                  </a:cubicBezTo>
                  <a:cubicBezTo>
                    <a:pt x="80" y="682"/>
                    <a:pt x="245" y="617"/>
                    <a:pt x="245" y="429"/>
                  </a:cubicBezTo>
                  <a:cubicBezTo>
                    <a:pt x="245" y="241"/>
                    <a:pt x="0" y="0"/>
                    <a:pt x="0" y="0"/>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81" name="Group 80">
              <a:extLst>
                <a:ext uri="{FF2B5EF4-FFF2-40B4-BE49-F238E27FC236}">
                  <a16:creationId xmlns:a16="http://schemas.microsoft.com/office/drawing/2014/main" id="{8AE4AD95-1499-42E0-AD04-AAD75730EF87}"/>
                </a:ext>
              </a:extLst>
            </p:cNvPr>
            <p:cNvGrpSpPr/>
            <p:nvPr/>
          </p:nvGrpSpPr>
          <p:grpSpPr>
            <a:xfrm>
              <a:off x="7014369" y="3958064"/>
              <a:ext cx="1296987" cy="1885951"/>
              <a:chOff x="4360863" y="3244850"/>
              <a:chExt cx="1296987" cy="1885951"/>
            </a:xfrm>
            <a:solidFill>
              <a:srgbClr val="FFFFFF">
                <a:alpha val="10000"/>
              </a:srgbClr>
            </a:solidFill>
          </p:grpSpPr>
          <p:sp>
            <p:nvSpPr>
              <p:cNvPr id="82" name="Freeform 7">
                <a:extLst>
                  <a:ext uri="{FF2B5EF4-FFF2-40B4-BE49-F238E27FC236}">
                    <a16:creationId xmlns:a16="http://schemas.microsoft.com/office/drawing/2014/main" id="{63E08BF0-E162-42C0-B077-D4615D5EB0A9}"/>
                  </a:ext>
                </a:extLst>
              </p:cNvPr>
              <p:cNvSpPr>
                <a:spLocks/>
              </p:cNvSpPr>
              <p:nvPr/>
            </p:nvSpPr>
            <p:spPr bwMode="auto">
              <a:xfrm>
                <a:off x="4492625" y="4818063"/>
                <a:ext cx="1033462" cy="312738"/>
              </a:xfrm>
              <a:custGeom>
                <a:avLst/>
                <a:gdLst>
                  <a:gd name="T0" fmla="*/ 639 w 651"/>
                  <a:gd name="T1" fmla="*/ 0 h 197"/>
                  <a:gd name="T2" fmla="*/ 325 w 651"/>
                  <a:gd name="T3" fmla="*/ 166 h 197"/>
                  <a:gd name="T4" fmla="*/ 12 w 651"/>
                  <a:gd name="T5" fmla="*/ 0 h 197"/>
                  <a:gd name="T6" fmla="*/ 0 w 651"/>
                  <a:gd name="T7" fmla="*/ 24 h 197"/>
                  <a:gd name="T8" fmla="*/ 325 w 651"/>
                  <a:gd name="T9" fmla="*/ 195 h 197"/>
                  <a:gd name="T10" fmla="*/ 325 w 651"/>
                  <a:gd name="T11" fmla="*/ 197 h 197"/>
                  <a:gd name="T12" fmla="*/ 325 w 651"/>
                  <a:gd name="T13" fmla="*/ 197 h 197"/>
                  <a:gd name="T14" fmla="*/ 325 w 651"/>
                  <a:gd name="T15" fmla="*/ 197 h 197"/>
                  <a:gd name="T16" fmla="*/ 325 w 651"/>
                  <a:gd name="T17" fmla="*/ 195 h 197"/>
                  <a:gd name="T18" fmla="*/ 651 w 651"/>
                  <a:gd name="T19" fmla="*/ 24 h 197"/>
                  <a:gd name="T20" fmla="*/ 639 w 651"/>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639" y="0"/>
                    </a:moveTo>
                    <a:lnTo>
                      <a:pt x="325" y="166"/>
                    </a:lnTo>
                    <a:lnTo>
                      <a:pt x="12" y="0"/>
                    </a:lnTo>
                    <a:lnTo>
                      <a:pt x="0" y="24"/>
                    </a:lnTo>
                    <a:lnTo>
                      <a:pt x="325" y="195"/>
                    </a:lnTo>
                    <a:lnTo>
                      <a:pt x="325" y="197"/>
                    </a:lnTo>
                    <a:lnTo>
                      <a:pt x="325" y="197"/>
                    </a:lnTo>
                    <a:lnTo>
                      <a:pt x="325" y="197"/>
                    </a:lnTo>
                    <a:lnTo>
                      <a:pt x="325" y="195"/>
                    </a:lnTo>
                    <a:lnTo>
                      <a:pt x="651" y="24"/>
                    </a:lnTo>
                    <a:lnTo>
                      <a:pt x="63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3" name="Freeform 8">
                <a:extLst>
                  <a:ext uri="{FF2B5EF4-FFF2-40B4-BE49-F238E27FC236}">
                    <a16:creationId xmlns:a16="http://schemas.microsoft.com/office/drawing/2014/main" id="{5D3749A8-79E6-458A-9E89-CEC5C6D5C477}"/>
                  </a:ext>
                </a:extLst>
              </p:cNvPr>
              <p:cNvSpPr>
                <a:spLocks/>
              </p:cNvSpPr>
              <p:nvPr/>
            </p:nvSpPr>
            <p:spPr bwMode="auto">
              <a:xfrm>
                <a:off x="4360863" y="4452938"/>
                <a:ext cx="1296987" cy="381000"/>
              </a:xfrm>
              <a:custGeom>
                <a:avLst/>
                <a:gdLst>
                  <a:gd name="T0" fmla="*/ 408 w 817"/>
                  <a:gd name="T1" fmla="*/ 211 h 240"/>
                  <a:gd name="T2" fmla="*/ 12 w 817"/>
                  <a:gd name="T3" fmla="*/ 0 h 240"/>
                  <a:gd name="T4" fmla="*/ 0 w 817"/>
                  <a:gd name="T5" fmla="*/ 24 h 240"/>
                  <a:gd name="T6" fmla="*/ 408 w 817"/>
                  <a:gd name="T7" fmla="*/ 240 h 240"/>
                  <a:gd name="T8" fmla="*/ 408 w 817"/>
                  <a:gd name="T9" fmla="*/ 240 h 240"/>
                  <a:gd name="T10" fmla="*/ 408 w 817"/>
                  <a:gd name="T11" fmla="*/ 240 h 240"/>
                  <a:gd name="T12" fmla="*/ 408 w 817"/>
                  <a:gd name="T13" fmla="*/ 240 h 240"/>
                  <a:gd name="T14" fmla="*/ 408 w 817"/>
                  <a:gd name="T15" fmla="*/ 240 h 240"/>
                  <a:gd name="T16" fmla="*/ 817 w 817"/>
                  <a:gd name="T17" fmla="*/ 24 h 240"/>
                  <a:gd name="T18" fmla="*/ 805 w 817"/>
                  <a:gd name="T19" fmla="*/ 0 h 240"/>
                  <a:gd name="T20" fmla="*/ 408 w 817"/>
                  <a:gd name="T21" fmla="*/ 21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11"/>
                    </a:moveTo>
                    <a:lnTo>
                      <a:pt x="12" y="0"/>
                    </a:lnTo>
                    <a:lnTo>
                      <a:pt x="0" y="24"/>
                    </a:lnTo>
                    <a:lnTo>
                      <a:pt x="408" y="240"/>
                    </a:lnTo>
                    <a:lnTo>
                      <a:pt x="408" y="240"/>
                    </a:lnTo>
                    <a:lnTo>
                      <a:pt x="408" y="240"/>
                    </a:lnTo>
                    <a:lnTo>
                      <a:pt x="408" y="240"/>
                    </a:lnTo>
                    <a:lnTo>
                      <a:pt x="408" y="240"/>
                    </a:lnTo>
                    <a:lnTo>
                      <a:pt x="817" y="24"/>
                    </a:lnTo>
                    <a:lnTo>
                      <a:pt x="805" y="0"/>
                    </a:lnTo>
                    <a:lnTo>
                      <a:pt x="408" y="2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4" name="Freeform 9">
                <a:extLst>
                  <a:ext uri="{FF2B5EF4-FFF2-40B4-BE49-F238E27FC236}">
                    <a16:creationId xmlns:a16="http://schemas.microsoft.com/office/drawing/2014/main" id="{E3C4B194-74FD-4859-9560-B140A59A2D71}"/>
                  </a:ext>
                </a:extLst>
              </p:cNvPr>
              <p:cNvSpPr>
                <a:spLocks/>
              </p:cNvSpPr>
              <p:nvPr/>
            </p:nvSpPr>
            <p:spPr bwMode="auto">
              <a:xfrm>
                <a:off x="4360863" y="4125913"/>
                <a:ext cx="1296987" cy="381000"/>
              </a:xfrm>
              <a:custGeom>
                <a:avLst/>
                <a:gdLst>
                  <a:gd name="T0" fmla="*/ 408 w 817"/>
                  <a:gd name="T1" fmla="*/ 240 h 240"/>
                  <a:gd name="T2" fmla="*/ 408 w 817"/>
                  <a:gd name="T3" fmla="*/ 240 h 240"/>
                  <a:gd name="T4" fmla="*/ 408 w 817"/>
                  <a:gd name="T5" fmla="*/ 240 h 240"/>
                  <a:gd name="T6" fmla="*/ 408 w 817"/>
                  <a:gd name="T7" fmla="*/ 237 h 240"/>
                  <a:gd name="T8" fmla="*/ 817 w 817"/>
                  <a:gd name="T9" fmla="*/ 21 h 240"/>
                  <a:gd name="T10" fmla="*/ 805 w 817"/>
                  <a:gd name="T11" fmla="*/ 0 h 240"/>
                  <a:gd name="T12" fmla="*/ 408 w 817"/>
                  <a:gd name="T13" fmla="*/ 209 h 240"/>
                  <a:gd name="T14" fmla="*/ 12 w 817"/>
                  <a:gd name="T15" fmla="*/ 0 h 240"/>
                  <a:gd name="T16" fmla="*/ 0 w 817"/>
                  <a:gd name="T17" fmla="*/ 21 h 240"/>
                  <a:gd name="T18" fmla="*/ 408 w 817"/>
                  <a:gd name="T19" fmla="*/ 237 h 240"/>
                  <a:gd name="T20" fmla="*/ 408 w 817"/>
                  <a:gd name="T21"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40"/>
                    </a:moveTo>
                    <a:lnTo>
                      <a:pt x="408" y="240"/>
                    </a:lnTo>
                    <a:lnTo>
                      <a:pt x="408" y="240"/>
                    </a:lnTo>
                    <a:lnTo>
                      <a:pt x="408" y="237"/>
                    </a:lnTo>
                    <a:lnTo>
                      <a:pt x="817" y="21"/>
                    </a:lnTo>
                    <a:lnTo>
                      <a:pt x="805" y="0"/>
                    </a:lnTo>
                    <a:lnTo>
                      <a:pt x="408" y="209"/>
                    </a:lnTo>
                    <a:lnTo>
                      <a:pt x="12" y="0"/>
                    </a:lnTo>
                    <a:lnTo>
                      <a:pt x="0" y="21"/>
                    </a:lnTo>
                    <a:lnTo>
                      <a:pt x="408" y="237"/>
                    </a:lnTo>
                    <a:lnTo>
                      <a:pt x="408"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5" name="Freeform 10">
                <a:extLst>
                  <a:ext uri="{FF2B5EF4-FFF2-40B4-BE49-F238E27FC236}">
                    <a16:creationId xmlns:a16="http://schemas.microsoft.com/office/drawing/2014/main" id="{C01EF4C0-8A2A-4B30-ADAD-D55FA0ED1CD4}"/>
                  </a:ext>
                </a:extLst>
              </p:cNvPr>
              <p:cNvSpPr>
                <a:spLocks/>
              </p:cNvSpPr>
              <p:nvPr/>
            </p:nvSpPr>
            <p:spPr bwMode="auto">
              <a:xfrm>
                <a:off x="4492625" y="3829050"/>
                <a:ext cx="1033462" cy="312738"/>
              </a:xfrm>
              <a:custGeom>
                <a:avLst/>
                <a:gdLst>
                  <a:gd name="T0" fmla="*/ 325 w 651"/>
                  <a:gd name="T1" fmla="*/ 197 h 197"/>
                  <a:gd name="T2" fmla="*/ 325 w 651"/>
                  <a:gd name="T3" fmla="*/ 197 h 197"/>
                  <a:gd name="T4" fmla="*/ 325 w 651"/>
                  <a:gd name="T5" fmla="*/ 197 h 197"/>
                  <a:gd name="T6" fmla="*/ 325 w 651"/>
                  <a:gd name="T7" fmla="*/ 197 h 197"/>
                  <a:gd name="T8" fmla="*/ 651 w 651"/>
                  <a:gd name="T9" fmla="*/ 24 h 197"/>
                  <a:gd name="T10" fmla="*/ 639 w 651"/>
                  <a:gd name="T11" fmla="*/ 0 h 197"/>
                  <a:gd name="T12" fmla="*/ 325 w 651"/>
                  <a:gd name="T13" fmla="*/ 166 h 197"/>
                  <a:gd name="T14" fmla="*/ 12 w 651"/>
                  <a:gd name="T15" fmla="*/ 0 h 197"/>
                  <a:gd name="T16" fmla="*/ 0 w 651"/>
                  <a:gd name="T17" fmla="*/ 24 h 197"/>
                  <a:gd name="T18" fmla="*/ 325 w 651"/>
                  <a:gd name="T19" fmla="*/ 197 h 197"/>
                  <a:gd name="T20" fmla="*/ 325 w 651"/>
                  <a:gd name="T21"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325" y="197"/>
                    </a:moveTo>
                    <a:lnTo>
                      <a:pt x="325" y="197"/>
                    </a:lnTo>
                    <a:lnTo>
                      <a:pt x="325" y="197"/>
                    </a:lnTo>
                    <a:lnTo>
                      <a:pt x="325" y="197"/>
                    </a:lnTo>
                    <a:lnTo>
                      <a:pt x="651" y="24"/>
                    </a:lnTo>
                    <a:lnTo>
                      <a:pt x="639" y="0"/>
                    </a:lnTo>
                    <a:lnTo>
                      <a:pt x="325" y="166"/>
                    </a:lnTo>
                    <a:lnTo>
                      <a:pt x="12" y="0"/>
                    </a:lnTo>
                    <a:lnTo>
                      <a:pt x="0" y="24"/>
                    </a:lnTo>
                    <a:lnTo>
                      <a:pt x="325" y="197"/>
                    </a:lnTo>
                    <a:lnTo>
                      <a:pt x="325" y="1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6" name="Freeform 11">
                <a:extLst>
                  <a:ext uri="{FF2B5EF4-FFF2-40B4-BE49-F238E27FC236}">
                    <a16:creationId xmlns:a16="http://schemas.microsoft.com/office/drawing/2014/main" id="{8E91F53E-31A7-4C6C-A3D4-462E7E5BB3C1}"/>
                  </a:ext>
                </a:extLst>
              </p:cNvPr>
              <p:cNvSpPr>
                <a:spLocks/>
              </p:cNvSpPr>
              <p:nvPr/>
            </p:nvSpPr>
            <p:spPr bwMode="auto">
              <a:xfrm>
                <a:off x="4684713" y="3549650"/>
                <a:ext cx="649287" cy="211138"/>
              </a:xfrm>
              <a:custGeom>
                <a:avLst/>
                <a:gdLst>
                  <a:gd name="T0" fmla="*/ 204 w 409"/>
                  <a:gd name="T1" fmla="*/ 133 h 133"/>
                  <a:gd name="T2" fmla="*/ 204 w 409"/>
                  <a:gd name="T3" fmla="*/ 133 h 133"/>
                  <a:gd name="T4" fmla="*/ 204 w 409"/>
                  <a:gd name="T5" fmla="*/ 133 h 133"/>
                  <a:gd name="T6" fmla="*/ 204 w 409"/>
                  <a:gd name="T7" fmla="*/ 131 h 133"/>
                  <a:gd name="T8" fmla="*/ 409 w 409"/>
                  <a:gd name="T9" fmla="*/ 24 h 133"/>
                  <a:gd name="T10" fmla="*/ 397 w 409"/>
                  <a:gd name="T11" fmla="*/ 0 h 133"/>
                  <a:gd name="T12" fmla="*/ 204 w 409"/>
                  <a:gd name="T13" fmla="*/ 102 h 133"/>
                  <a:gd name="T14" fmla="*/ 12 w 409"/>
                  <a:gd name="T15" fmla="*/ 0 h 133"/>
                  <a:gd name="T16" fmla="*/ 0 w 409"/>
                  <a:gd name="T17" fmla="*/ 24 h 133"/>
                  <a:gd name="T18" fmla="*/ 204 w 409"/>
                  <a:gd name="T19" fmla="*/ 131 h 133"/>
                  <a:gd name="T20" fmla="*/ 204 w 409"/>
                  <a:gd name="T2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33">
                    <a:moveTo>
                      <a:pt x="204" y="133"/>
                    </a:moveTo>
                    <a:lnTo>
                      <a:pt x="204" y="133"/>
                    </a:lnTo>
                    <a:lnTo>
                      <a:pt x="204" y="133"/>
                    </a:lnTo>
                    <a:lnTo>
                      <a:pt x="204" y="131"/>
                    </a:lnTo>
                    <a:lnTo>
                      <a:pt x="409" y="24"/>
                    </a:lnTo>
                    <a:lnTo>
                      <a:pt x="397" y="0"/>
                    </a:lnTo>
                    <a:lnTo>
                      <a:pt x="204" y="102"/>
                    </a:lnTo>
                    <a:lnTo>
                      <a:pt x="12" y="0"/>
                    </a:lnTo>
                    <a:lnTo>
                      <a:pt x="0" y="24"/>
                    </a:lnTo>
                    <a:lnTo>
                      <a:pt x="204" y="131"/>
                    </a:lnTo>
                    <a:lnTo>
                      <a:pt x="204"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7" name="Freeform 12">
                <a:extLst>
                  <a:ext uri="{FF2B5EF4-FFF2-40B4-BE49-F238E27FC236}">
                    <a16:creationId xmlns:a16="http://schemas.microsoft.com/office/drawing/2014/main" id="{F3FE9927-5005-48CC-9183-E92A2131C391}"/>
                  </a:ext>
                </a:extLst>
              </p:cNvPr>
              <p:cNvSpPr>
                <a:spLocks/>
              </p:cNvSpPr>
              <p:nvPr/>
            </p:nvSpPr>
            <p:spPr bwMode="auto">
              <a:xfrm>
                <a:off x="4772025" y="3244850"/>
                <a:ext cx="474662" cy="161925"/>
              </a:xfrm>
              <a:custGeom>
                <a:avLst/>
                <a:gdLst>
                  <a:gd name="T0" fmla="*/ 149 w 299"/>
                  <a:gd name="T1" fmla="*/ 102 h 102"/>
                  <a:gd name="T2" fmla="*/ 299 w 299"/>
                  <a:gd name="T3" fmla="*/ 24 h 102"/>
                  <a:gd name="T4" fmla="*/ 285 w 299"/>
                  <a:gd name="T5" fmla="*/ 0 h 102"/>
                  <a:gd name="T6" fmla="*/ 152 w 299"/>
                  <a:gd name="T7" fmla="*/ 71 h 102"/>
                  <a:gd name="T8" fmla="*/ 12 w 299"/>
                  <a:gd name="T9" fmla="*/ 3 h 102"/>
                  <a:gd name="T10" fmla="*/ 0 w 299"/>
                  <a:gd name="T11" fmla="*/ 26 h 102"/>
                  <a:gd name="T12" fmla="*/ 147 w 299"/>
                  <a:gd name="T13" fmla="*/ 97 h 102"/>
                  <a:gd name="T14" fmla="*/ 149 w 299"/>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102">
                    <a:moveTo>
                      <a:pt x="149" y="102"/>
                    </a:moveTo>
                    <a:lnTo>
                      <a:pt x="299" y="24"/>
                    </a:lnTo>
                    <a:lnTo>
                      <a:pt x="285" y="0"/>
                    </a:lnTo>
                    <a:lnTo>
                      <a:pt x="152" y="71"/>
                    </a:lnTo>
                    <a:lnTo>
                      <a:pt x="12" y="3"/>
                    </a:lnTo>
                    <a:lnTo>
                      <a:pt x="0" y="26"/>
                    </a:lnTo>
                    <a:lnTo>
                      <a:pt x="147" y="97"/>
                    </a:lnTo>
                    <a:lnTo>
                      <a:pt x="14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88" name="Group 87">
            <a:extLst>
              <a:ext uri="{FF2B5EF4-FFF2-40B4-BE49-F238E27FC236}">
                <a16:creationId xmlns:a16="http://schemas.microsoft.com/office/drawing/2014/main" id="{2B866661-4409-4B93-A939-773B425F3B0F}"/>
              </a:ext>
            </a:extLst>
          </p:cNvPr>
          <p:cNvGrpSpPr/>
          <p:nvPr/>
        </p:nvGrpSpPr>
        <p:grpSpPr>
          <a:xfrm>
            <a:off x="5172002" y="3142773"/>
            <a:ext cx="1849437" cy="3251091"/>
            <a:chOff x="5171283" y="3465939"/>
            <a:chExt cx="1849437" cy="3251091"/>
          </a:xfrm>
        </p:grpSpPr>
        <p:sp>
          <p:nvSpPr>
            <p:cNvPr id="89" name="Freeform 17">
              <a:extLst>
                <a:ext uri="{FF2B5EF4-FFF2-40B4-BE49-F238E27FC236}">
                  <a16:creationId xmlns:a16="http://schemas.microsoft.com/office/drawing/2014/main" id="{36ED81A3-E436-4364-8F9E-B5D4E3C8208E}"/>
                </a:ext>
              </a:extLst>
            </p:cNvPr>
            <p:cNvSpPr>
              <a:spLocks/>
            </p:cNvSpPr>
            <p:nvPr/>
          </p:nvSpPr>
          <p:spPr bwMode="auto">
            <a:xfrm>
              <a:off x="6024564" y="6007527"/>
              <a:ext cx="141288" cy="709503"/>
            </a:xfrm>
            <a:custGeom>
              <a:avLst/>
              <a:gdLst>
                <a:gd name="T0" fmla="*/ 0 w 35"/>
                <a:gd name="T1" fmla="*/ 65 h 83"/>
                <a:gd name="T2" fmla="*/ 17 w 35"/>
                <a:gd name="T3" fmla="*/ 83 h 83"/>
                <a:gd name="T4" fmla="*/ 35 w 35"/>
                <a:gd name="T5" fmla="*/ 65 h 83"/>
                <a:gd name="T6" fmla="*/ 35 w 35"/>
                <a:gd name="T7" fmla="*/ 0 h 83"/>
                <a:gd name="T8" fmla="*/ 0 w 35"/>
                <a:gd name="T9" fmla="*/ 0 h 83"/>
                <a:gd name="T10" fmla="*/ 0 w 35"/>
                <a:gd name="T11" fmla="*/ 65 h 83"/>
              </a:gdLst>
              <a:ahLst/>
              <a:cxnLst>
                <a:cxn ang="0">
                  <a:pos x="T0" y="T1"/>
                </a:cxn>
                <a:cxn ang="0">
                  <a:pos x="T2" y="T3"/>
                </a:cxn>
                <a:cxn ang="0">
                  <a:pos x="T4" y="T5"/>
                </a:cxn>
                <a:cxn ang="0">
                  <a:pos x="T6" y="T7"/>
                </a:cxn>
                <a:cxn ang="0">
                  <a:pos x="T8" y="T9"/>
                </a:cxn>
                <a:cxn ang="0">
                  <a:pos x="T10" y="T11"/>
                </a:cxn>
              </a:cxnLst>
              <a:rect l="0" t="0" r="r" b="b"/>
              <a:pathLst>
                <a:path w="35" h="83">
                  <a:moveTo>
                    <a:pt x="0" y="65"/>
                  </a:moveTo>
                  <a:cubicBezTo>
                    <a:pt x="0" y="75"/>
                    <a:pt x="7" y="83"/>
                    <a:pt x="17" y="83"/>
                  </a:cubicBezTo>
                  <a:cubicBezTo>
                    <a:pt x="27" y="83"/>
                    <a:pt x="35" y="75"/>
                    <a:pt x="35" y="65"/>
                  </a:cubicBezTo>
                  <a:cubicBezTo>
                    <a:pt x="35" y="0"/>
                    <a:pt x="35" y="0"/>
                    <a:pt x="35" y="0"/>
                  </a:cubicBezTo>
                  <a:cubicBezTo>
                    <a:pt x="0" y="0"/>
                    <a:pt x="0" y="0"/>
                    <a:pt x="0" y="0"/>
                  </a:cubicBezTo>
                  <a:lnTo>
                    <a:pt x="0" y="65"/>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0" name="Freeform 5">
              <a:extLst>
                <a:ext uri="{FF2B5EF4-FFF2-40B4-BE49-F238E27FC236}">
                  <a16:creationId xmlns:a16="http://schemas.microsoft.com/office/drawing/2014/main" id="{3101BBCE-2522-4116-A3BC-525E72C1F1BB}"/>
                </a:ext>
              </a:extLst>
            </p:cNvPr>
            <p:cNvSpPr>
              <a:spLocks/>
            </p:cNvSpPr>
            <p:nvPr/>
          </p:nvSpPr>
          <p:spPr bwMode="auto">
            <a:xfrm>
              <a:off x="5171283" y="3465939"/>
              <a:ext cx="923925" cy="2566988"/>
            </a:xfrm>
            <a:custGeom>
              <a:avLst/>
              <a:gdLst>
                <a:gd name="T0" fmla="*/ 0 w 245"/>
                <a:gd name="T1" fmla="*/ 429 h 682"/>
                <a:gd name="T2" fmla="*/ 245 w 245"/>
                <a:gd name="T3" fmla="*/ 682 h 682"/>
                <a:gd name="T4" fmla="*/ 245 w 245"/>
                <a:gd name="T5" fmla="*/ 0 h 682"/>
                <a:gd name="T6" fmla="*/ 0 w 245"/>
                <a:gd name="T7" fmla="*/ 429 h 682"/>
              </a:gdLst>
              <a:ahLst/>
              <a:cxnLst>
                <a:cxn ang="0">
                  <a:pos x="T0" y="T1"/>
                </a:cxn>
                <a:cxn ang="0">
                  <a:pos x="T2" y="T3"/>
                </a:cxn>
                <a:cxn ang="0">
                  <a:pos x="T4" y="T5"/>
                </a:cxn>
                <a:cxn ang="0">
                  <a:pos x="T6" y="T7"/>
                </a:cxn>
              </a:cxnLst>
              <a:rect l="0" t="0" r="r" b="b"/>
              <a:pathLst>
                <a:path w="245" h="682">
                  <a:moveTo>
                    <a:pt x="0" y="429"/>
                  </a:moveTo>
                  <a:cubicBezTo>
                    <a:pt x="0" y="617"/>
                    <a:pt x="165" y="682"/>
                    <a:pt x="245" y="682"/>
                  </a:cubicBezTo>
                  <a:cubicBezTo>
                    <a:pt x="245" y="0"/>
                    <a:pt x="245" y="0"/>
                    <a:pt x="245" y="0"/>
                  </a:cubicBezTo>
                  <a:cubicBezTo>
                    <a:pt x="245" y="0"/>
                    <a:pt x="0" y="241"/>
                    <a:pt x="0" y="42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sp>
          <p:nvSpPr>
            <p:cNvPr id="91" name="Freeform 6">
              <a:extLst>
                <a:ext uri="{FF2B5EF4-FFF2-40B4-BE49-F238E27FC236}">
                  <a16:creationId xmlns:a16="http://schemas.microsoft.com/office/drawing/2014/main" id="{F7D57C45-1B53-4511-A7CB-B5D1FF6CCDE8}"/>
                </a:ext>
              </a:extLst>
            </p:cNvPr>
            <p:cNvSpPr>
              <a:spLocks/>
            </p:cNvSpPr>
            <p:nvPr/>
          </p:nvSpPr>
          <p:spPr bwMode="auto">
            <a:xfrm>
              <a:off x="6095208" y="3465939"/>
              <a:ext cx="925512" cy="2566988"/>
            </a:xfrm>
            <a:custGeom>
              <a:avLst/>
              <a:gdLst>
                <a:gd name="T0" fmla="*/ 0 w 245"/>
                <a:gd name="T1" fmla="*/ 0 h 682"/>
                <a:gd name="T2" fmla="*/ 0 w 245"/>
                <a:gd name="T3" fmla="*/ 682 h 682"/>
                <a:gd name="T4" fmla="*/ 245 w 245"/>
                <a:gd name="T5" fmla="*/ 429 h 682"/>
                <a:gd name="T6" fmla="*/ 0 w 245"/>
                <a:gd name="T7" fmla="*/ 0 h 682"/>
              </a:gdLst>
              <a:ahLst/>
              <a:cxnLst>
                <a:cxn ang="0">
                  <a:pos x="T0" y="T1"/>
                </a:cxn>
                <a:cxn ang="0">
                  <a:pos x="T2" y="T3"/>
                </a:cxn>
                <a:cxn ang="0">
                  <a:pos x="T4" y="T5"/>
                </a:cxn>
                <a:cxn ang="0">
                  <a:pos x="T6" y="T7"/>
                </a:cxn>
              </a:cxnLst>
              <a:rect l="0" t="0" r="r" b="b"/>
              <a:pathLst>
                <a:path w="245" h="682">
                  <a:moveTo>
                    <a:pt x="0" y="0"/>
                  </a:moveTo>
                  <a:cubicBezTo>
                    <a:pt x="0" y="682"/>
                    <a:pt x="0" y="682"/>
                    <a:pt x="0" y="682"/>
                  </a:cubicBezTo>
                  <a:cubicBezTo>
                    <a:pt x="80" y="682"/>
                    <a:pt x="245" y="617"/>
                    <a:pt x="245" y="429"/>
                  </a:cubicBezTo>
                  <a:cubicBezTo>
                    <a:pt x="245" y="241"/>
                    <a:pt x="0" y="0"/>
                    <a:pt x="0" y="0"/>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92" name="Group 91">
              <a:extLst>
                <a:ext uri="{FF2B5EF4-FFF2-40B4-BE49-F238E27FC236}">
                  <a16:creationId xmlns:a16="http://schemas.microsoft.com/office/drawing/2014/main" id="{568C4A11-13B4-4010-883B-270A41B13B94}"/>
                </a:ext>
              </a:extLst>
            </p:cNvPr>
            <p:cNvGrpSpPr/>
            <p:nvPr/>
          </p:nvGrpSpPr>
          <p:grpSpPr>
            <a:xfrm>
              <a:off x="5447508" y="3958064"/>
              <a:ext cx="1296987" cy="1885951"/>
              <a:chOff x="4360863" y="3244850"/>
              <a:chExt cx="1296987" cy="1885951"/>
            </a:xfrm>
            <a:solidFill>
              <a:srgbClr val="FFFFFF">
                <a:alpha val="10000"/>
              </a:srgbClr>
            </a:solidFill>
          </p:grpSpPr>
          <p:sp>
            <p:nvSpPr>
              <p:cNvPr id="93" name="Freeform 7">
                <a:extLst>
                  <a:ext uri="{FF2B5EF4-FFF2-40B4-BE49-F238E27FC236}">
                    <a16:creationId xmlns:a16="http://schemas.microsoft.com/office/drawing/2014/main" id="{816AD52D-9383-47FA-B4BA-2A8813C796DB}"/>
                  </a:ext>
                </a:extLst>
              </p:cNvPr>
              <p:cNvSpPr>
                <a:spLocks/>
              </p:cNvSpPr>
              <p:nvPr/>
            </p:nvSpPr>
            <p:spPr bwMode="auto">
              <a:xfrm>
                <a:off x="4492625" y="4818063"/>
                <a:ext cx="1033462" cy="312738"/>
              </a:xfrm>
              <a:custGeom>
                <a:avLst/>
                <a:gdLst>
                  <a:gd name="T0" fmla="*/ 639 w 651"/>
                  <a:gd name="T1" fmla="*/ 0 h 197"/>
                  <a:gd name="T2" fmla="*/ 325 w 651"/>
                  <a:gd name="T3" fmla="*/ 166 h 197"/>
                  <a:gd name="T4" fmla="*/ 12 w 651"/>
                  <a:gd name="T5" fmla="*/ 0 h 197"/>
                  <a:gd name="T6" fmla="*/ 0 w 651"/>
                  <a:gd name="T7" fmla="*/ 24 h 197"/>
                  <a:gd name="T8" fmla="*/ 325 w 651"/>
                  <a:gd name="T9" fmla="*/ 195 h 197"/>
                  <a:gd name="T10" fmla="*/ 325 w 651"/>
                  <a:gd name="T11" fmla="*/ 197 h 197"/>
                  <a:gd name="T12" fmla="*/ 325 w 651"/>
                  <a:gd name="T13" fmla="*/ 197 h 197"/>
                  <a:gd name="T14" fmla="*/ 325 w 651"/>
                  <a:gd name="T15" fmla="*/ 197 h 197"/>
                  <a:gd name="T16" fmla="*/ 325 w 651"/>
                  <a:gd name="T17" fmla="*/ 195 h 197"/>
                  <a:gd name="T18" fmla="*/ 651 w 651"/>
                  <a:gd name="T19" fmla="*/ 24 h 197"/>
                  <a:gd name="T20" fmla="*/ 639 w 651"/>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639" y="0"/>
                    </a:moveTo>
                    <a:lnTo>
                      <a:pt x="325" y="166"/>
                    </a:lnTo>
                    <a:lnTo>
                      <a:pt x="12" y="0"/>
                    </a:lnTo>
                    <a:lnTo>
                      <a:pt x="0" y="24"/>
                    </a:lnTo>
                    <a:lnTo>
                      <a:pt x="325" y="195"/>
                    </a:lnTo>
                    <a:lnTo>
                      <a:pt x="325" y="197"/>
                    </a:lnTo>
                    <a:lnTo>
                      <a:pt x="325" y="197"/>
                    </a:lnTo>
                    <a:lnTo>
                      <a:pt x="325" y="197"/>
                    </a:lnTo>
                    <a:lnTo>
                      <a:pt x="325" y="195"/>
                    </a:lnTo>
                    <a:lnTo>
                      <a:pt x="651" y="24"/>
                    </a:lnTo>
                    <a:lnTo>
                      <a:pt x="63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4" name="Freeform 8">
                <a:extLst>
                  <a:ext uri="{FF2B5EF4-FFF2-40B4-BE49-F238E27FC236}">
                    <a16:creationId xmlns:a16="http://schemas.microsoft.com/office/drawing/2014/main" id="{E81459B2-39FC-4675-9A99-DF120421B5B9}"/>
                  </a:ext>
                </a:extLst>
              </p:cNvPr>
              <p:cNvSpPr>
                <a:spLocks/>
              </p:cNvSpPr>
              <p:nvPr/>
            </p:nvSpPr>
            <p:spPr bwMode="auto">
              <a:xfrm>
                <a:off x="4360863" y="4452938"/>
                <a:ext cx="1296987" cy="381000"/>
              </a:xfrm>
              <a:custGeom>
                <a:avLst/>
                <a:gdLst>
                  <a:gd name="T0" fmla="*/ 408 w 817"/>
                  <a:gd name="T1" fmla="*/ 211 h 240"/>
                  <a:gd name="T2" fmla="*/ 12 w 817"/>
                  <a:gd name="T3" fmla="*/ 0 h 240"/>
                  <a:gd name="T4" fmla="*/ 0 w 817"/>
                  <a:gd name="T5" fmla="*/ 24 h 240"/>
                  <a:gd name="T6" fmla="*/ 408 w 817"/>
                  <a:gd name="T7" fmla="*/ 240 h 240"/>
                  <a:gd name="T8" fmla="*/ 408 w 817"/>
                  <a:gd name="T9" fmla="*/ 240 h 240"/>
                  <a:gd name="T10" fmla="*/ 408 w 817"/>
                  <a:gd name="T11" fmla="*/ 240 h 240"/>
                  <a:gd name="T12" fmla="*/ 408 w 817"/>
                  <a:gd name="T13" fmla="*/ 240 h 240"/>
                  <a:gd name="T14" fmla="*/ 408 w 817"/>
                  <a:gd name="T15" fmla="*/ 240 h 240"/>
                  <a:gd name="T16" fmla="*/ 817 w 817"/>
                  <a:gd name="T17" fmla="*/ 24 h 240"/>
                  <a:gd name="T18" fmla="*/ 805 w 817"/>
                  <a:gd name="T19" fmla="*/ 0 h 240"/>
                  <a:gd name="T20" fmla="*/ 408 w 817"/>
                  <a:gd name="T21" fmla="*/ 21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11"/>
                    </a:moveTo>
                    <a:lnTo>
                      <a:pt x="12" y="0"/>
                    </a:lnTo>
                    <a:lnTo>
                      <a:pt x="0" y="24"/>
                    </a:lnTo>
                    <a:lnTo>
                      <a:pt x="408" y="240"/>
                    </a:lnTo>
                    <a:lnTo>
                      <a:pt x="408" y="240"/>
                    </a:lnTo>
                    <a:lnTo>
                      <a:pt x="408" y="240"/>
                    </a:lnTo>
                    <a:lnTo>
                      <a:pt x="408" y="240"/>
                    </a:lnTo>
                    <a:lnTo>
                      <a:pt x="408" y="240"/>
                    </a:lnTo>
                    <a:lnTo>
                      <a:pt x="817" y="24"/>
                    </a:lnTo>
                    <a:lnTo>
                      <a:pt x="805" y="0"/>
                    </a:lnTo>
                    <a:lnTo>
                      <a:pt x="408" y="2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5" name="Freeform 9">
                <a:extLst>
                  <a:ext uri="{FF2B5EF4-FFF2-40B4-BE49-F238E27FC236}">
                    <a16:creationId xmlns:a16="http://schemas.microsoft.com/office/drawing/2014/main" id="{2EB7E8A0-0881-4D8B-9496-E67F52B1E061}"/>
                  </a:ext>
                </a:extLst>
              </p:cNvPr>
              <p:cNvSpPr>
                <a:spLocks/>
              </p:cNvSpPr>
              <p:nvPr/>
            </p:nvSpPr>
            <p:spPr bwMode="auto">
              <a:xfrm>
                <a:off x="4360863" y="4125913"/>
                <a:ext cx="1296987" cy="381000"/>
              </a:xfrm>
              <a:custGeom>
                <a:avLst/>
                <a:gdLst>
                  <a:gd name="T0" fmla="*/ 408 w 817"/>
                  <a:gd name="T1" fmla="*/ 240 h 240"/>
                  <a:gd name="T2" fmla="*/ 408 w 817"/>
                  <a:gd name="T3" fmla="*/ 240 h 240"/>
                  <a:gd name="T4" fmla="*/ 408 w 817"/>
                  <a:gd name="T5" fmla="*/ 240 h 240"/>
                  <a:gd name="T6" fmla="*/ 408 w 817"/>
                  <a:gd name="T7" fmla="*/ 237 h 240"/>
                  <a:gd name="T8" fmla="*/ 817 w 817"/>
                  <a:gd name="T9" fmla="*/ 21 h 240"/>
                  <a:gd name="T10" fmla="*/ 805 w 817"/>
                  <a:gd name="T11" fmla="*/ 0 h 240"/>
                  <a:gd name="T12" fmla="*/ 408 w 817"/>
                  <a:gd name="T13" fmla="*/ 209 h 240"/>
                  <a:gd name="T14" fmla="*/ 12 w 817"/>
                  <a:gd name="T15" fmla="*/ 0 h 240"/>
                  <a:gd name="T16" fmla="*/ 0 w 817"/>
                  <a:gd name="T17" fmla="*/ 21 h 240"/>
                  <a:gd name="T18" fmla="*/ 408 w 817"/>
                  <a:gd name="T19" fmla="*/ 237 h 240"/>
                  <a:gd name="T20" fmla="*/ 408 w 817"/>
                  <a:gd name="T21"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40"/>
                    </a:moveTo>
                    <a:lnTo>
                      <a:pt x="408" y="240"/>
                    </a:lnTo>
                    <a:lnTo>
                      <a:pt x="408" y="240"/>
                    </a:lnTo>
                    <a:lnTo>
                      <a:pt x="408" y="237"/>
                    </a:lnTo>
                    <a:lnTo>
                      <a:pt x="817" y="21"/>
                    </a:lnTo>
                    <a:lnTo>
                      <a:pt x="805" y="0"/>
                    </a:lnTo>
                    <a:lnTo>
                      <a:pt x="408" y="209"/>
                    </a:lnTo>
                    <a:lnTo>
                      <a:pt x="12" y="0"/>
                    </a:lnTo>
                    <a:lnTo>
                      <a:pt x="0" y="21"/>
                    </a:lnTo>
                    <a:lnTo>
                      <a:pt x="408" y="237"/>
                    </a:lnTo>
                    <a:lnTo>
                      <a:pt x="408"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6" name="Freeform 10">
                <a:extLst>
                  <a:ext uri="{FF2B5EF4-FFF2-40B4-BE49-F238E27FC236}">
                    <a16:creationId xmlns:a16="http://schemas.microsoft.com/office/drawing/2014/main" id="{D9A7F2D2-0A72-43F5-836E-B46C8138C4B3}"/>
                  </a:ext>
                </a:extLst>
              </p:cNvPr>
              <p:cNvSpPr>
                <a:spLocks/>
              </p:cNvSpPr>
              <p:nvPr/>
            </p:nvSpPr>
            <p:spPr bwMode="auto">
              <a:xfrm>
                <a:off x="4492625" y="3829050"/>
                <a:ext cx="1033462" cy="312738"/>
              </a:xfrm>
              <a:custGeom>
                <a:avLst/>
                <a:gdLst>
                  <a:gd name="T0" fmla="*/ 325 w 651"/>
                  <a:gd name="T1" fmla="*/ 197 h 197"/>
                  <a:gd name="T2" fmla="*/ 325 w 651"/>
                  <a:gd name="T3" fmla="*/ 197 h 197"/>
                  <a:gd name="T4" fmla="*/ 325 w 651"/>
                  <a:gd name="T5" fmla="*/ 197 h 197"/>
                  <a:gd name="T6" fmla="*/ 325 w 651"/>
                  <a:gd name="T7" fmla="*/ 197 h 197"/>
                  <a:gd name="T8" fmla="*/ 651 w 651"/>
                  <a:gd name="T9" fmla="*/ 24 h 197"/>
                  <a:gd name="T10" fmla="*/ 639 w 651"/>
                  <a:gd name="T11" fmla="*/ 0 h 197"/>
                  <a:gd name="T12" fmla="*/ 325 w 651"/>
                  <a:gd name="T13" fmla="*/ 166 h 197"/>
                  <a:gd name="T14" fmla="*/ 12 w 651"/>
                  <a:gd name="T15" fmla="*/ 0 h 197"/>
                  <a:gd name="T16" fmla="*/ 0 w 651"/>
                  <a:gd name="T17" fmla="*/ 24 h 197"/>
                  <a:gd name="T18" fmla="*/ 325 w 651"/>
                  <a:gd name="T19" fmla="*/ 197 h 197"/>
                  <a:gd name="T20" fmla="*/ 325 w 651"/>
                  <a:gd name="T21"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325" y="197"/>
                    </a:moveTo>
                    <a:lnTo>
                      <a:pt x="325" y="197"/>
                    </a:lnTo>
                    <a:lnTo>
                      <a:pt x="325" y="197"/>
                    </a:lnTo>
                    <a:lnTo>
                      <a:pt x="325" y="197"/>
                    </a:lnTo>
                    <a:lnTo>
                      <a:pt x="651" y="24"/>
                    </a:lnTo>
                    <a:lnTo>
                      <a:pt x="639" y="0"/>
                    </a:lnTo>
                    <a:lnTo>
                      <a:pt x="325" y="166"/>
                    </a:lnTo>
                    <a:lnTo>
                      <a:pt x="12" y="0"/>
                    </a:lnTo>
                    <a:lnTo>
                      <a:pt x="0" y="24"/>
                    </a:lnTo>
                    <a:lnTo>
                      <a:pt x="325" y="197"/>
                    </a:lnTo>
                    <a:lnTo>
                      <a:pt x="325" y="1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7" name="Freeform 11">
                <a:extLst>
                  <a:ext uri="{FF2B5EF4-FFF2-40B4-BE49-F238E27FC236}">
                    <a16:creationId xmlns:a16="http://schemas.microsoft.com/office/drawing/2014/main" id="{3283F3BE-79C4-49B8-B5DB-B29E6769D8CA}"/>
                  </a:ext>
                </a:extLst>
              </p:cNvPr>
              <p:cNvSpPr>
                <a:spLocks/>
              </p:cNvSpPr>
              <p:nvPr/>
            </p:nvSpPr>
            <p:spPr bwMode="auto">
              <a:xfrm>
                <a:off x="4684713" y="3549650"/>
                <a:ext cx="649287" cy="211138"/>
              </a:xfrm>
              <a:custGeom>
                <a:avLst/>
                <a:gdLst>
                  <a:gd name="T0" fmla="*/ 204 w 409"/>
                  <a:gd name="T1" fmla="*/ 133 h 133"/>
                  <a:gd name="T2" fmla="*/ 204 w 409"/>
                  <a:gd name="T3" fmla="*/ 133 h 133"/>
                  <a:gd name="T4" fmla="*/ 204 w 409"/>
                  <a:gd name="T5" fmla="*/ 133 h 133"/>
                  <a:gd name="T6" fmla="*/ 204 w 409"/>
                  <a:gd name="T7" fmla="*/ 131 h 133"/>
                  <a:gd name="T8" fmla="*/ 409 w 409"/>
                  <a:gd name="T9" fmla="*/ 24 h 133"/>
                  <a:gd name="T10" fmla="*/ 397 w 409"/>
                  <a:gd name="T11" fmla="*/ 0 h 133"/>
                  <a:gd name="T12" fmla="*/ 204 w 409"/>
                  <a:gd name="T13" fmla="*/ 102 h 133"/>
                  <a:gd name="T14" fmla="*/ 12 w 409"/>
                  <a:gd name="T15" fmla="*/ 0 h 133"/>
                  <a:gd name="T16" fmla="*/ 0 w 409"/>
                  <a:gd name="T17" fmla="*/ 24 h 133"/>
                  <a:gd name="T18" fmla="*/ 204 w 409"/>
                  <a:gd name="T19" fmla="*/ 131 h 133"/>
                  <a:gd name="T20" fmla="*/ 204 w 409"/>
                  <a:gd name="T2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33">
                    <a:moveTo>
                      <a:pt x="204" y="133"/>
                    </a:moveTo>
                    <a:lnTo>
                      <a:pt x="204" y="133"/>
                    </a:lnTo>
                    <a:lnTo>
                      <a:pt x="204" y="133"/>
                    </a:lnTo>
                    <a:lnTo>
                      <a:pt x="204" y="131"/>
                    </a:lnTo>
                    <a:lnTo>
                      <a:pt x="409" y="24"/>
                    </a:lnTo>
                    <a:lnTo>
                      <a:pt x="397" y="0"/>
                    </a:lnTo>
                    <a:lnTo>
                      <a:pt x="204" y="102"/>
                    </a:lnTo>
                    <a:lnTo>
                      <a:pt x="12" y="0"/>
                    </a:lnTo>
                    <a:lnTo>
                      <a:pt x="0" y="24"/>
                    </a:lnTo>
                    <a:lnTo>
                      <a:pt x="204" y="131"/>
                    </a:lnTo>
                    <a:lnTo>
                      <a:pt x="204"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8" name="Freeform 12">
                <a:extLst>
                  <a:ext uri="{FF2B5EF4-FFF2-40B4-BE49-F238E27FC236}">
                    <a16:creationId xmlns:a16="http://schemas.microsoft.com/office/drawing/2014/main" id="{8FFA1A35-3DAC-43D0-949C-098A31D133E5}"/>
                  </a:ext>
                </a:extLst>
              </p:cNvPr>
              <p:cNvSpPr>
                <a:spLocks/>
              </p:cNvSpPr>
              <p:nvPr/>
            </p:nvSpPr>
            <p:spPr bwMode="auto">
              <a:xfrm>
                <a:off x="4772025" y="3244850"/>
                <a:ext cx="474662" cy="161925"/>
              </a:xfrm>
              <a:custGeom>
                <a:avLst/>
                <a:gdLst>
                  <a:gd name="T0" fmla="*/ 149 w 299"/>
                  <a:gd name="T1" fmla="*/ 102 h 102"/>
                  <a:gd name="T2" fmla="*/ 299 w 299"/>
                  <a:gd name="T3" fmla="*/ 24 h 102"/>
                  <a:gd name="T4" fmla="*/ 285 w 299"/>
                  <a:gd name="T5" fmla="*/ 0 h 102"/>
                  <a:gd name="T6" fmla="*/ 152 w 299"/>
                  <a:gd name="T7" fmla="*/ 71 h 102"/>
                  <a:gd name="T8" fmla="*/ 12 w 299"/>
                  <a:gd name="T9" fmla="*/ 3 h 102"/>
                  <a:gd name="T10" fmla="*/ 0 w 299"/>
                  <a:gd name="T11" fmla="*/ 26 h 102"/>
                  <a:gd name="T12" fmla="*/ 147 w 299"/>
                  <a:gd name="T13" fmla="*/ 97 h 102"/>
                  <a:gd name="T14" fmla="*/ 149 w 299"/>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102">
                    <a:moveTo>
                      <a:pt x="149" y="102"/>
                    </a:moveTo>
                    <a:lnTo>
                      <a:pt x="299" y="24"/>
                    </a:lnTo>
                    <a:lnTo>
                      <a:pt x="285" y="0"/>
                    </a:lnTo>
                    <a:lnTo>
                      <a:pt x="152" y="71"/>
                    </a:lnTo>
                    <a:lnTo>
                      <a:pt x="12" y="3"/>
                    </a:lnTo>
                    <a:lnTo>
                      <a:pt x="0" y="26"/>
                    </a:lnTo>
                    <a:lnTo>
                      <a:pt x="147" y="97"/>
                    </a:lnTo>
                    <a:lnTo>
                      <a:pt x="14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99" name="Group 98">
            <a:extLst>
              <a:ext uri="{FF2B5EF4-FFF2-40B4-BE49-F238E27FC236}">
                <a16:creationId xmlns:a16="http://schemas.microsoft.com/office/drawing/2014/main" id="{A4D0B09E-87AE-481A-A720-4EF6F474D98C}"/>
              </a:ext>
            </a:extLst>
          </p:cNvPr>
          <p:cNvGrpSpPr/>
          <p:nvPr/>
        </p:nvGrpSpPr>
        <p:grpSpPr>
          <a:xfrm>
            <a:off x="2994741" y="3142773"/>
            <a:ext cx="1849437" cy="3127376"/>
            <a:chOff x="3602834" y="3465939"/>
            <a:chExt cx="1849437" cy="3127376"/>
          </a:xfrm>
        </p:grpSpPr>
        <p:sp>
          <p:nvSpPr>
            <p:cNvPr id="100" name="Freeform 6">
              <a:extLst>
                <a:ext uri="{FF2B5EF4-FFF2-40B4-BE49-F238E27FC236}">
                  <a16:creationId xmlns:a16="http://schemas.microsoft.com/office/drawing/2014/main" id="{CDC83F40-A2B7-4FE7-8D5A-31136F548DEF}"/>
                </a:ext>
              </a:extLst>
            </p:cNvPr>
            <p:cNvSpPr>
              <a:spLocks/>
            </p:cNvSpPr>
            <p:nvPr/>
          </p:nvSpPr>
          <p:spPr bwMode="auto">
            <a:xfrm>
              <a:off x="4526759" y="3465939"/>
              <a:ext cx="925512" cy="2566988"/>
            </a:xfrm>
            <a:custGeom>
              <a:avLst/>
              <a:gdLst>
                <a:gd name="T0" fmla="*/ 0 w 245"/>
                <a:gd name="T1" fmla="*/ 0 h 682"/>
                <a:gd name="T2" fmla="*/ 0 w 245"/>
                <a:gd name="T3" fmla="*/ 682 h 682"/>
                <a:gd name="T4" fmla="*/ 245 w 245"/>
                <a:gd name="T5" fmla="*/ 429 h 682"/>
                <a:gd name="T6" fmla="*/ 0 w 245"/>
                <a:gd name="T7" fmla="*/ 0 h 682"/>
              </a:gdLst>
              <a:ahLst/>
              <a:cxnLst>
                <a:cxn ang="0">
                  <a:pos x="T0" y="T1"/>
                </a:cxn>
                <a:cxn ang="0">
                  <a:pos x="T2" y="T3"/>
                </a:cxn>
                <a:cxn ang="0">
                  <a:pos x="T4" y="T5"/>
                </a:cxn>
                <a:cxn ang="0">
                  <a:pos x="T6" y="T7"/>
                </a:cxn>
              </a:cxnLst>
              <a:rect l="0" t="0" r="r" b="b"/>
              <a:pathLst>
                <a:path w="245" h="682">
                  <a:moveTo>
                    <a:pt x="0" y="0"/>
                  </a:moveTo>
                  <a:cubicBezTo>
                    <a:pt x="0" y="682"/>
                    <a:pt x="0" y="682"/>
                    <a:pt x="0" y="682"/>
                  </a:cubicBezTo>
                  <a:cubicBezTo>
                    <a:pt x="80" y="682"/>
                    <a:pt x="245" y="617"/>
                    <a:pt x="245" y="429"/>
                  </a:cubicBezTo>
                  <a:cubicBezTo>
                    <a:pt x="245" y="241"/>
                    <a:pt x="0" y="0"/>
                    <a:pt x="0" y="0"/>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1" name="Freeform 17">
              <a:extLst>
                <a:ext uri="{FF2B5EF4-FFF2-40B4-BE49-F238E27FC236}">
                  <a16:creationId xmlns:a16="http://schemas.microsoft.com/office/drawing/2014/main" id="{293BAC0C-7D5D-42AE-BE5A-AEF25EABD980}"/>
                </a:ext>
              </a:extLst>
            </p:cNvPr>
            <p:cNvSpPr>
              <a:spLocks/>
            </p:cNvSpPr>
            <p:nvPr/>
          </p:nvSpPr>
          <p:spPr bwMode="auto">
            <a:xfrm>
              <a:off x="4456115" y="6007527"/>
              <a:ext cx="141288" cy="585788"/>
            </a:xfrm>
            <a:custGeom>
              <a:avLst/>
              <a:gdLst>
                <a:gd name="T0" fmla="*/ 0 w 35"/>
                <a:gd name="T1" fmla="*/ 65 h 83"/>
                <a:gd name="T2" fmla="*/ 17 w 35"/>
                <a:gd name="T3" fmla="*/ 83 h 83"/>
                <a:gd name="T4" fmla="*/ 35 w 35"/>
                <a:gd name="T5" fmla="*/ 65 h 83"/>
                <a:gd name="T6" fmla="*/ 35 w 35"/>
                <a:gd name="T7" fmla="*/ 0 h 83"/>
                <a:gd name="T8" fmla="*/ 0 w 35"/>
                <a:gd name="T9" fmla="*/ 0 h 83"/>
                <a:gd name="T10" fmla="*/ 0 w 35"/>
                <a:gd name="T11" fmla="*/ 65 h 83"/>
              </a:gdLst>
              <a:ahLst/>
              <a:cxnLst>
                <a:cxn ang="0">
                  <a:pos x="T0" y="T1"/>
                </a:cxn>
                <a:cxn ang="0">
                  <a:pos x="T2" y="T3"/>
                </a:cxn>
                <a:cxn ang="0">
                  <a:pos x="T4" y="T5"/>
                </a:cxn>
                <a:cxn ang="0">
                  <a:pos x="T6" y="T7"/>
                </a:cxn>
                <a:cxn ang="0">
                  <a:pos x="T8" y="T9"/>
                </a:cxn>
                <a:cxn ang="0">
                  <a:pos x="T10" y="T11"/>
                </a:cxn>
              </a:cxnLst>
              <a:rect l="0" t="0" r="r" b="b"/>
              <a:pathLst>
                <a:path w="35" h="83">
                  <a:moveTo>
                    <a:pt x="0" y="65"/>
                  </a:moveTo>
                  <a:cubicBezTo>
                    <a:pt x="0" y="75"/>
                    <a:pt x="7" y="83"/>
                    <a:pt x="17" y="83"/>
                  </a:cubicBezTo>
                  <a:cubicBezTo>
                    <a:pt x="27" y="83"/>
                    <a:pt x="35" y="75"/>
                    <a:pt x="35" y="65"/>
                  </a:cubicBezTo>
                  <a:cubicBezTo>
                    <a:pt x="35" y="0"/>
                    <a:pt x="35" y="0"/>
                    <a:pt x="35" y="0"/>
                  </a:cubicBezTo>
                  <a:cubicBezTo>
                    <a:pt x="0" y="0"/>
                    <a:pt x="0" y="0"/>
                    <a:pt x="0" y="0"/>
                  </a:cubicBezTo>
                  <a:lnTo>
                    <a:pt x="0" y="65"/>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2" name="Freeform 5">
              <a:extLst>
                <a:ext uri="{FF2B5EF4-FFF2-40B4-BE49-F238E27FC236}">
                  <a16:creationId xmlns:a16="http://schemas.microsoft.com/office/drawing/2014/main" id="{81901F8E-E85B-4249-8098-769D11DE7736}"/>
                </a:ext>
              </a:extLst>
            </p:cNvPr>
            <p:cNvSpPr>
              <a:spLocks/>
            </p:cNvSpPr>
            <p:nvPr/>
          </p:nvSpPr>
          <p:spPr bwMode="auto">
            <a:xfrm>
              <a:off x="3602834" y="3465939"/>
              <a:ext cx="923925" cy="2566988"/>
            </a:xfrm>
            <a:custGeom>
              <a:avLst/>
              <a:gdLst>
                <a:gd name="T0" fmla="*/ 0 w 245"/>
                <a:gd name="T1" fmla="*/ 429 h 682"/>
                <a:gd name="T2" fmla="*/ 245 w 245"/>
                <a:gd name="T3" fmla="*/ 682 h 682"/>
                <a:gd name="T4" fmla="*/ 245 w 245"/>
                <a:gd name="T5" fmla="*/ 0 h 682"/>
                <a:gd name="T6" fmla="*/ 0 w 245"/>
                <a:gd name="T7" fmla="*/ 429 h 682"/>
              </a:gdLst>
              <a:ahLst/>
              <a:cxnLst>
                <a:cxn ang="0">
                  <a:pos x="T0" y="T1"/>
                </a:cxn>
                <a:cxn ang="0">
                  <a:pos x="T2" y="T3"/>
                </a:cxn>
                <a:cxn ang="0">
                  <a:pos x="T4" y="T5"/>
                </a:cxn>
                <a:cxn ang="0">
                  <a:pos x="T6" y="T7"/>
                </a:cxn>
              </a:cxnLst>
              <a:rect l="0" t="0" r="r" b="b"/>
              <a:pathLst>
                <a:path w="245" h="682">
                  <a:moveTo>
                    <a:pt x="0" y="429"/>
                  </a:moveTo>
                  <a:cubicBezTo>
                    <a:pt x="0" y="617"/>
                    <a:pt x="165" y="682"/>
                    <a:pt x="245" y="682"/>
                  </a:cubicBezTo>
                  <a:cubicBezTo>
                    <a:pt x="245" y="0"/>
                    <a:pt x="245" y="0"/>
                    <a:pt x="245" y="0"/>
                  </a:cubicBezTo>
                  <a:cubicBezTo>
                    <a:pt x="245" y="0"/>
                    <a:pt x="0" y="241"/>
                    <a:pt x="0" y="42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103" name="Group 102">
              <a:extLst>
                <a:ext uri="{FF2B5EF4-FFF2-40B4-BE49-F238E27FC236}">
                  <a16:creationId xmlns:a16="http://schemas.microsoft.com/office/drawing/2014/main" id="{C87B3521-C904-46C0-9DC4-F200433D6821}"/>
                </a:ext>
              </a:extLst>
            </p:cNvPr>
            <p:cNvGrpSpPr/>
            <p:nvPr/>
          </p:nvGrpSpPr>
          <p:grpSpPr>
            <a:xfrm>
              <a:off x="3879059" y="3958064"/>
              <a:ext cx="1296987" cy="1885951"/>
              <a:chOff x="4360863" y="3244850"/>
              <a:chExt cx="1296987" cy="1885951"/>
            </a:xfrm>
            <a:solidFill>
              <a:srgbClr val="FFFFFF">
                <a:alpha val="10000"/>
              </a:srgbClr>
            </a:solidFill>
          </p:grpSpPr>
          <p:sp>
            <p:nvSpPr>
              <p:cNvPr id="104" name="Freeform 7">
                <a:extLst>
                  <a:ext uri="{FF2B5EF4-FFF2-40B4-BE49-F238E27FC236}">
                    <a16:creationId xmlns:a16="http://schemas.microsoft.com/office/drawing/2014/main" id="{A4526611-99EC-4C44-84E9-9EC8CE6A4033}"/>
                  </a:ext>
                </a:extLst>
              </p:cNvPr>
              <p:cNvSpPr>
                <a:spLocks/>
              </p:cNvSpPr>
              <p:nvPr/>
            </p:nvSpPr>
            <p:spPr bwMode="auto">
              <a:xfrm>
                <a:off x="4492625" y="4818063"/>
                <a:ext cx="1033462" cy="312738"/>
              </a:xfrm>
              <a:custGeom>
                <a:avLst/>
                <a:gdLst>
                  <a:gd name="T0" fmla="*/ 639 w 651"/>
                  <a:gd name="T1" fmla="*/ 0 h 197"/>
                  <a:gd name="T2" fmla="*/ 325 w 651"/>
                  <a:gd name="T3" fmla="*/ 166 h 197"/>
                  <a:gd name="T4" fmla="*/ 12 w 651"/>
                  <a:gd name="T5" fmla="*/ 0 h 197"/>
                  <a:gd name="T6" fmla="*/ 0 w 651"/>
                  <a:gd name="T7" fmla="*/ 24 h 197"/>
                  <a:gd name="T8" fmla="*/ 325 w 651"/>
                  <a:gd name="T9" fmla="*/ 195 h 197"/>
                  <a:gd name="T10" fmla="*/ 325 w 651"/>
                  <a:gd name="T11" fmla="*/ 197 h 197"/>
                  <a:gd name="T12" fmla="*/ 325 w 651"/>
                  <a:gd name="T13" fmla="*/ 197 h 197"/>
                  <a:gd name="T14" fmla="*/ 325 w 651"/>
                  <a:gd name="T15" fmla="*/ 197 h 197"/>
                  <a:gd name="T16" fmla="*/ 325 w 651"/>
                  <a:gd name="T17" fmla="*/ 195 h 197"/>
                  <a:gd name="T18" fmla="*/ 651 w 651"/>
                  <a:gd name="T19" fmla="*/ 24 h 197"/>
                  <a:gd name="T20" fmla="*/ 639 w 651"/>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639" y="0"/>
                    </a:moveTo>
                    <a:lnTo>
                      <a:pt x="325" y="166"/>
                    </a:lnTo>
                    <a:lnTo>
                      <a:pt x="12" y="0"/>
                    </a:lnTo>
                    <a:lnTo>
                      <a:pt x="0" y="24"/>
                    </a:lnTo>
                    <a:lnTo>
                      <a:pt x="325" y="195"/>
                    </a:lnTo>
                    <a:lnTo>
                      <a:pt x="325" y="197"/>
                    </a:lnTo>
                    <a:lnTo>
                      <a:pt x="325" y="197"/>
                    </a:lnTo>
                    <a:lnTo>
                      <a:pt x="325" y="197"/>
                    </a:lnTo>
                    <a:lnTo>
                      <a:pt x="325" y="195"/>
                    </a:lnTo>
                    <a:lnTo>
                      <a:pt x="651" y="24"/>
                    </a:lnTo>
                    <a:lnTo>
                      <a:pt x="63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5" name="Freeform 8">
                <a:extLst>
                  <a:ext uri="{FF2B5EF4-FFF2-40B4-BE49-F238E27FC236}">
                    <a16:creationId xmlns:a16="http://schemas.microsoft.com/office/drawing/2014/main" id="{8671400D-1768-4009-8303-098FFA266540}"/>
                  </a:ext>
                </a:extLst>
              </p:cNvPr>
              <p:cNvSpPr>
                <a:spLocks/>
              </p:cNvSpPr>
              <p:nvPr/>
            </p:nvSpPr>
            <p:spPr bwMode="auto">
              <a:xfrm>
                <a:off x="4360863" y="4452938"/>
                <a:ext cx="1296987" cy="381000"/>
              </a:xfrm>
              <a:custGeom>
                <a:avLst/>
                <a:gdLst>
                  <a:gd name="T0" fmla="*/ 408 w 817"/>
                  <a:gd name="T1" fmla="*/ 211 h 240"/>
                  <a:gd name="T2" fmla="*/ 12 w 817"/>
                  <a:gd name="T3" fmla="*/ 0 h 240"/>
                  <a:gd name="T4" fmla="*/ 0 w 817"/>
                  <a:gd name="T5" fmla="*/ 24 h 240"/>
                  <a:gd name="T6" fmla="*/ 408 w 817"/>
                  <a:gd name="T7" fmla="*/ 240 h 240"/>
                  <a:gd name="T8" fmla="*/ 408 w 817"/>
                  <a:gd name="T9" fmla="*/ 240 h 240"/>
                  <a:gd name="T10" fmla="*/ 408 w 817"/>
                  <a:gd name="T11" fmla="*/ 240 h 240"/>
                  <a:gd name="T12" fmla="*/ 408 w 817"/>
                  <a:gd name="T13" fmla="*/ 240 h 240"/>
                  <a:gd name="T14" fmla="*/ 408 w 817"/>
                  <a:gd name="T15" fmla="*/ 240 h 240"/>
                  <a:gd name="T16" fmla="*/ 817 w 817"/>
                  <a:gd name="T17" fmla="*/ 24 h 240"/>
                  <a:gd name="T18" fmla="*/ 805 w 817"/>
                  <a:gd name="T19" fmla="*/ 0 h 240"/>
                  <a:gd name="T20" fmla="*/ 408 w 817"/>
                  <a:gd name="T21" fmla="*/ 21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11"/>
                    </a:moveTo>
                    <a:lnTo>
                      <a:pt x="12" y="0"/>
                    </a:lnTo>
                    <a:lnTo>
                      <a:pt x="0" y="24"/>
                    </a:lnTo>
                    <a:lnTo>
                      <a:pt x="408" y="240"/>
                    </a:lnTo>
                    <a:lnTo>
                      <a:pt x="408" y="240"/>
                    </a:lnTo>
                    <a:lnTo>
                      <a:pt x="408" y="240"/>
                    </a:lnTo>
                    <a:lnTo>
                      <a:pt x="408" y="240"/>
                    </a:lnTo>
                    <a:lnTo>
                      <a:pt x="408" y="240"/>
                    </a:lnTo>
                    <a:lnTo>
                      <a:pt x="817" y="24"/>
                    </a:lnTo>
                    <a:lnTo>
                      <a:pt x="805" y="0"/>
                    </a:lnTo>
                    <a:lnTo>
                      <a:pt x="408" y="2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6" name="Freeform 9">
                <a:extLst>
                  <a:ext uri="{FF2B5EF4-FFF2-40B4-BE49-F238E27FC236}">
                    <a16:creationId xmlns:a16="http://schemas.microsoft.com/office/drawing/2014/main" id="{C61C75DE-94FD-451E-A00D-CCC174404913}"/>
                  </a:ext>
                </a:extLst>
              </p:cNvPr>
              <p:cNvSpPr>
                <a:spLocks/>
              </p:cNvSpPr>
              <p:nvPr/>
            </p:nvSpPr>
            <p:spPr bwMode="auto">
              <a:xfrm>
                <a:off x="4360863" y="4125913"/>
                <a:ext cx="1296987" cy="381000"/>
              </a:xfrm>
              <a:custGeom>
                <a:avLst/>
                <a:gdLst>
                  <a:gd name="T0" fmla="*/ 408 w 817"/>
                  <a:gd name="T1" fmla="*/ 240 h 240"/>
                  <a:gd name="T2" fmla="*/ 408 w 817"/>
                  <a:gd name="T3" fmla="*/ 240 h 240"/>
                  <a:gd name="T4" fmla="*/ 408 w 817"/>
                  <a:gd name="T5" fmla="*/ 240 h 240"/>
                  <a:gd name="T6" fmla="*/ 408 w 817"/>
                  <a:gd name="T7" fmla="*/ 237 h 240"/>
                  <a:gd name="T8" fmla="*/ 817 w 817"/>
                  <a:gd name="T9" fmla="*/ 21 h 240"/>
                  <a:gd name="T10" fmla="*/ 805 w 817"/>
                  <a:gd name="T11" fmla="*/ 0 h 240"/>
                  <a:gd name="T12" fmla="*/ 408 w 817"/>
                  <a:gd name="T13" fmla="*/ 209 h 240"/>
                  <a:gd name="T14" fmla="*/ 12 w 817"/>
                  <a:gd name="T15" fmla="*/ 0 h 240"/>
                  <a:gd name="T16" fmla="*/ 0 w 817"/>
                  <a:gd name="T17" fmla="*/ 21 h 240"/>
                  <a:gd name="T18" fmla="*/ 408 w 817"/>
                  <a:gd name="T19" fmla="*/ 237 h 240"/>
                  <a:gd name="T20" fmla="*/ 408 w 817"/>
                  <a:gd name="T21"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40"/>
                    </a:moveTo>
                    <a:lnTo>
                      <a:pt x="408" y="240"/>
                    </a:lnTo>
                    <a:lnTo>
                      <a:pt x="408" y="240"/>
                    </a:lnTo>
                    <a:lnTo>
                      <a:pt x="408" y="237"/>
                    </a:lnTo>
                    <a:lnTo>
                      <a:pt x="817" y="21"/>
                    </a:lnTo>
                    <a:lnTo>
                      <a:pt x="805" y="0"/>
                    </a:lnTo>
                    <a:lnTo>
                      <a:pt x="408" y="209"/>
                    </a:lnTo>
                    <a:lnTo>
                      <a:pt x="12" y="0"/>
                    </a:lnTo>
                    <a:lnTo>
                      <a:pt x="0" y="21"/>
                    </a:lnTo>
                    <a:lnTo>
                      <a:pt x="408" y="237"/>
                    </a:lnTo>
                    <a:lnTo>
                      <a:pt x="408"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7" name="Freeform 10">
                <a:extLst>
                  <a:ext uri="{FF2B5EF4-FFF2-40B4-BE49-F238E27FC236}">
                    <a16:creationId xmlns:a16="http://schemas.microsoft.com/office/drawing/2014/main" id="{3AC99238-C801-4770-BFF7-C0A80C1EA646}"/>
                  </a:ext>
                </a:extLst>
              </p:cNvPr>
              <p:cNvSpPr>
                <a:spLocks/>
              </p:cNvSpPr>
              <p:nvPr/>
            </p:nvSpPr>
            <p:spPr bwMode="auto">
              <a:xfrm>
                <a:off x="4492625" y="3829050"/>
                <a:ext cx="1033462" cy="312738"/>
              </a:xfrm>
              <a:custGeom>
                <a:avLst/>
                <a:gdLst>
                  <a:gd name="T0" fmla="*/ 325 w 651"/>
                  <a:gd name="T1" fmla="*/ 197 h 197"/>
                  <a:gd name="T2" fmla="*/ 325 w 651"/>
                  <a:gd name="T3" fmla="*/ 197 h 197"/>
                  <a:gd name="T4" fmla="*/ 325 w 651"/>
                  <a:gd name="T5" fmla="*/ 197 h 197"/>
                  <a:gd name="T6" fmla="*/ 325 w 651"/>
                  <a:gd name="T7" fmla="*/ 197 h 197"/>
                  <a:gd name="T8" fmla="*/ 651 w 651"/>
                  <a:gd name="T9" fmla="*/ 24 h 197"/>
                  <a:gd name="T10" fmla="*/ 639 w 651"/>
                  <a:gd name="T11" fmla="*/ 0 h 197"/>
                  <a:gd name="T12" fmla="*/ 325 w 651"/>
                  <a:gd name="T13" fmla="*/ 166 h 197"/>
                  <a:gd name="T14" fmla="*/ 12 w 651"/>
                  <a:gd name="T15" fmla="*/ 0 h 197"/>
                  <a:gd name="T16" fmla="*/ 0 w 651"/>
                  <a:gd name="T17" fmla="*/ 24 h 197"/>
                  <a:gd name="T18" fmla="*/ 325 w 651"/>
                  <a:gd name="T19" fmla="*/ 197 h 197"/>
                  <a:gd name="T20" fmla="*/ 325 w 651"/>
                  <a:gd name="T21"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325" y="197"/>
                    </a:moveTo>
                    <a:lnTo>
                      <a:pt x="325" y="197"/>
                    </a:lnTo>
                    <a:lnTo>
                      <a:pt x="325" y="197"/>
                    </a:lnTo>
                    <a:lnTo>
                      <a:pt x="325" y="197"/>
                    </a:lnTo>
                    <a:lnTo>
                      <a:pt x="651" y="24"/>
                    </a:lnTo>
                    <a:lnTo>
                      <a:pt x="639" y="0"/>
                    </a:lnTo>
                    <a:lnTo>
                      <a:pt x="325" y="166"/>
                    </a:lnTo>
                    <a:lnTo>
                      <a:pt x="12" y="0"/>
                    </a:lnTo>
                    <a:lnTo>
                      <a:pt x="0" y="24"/>
                    </a:lnTo>
                    <a:lnTo>
                      <a:pt x="325" y="197"/>
                    </a:lnTo>
                    <a:lnTo>
                      <a:pt x="325" y="1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8" name="Freeform 11">
                <a:extLst>
                  <a:ext uri="{FF2B5EF4-FFF2-40B4-BE49-F238E27FC236}">
                    <a16:creationId xmlns:a16="http://schemas.microsoft.com/office/drawing/2014/main" id="{A8AA9765-841F-40A1-99AD-025AB7E46617}"/>
                  </a:ext>
                </a:extLst>
              </p:cNvPr>
              <p:cNvSpPr>
                <a:spLocks/>
              </p:cNvSpPr>
              <p:nvPr/>
            </p:nvSpPr>
            <p:spPr bwMode="auto">
              <a:xfrm>
                <a:off x="4684713" y="3549650"/>
                <a:ext cx="649287" cy="211138"/>
              </a:xfrm>
              <a:custGeom>
                <a:avLst/>
                <a:gdLst>
                  <a:gd name="T0" fmla="*/ 204 w 409"/>
                  <a:gd name="T1" fmla="*/ 133 h 133"/>
                  <a:gd name="T2" fmla="*/ 204 w 409"/>
                  <a:gd name="T3" fmla="*/ 133 h 133"/>
                  <a:gd name="T4" fmla="*/ 204 w 409"/>
                  <a:gd name="T5" fmla="*/ 133 h 133"/>
                  <a:gd name="T6" fmla="*/ 204 w 409"/>
                  <a:gd name="T7" fmla="*/ 131 h 133"/>
                  <a:gd name="T8" fmla="*/ 409 w 409"/>
                  <a:gd name="T9" fmla="*/ 24 h 133"/>
                  <a:gd name="T10" fmla="*/ 397 w 409"/>
                  <a:gd name="T11" fmla="*/ 0 h 133"/>
                  <a:gd name="T12" fmla="*/ 204 w 409"/>
                  <a:gd name="T13" fmla="*/ 102 h 133"/>
                  <a:gd name="T14" fmla="*/ 12 w 409"/>
                  <a:gd name="T15" fmla="*/ 0 h 133"/>
                  <a:gd name="T16" fmla="*/ 0 w 409"/>
                  <a:gd name="T17" fmla="*/ 24 h 133"/>
                  <a:gd name="T18" fmla="*/ 204 w 409"/>
                  <a:gd name="T19" fmla="*/ 131 h 133"/>
                  <a:gd name="T20" fmla="*/ 204 w 409"/>
                  <a:gd name="T2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33">
                    <a:moveTo>
                      <a:pt x="204" y="133"/>
                    </a:moveTo>
                    <a:lnTo>
                      <a:pt x="204" y="133"/>
                    </a:lnTo>
                    <a:lnTo>
                      <a:pt x="204" y="133"/>
                    </a:lnTo>
                    <a:lnTo>
                      <a:pt x="204" y="131"/>
                    </a:lnTo>
                    <a:lnTo>
                      <a:pt x="409" y="24"/>
                    </a:lnTo>
                    <a:lnTo>
                      <a:pt x="397" y="0"/>
                    </a:lnTo>
                    <a:lnTo>
                      <a:pt x="204" y="102"/>
                    </a:lnTo>
                    <a:lnTo>
                      <a:pt x="12" y="0"/>
                    </a:lnTo>
                    <a:lnTo>
                      <a:pt x="0" y="24"/>
                    </a:lnTo>
                    <a:lnTo>
                      <a:pt x="204" y="131"/>
                    </a:lnTo>
                    <a:lnTo>
                      <a:pt x="204"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9" name="Freeform 12">
                <a:extLst>
                  <a:ext uri="{FF2B5EF4-FFF2-40B4-BE49-F238E27FC236}">
                    <a16:creationId xmlns:a16="http://schemas.microsoft.com/office/drawing/2014/main" id="{86E1FA54-17BC-4637-88BC-F41F89090019}"/>
                  </a:ext>
                </a:extLst>
              </p:cNvPr>
              <p:cNvSpPr>
                <a:spLocks/>
              </p:cNvSpPr>
              <p:nvPr/>
            </p:nvSpPr>
            <p:spPr bwMode="auto">
              <a:xfrm>
                <a:off x="4772025" y="3244850"/>
                <a:ext cx="474662" cy="161925"/>
              </a:xfrm>
              <a:custGeom>
                <a:avLst/>
                <a:gdLst>
                  <a:gd name="T0" fmla="*/ 149 w 299"/>
                  <a:gd name="T1" fmla="*/ 102 h 102"/>
                  <a:gd name="T2" fmla="*/ 299 w 299"/>
                  <a:gd name="T3" fmla="*/ 24 h 102"/>
                  <a:gd name="T4" fmla="*/ 285 w 299"/>
                  <a:gd name="T5" fmla="*/ 0 h 102"/>
                  <a:gd name="T6" fmla="*/ 152 w 299"/>
                  <a:gd name="T7" fmla="*/ 71 h 102"/>
                  <a:gd name="T8" fmla="*/ 12 w 299"/>
                  <a:gd name="T9" fmla="*/ 3 h 102"/>
                  <a:gd name="T10" fmla="*/ 0 w 299"/>
                  <a:gd name="T11" fmla="*/ 26 h 102"/>
                  <a:gd name="T12" fmla="*/ 147 w 299"/>
                  <a:gd name="T13" fmla="*/ 97 h 102"/>
                  <a:gd name="T14" fmla="*/ 149 w 299"/>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102">
                    <a:moveTo>
                      <a:pt x="149" y="102"/>
                    </a:moveTo>
                    <a:lnTo>
                      <a:pt x="299" y="24"/>
                    </a:lnTo>
                    <a:lnTo>
                      <a:pt x="285" y="0"/>
                    </a:lnTo>
                    <a:lnTo>
                      <a:pt x="152" y="71"/>
                    </a:lnTo>
                    <a:lnTo>
                      <a:pt x="12" y="3"/>
                    </a:lnTo>
                    <a:lnTo>
                      <a:pt x="0" y="26"/>
                    </a:lnTo>
                    <a:lnTo>
                      <a:pt x="147" y="97"/>
                    </a:lnTo>
                    <a:lnTo>
                      <a:pt x="14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110" name="Group 109">
            <a:extLst>
              <a:ext uri="{FF2B5EF4-FFF2-40B4-BE49-F238E27FC236}">
                <a16:creationId xmlns:a16="http://schemas.microsoft.com/office/drawing/2014/main" id="{B3DC57FE-7A82-4242-886E-39CAAF62D521}"/>
              </a:ext>
            </a:extLst>
          </p:cNvPr>
          <p:cNvGrpSpPr/>
          <p:nvPr/>
        </p:nvGrpSpPr>
        <p:grpSpPr>
          <a:xfrm>
            <a:off x="783337" y="3142773"/>
            <a:ext cx="1849437" cy="2863851"/>
            <a:chOff x="2031209" y="3465939"/>
            <a:chExt cx="1849437" cy="2863851"/>
          </a:xfrm>
        </p:grpSpPr>
        <p:sp>
          <p:nvSpPr>
            <p:cNvPr id="111" name="Freeform 17">
              <a:extLst>
                <a:ext uri="{FF2B5EF4-FFF2-40B4-BE49-F238E27FC236}">
                  <a16:creationId xmlns:a16="http://schemas.microsoft.com/office/drawing/2014/main" id="{DDD87648-398F-4C51-9E06-2E0872234FFE}"/>
                </a:ext>
              </a:extLst>
            </p:cNvPr>
            <p:cNvSpPr>
              <a:spLocks/>
            </p:cNvSpPr>
            <p:nvPr/>
          </p:nvSpPr>
          <p:spPr bwMode="auto">
            <a:xfrm>
              <a:off x="2884490" y="6007527"/>
              <a:ext cx="141288" cy="322263"/>
            </a:xfrm>
            <a:custGeom>
              <a:avLst/>
              <a:gdLst>
                <a:gd name="T0" fmla="*/ 0 w 35"/>
                <a:gd name="T1" fmla="*/ 65 h 83"/>
                <a:gd name="T2" fmla="*/ 17 w 35"/>
                <a:gd name="T3" fmla="*/ 83 h 83"/>
                <a:gd name="T4" fmla="*/ 35 w 35"/>
                <a:gd name="T5" fmla="*/ 65 h 83"/>
                <a:gd name="T6" fmla="*/ 35 w 35"/>
                <a:gd name="T7" fmla="*/ 0 h 83"/>
                <a:gd name="T8" fmla="*/ 0 w 35"/>
                <a:gd name="T9" fmla="*/ 0 h 83"/>
                <a:gd name="T10" fmla="*/ 0 w 35"/>
                <a:gd name="T11" fmla="*/ 65 h 83"/>
              </a:gdLst>
              <a:ahLst/>
              <a:cxnLst>
                <a:cxn ang="0">
                  <a:pos x="T0" y="T1"/>
                </a:cxn>
                <a:cxn ang="0">
                  <a:pos x="T2" y="T3"/>
                </a:cxn>
                <a:cxn ang="0">
                  <a:pos x="T4" y="T5"/>
                </a:cxn>
                <a:cxn ang="0">
                  <a:pos x="T6" y="T7"/>
                </a:cxn>
                <a:cxn ang="0">
                  <a:pos x="T8" y="T9"/>
                </a:cxn>
                <a:cxn ang="0">
                  <a:pos x="T10" y="T11"/>
                </a:cxn>
              </a:cxnLst>
              <a:rect l="0" t="0" r="r" b="b"/>
              <a:pathLst>
                <a:path w="35" h="83">
                  <a:moveTo>
                    <a:pt x="0" y="65"/>
                  </a:moveTo>
                  <a:cubicBezTo>
                    <a:pt x="0" y="75"/>
                    <a:pt x="7" y="83"/>
                    <a:pt x="17" y="83"/>
                  </a:cubicBezTo>
                  <a:cubicBezTo>
                    <a:pt x="27" y="83"/>
                    <a:pt x="35" y="75"/>
                    <a:pt x="35" y="65"/>
                  </a:cubicBezTo>
                  <a:cubicBezTo>
                    <a:pt x="35" y="0"/>
                    <a:pt x="35" y="0"/>
                    <a:pt x="35" y="0"/>
                  </a:cubicBezTo>
                  <a:cubicBezTo>
                    <a:pt x="0" y="0"/>
                    <a:pt x="0" y="0"/>
                    <a:pt x="0" y="0"/>
                  </a:cubicBezTo>
                  <a:lnTo>
                    <a:pt x="0" y="65"/>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2" name="Freeform 5">
              <a:extLst>
                <a:ext uri="{FF2B5EF4-FFF2-40B4-BE49-F238E27FC236}">
                  <a16:creationId xmlns:a16="http://schemas.microsoft.com/office/drawing/2014/main" id="{59B6B1AE-21F0-40AD-BD55-B018FA6ADFFC}"/>
                </a:ext>
              </a:extLst>
            </p:cNvPr>
            <p:cNvSpPr>
              <a:spLocks/>
            </p:cNvSpPr>
            <p:nvPr/>
          </p:nvSpPr>
          <p:spPr bwMode="auto">
            <a:xfrm>
              <a:off x="2031209" y="3465939"/>
              <a:ext cx="923925" cy="2566988"/>
            </a:xfrm>
            <a:custGeom>
              <a:avLst/>
              <a:gdLst>
                <a:gd name="T0" fmla="*/ 0 w 245"/>
                <a:gd name="T1" fmla="*/ 429 h 682"/>
                <a:gd name="T2" fmla="*/ 245 w 245"/>
                <a:gd name="T3" fmla="*/ 682 h 682"/>
                <a:gd name="T4" fmla="*/ 245 w 245"/>
                <a:gd name="T5" fmla="*/ 0 h 682"/>
                <a:gd name="T6" fmla="*/ 0 w 245"/>
                <a:gd name="T7" fmla="*/ 429 h 682"/>
              </a:gdLst>
              <a:ahLst/>
              <a:cxnLst>
                <a:cxn ang="0">
                  <a:pos x="T0" y="T1"/>
                </a:cxn>
                <a:cxn ang="0">
                  <a:pos x="T2" y="T3"/>
                </a:cxn>
                <a:cxn ang="0">
                  <a:pos x="T4" y="T5"/>
                </a:cxn>
                <a:cxn ang="0">
                  <a:pos x="T6" y="T7"/>
                </a:cxn>
              </a:cxnLst>
              <a:rect l="0" t="0" r="r" b="b"/>
              <a:pathLst>
                <a:path w="245" h="682">
                  <a:moveTo>
                    <a:pt x="0" y="429"/>
                  </a:moveTo>
                  <a:cubicBezTo>
                    <a:pt x="0" y="617"/>
                    <a:pt x="165" y="682"/>
                    <a:pt x="245" y="682"/>
                  </a:cubicBezTo>
                  <a:cubicBezTo>
                    <a:pt x="245" y="0"/>
                    <a:pt x="245" y="0"/>
                    <a:pt x="245" y="0"/>
                  </a:cubicBezTo>
                  <a:cubicBezTo>
                    <a:pt x="245" y="0"/>
                    <a:pt x="0" y="241"/>
                    <a:pt x="0" y="42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113" name="Freeform 6">
              <a:extLst>
                <a:ext uri="{FF2B5EF4-FFF2-40B4-BE49-F238E27FC236}">
                  <a16:creationId xmlns:a16="http://schemas.microsoft.com/office/drawing/2014/main" id="{9DF032D0-96EC-40AF-B195-3BF1D2A548E4}"/>
                </a:ext>
              </a:extLst>
            </p:cNvPr>
            <p:cNvSpPr>
              <a:spLocks/>
            </p:cNvSpPr>
            <p:nvPr/>
          </p:nvSpPr>
          <p:spPr bwMode="auto">
            <a:xfrm>
              <a:off x="2955134" y="3465939"/>
              <a:ext cx="925512" cy="2566988"/>
            </a:xfrm>
            <a:custGeom>
              <a:avLst/>
              <a:gdLst>
                <a:gd name="T0" fmla="*/ 0 w 245"/>
                <a:gd name="T1" fmla="*/ 0 h 682"/>
                <a:gd name="T2" fmla="*/ 0 w 245"/>
                <a:gd name="T3" fmla="*/ 682 h 682"/>
                <a:gd name="T4" fmla="*/ 245 w 245"/>
                <a:gd name="T5" fmla="*/ 429 h 682"/>
                <a:gd name="T6" fmla="*/ 0 w 245"/>
                <a:gd name="T7" fmla="*/ 0 h 682"/>
              </a:gdLst>
              <a:ahLst/>
              <a:cxnLst>
                <a:cxn ang="0">
                  <a:pos x="T0" y="T1"/>
                </a:cxn>
                <a:cxn ang="0">
                  <a:pos x="T2" y="T3"/>
                </a:cxn>
                <a:cxn ang="0">
                  <a:pos x="T4" y="T5"/>
                </a:cxn>
                <a:cxn ang="0">
                  <a:pos x="T6" y="T7"/>
                </a:cxn>
              </a:cxnLst>
              <a:rect l="0" t="0" r="r" b="b"/>
              <a:pathLst>
                <a:path w="245" h="682">
                  <a:moveTo>
                    <a:pt x="0" y="0"/>
                  </a:moveTo>
                  <a:cubicBezTo>
                    <a:pt x="0" y="682"/>
                    <a:pt x="0" y="682"/>
                    <a:pt x="0" y="682"/>
                  </a:cubicBezTo>
                  <a:cubicBezTo>
                    <a:pt x="80" y="682"/>
                    <a:pt x="245" y="617"/>
                    <a:pt x="245" y="429"/>
                  </a:cubicBezTo>
                  <a:cubicBezTo>
                    <a:pt x="245" y="241"/>
                    <a:pt x="0" y="0"/>
                    <a:pt x="0" y="0"/>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114" name="Group 113">
              <a:extLst>
                <a:ext uri="{FF2B5EF4-FFF2-40B4-BE49-F238E27FC236}">
                  <a16:creationId xmlns:a16="http://schemas.microsoft.com/office/drawing/2014/main" id="{5A975CF0-20EE-463D-942E-6ADF7A6645D6}"/>
                </a:ext>
              </a:extLst>
            </p:cNvPr>
            <p:cNvGrpSpPr/>
            <p:nvPr/>
          </p:nvGrpSpPr>
          <p:grpSpPr>
            <a:xfrm>
              <a:off x="2307434" y="3958064"/>
              <a:ext cx="1296987" cy="1885951"/>
              <a:chOff x="4360863" y="3244850"/>
              <a:chExt cx="1296987" cy="1885951"/>
            </a:xfrm>
            <a:solidFill>
              <a:srgbClr val="FFFFFF">
                <a:alpha val="10000"/>
              </a:srgbClr>
            </a:solidFill>
          </p:grpSpPr>
          <p:sp>
            <p:nvSpPr>
              <p:cNvPr id="115" name="Freeform 7">
                <a:extLst>
                  <a:ext uri="{FF2B5EF4-FFF2-40B4-BE49-F238E27FC236}">
                    <a16:creationId xmlns:a16="http://schemas.microsoft.com/office/drawing/2014/main" id="{749E7A33-6462-48BB-81CF-CDE75C7D2252}"/>
                  </a:ext>
                </a:extLst>
              </p:cNvPr>
              <p:cNvSpPr>
                <a:spLocks/>
              </p:cNvSpPr>
              <p:nvPr/>
            </p:nvSpPr>
            <p:spPr bwMode="auto">
              <a:xfrm>
                <a:off x="4492625" y="4818063"/>
                <a:ext cx="1033462" cy="312738"/>
              </a:xfrm>
              <a:custGeom>
                <a:avLst/>
                <a:gdLst>
                  <a:gd name="T0" fmla="*/ 639 w 651"/>
                  <a:gd name="T1" fmla="*/ 0 h 197"/>
                  <a:gd name="T2" fmla="*/ 325 w 651"/>
                  <a:gd name="T3" fmla="*/ 166 h 197"/>
                  <a:gd name="T4" fmla="*/ 12 w 651"/>
                  <a:gd name="T5" fmla="*/ 0 h 197"/>
                  <a:gd name="T6" fmla="*/ 0 w 651"/>
                  <a:gd name="T7" fmla="*/ 24 h 197"/>
                  <a:gd name="T8" fmla="*/ 325 w 651"/>
                  <a:gd name="T9" fmla="*/ 195 h 197"/>
                  <a:gd name="T10" fmla="*/ 325 w 651"/>
                  <a:gd name="T11" fmla="*/ 197 h 197"/>
                  <a:gd name="T12" fmla="*/ 325 w 651"/>
                  <a:gd name="T13" fmla="*/ 197 h 197"/>
                  <a:gd name="T14" fmla="*/ 325 w 651"/>
                  <a:gd name="T15" fmla="*/ 197 h 197"/>
                  <a:gd name="T16" fmla="*/ 325 w 651"/>
                  <a:gd name="T17" fmla="*/ 195 h 197"/>
                  <a:gd name="T18" fmla="*/ 651 w 651"/>
                  <a:gd name="T19" fmla="*/ 24 h 197"/>
                  <a:gd name="T20" fmla="*/ 639 w 651"/>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639" y="0"/>
                    </a:moveTo>
                    <a:lnTo>
                      <a:pt x="325" y="166"/>
                    </a:lnTo>
                    <a:lnTo>
                      <a:pt x="12" y="0"/>
                    </a:lnTo>
                    <a:lnTo>
                      <a:pt x="0" y="24"/>
                    </a:lnTo>
                    <a:lnTo>
                      <a:pt x="325" y="195"/>
                    </a:lnTo>
                    <a:lnTo>
                      <a:pt x="325" y="197"/>
                    </a:lnTo>
                    <a:lnTo>
                      <a:pt x="325" y="197"/>
                    </a:lnTo>
                    <a:lnTo>
                      <a:pt x="325" y="197"/>
                    </a:lnTo>
                    <a:lnTo>
                      <a:pt x="325" y="195"/>
                    </a:lnTo>
                    <a:lnTo>
                      <a:pt x="651" y="24"/>
                    </a:lnTo>
                    <a:lnTo>
                      <a:pt x="63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6" name="Freeform 8">
                <a:extLst>
                  <a:ext uri="{FF2B5EF4-FFF2-40B4-BE49-F238E27FC236}">
                    <a16:creationId xmlns:a16="http://schemas.microsoft.com/office/drawing/2014/main" id="{9D4BB6B6-101F-4C04-9A4C-B57EE0C0B52F}"/>
                  </a:ext>
                </a:extLst>
              </p:cNvPr>
              <p:cNvSpPr>
                <a:spLocks/>
              </p:cNvSpPr>
              <p:nvPr/>
            </p:nvSpPr>
            <p:spPr bwMode="auto">
              <a:xfrm>
                <a:off x="4360863" y="4452938"/>
                <a:ext cx="1296987" cy="381000"/>
              </a:xfrm>
              <a:custGeom>
                <a:avLst/>
                <a:gdLst>
                  <a:gd name="T0" fmla="*/ 408 w 817"/>
                  <a:gd name="T1" fmla="*/ 211 h 240"/>
                  <a:gd name="T2" fmla="*/ 12 w 817"/>
                  <a:gd name="T3" fmla="*/ 0 h 240"/>
                  <a:gd name="T4" fmla="*/ 0 w 817"/>
                  <a:gd name="T5" fmla="*/ 24 h 240"/>
                  <a:gd name="T6" fmla="*/ 408 w 817"/>
                  <a:gd name="T7" fmla="*/ 240 h 240"/>
                  <a:gd name="T8" fmla="*/ 408 w 817"/>
                  <a:gd name="T9" fmla="*/ 240 h 240"/>
                  <a:gd name="T10" fmla="*/ 408 w 817"/>
                  <a:gd name="T11" fmla="*/ 240 h 240"/>
                  <a:gd name="T12" fmla="*/ 408 w 817"/>
                  <a:gd name="T13" fmla="*/ 240 h 240"/>
                  <a:gd name="T14" fmla="*/ 408 w 817"/>
                  <a:gd name="T15" fmla="*/ 240 h 240"/>
                  <a:gd name="T16" fmla="*/ 817 w 817"/>
                  <a:gd name="T17" fmla="*/ 24 h 240"/>
                  <a:gd name="T18" fmla="*/ 805 w 817"/>
                  <a:gd name="T19" fmla="*/ 0 h 240"/>
                  <a:gd name="T20" fmla="*/ 408 w 817"/>
                  <a:gd name="T21" fmla="*/ 21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11"/>
                    </a:moveTo>
                    <a:lnTo>
                      <a:pt x="12" y="0"/>
                    </a:lnTo>
                    <a:lnTo>
                      <a:pt x="0" y="24"/>
                    </a:lnTo>
                    <a:lnTo>
                      <a:pt x="408" y="240"/>
                    </a:lnTo>
                    <a:lnTo>
                      <a:pt x="408" y="240"/>
                    </a:lnTo>
                    <a:lnTo>
                      <a:pt x="408" y="240"/>
                    </a:lnTo>
                    <a:lnTo>
                      <a:pt x="408" y="240"/>
                    </a:lnTo>
                    <a:lnTo>
                      <a:pt x="408" y="240"/>
                    </a:lnTo>
                    <a:lnTo>
                      <a:pt x="817" y="24"/>
                    </a:lnTo>
                    <a:lnTo>
                      <a:pt x="805" y="0"/>
                    </a:lnTo>
                    <a:lnTo>
                      <a:pt x="408" y="2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7" name="Freeform 9">
                <a:extLst>
                  <a:ext uri="{FF2B5EF4-FFF2-40B4-BE49-F238E27FC236}">
                    <a16:creationId xmlns:a16="http://schemas.microsoft.com/office/drawing/2014/main" id="{750C570B-71FE-42B4-9EF1-1989E645B3D8}"/>
                  </a:ext>
                </a:extLst>
              </p:cNvPr>
              <p:cNvSpPr>
                <a:spLocks/>
              </p:cNvSpPr>
              <p:nvPr/>
            </p:nvSpPr>
            <p:spPr bwMode="auto">
              <a:xfrm>
                <a:off x="4360863" y="4125913"/>
                <a:ext cx="1296987" cy="381000"/>
              </a:xfrm>
              <a:custGeom>
                <a:avLst/>
                <a:gdLst>
                  <a:gd name="T0" fmla="*/ 408 w 817"/>
                  <a:gd name="T1" fmla="*/ 240 h 240"/>
                  <a:gd name="T2" fmla="*/ 408 w 817"/>
                  <a:gd name="T3" fmla="*/ 240 h 240"/>
                  <a:gd name="T4" fmla="*/ 408 w 817"/>
                  <a:gd name="T5" fmla="*/ 240 h 240"/>
                  <a:gd name="T6" fmla="*/ 408 w 817"/>
                  <a:gd name="T7" fmla="*/ 237 h 240"/>
                  <a:gd name="T8" fmla="*/ 817 w 817"/>
                  <a:gd name="T9" fmla="*/ 21 h 240"/>
                  <a:gd name="T10" fmla="*/ 805 w 817"/>
                  <a:gd name="T11" fmla="*/ 0 h 240"/>
                  <a:gd name="T12" fmla="*/ 408 w 817"/>
                  <a:gd name="T13" fmla="*/ 209 h 240"/>
                  <a:gd name="T14" fmla="*/ 12 w 817"/>
                  <a:gd name="T15" fmla="*/ 0 h 240"/>
                  <a:gd name="T16" fmla="*/ 0 w 817"/>
                  <a:gd name="T17" fmla="*/ 21 h 240"/>
                  <a:gd name="T18" fmla="*/ 408 w 817"/>
                  <a:gd name="T19" fmla="*/ 237 h 240"/>
                  <a:gd name="T20" fmla="*/ 408 w 817"/>
                  <a:gd name="T21"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40"/>
                    </a:moveTo>
                    <a:lnTo>
                      <a:pt x="408" y="240"/>
                    </a:lnTo>
                    <a:lnTo>
                      <a:pt x="408" y="240"/>
                    </a:lnTo>
                    <a:lnTo>
                      <a:pt x="408" y="237"/>
                    </a:lnTo>
                    <a:lnTo>
                      <a:pt x="817" y="21"/>
                    </a:lnTo>
                    <a:lnTo>
                      <a:pt x="805" y="0"/>
                    </a:lnTo>
                    <a:lnTo>
                      <a:pt x="408" y="209"/>
                    </a:lnTo>
                    <a:lnTo>
                      <a:pt x="12" y="0"/>
                    </a:lnTo>
                    <a:lnTo>
                      <a:pt x="0" y="21"/>
                    </a:lnTo>
                    <a:lnTo>
                      <a:pt x="408" y="237"/>
                    </a:lnTo>
                    <a:lnTo>
                      <a:pt x="408"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8" name="Freeform 10">
                <a:extLst>
                  <a:ext uri="{FF2B5EF4-FFF2-40B4-BE49-F238E27FC236}">
                    <a16:creationId xmlns:a16="http://schemas.microsoft.com/office/drawing/2014/main" id="{BD333B8B-0A50-49AB-985A-C4D9C90445A5}"/>
                  </a:ext>
                </a:extLst>
              </p:cNvPr>
              <p:cNvSpPr>
                <a:spLocks/>
              </p:cNvSpPr>
              <p:nvPr/>
            </p:nvSpPr>
            <p:spPr bwMode="auto">
              <a:xfrm>
                <a:off x="4492625" y="3829050"/>
                <a:ext cx="1033462" cy="312738"/>
              </a:xfrm>
              <a:custGeom>
                <a:avLst/>
                <a:gdLst>
                  <a:gd name="T0" fmla="*/ 325 w 651"/>
                  <a:gd name="T1" fmla="*/ 197 h 197"/>
                  <a:gd name="T2" fmla="*/ 325 w 651"/>
                  <a:gd name="T3" fmla="*/ 197 h 197"/>
                  <a:gd name="T4" fmla="*/ 325 w 651"/>
                  <a:gd name="T5" fmla="*/ 197 h 197"/>
                  <a:gd name="T6" fmla="*/ 325 w 651"/>
                  <a:gd name="T7" fmla="*/ 197 h 197"/>
                  <a:gd name="T8" fmla="*/ 651 w 651"/>
                  <a:gd name="T9" fmla="*/ 24 h 197"/>
                  <a:gd name="T10" fmla="*/ 639 w 651"/>
                  <a:gd name="T11" fmla="*/ 0 h 197"/>
                  <a:gd name="T12" fmla="*/ 325 w 651"/>
                  <a:gd name="T13" fmla="*/ 166 h 197"/>
                  <a:gd name="T14" fmla="*/ 12 w 651"/>
                  <a:gd name="T15" fmla="*/ 0 h 197"/>
                  <a:gd name="T16" fmla="*/ 0 w 651"/>
                  <a:gd name="T17" fmla="*/ 24 h 197"/>
                  <a:gd name="T18" fmla="*/ 325 w 651"/>
                  <a:gd name="T19" fmla="*/ 197 h 197"/>
                  <a:gd name="T20" fmla="*/ 325 w 651"/>
                  <a:gd name="T21"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325" y="197"/>
                    </a:moveTo>
                    <a:lnTo>
                      <a:pt x="325" y="197"/>
                    </a:lnTo>
                    <a:lnTo>
                      <a:pt x="325" y="197"/>
                    </a:lnTo>
                    <a:lnTo>
                      <a:pt x="325" y="197"/>
                    </a:lnTo>
                    <a:lnTo>
                      <a:pt x="651" y="24"/>
                    </a:lnTo>
                    <a:lnTo>
                      <a:pt x="639" y="0"/>
                    </a:lnTo>
                    <a:lnTo>
                      <a:pt x="325" y="166"/>
                    </a:lnTo>
                    <a:lnTo>
                      <a:pt x="12" y="0"/>
                    </a:lnTo>
                    <a:lnTo>
                      <a:pt x="0" y="24"/>
                    </a:lnTo>
                    <a:lnTo>
                      <a:pt x="325" y="197"/>
                    </a:lnTo>
                    <a:lnTo>
                      <a:pt x="325" y="1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9" name="Freeform 11">
                <a:extLst>
                  <a:ext uri="{FF2B5EF4-FFF2-40B4-BE49-F238E27FC236}">
                    <a16:creationId xmlns:a16="http://schemas.microsoft.com/office/drawing/2014/main" id="{B358FA66-2D55-4457-8DD9-B0B2908DC463}"/>
                  </a:ext>
                </a:extLst>
              </p:cNvPr>
              <p:cNvSpPr>
                <a:spLocks/>
              </p:cNvSpPr>
              <p:nvPr/>
            </p:nvSpPr>
            <p:spPr bwMode="auto">
              <a:xfrm>
                <a:off x="4684713" y="3549650"/>
                <a:ext cx="649287" cy="211138"/>
              </a:xfrm>
              <a:custGeom>
                <a:avLst/>
                <a:gdLst>
                  <a:gd name="T0" fmla="*/ 204 w 409"/>
                  <a:gd name="T1" fmla="*/ 133 h 133"/>
                  <a:gd name="T2" fmla="*/ 204 w 409"/>
                  <a:gd name="T3" fmla="*/ 133 h 133"/>
                  <a:gd name="T4" fmla="*/ 204 w 409"/>
                  <a:gd name="T5" fmla="*/ 133 h 133"/>
                  <a:gd name="T6" fmla="*/ 204 w 409"/>
                  <a:gd name="T7" fmla="*/ 131 h 133"/>
                  <a:gd name="T8" fmla="*/ 409 w 409"/>
                  <a:gd name="T9" fmla="*/ 24 h 133"/>
                  <a:gd name="T10" fmla="*/ 397 w 409"/>
                  <a:gd name="T11" fmla="*/ 0 h 133"/>
                  <a:gd name="T12" fmla="*/ 204 w 409"/>
                  <a:gd name="T13" fmla="*/ 102 h 133"/>
                  <a:gd name="T14" fmla="*/ 12 w 409"/>
                  <a:gd name="T15" fmla="*/ 0 h 133"/>
                  <a:gd name="T16" fmla="*/ 0 w 409"/>
                  <a:gd name="T17" fmla="*/ 24 h 133"/>
                  <a:gd name="T18" fmla="*/ 204 w 409"/>
                  <a:gd name="T19" fmla="*/ 131 h 133"/>
                  <a:gd name="T20" fmla="*/ 204 w 409"/>
                  <a:gd name="T2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33">
                    <a:moveTo>
                      <a:pt x="204" y="133"/>
                    </a:moveTo>
                    <a:lnTo>
                      <a:pt x="204" y="133"/>
                    </a:lnTo>
                    <a:lnTo>
                      <a:pt x="204" y="133"/>
                    </a:lnTo>
                    <a:lnTo>
                      <a:pt x="204" y="131"/>
                    </a:lnTo>
                    <a:lnTo>
                      <a:pt x="409" y="24"/>
                    </a:lnTo>
                    <a:lnTo>
                      <a:pt x="397" y="0"/>
                    </a:lnTo>
                    <a:lnTo>
                      <a:pt x="204" y="102"/>
                    </a:lnTo>
                    <a:lnTo>
                      <a:pt x="12" y="0"/>
                    </a:lnTo>
                    <a:lnTo>
                      <a:pt x="0" y="24"/>
                    </a:lnTo>
                    <a:lnTo>
                      <a:pt x="204" y="131"/>
                    </a:lnTo>
                    <a:lnTo>
                      <a:pt x="204"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0" name="Freeform 12">
                <a:extLst>
                  <a:ext uri="{FF2B5EF4-FFF2-40B4-BE49-F238E27FC236}">
                    <a16:creationId xmlns:a16="http://schemas.microsoft.com/office/drawing/2014/main" id="{83882110-51E7-4EC8-A175-0D7B696E8B3C}"/>
                  </a:ext>
                </a:extLst>
              </p:cNvPr>
              <p:cNvSpPr>
                <a:spLocks/>
              </p:cNvSpPr>
              <p:nvPr/>
            </p:nvSpPr>
            <p:spPr bwMode="auto">
              <a:xfrm>
                <a:off x="4772025" y="3244850"/>
                <a:ext cx="474662" cy="161925"/>
              </a:xfrm>
              <a:custGeom>
                <a:avLst/>
                <a:gdLst>
                  <a:gd name="T0" fmla="*/ 149 w 299"/>
                  <a:gd name="T1" fmla="*/ 102 h 102"/>
                  <a:gd name="T2" fmla="*/ 299 w 299"/>
                  <a:gd name="T3" fmla="*/ 24 h 102"/>
                  <a:gd name="T4" fmla="*/ 285 w 299"/>
                  <a:gd name="T5" fmla="*/ 0 h 102"/>
                  <a:gd name="T6" fmla="*/ 152 w 299"/>
                  <a:gd name="T7" fmla="*/ 71 h 102"/>
                  <a:gd name="T8" fmla="*/ 12 w 299"/>
                  <a:gd name="T9" fmla="*/ 3 h 102"/>
                  <a:gd name="T10" fmla="*/ 0 w 299"/>
                  <a:gd name="T11" fmla="*/ 26 h 102"/>
                  <a:gd name="T12" fmla="*/ 147 w 299"/>
                  <a:gd name="T13" fmla="*/ 97 h 102"/>
                  <a:gd name="T14" fmla="*/ 149 w 299"/>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102">
                    <a:moveTo>
                      <a:pt x="149" y="102"/>
                    </a:moveTo>
                    <a:lnTo>
                      <a:pt x="299" y="24"/>
                    </a:lnTo>
                    <a:lnTo>
                      <a:pt x="285" y="0"/>
                    </a:lnTo>
                    <a:lnTo>
                      <a:pt x="152" y="71"/>
                    </a:lnTo>
                    <a:lnTo>
                      <a:pt x="12" y="3"/>
                    </a:lnTo>
                    <a:lnTo>
                      <a:pt x="0" y="26"/>
                    </a:lnTo>
                    <a:lnTo>
                      <a:pt x="147" y="97"/>
                    </a:lnTo>
                    <a:lnTo>
                      <a:pt x="14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sp>
        <p:nvSpPr>
          <p:cNvPr id="121" name="Freeform 5">
            <a:extLst>
              <a:ext uri="{FF2B5EF4-FFF2-40B4-BE49-F238E27FC236}">
                <a16:creationId xmlns:a16="http://schemas.microsoft.com/office/drawing/2014/main" id="{A491D3ED-D7E5-4CEB-91B6-95E64018476B}"/>
              </a:ext>
            </a:extLst>
          </p:cNvPr>
          <p:cNvSpPr>
            <a:spLocks/>
          </p:cNvSpPr>
          <p:nvPr/>
        </p:nvSpPr>
        <p:spPr bwMode="auto">
          <a:xfrm>
            <a:off x="719" y="5786082"/>
            <a:ext cx="12192000" cy="787544"/>
          </a:xfrm>
          <a:custGeom>
            <a:avLst/>
            <a:gdLst>
              <a:gd name="T0" fmla="*/ 0 w 3200"/>
              <a:gd name="T1" fmla="*/ 29 h 762"/>
              <a:gd name="T2" fmla="*/ 1413 w 3200"/>
              <a:gd name="T3" fmla="*/ 352 h 762"/>
              <a:gd name="T4" fmla="*/ 3200 w 3200"/>
              <a:gd name="T5" fmla="*/ 545 h 762"/>
              <a:gd name="T6" fmla="*/ 3200 w 3200"/>
              <a:gd name="T7" fmla="*/ 762 h 762"/>
              <a:gd name="T8" fmla="*/ 0 w 3200"/>
              <a:gd name="T9" fmla="*/ 762 h 762"/>
              <a:gd name="T10" fmla="*/ 0 w 3200"/>
              <a:gd name="T11" fmla="*/ 29 h 762"/>
            </a:gdLst>
            <a:ahLst/>
            <a:cxnLst>
              <a:cxn ang="0">
                <a:pos x="T0" y="T1"/>
              </a:cxn>
              <a:cxn ang="0">
                <a:pos x="T2" y="T3"/>
              </a:cxn>
              <a:cxn ang="0">
                <a:pos x="T4" y="T5"/>
              </a:cxn>
              <a:cxn ang="0">
                <a:pos x="T6" y="T7"/>
              </a:cxn>
              <a:cxn ang="0">
                <a:pos x="T8" y="T9"/>
              </a:cxn>
              <a:cxn ang="0">
                <a:pos x="T10" y="T11"/>
              </a:cxn>
            </a:cxnLst>
            <a:rect l="0" t="0" r="r" b="b"/>
            <a:pathLst>
              <a:path w="3200" h="762">
                <a:moveTo>
                  <a:pt x="0" y="29"/>
                </a:moveTo>
                <a:cubicBezTo>
                  <a:pt x="0" y="29"/>
                  <a:pt x="662" y="0"/>
                  <a:pt x="1413" y="352"/>
                </a:cubicBezTo>
                <a:cubicBezTo>
                  <a:pt x="2164" y="705"/>
                  <a:pt x="3200" y="545"/>
                  <a:pt x="3200" y="545"/>
                </a:cubicBezTo>
                <a:cubicBezTo>
                  <a:pt x="3200" y="762"/>
                  <a:pt x="3200" y="762"/>
                  <a:pt x="3200" y="762"/>
                </a:cubicBezTo>
                <a:cubicBezTo>
                  <a:pt x="0" y="762"/>
                  <a:pt x="0" y="762"/>
                  <a:pt x="0" y="762"/>
                </a:cubicBezTo>
                <a:lnTo>
                  <a:pt x="0" y="29"/>
                </a:lnTo>
                <a:close/>
              </a:path>
            </a:pathLst>
          </a:custGeom>
          <a:solidFill>
            <a:srgbClr val="DDBDA3"/>
          </a:solidFill>
          <a:ln>
            <a:noFill/>
          </a:ln>
        </p:spPr>
        <p:txBody>
          <a:bodyPr vert="horz" wrap="square" lIns="91440" tIns="45720" rIns="91440" bIns="45720" numCol="1" anchor="t" anchorCtr="0" compatLnSpc="1">
            <a:prstTxWarp prst="textNoShape">
              <a:avLst/>
            </a:prstTxWarp>
          </a:bodyPr>
          <a:lstStyle/>
          <a:p>
            <a:endParaRPr lang="id-ID"/>
          </a:p>
        </p:txBody>
      </p:sp>
      <p:sp>
        <p:nvSpPr>
          <p:cNvPr id="122" name="Freeform 6">
            <a:extLst>
              <a:ext uri="{FF2B5EF4-FFF2-40B4-BE49-F238E27FC236}">
                <a16:creationId xmlns:a16="http://schemas.microsoft.com/office/drawing/2014/main" id="{C8AB7DF8-4DB0-4675-ABCA-FE15BD0B045B}"/>
              </a:ext>
            </a:extLst>
          </p:cNvPr>
          <p:cNvSpPr>
            <a:spLocks/>
          </p:cNvSpPr>
          <p:nvPr/>
        </p:nvSpPr>
        <p:spPr bwMode="auto">
          <a:xfrm>
            <a:off x="719" y="5731560"/>
            <a:ext cx="12192000" cy="894817"/>
          </a:xfrm>
          <a:custGeom>
            <a:avLst/>
            <a:gdLst>
              <a:gd name="T0" fmla="*/ 3200 w 3200"/>
              <a:gd name="T1" fmla="*/ 66 h 423"/>
              <a:gd name="T2" fmla="*/ 1743 w 3200"/>
              <a:gd name="T3" fmla="*/ 212 h 423"/>
              <a:gd name="T4" fmla="*/ 0 w 3200"/>
              <a:gd name="T5" fmla="*/ 175 h 423"/>
              <a:gd name="T6" fmla="*/ 0 w 3200"/>
              <a:gd name="T7" fmla="*/ 404 h 423"/>
              <a:gd name="T8" fmla="*/ 3200 w 3200"/>
              <a:gd name="T9" fmla="*/ 404 h 423"/>
              <a:gd name="T10" fmla="*/ 3200 w 3200"/>
              <a:gd name="T11" fmla="*/ 66 h 423"/>
            </a:gdLst>
            <a:ahLst/>
            <a:cxnLst>
              <a:cxn ang="0">
                <a:pos x="T0" y="T1"/>
              </a:cxn>
              <a:cxn ang="0">
                <a:pos x="T2" y="T3"/>
              </a:cxn>
              <a:cxn ang="0">
                <a:pos x="T4" y="T5"/>
              </a:cxn>
              <a:cxn ang="0">
                <a:pos x="T6" y="T7"/>
              </a:cxn>
              <a:cxn ang="0">
                <a:pos x="T8" y="T9"/>
              </a:cxn>
              <a:cxn ang="0">
                <a:pos x="T10" y="T11"/>
              </a:cxn>
            </a:cxnLst>
            <a:rect l="0" t="0" r="r" b="b"/>
            <a:pathLst>
              <a:path w="3200" h="423">
                <a:moveTo>
                  <a:pt x="3200" y="66"/>
                </a:moveTo>
                <a:cubicBezTo>
                  <a:pt x="3200" y="66"/>
                  <a:pt x="2831" y="0"/>
                  <a:pt x="1743" y="212"/>
                </a:cubicBezTo>
                <a:cubicBezTo>
                  <a:pt x="655" y="423"/>
                  <a:pt x="0" y="175"/>
                  <a:pt x="0" y="175"/>
                </a:cubicBezTo>
                <a:cubicBezTo>
                  <a:pt x="0" y="404"/>
                  <a:pt x="0" y="404"/>
                  <a:pt x="0" y="404"/>
                </a:cubicBezTo>
                <a:cubicBezTo>
                  <a:pt x="3200" y="404"/>
                  <a:pt x="3200" y="404"/>
                  <a:pt x="3200" y="404"/>
                </a:cubicBezTo>
                <a:lnTo>
                  <a:pt x="3200" y="66"/>
                </a:lnTo>
                <a:close/>
              </a:path>
            </a:pathLst>
          </a:custGeom>
          <a:solidFill>
            <a:srgbClr val="372415"/>
          </a:solidFill>
          <a:ln>
            <a:noFill/>
          </a:ln>
        </p:spPr>
        <p:txBody>
          <a:bodyPr vert="horz" wrap="square" lIns="91440" tIns="45720" rIns="91440" bIns="45720" numCol="1" anchor="t" anchorCtr="0" compatLnSpc="1">
            <a:prstTxWarp prst="textNoShape">
              <a:avLst/>
            </a:prstTxWarp>
          </a:bodyPr>
          <a:lstStyle/>
          <a:p>
            <a:endParaRPr lang="id-ID"/>
          </a:p>
        </p:txBody>
      </p:sp>
      <p:cxnSp>
        <p:nvCxnSpPr>
          <p:cNvPr id="123" name="Straight Connector 122">
            <a:extLst>
              <a:ext uri="{FF2B5EF4-FFF2-40B4-BE49-F238E27FC236}">
                <a16:creationId xmlns:a16="http://schemas.microsoft.com/office/drawing/2014/main" id="{B8D2BF7B-A404-4711-A34C-0A51D0042844}"/>
              </a:ext>
            </a:extLst>
          </p:cNvPr>
          <p:cNvCxnSpPr>
            <a:cxnSpLocks/>
            <a:stCxn id="124" idx="0"/>
          </p:cNvCxnSpPr>
          <p:nvPr/>
        </p:nvCxnSpPr>
        <p:spPr>
          <a:xfrm flipV="1">
            <a:off x="2453264" y="1938233"/>
            <a:ext cx="0" cy="530948"/>
          </a:xfrm>
          <a:prstGeom prst="line">
            <a:avLst/>
          </a:prstGeom>
          <a:ln w="12700">
            <a:solidFill>
              <a:schemeClr val="bg1">
                <a:lumMod val="75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C4A8368E-6A4C-48CE-A764-230A4D1A3B12}"/>
              </a:ext>
            </a:extLst>
          </p:cNvPr>
          <p:cNvSpPr txBox="1"/>
          <p:nvPr/>
        </p:nvSpPr>
        <p:spPr>
          <a:xfrm>
            <a:off x="1343106" y="2469181"/>
            <a:ext cx="2220315" cy="646331"/>
          </a:xfrm>
          <a:prstGeom prst="rect">
            <a:avLst/>
          </a:prstGeom>
          <a:noFill/>
        </p:spPr>
        <p:txBody>
          <a:bodyPr wrap="square" rtlCol="0">
            <a:spAutoFit/>
          </a:bodyPr>
          <a:lstStyle/>
          <a:p>
            <a:pPr algn="ctr"/>
            <a:r>
              <a:rPr lang="en-US" b="1" dirty="0">
                <a:solidFill>
                  <a:schemeClr val="accent1"/>
                </a:solidFill>
                <a:latin typeface="Arial Narrow" panose="020B0606020202030204" pitchFamily="34" charset="0"/>
              </a:rPr>
              <a:t>Budget Overview for Parents</a:t>
            </a:r>
            <a:endParaRPr lang="id-ID" b="1" dirty="0">
              <a:solidFill>
                <a:schemeClr val="accent1"/>
              </a:solidFill>
              <a:latin typeface="Arial Narrow" panose="020B0606020202030204" pitchFamily="34" charset="0"/>
            </a:endParaRPr>
          </a:p>
        </p:txBody>
      </p:sp>
      <p:cxnSp>
        <p:nvCxnSpPr>
          <p:cNvPr id="125" name="Straight Connector 124">
            <a:extLst>
              <a:ext uri="{FF2B5EF4-FFF2-40B4-BE49-F238E27FC236}">
                <a16:creationId xmlns:a16="http://schemas.microsoft.com/office/drawing/2014/main" id="{F38765EB-5622-46C8-8D39-C8E08AD0BAFC}"/>
              </a:ext>
            </a:extLst>
          </p:cNvPr>
          <p:cNvCxnSpPr/>
          <p:nvPr/>
        </p:nvCxnSpPr>
        <p:spPr>
          <a:xfrm flipV="1">
            <a:off x="2449787" y="3099143"/>
            <a:ext cx="0" cy="739620"/>
          </a:xfrm>
          <a:prstGeom prst="line">
            <a:avLst/>
          </a:prstGeom>
          <a:ln w="12700">
            <a:solidFill>
              <a:schemeClr val="bg1">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7ACA7912-2929-4955-9386-24E964230C3D}"/>
              </a:ext>
            </a:extLst>
          </p:cNvPr>
          <p:cNvCxnSpPr>
            <a:cxnSpLocks/>
            <a:stCxn id="127" idx="0"/>
          </p:cNvCxnSpPr>
          <p:nvPr/>
        </p:nvCxnSpPr>
        <p:spPr>
          <a:xfrm flipH="1" flipV="1">
            <a:off x="4671666" y="1553715"/>
            <a:ext cx="719" cy="655599"/>
          </a:xfrm>
          <a:prstGeom prst="line">
            <a:avLst/>
          </a:prstGeom>
          <a:ln w="12700">
            <a:solidFill>
              <a:schemeClr val="bg1">
                <a:lumMod val="75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86426680-2D21-419E-83FE-4CF26CDF7DCE}"/>
              </a:ext>
            </a:extLst>
          </p:cNvPr>
          <p:cNvSpPr txBox="1"/>
          <p:nvPr/>
        </p:nvSpPr>
        <p:spPr>
          <a:xfrm>
            <a:off x="3520366" y="2209314"/>
            <a:ext cx="2304038" cy="923330"/>
          </a:xfrm>
          <a:prstGeom prst="rect">
            <a:avLst/>
          </a:prstGeom>
          <a:noFill/>
        </p:spPr>
        <p:txBody>
          <a:bodyPr wrap="square" rtlCol="0">
            <a:spAutoFit/>
          </a:bodyPr>
          <a:lstStyle/>
          <a:p>
            <a:pPr algn="ctr"/>
            <a:r>
              <a:rPr lang="en-US" b="1" dirty="0">
                <a:solidFill>
                  <a:schemeClr val="accent2"/>
                </a:solidFill>
                <a:latin typeface="Arial Narrow" panose="020B0606020202030204" pitchFamily="34" charset="0"/>
              </a:rPr>
              <a:t>Supplement to the Annual Update to the 2021-22 LCAP</a:t>
            </a:r>
            <a:endParaRPr lang="id-ID" b="1" dirty="0">
              <a:solidFill>
                <a:schemeClr val="accent2"/>
              </a:solidFill>
              <a:latin typeface="Arial Narrow" panose="020B0606020202030204" pitchFamily="34" charset="0"/>
            </a:endParaRPr>
          </a:p>
        </p:txBody>
      </p:sp>
      <p:cxnSp>
        <p:nvCxnSpPr>
          <p:cNvPr id="128" name="Straight Connector 127">
            <a:extLst>
              <a:ext uri="{FF2B5EF4-FFF2-40B4-BE49-F238E27FC236}">
                <a16:creationId xmlns:a16="http://schemas.microsoft.com/office/drawing/2014/main" id="{6EF38D61-D64B-4360-AC0D-0BEE0CD00B20}"/>
              </a:ext>
            </a:extLst>
          </p:cNvPr>
          <p:cNvCxnSpPr/>
          <p:nvPr/>
        </p:nvCxnSpPr>
        <p:spPr>
          <a:xfrm flipV="1">
            <a:off x="4661191" y="3099143"/>
            <a:ext cx="0" cy="739620"/>
          </a:xfrm>
          <a:prstGeom prst="line">
            <a:avLst/>
          </a:prstGeom>
          <a:ln w="12700">
            <a:solidFill>
              <a:schemeClr val="bg1">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5D97256-FEC1-48C6-AF69-E9300304BD57}"/>
              </a:ext>
            </a:extLst>
          </p:cNvPr>
          <p:cNvCxnSpPr>
            <a:cxnSpLocks/>
            <a:stCxn id="130" idx="0"/>
          </p:cNvCxnSpPr>
          <p:nvPr/>
        </p:nvCxnSpPr>
        <p:spPr>
          <a:xfrm flipV="1">
            <a:off x="6864817" y="1938233"/>
            <a:ext cx="719" cy="441766"/>
          </a:xfrm>
          <a:prstGeom prst="line">
            <a:avLst/>
          </a:prstGeom>
          <a:ln w="12700">
            <a:solidFill>
              <a:schemeClr val="bg1">
                <a:lumMod val="75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30" name="TextBox 129">
            <a:extLst>
              <a:ext uri="{FF2B5EF4-FFF2-40B4-BE49-F238E27FC236}">
                <a16:creationId xmlns:a16="http://schemas.microsoft.com/office/drawing/2014/main" id="{C8B634B1-0944-40FD-B369-7A7EBB37B568}"/>
              </a:ext>
            </a:extLst>
          </p:cNvPr>
          <p:cNvSpPr txBox="1"/>
          <p:nvPr/>
        </p:nvSpPr>
        <p:spPr>
          <a:xfrm>
            <a:off x="5891493" y="2379999"/>
            <a:ext cx="1946647" cy="646331"/>
          </a:xfrm>
          <a:prstGeom prst="rect">
            <a:avLst/>
          </a:prstGeom>
          <a:noFill/>
        </p:spPr>
        <p:txBody>
          <a:bodyPr wrap="square" rtlCol="0">
            <a:spAutoFit/>
          </a:bodyPr>
          <a:lstStyle/>
          <a:p>
            <a:pPr algn="ctr"/>
            <a:r>
              <a:rPr lang="en-US" b="1" dirty="0">
                <a:solidFill>
                  <a:schemeClr val="accent3"/>
                </a:solidFill>
                <a:latin typeface="Arial Narrow" panose="020B0606020202030204" pitchFamily="34" charset="0"/>
              </a:rPr>
              <a:t>Completed LCAP Template</a:t>
            </a:r>
            <a:endParaRPr lang="id-ID" b="1" dirty="0">
              <a:solidFill>
                <a:schemeClr val="accent3"/>
              </a:solidFill>
              <a:latin typeface="Arial Narrow" panose="020B0606020202030204" pitchFamily="34" charset="0"/>
            </a:endParaRPr>
          </a:p>
        </p:txBody>
      </p:sp>
      <p:cxnSp>
        <p:nvCxnSpPr>
          <p:cNvPr id="131" name="Straight Connector 130">
            <a:extLst>
              <a:ext uri="{FF2B5EF4-FFF2-40B4-BE49-F238E27FC236}">
                <a16:creationId xmlns:a16="http://schemas.microsoft.com/office/drawing/2014/main" id="{CDAA31F3-F9C8-4FB7-89BB-9EE3E085D333}"/>
              </a:ext>
            </a:extLst>
          </p:cNvPr>
          <p:cNvCxnSpPr/>
          <p:nvPr/>
        </p:nvCxnSpPr>
        <p:spPr>
          <a:xfrm flipV="1">
            <a:off x="6838452" y="3099143"/>
            <a:ext cx="0" cy="739620"/>
          </a:xfrm>
          <a:prstGeom prst="line">
            <a:avLst/>
          </a:prstGeom>
          <a:ln w="12700">
            <a:solidFill>
              <a:schemeClr val="bg1">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D37A9CCB-9098-48EA-9E09-57FDAB8EED09}"/>
              </a:ext>
            </a:extLst>
          </p:cNvPr>
          <p:cNvCxnSpPr>
            <a:cxnSpLocks/>
            <a:stCxn id="133" idx="0"/>
          </p:cNvCxnSpPr>
          <p:nvPr/>
        </p:nvCxnSpPr>
        <p:spPr>
          <a:xfrm flipV="1">
            <a:off x="8934748" y="2215232"/>
            <a:ext cx="1" cy="441766"/>
          </a:xfrm>
          <a:prstGeom prst="line">
            <a:avLst/>
          </a:prstGeom>
          <a:ln w="12700">
            <a:solidFill>
              <a:schemeClr val="bg1">
                <a:lumMod val="75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17EC29D2-C4DA-4BA2-864A-B4D65FA94148}"/>
              </a:ext>
            </a:extLst>
          </p:cNvPr>
          <p:cNvSpPr txBox="1"/>
          <p:nvPr/>
        </p:nvSpPr>
        <p:spPr>
          <a:xfrm>
            <a:off x="8228176" y="2656998"/>
            <a:ext cx="1413144" cy="369332"/>
          </a:xfrm>
          <a:prstGeom prst="rect">
            <a:avLst/>
          </a:prstGeom>
          <a:noFill/>
        </p:spPr>
        <p:txBody>
          <a:bodyPr wrap="none" rtlCol="0">
            <a:spAutoFit/>
          </a:bodyPr>
          <a:lstStyle/>
          <a:p>
            <a:pPr algn="ctr"/>
            <a:r>
              <a:rPr lang="en-US" b="1" dirty="0">
                <a:solidFill>
                  <a:schemeClr val="accent4"/>
                </a:solidFill>
                <a:latin typeface="Arial Narrow" panose="020B0606020202030204" pitchFamily="34" charset="0"/>
              </a:rPr>
              <a:t>Action Tables</a:t>
            </a:r>
            <a:endParaRPr lang="id-ID" b="1" dirty="0">
              <a:solidFill>
                <a:schemeClr val="accent4"/>
              </a:solidFill>
              <a:latin typeface="Arial Narrow" panose="020B0606020202030204" pitchFamily="34" charset="0"/>
            </a:endParaRPr>
          </a:p>
        </p:txBody>
      </p:sp>
      <p:cxnSp>
        <p:nvCxnSpPr>
          <p:cNvPr id="134" name="Straight Connector 133">
            <a:extLst>
              <a:ext uri="{FF2B5EF4-FFF2-40B4-BE49-F238E27FC236}">
                <a16:creationId xmlns:a16="http://schemas.microsoft.com/office/drawing/2014/main" id="{2FDD1DE8-5CD0-49DF-B018-4C8D930AA6C0}"/>
              </a:ext>
            </a:extLst>
          </p:cNvPr>
          <p:cNvCxnSpPr/>
          <p:nvPr/>
        </p:nvCxnSpPr>
        <p:spPr>
          <a:xfrm flipV="1">
            <a:off x="8934743" y="3099143"/>
            <a:ext cx="0" cy="739620"/>
          </a:xfrm>
          <a:prstGeom prst="line">
            <a:avLst/>
          </a:prstGeom>
          <a:ln w="12700">
            <a:solidFill>
              <a:schemeClr val="bg1">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C6DA01BF-0C86-4C2B-991E-8208A5FE47A0}"/>
              </a:ext>
            </a:extLst>
          </p:cNvPr>
          <p:cNvCxnSpPr>
            <a:cxnSpLocks/>
            <a:stCxn id="136" idx="0"/>
          </p:cNvCxnSpPr>
          <p:nvPr/>
        </p:nvCxnSpPr>
        <p:spPr>
          <a:xfrm flipV="1">
            <a:off x="11236081" y="1938233"/>
            <a:ext cx="0" cy="510719"/>
          </a:xfrm>
          <a:prstGeom prst="line">
            <a:avLst/>
          </a:prstGeom>
          <a:ln w="12700">
            <a:solidFill>
              <a:schemeClr val="bg1">
                <a:lumMod val="75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a16="http://schemas.microsoft.com/office/drawing/2014/main" id="{A7F1CA0B-5E5C-4EED-B582-AAF2BD2459EB}"/>
              </a:ext>
            </a:extLst>
          </p:cNvPr>
          <p:cNvSpPr txBox="1"/>
          <p:nvPr/>
        </p:nvSpPr>
        <p:spPr>
          <a:xfrm>
            <a:off x="10287690" y="2448952"/>
            <a:ext cx="1896782" cy="646331"/>
          </a:xfrm>
          <a:prstGeom prst="rect">
            <a:avLst/>
          </a:prstGeom>
          <a:noFill/>
        </p:spPr>
        <p:txBody>
          <a:bodyPr wrap="square" rtlCol="0">
            <a:spAutoFit/>
          </a:bodyPr>
          <a:lstStyle/>
          <a:p>
            <a:pPr algn="ctr"/>
            <a:r>
              <a:rPr lang="en-US" b="1" dirty="0">
                <a:solidFill>
                  <a:schemeClr val="accent5"/>
                </a:solidFill>
                <a:latin typeface="Arial Narrow" panose="020B0606020202030204" pitchFamily="34" charset="0"/>
              </a:rPr>
              <a:t>LCAP Template Instructions</a:t>
            </a:r>
            <a:endParaRPr lang="id-ID" b="1" dirty="0">
              <a:solidFill>
                <a:schemeClr val="accent5"/>
              </a:solidFill>
              <a:latin typeface="Arial Narrow" panose="020B0606020202030204" pitchFamily="34" charset="0"/>
            </a:endParaRPr>
          </a:p>
        </p:txBody>
      </p:sp>
      <p:cxnSp>
        <p:nvCxnSpPr>
          <p:cNvPr id="137" name="Straight Connector 136">
            <a:extLst>
              <a:ext uri="{FF2B5EF4-FFF2-40B4-BE49-F238E27FC236}">
                <a16:creationId xmlns:a16="http://schemas.microsoft.com/office/drawing/2014/main" id="{2F0DA04D-57D1-468E-A572-F813AB97D2AF}"/>
              </a:ext>
            </a:extLst>
          </p:cNvPr>
          <p:cNvCxnSpPr/>
          <p:nvPr/>
        </p:nvCxnSpPr>
        <p:spPr>
          <a:xfrm flipV="1">
            <a:off x="11262814" y="3099143"/>
            <a:ext cx="0" cy="739620"/>
          </a:xfrm>
          <a:prstGeom prst="line">
            <a:avLst/>
          </a:prstGeom>
          <a:ln w="12700">
            <a:solidFill>
              <a:schemeClr val="bg1">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7724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B9C15C1-2874-4897-8CF6-4C32210025D1}"/>
              </a:ext>
            </a:extLst>
          </p:cNvPr>
          <p:cNvSpPr txBox="1">
            <a:spLocks noGrp="1"/>
          </p:cNvSpPr>
          <p:nvPr>
            <p:ph type="title"/>
          </p:nvPr>
        </p:nvSpPr>
        <p:spPr>
          <a:prstGeom prst="rect">
            <a:avLst/>
          </a:prstGeom>
          <a:noFill/>
        </p:spPr>
        <p:txBody>
          <a:bodyPr wrap="square" rtlCol="0" anchor="ctr" anchorCtr="0">
            <a:noAutofit/>
          </a:bodyPr>
          <a:lstStyle/>
          <a:p>
            <a:r>
              <a:rPr lang="en-US" dirty="0"/>
              <a:t>2021-22 Supplement—What’s Due</a:t>
            </a:r>
            <a:endParaRPr lang="en-US" b="1" dirty="0">
              <a:latin typeface="Arial Narrow" panose="020B0604020202020204" pitchFamily="34" charset="0"/>
              <a:cs typeface="Arial Narrow" panose="020B0604020202020204" pitchFamily="34" charset="0"/>
            </a:endParaRPr>
          </a:p>
        </p:txBody>
      </p:sp>
      <p:sp>
        <p:nvSpPr>
          <p:cNvPr id="3" name="Content Placeholder 2">
            <a:extLst>
              <a:ext uri="{FF2B5EF4-FFF2-40B4-BE49-F238E27FC236}">
                <a16:creationId xmlns:a16="http://schemas.microsoft.com/office/drawing/2014/main" id="{A7290923-B7D4-42CE-9B81-90E20949A31B}"/>
              </a:ext>
            </a:extLst>
          </p:cNvPr>
          <p:cNvSpPr>
            <a:spLocks noGrp="1"/>
          </p:cNvSpPr>
          <p:nvPr>
            <p:ph sz="half" idx="1"/>
          </p:nvPr>
        </p:nvSpPr>
        <p:spPr>
          <a:xfrm>
            <a:off x="64009" y="1017087"/>
            <a:ext cx="3827768" cy="5202174"/>
          </a:xfr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path path="circle">
              <a:fillToRect l="50000" t="50000" r="50000" b="50000"/>
            </a:path>
            <a:tileRect/>
          </a:gradFill>
        </p:spPr>
        <p:txBody>
          <a:bodyPr/>
          <a:lstStyle/>
          <a:p>
            <a:pPr marL="0" indent="0" algn="ctr">
              <a:buNone/>
            </a:pPr>
            <a:r>
              <a:rPr lang="en-US" dirty="0"/>
              <a:t>LEAs are required to present “an update on the annual update to the 2021-22 LCAP and budget overview for parents” </a:t>
            </a:r>
            <a:r>
              <a:rPr lang="en-US" u="sng" dirty="0">
                <a:solidFill>
                  <a:schemeClr val="accent2"/>
                </a:solidFill>
              </a:rPr>
              <a:t>on or before February 28, 2022</a:t>
            </a:r>
            <a:r>
              <a:rPr lang="en-US" dirty="0"/>
              <a:t>, at a regularly scheduled meeting, which includes one-time supplement as well as all available mid-year outcome data related to metrics and mid-year expenditure and implementation data included in the 2021-22 LCAP</a:t>
            </a:r>
          </a:p>
          <a:p>
            <a:endParaRPr lang="en-US" dirty="0"/>
          </a:p>
        </p:txBody>
      </p:sp>
      <p:sp>
        <p:nvSpPr>
          <p:cNvPr id="4" name="Footer Placeholder 3">
            <a:extLst>
              <a:ext uri="{FF2B5EF4-FFF2-40B4-BE49-F238E27FC236}">
                <a16:creationId xmlns:a16="http://schemas.microsoft.com/office/drawing/2014/main" id="{5BCE6044-3D7B-4086-96FE-94FF08324AB0}"/>
              </a:ext>
            </a:extLst>
          </p:cNvPr>
          <p:cNvSpPr>
            <a:spLocks noGrp="1"/>
          </p:cNvSpPr>
          <p:nvPr>
            <p:ph type="ftr" sz="quarter" idx="11"/>
          </p:nvPr>
        </p:nvSpPr>
        <p:spPr/>
        <p:txBody>
          <a:bodyPr/>
          <a:lstStyle/>
          <a:p>
            <a:r>
              <a:rPr lang="en-US"/>
              <a:t>© 2022 School Services of California Inc.</a:t>
            </a:r>
            <a:endParaRPr lang="en-US" dirty="0"/>
          </a:p>
        </p:txBody>
      </p:sp>
      <p:sp>
        <p:nvSpPr>
          <p:cNvPr id="11" name="Content Placeholder 10">
            <a:extLst>
              <a:ext uri="{FF2B5EF4-FFF2-40B4-BE49-F238E27FC236}">
                <a16:creationId xmlns:a16="http://schemas.microsoft.com/office/drawing/2014/main" id="{45E5AC8A-7387-4CBD-94C8-F4A54810E76F}"/>
              </a:ext>
            </a:extLst>
          </p:cNvPr>
          <p:cNvSpPr>
            <a:spLocks noGrp="1"/>
          </p:cNvSpPr>
          <p:nvPr>
            <p:ph sz="half" idx="2"/>
          </p:nvPr>
        </p:nvSpPr>
        <p:spPr>
          <a:xfrm>
            <a:off x="4119549" y="987552"/>
            <a:ext cx="8005393" cy="1154643"/>
          </a:xfrm>
          <a:solidFill>
            <a:schemeClr val="bg1">
              <a:lumMod val="95000"/>
            </a:schemeClr>
          </a:solidFill>
          <a:effectLst>
            <a:outerShdw blurRad="50800" dist="38100" dir="2700000" algn="tl" rotWithShape="0">
              <a:prstClr val="black">
                <a:alpha val="40000"/>
              </a:prstClr>
            </a:outerShdw>
          </a:effectLst>
        </p:spPr>
        <p:txBody>
          <a:bodyPr/>
          <a:lstStyle/>
          <a:p>
            <a:r>
              <a:rPr lang="en-US" dirty="0"/>
              <a:t>There is only one template—</a:t>
            </a:r>
            <a:r>
              <a:rPr lang="en-US" dirty="0">
                <a:hlinkClick r:id="rId3"/>
              </a:rPr>
              <a:t>Supplement to the Annual Update to the 2021-22 LCAP</a:t>
            </a:r>
            <a:r>
              <a:rPr lang="en-US" dirty="0"/>
              <a:t> (Supplement)</a:t>
            </a:r>
          </a:p>
          <a:p>
            <a:pPr marL="0" indent="0">
              <a:buNone/>
            </a:pPr>
            <a:endParaRPr lang="en-US" dirty="0"/>
          </a:p>
        </p:txBody>
      </p:sp>
      <p:sp>
        <p:nvSpPr>
          <p:cNvPr id="5" name="Slide Number Placeholder 4">
            <a:extLst>
              <a:ext uri="{FF2B5EF4-FFF2-40B4-BE49-F238E27FC236}">
                <a16:creationId xmlns:a16="http://schemas.microsoft.com/office/drawing/2014/main" id="{391AA133-928A-4F74-BA2D-1F6383582C2B}"/>
              </a:ext>
            </a:extLst>
          </p:cNvPr>
          <p:cNvSpPr>
            <a:spLocks noGrp="1"/>
          </p:cNvSpPr>
          <p:nvPr>
            <p:ph type="sldNum" sz="quarter" idx="12"/>
          </p:nvPr>
        </p:nvSpPr>
        <p:spPr/>
        <p:txBody>
          <a:bodyPr/>
          <a:lstStyle/>
          <a:p>
            <a:fld id="{42503F20-67DD-4948-B6DE-4DDC1702207D}" type="slidenum">
              <a:rPr lang="en-US" smtClean="0"/>
              <a:pPr/>
              <a:t>6</a:t>
            </a:fld>
            <a:endParaRPr lang="en-US" dirty="0"/>
          </a:p>
        </p:txBody>
      </p:sp>
      <p:sp>
        <p:nvSpPr>
          <p:cNvPr id="7" name="Title 1">
            <a:extLst>
              <a:ext uri="{FF2B5EF4-FFF2-40B4-BE49-F238E27FC236}">
                <a16:creationId xmlns:a16="http://schemas.microsoft.com/office/drawing/2014/main" id="{ED411939-4342-4AB5-8AC2-64E1DD599B7B}"/>
              </a:ext>
            </a:extLst>
          </p:cNvPr>
          <p:cNvSpPr txBox="1">
            <a:spLocks/>
          </p:cNvSpPr>
          <p:nvPr/>
        </p:nvSpPr>
        <p:spPr>
          <a:xfrm>
            <a:off x="77382" y="18288"/>
            <a:ext cx="12024360" cy="841248"/>
          </a:xfrm>
          <a:prstGeom prst="rect">
            <a:avLst/>
          </a:prstGeom>
          <a:effectLst/>
        </p:spPr>
        <p:txBody>
          <a:bodyPr vert="horz" lIns="91440" tIns="45720" rIns="91440" bIns="45720" rtlCol="0" anchor="ctr">
            <a:noAutofit/>
          </a:bodyPr>
          <a:lstStyle>
            <a:lvl1pPr algn="l" defTabSz="914400" rtl="0" eaLnBrk="1" latinLnBrk="0" hangingPunct="1">
              <a:lnSpc>
                <a:spcPct val="95000"/>
              </a:lnSpc>
              <a:spcBef>
                <a:spcPct val="0"/>
              </a:spcBef>
              <a:buNone/>
              <a:defRPr sz="3000" b="1" i="0" kern="1200">
                <a:solidFill>
                  <a:schemeClr val="tx1"/>
                </a:solidFill>
                <a:latin typeface="Arial Narrow" panose="020B0604020202020204" pitchFamily="34" charset="0"/>
                <a:ea typeface="+mj-ea"/>
                <a:cs typeface="Arial Narrow" panose="020B0604020202020204" pitchFamily="34" charset="0"/>
              </a:defRPr>
            </a:lvl1pPr>
          </a:lstStyle>
          <a:p>
            <a:endParaRPr lang="en-US" dirty="0"/>
          </a:p>
        </p:txBody>
      </p:sp>
      <p:cxnSp>
        <p:nvCxnSpPr>
          <p:cNvPr id="13" name="Straight Connector 12">
            <a:extLst>
              <a:ext uri="{FF2B5EF4-FFF2-40B4-BE49-F238E27FC236}">
                <a16:creationId xmlns:a16="http://schemas.microsoft.com/office/drawing/2014/main" id="{F0EB3ADC-1B9E-4E16-9E69-9DD5EE3ED560}"/>
              </a:ext>
            </a:extLst>
          </p:cNvPr>
          <p:cNvCxnSpPr/>
          <p:nvPr/>
        </p:nvCxnSpPr>
        <p:spPr>
          <a:xfrm>
            <a:off x="3996556" y="1128597"/>
            <a:ext cx="0" cy="5114925"/>
          </a:xfrm>
          <a:prstGeom prst="line">
            <a:avLst/>
          </a:prstGeom>
          <a:ln w="28575">
            <a:solidFill>
              <a:schemeClr val="accent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8" name="Content Placeholder 10">
            <a:extLst>
              <a:ext uri="{FF2B5EF4-FFF2-40B4-BE49-F238E27FC236}">
                <a16:creationId xmlns:a16="http://schemas.microsoft.com/office/drawing/2014/main" id="{335CD3D7-1791-4730-9B72-F909AB80A0BB}"/>
              </a:ext>
            </a:extLst>
          </p:cNvPr>
          <p:cNvSpPr txBox="1">
            <a:spLocks/>
          </p:cNvSpPr>
          <p:nvPr/>
        </p:nvSpPr>
        <p:spPr>
          <a:xfrm>
            <a:off x="4110069" y="2243922"/>
            <a:ext cx="8010134" cy="1336548"/>
          </a:xfrm>
          <a:prstGeom prst="rect">
            <a:avLst/>
          </a:prstGeom>
          <a:solidFill>
            <a:schemeClr val="bg1">
              <a:lumMod val="95000"/>
            </a:schemeClr>
          </a:solidFill>
          <a:effectLst>
            <a:outerShdw blurRad="50800" dist="38100" dir="2700000" algn="tl" rotWithShape="0">
              <a:prstClr val="black">
                <a:alpha val="40000"/>
              </a:prstClr>
            </a:outerShdw>
          </a:effectLst>
        </p:spPr>
        <p:txBody>
          <a:bodyPr vert="horz" lIns="91440" tIns="45720" rIns="91440" bIns="45720" rtlCol="0">
            <a:noAutofit/>
          </a:bodyPr>
          <a:lstStyle>
            <a:lvl1pPr marL="288925" indent="-288925" algn="l" defTabSz="914400" rtl="0" eaLnBrk="1" latinLnBrk="0" hangingPunct="1">
              <a:lnSpc>
                <a:spcPct val="100000"/>
              </a:lnSpc>
              <a:spcBef>
                <a:spcPts val="0"/>
              </a:spcBef>
              <a:buSzPct val="90000"/>
              <a:buFontTx/>
              <a:buBlip>
                <a:blip r:embed="rId4"/>
              </a:buBlip>
              <a:tabLst/>
              <a:defRPr sz="2400" b="1" i="0" kern="1200">
                <a:solidFill>
                  <a:schemeClr val="tx1"/>
                </a:solidFill>
                <a:latin typeface="Arial Narrow" panose="020B0604020202020204" pitchFamily="34" charset="0"/>
                <a:ea typeface="+mn-ea"/>
                <a:cs typeface="Arial Narrow" panose="020B0604020202020204" pitchFamily="34" charset="0"/>
              </a:defRPr>
            </a:lvl1pPr>
            <a:lvl2pPr marL="635000" indent="-334963" algn="l" defTabSz="914400" rtl="0" eaLnBrk="1" latinLnBrk="0" hangingPunct="1">
              <a:lnSpc>
                <a:spcPct val="100000"/>
              </a:lnSpc>
              <a:spcBef>
                <a:spcPts val="0"/>
              </a:spcBef>
              <a:buSzPct val="90000"/>
              <a:buFontTx/>
              <a:buBlip>
                <a:blip r:embed="rId5"/>
              </a:buBlip>
              <a:tabLst/>
              <a:defRPr sz="2400" b="1" i="0" kern="1200">
                <a:solidFill>
                  <a:schemeClr val="tx1"/>
                </a:solidFill>
                <a:latin typeface="Arial Narrow" panose="020B0604020202020204" pitchFamily="34" charset="0"/>
                <a:ea typeface="+mn-ea"/>
                <a:cs typeface="Arial Narrow" panose="020B0604020202020204" pitchFamily="34" charset="0"/>
              </a:defRPr>
            </a:lvl2pPr>
            <a:lvl3pPr marL="979488" indent="-333375" algn="l" defTabSz="914400" rtl="0" eaLnBrk="1" latinLnBrk="0" hangingPunct="1">
              <a:lnSpc>
                <a:spcPct val="100000"/>
              </a:lnSpc>
              <a:spcBef>
                <a:spcPts val="0"/>
              </a:spcBef>
              <a:buSzPct val="90000"/>
              <a:buFontTx/>
              <a:buBlip>
                <a:blip r:embed="rId4"/>
              </a:buBlip>
              <a:tabLst/>
              <a:defRPr sz="2400" b="1" i="0" kern="1200">
                <a:solidFill>
                  <a:schemeClr val="tx1"/>
                </a:solidFill>
                <a:latin typeface="Arial Narrow" panose="020B0604020202020204" pitchFamily="34" charset="0"/>
                <a:ea typeface="+mn-ea"/>
                <a:cs typeface="Arial Narrow" panose="020B0604020202020204" pitchFamily="34" charset="0"/>
              </a:defRPr>
            </a:lvl3pPr>
            <a:lvl4pPr marL="1314450" indent="-334963" algn="l" defTabSz="914400" rtl="0" eaLnBrk="1" latinLnBrk="0" hangingPunct="1">
              <a:lnSpc>
                <a:spcPct val="100000"/>
              </a:lnSpc>
              <a:spcBef>
                <a:spcPts val="0"/>
              </a:spcBef>
              <a:buSzPct val="90000"/>
              <a:buFontTx/>
              <a:buBlip>
                <a:blip r:embed="rId5"/>
              </a:buBlip>
              <a:tabLst/>
              <a:defRPr sz="2400" b="1" i="0" kern="1200">
                <a:solidFill>
                  <a:schemeClr val="tx1"/>
                </a:solidFill>
                <a:latin typeface="Arial Narrow" panose="020B0604020202020204" pitchFamily="34" charset="0"/>
                <a:ea typeface="+mn-ea"/>
                <a:cs typeface="Arial Narrow" panose="020B0604020202020204" pitchFamily="34" charset="0"/>
              </a:defRPr>
            </a:lvl4pPr>
            <a:lvl5pPr marL="1658938" indent="-344488" algn="l" defTabSz="914400" rtl="0" eaLnBrk="1" latinLnBrk="0" hangingPunct="1">
              <a:lnSpc>
                <a:spcPct val="100000"/>
              </a:lnSpc>
              <a:spcBef>
                <a:spcPts val="0"/>
              </a:spcBef>
              <a:buSzPct val="90000"/>
              <a:buFontTx/>
              <a:buBlip>
                <a:blip r:embed="rId4"/>
              </a:buBlip>
              <a:tabLst/>
              <a:defRPr sz="2400" b="1" i="0" kern="1200">
                <a:solidFill>
                  <a:schemeClr val="tx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LEAs are not being asked to update the 2021-22 LCAP annual update nor the budget overview for parents separately</a:t>
            </a:r>
          </a:p>
        </p:txBody>
      </p:sp>
      <p:sp>
        <p:nvSpPr>
          <p:cNvPr id="21" name="Content Placeholder 10">
            <a:extLst>
              <a:ext uri="{FF2B5EF4-FFF2-40B4-BE49-F238E27FC236}">
                <a16:creationId xmlns:a16="http://schemas.microsoft.com/office/drawing/2014/main" id="{B8D507C9-1BAE-4D4A-B760-9013126DAC63}"/>
              </a:ext>
            </a:extLst>
          </p:cNvPr>
          <p:cNvSpPr txBox="1">
            <a:spLocks/>
          </p:cNvSpPr>
          <p:nvPr/>
        </p:nvSpPr>
        <p:spPr>
          <a:xfrm>
            <a:off x="4114809" y="3682197"/>
            <a:ext cx="8010134" cy="1336548"/>
          </a:xfrm>
          <a:prstGeom prst="rect">
            <a:avLst/>
          </a:prstGeom>
          <a:solidFill>
            <a:schemeClr val="bg1">
              <a:lumMod val="95000"/>
            </a:schemeClr>
          </a:solidFill>
          <a:effectLst>
            <a:outerShdw blurRad="50800" dist="38100" dir="2700000" algn="tl" rotWithShape="0">
              <a:prstClr val="black">
                <a:alpha val="40000"/>
              </a:prstClr>
            </a:outerShdw>
          </a:effectLst>
        </p:spPr>
        <p:txBody>
          <a:bodyPr vert="horz" lIns="91440" tIns="45720" rIns="91440" bIns="45720" rtlCol="0">
            <a:noAutofit/>
          </a:bodyPr>
          <a:lstStyle>
            <a:lvl1pPr marL="288925" indent="-288925" algn="l" defTabSz="914400" rtl="0" eaLnBrk="1" latinLnBrk="0" hangingPunct="1">
              <a:lnSpc>
                <a:spcPct val="100000"/>
              </a:lnSpc>
              <a:spcBef>
                <a:spcPts val="0"/>
              </a:spcBef>
              <a:buSzPct val="90000"/>
              <a:buFontTx/>
              <a:buBlip>
                <a:blip r:embed="rId4"/>
              </a:buBlip>
              <a:tabLst/>
              <a:defRPr sz="2400" b="1" i="0" kern="1200">
                <a:solidFill>
                  <a:schemeClr val="tx1"/>
                </a:solidFill>
                <a:latin typeface="Arial Narrow" panose="020B0604020202020204" pitchFamily="34" charset="0"/>
                <a:ea typeface="+mn-ea"/>
                <a:cs typeface="Arial Narrow" panose="020B0604020202020204" pitchFamily="34" charset="0"/>
              </a:defRPr>
            </a:lvl1pPr>
            <a:lvl2pPr marL="635000" indent="-334963" algn="l" defTabSz="914400" rtl="0" eaLnBrk="1" latinLnBrk="0" hangingPunct="1">
              <a:lnSpc>
                <a:spcPct val="100000"/>
              </a:lnSpc>
              <a:spcBef>
                <a:spcPts val="0"/>
              </a:spcBef>
              <a:buSzPct val="90000"/>
              <a:buFontTx/>
              <a:buBlip>
                <a:blip r:embed="rId5"/>
              </a:buBlip>
              <a:tabLst/>
              <a:defRPr sz="2400" b="1" i="0" kern="1200">
                <a:solidFill>
                  <a:schemeClr val="tx1"/>
                </a:solidFill>
                <a:latin typeface="Arial Narrow" panose="020B0604020202020204" pitchFamily="34" charset="0"/>
                <a:ea typeface="+mn-ea"/>
                <a:cs typeface="Arial Narrow" panose="020B0604020202020204" pitchFamily="34" charset="0"/>
              </a:defRPr>
            </a:lvl2pPr>
            <a:lvl3pPr marL="979488" indent="-333375" algn="l" defTabSz="914400" rtl="0" eaLnBrk="1" latinLnBrk="0" hangingPunct="1">
              <a:lnSpc>
                <a:spcPct val="100000"/>
              </a:lnSpc>
              <a:spcBef>
                <a:spcPts val="0"/>
              </a:spcBef>
              <a:buSzPct val="90000"/>
              <a:buFontTx/>
              <a:buBlip>
                <a:blip r:embed="rId4"/>
              </a:buBlip>
              <a:tabLst/>
              <a:defRPr sz="2400" b="1" i="0" kern="1200">
                <a:solidFill>
                  <a:schemeClr val="tx1"/>
                </a:solidFill>
                <a:latin typeface="Arial Narrow" panose="020B0604020202020204" pitchFamily="34" charset="0"/>
                <a:ea typeface="+mn-ea"/>
                <a:cs typeface="Arial Narrow" panose="020B0604020202020204" pitchFamily="34" charset="0"/>
              </a:defRPr>
            </a:lvl3pPr>
            <a:lvl4pPr marL="1314450" indent="-334963" algn="l" defTabSz="914400" rtl="0" eaLnBrk="1" latinLnBrk="0" hangingPunct="1">
              <a:lnSpc>
                <a:spcPct val="100000"/>
              </a:lnSpc>
              <a:spcBef>
                <a:spcPts val="0"/>
              </a:spcBef>
              <a:buSzPct val="90000"/>
              <a:buFontTx/>
              <a:buBlip>
                <a:blip r:embed="rId5"/>
              </a:buBlip>
              <a:tabLst/>
              <a:defRPr sz="2400" b="1" i="0" kern="1200">
                <a:solidFill>
                  <a:schemeClr val="tx1"/>
                </a:solidFill>
                <a:latin typeface="Arial Narrow" panose="020B0604020202020204" pitchFamily="34" charset="0"/>
                <a:ea typeface="+mn-ea"/>
                <a:cs typeface="Arial Narrow" panose="020B0604020202020204" pitchFamily="34" charset="0"/>
              </a:defRPr>
            </a:lvl4pPr>
            <a:lvl5pPr marL="1658938" indent="-344488" algn="l" defTabSz="914400" rtl="0" eaLnBrk="1" latinLnBrk="0" hangingPunct="1">
              <a:lnSpc>
                <a:spcPct val="100000"/>
              </a:lnSpc>
              <a:spcBef>
                <a:spcPts val="0"/>
              </a:spcBef>
              <a:buSzPct val="90000"/>
              <a:buFontTx/>
              <a:buBlip>
                <a:blip r:embed="rId4"/>
              </a:buBlip>
              <a:tabLst/>
              <a:defRPr sz="2400" b="1" i="0" kern="1200">
                <a:solidFill>
                  <a:schemeClr val="tx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There is no separate template or specific document that an LEA must use when providing mid-year outcome and expenditure data—at discretion of LEA</a:t>
            </a:r>
          </a:p>
          <a:p>
            <a:pPr marL="0" indent="0">
              <a:buNone/>
            </a:pPr>
            <a:endParaRPr lang="en-US" dirty="0"/>
          </a:p>
        </p:txBody>
      </p:sp>
      <p:sp>
        <p:nvSpPr>
          <p:cNvPr id="22" name="Content Placeholder 10">
            <a:extLst>
              <a:ext uri="{FF2B5EF4-FFF2-40B4-BE49-F238E27FC236}">
                <a16:creationId xmlns:a16="http://schemas.microsoft.com/office/drawing/2014/main" id="{FE14B332-97AA-4406-A858-3F9DC8BD232A}"/>
              </a:ext>
            </a:extLst>
          </p:cNvPr>
          <p:cNvSpPr txBox="1">
            <a:spLocks/>
          </p:cNvSpPr>
          <p:nvPr/>
        </p:nvSpPr>
        <p:spPr>
          <a:xfrm>
            <a:off x="4119549" y="5154549"/>
            <a:ext cx="8010134" cy="968075"/>
          </a:xfrm>
          <a:prstGeom prst="rect">
            <a:avLst/>
          </a:prstGeom>
          <a:solidFill>
            <a:schemeClr val="bg1">
              <a:lumMod val="95000"/>
            </a:schemeClr>
          </a:solidFill>
          <a:effectLst>
            <a:outerShdw blurRad="50800" dist="38100" dir="2700000" algn="tl" rotWithShape="0">
              <a:prstClr val="black">
                <a:alpha val="40000"/>
              </a:prstClr>
            </a:outerShdw>
          </a:effectLst>
        </p:spPr>
        <p:txBody>
          <a:bodyPr vert="horz" lIns="91440" tIns="45720" rIns="91440" bIns="45720" rtlCol="0">
            <a:noAutofit/>
          </a:bodyPr>
          <a:lstStyle>
            <a:lvl1pPr marL="288925" indent="-288925" algn="l" defTabSz="914400" rtl="0" eaLnBrk="1" latinLnBrk="0" hangingPunct="1">
              <a:lnSpc>
                <a:spcPct val="100000"/>
              </a:lnSpc>
              <a:spcBef>
                <a:spcPts val="0"/>
              </a:spcBef>
              <a:buSzPct val="90000"/>
              <a:buFontTx/>
              <a:buBlip>
                <a:blip r:embed="rId4"/>
              </a:buBlip>
              <a:tabLst/>
              <a:defRPr sz="2400" b="1" i="0" kern="1200">
                <a:solidFill>
                  <a:schemeClr val="tx1"/>
                </a:solidFill>
                <a:latin typeface="Arial Narrow" panose="020B0604020202020204" pitchFamily="34" charset="0"/>
                <a:ea typeface="+mn-ea"/>
                <a:cs typeface="Arial Narrow" panose="020B0604020202020204" pitchFamily="34" charset="0"/>
              </a:defRPr>
            </a:lvl1pPr>
            <a:lvl2pPr marL="635000" indent="-334963" algn="l" defTabSz="914400" rtl="0" eaLnBrk="1" latinLnBrk="0" hangingPunct="1">
              <a:lnSpc>
                <a:spcPct val="100000"/>
              </a:lnSpc>
              <a:spcBef>
                <a:spcPts val="0"/>
              </a:spcBef>
              <a:buSzPct val="90000"/>
              <a:buFontTx/>
              <a:buBlip>
                <a:blip r:embed="rId5"/>
              </a:buBlip>
              <a:tabLst/>
              <a:defRPr sz="2400" b="1" i="0" kern="1200">
                <a:solidFill>
                  <a:schemeClr val="tx1"/>
                </a:solidFill>
                <a:latin typeface="Arial Narrow" panose="020B0604020202020204" pitchFamily="34" charset="0"/>
                <a:ea typeface="+mn-ea"/>
                <a:cs typeface="Arial Narrow" panose="020B0604020202020204" pitchFamily="34" charset="0"/>
              </a:defRPr>
            </a:lvl2pPr>
            <a:lvl3pPr marL="979488" indent="-333375" algn="l" defTabSz="914400" rtl="0" eaLnBrk="1" latinLnBrk="0" hangingPunct="1">
              <a:lnSpc>
                <a:spcPct val="100000"/>
              </a:lnSpc>
              <a:spcBef>
                <a:spcPts val="0"/>
              </a:spcBef>
              <a:buSzPct val="90000"/>
              <a:buFontTx/>
              <a:buBlip>
                <a:blip r:embed="rId4"/>
              </a:buBlip>
              <a:tabLst/>
              <a:defRPr sz="2400" b="1" i="0" kern="1200">
                <a:solidFill>
                  <a:schemeClr val="tx1"/>
                </a:solidFill>
                <a:latin typeface="Arial Narrow" panose="020B0604020202020204" pitchFamily="34" charset="0"/>
                <a:ea typeface="+mn-ea"/>
                <a:cs typeface="Arial Narrow" panose="020B0604020202020204" pitchFamily="34" charset="0"/>
              </a:defRPr>
            </a:lvl3pPr>
            <a:lvl4pPr marL="1314450" indent="-334963" algn="l" defTabSz="914400" rtl="0" eaLnBrk="1" latinLnBrk="0" hangingPunct="1">
              <a:lnSpc>
                <a:spcPct val="100000"/>
              </a:lnSpc>
              <a:spcBef>
                <a:spcPts val="0"/>
              </a:spcBef>
              <a:buSzPct val="90000"/>
              <a:buFontTx/>
              <a:buBlip>
                <a:blip r:embed="rId5"/>
              </a:buBlip>
              <a:tabLst/>
              <a:defRPr sz="2400" b="1" i="0" kern="1200">
                <a:solidFill>
                  <a:schemeClr val="tx1"/>
                </a:solidFill>
                <a:latin typeface="Arial Narrow" panose="020B0604020202020204" pitchFamily="34" charset="0"/>
                <a:ea typeface="+mn-ea"/>
                <a:cs typeface="Arial Narrow" panose="020B0604020202020204" pitchFamily="34" charset="0"/>
              </a:defRPr>
            </a:lvl4pPr>
            <a:lvl5pPr marL="1658938" indent="-344488" algn="l" defTabSz="914400" rtl="0" eaLnBrk="1" latinLnBrk="0" hangingPunct="1">
              <a:lnSpc>
                <a:spcPct val="100000"/>
              </a:lnSpc>
              <a:spcBef>
                <a:spcPts val="0"/>
              </a:spcBef>
              <a:buSzPct val="90000"/>
              <a:buFontTx/>
              <a:buBlip>
                <a:blip r:embed="rId4"/>
              </a:buBlip>
              <a:tabLst/>
              <a:defRPr sz="2400" b="1" i="0" kern="1200">
                <a:solidFill>
                  <a:schemeClr val="tx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Supplement will be part of the review, adoption, and approval process for the 2022-23 LCAP</a:t>
            </a:r>
          </a:p>
          <a:p>
            <a:endParaRPr lang="en-US" dirty="0"/>
          </a:p>
        </p:txBody>
      </p:sp>
    </p:spTree>
    <p:extLst>
      <p:ext uri="{BB962C8B-B14F-4D97-AF65-F5344CB8AC3E}">
        <p14:creationId xmlns:p14="http://schemas.microsoft.com/office/powerpoint/2010/main" val="4045487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3814D-49B6-8643-9796-AA51E8F42C55}"/>
              </a:ext>
            </a:extLst>
          </p:cNvPr>
          <p:cNvSpPr>
            <a:spLocks noGrp="1"/>
          </p:cNvSpPr>
          <p:nvPr>
            <p:ph type="title"/>
          </p:nvPr>
        </p:nvSpPr>
        <p:spPr/>
        <p:txBody>
          <a:bodyPr/>
          <a:lstStyle/>
          <a:p>
            <a:r>
              <a:rPr lang="en-US" dirty="0"/>
              <a:t>Declining Enrollment Projections 2021-22 to 2030-31</a:t>
            </a:r>
          </a:p>
        </p:txBody>
      </p:sp>
      <p:graphicFrame>
        <p:nvGraphicFramePr>
          <p:cNvPr id="6" name="Content Placeholder 5">
            <a:extLst>
              <a:ext uri="{FF2B5EF4-FFF2-40B4-BE49-F238E27FC236}">
                <a16:creationId xmlns:a16="http://schemas.microsoft.com/office/drawing/2014/main" id="{DA753536-F43C-6546-9F60-B06593FB0A9C}"/>
              </a:ext>
            </a:extLst>
          </p:cNvPr>
          <p:cNvGraphicFramePr>
            <a:graphicFrameLocks noGrp="1"/>
          </p:cNvGraphicFramePr>
          <p:nvPr>
            <p:ph idx="1"/>
          </p:nvPr>
        </p:nvGraphicFramePr>
        <p:xfrm>
          <a:off x="65089" y="990601"/>
          <a:ext cx="8084501" cy="5209708"/>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2D6CC49A-6924-B147-8039-E8846AC35796}"/>
              </a:ext>
            </a:extLst>
          </p:cNvPr>
          <p:cNvSpPr>
            <a:spLocks noGrp="1"/>
          </p:cNvSpPr>
          <p:nvPr>
            <p:ph type="ftr" sz="quarter" idx="11"/>
          </p:nvPr>
        </p:nvSpPr>
        <p:spPr/>
        <p:txBody>
          <a:bodyPr/>
          <a:lstStyle/>
          <a:p>
            <a:r>
              <a:rPr lang="en-US"/>
              <a:t>© 2022 School Services of California Inc.</a:t>
            </a:r>
            <a:endParaRPr lang="en-US" dirty="0"/>
          </a:p>
        </p:txBody>
      </p:sp>
      <p:sp>
        <p:nvSpPr>
          <p:cNvPr id="5" name="Slide Number Placeholder 4">
            <a:extLst>
              <a:ext uri="{FF2B5EF4-FFF2-40B4-BE49-F238E27FC236}">
                <a16:creationId xmlns:a16="http://schemas.microsoft.com/office/drawing/2014/main" id="{2E7B712C-025B-2B42-B14F-BE3EDB00B921}"/>
              </a:ext>
            </a:extLst>
          </p:cNvPr>
          <p:cNvSpPr>
            <a:spLocks noGrp="1"/>
          </p:cNvSpPr>
          <p:nvPr>
            <p:ph type="sldNum" sz="quarter" idx="12"/>
          </p:nvPr>
        </p:nvSpPr>
        <p:spPr/>
        <p:txBody>
          <a:bodyPr/>
          <a:lstStyle/>
          <a:p>
            <a:fld id="{42503F20-67DD-4948-B6DE-4DDC1702207D}" type="slidenum">
              <a:rPr lang="en-US" smtClean="0"/>
              <a:pPr/>
              <a:t>7</a:t>
            </a:fld>
            <a:endParaRPr lang="en-US" dirty="0"/>
          </a:p>
        </p:txBody>
      </p:sp>
      <p:sp>
        <p:nvSpPr>
          <p:cNvPr id="10" name="Content Placeholder 6">
            <a:extLst>
              <a:ext uri="{FF2B5EF4-FFF2-40B4-BE49-F238E27FC236}">
                <a16:creationId xmlns:a16="http://schemas.microsoft.com/office/drawing/2014/main" id="{65912A35-471A-A042-B3C0-3837DC2A133F}"/>
              </a:ext>
            </a:extLst>
          </p:cNvPr>
          <p:cNvSpPr txBox="1">
            <a:spLocks/>
          </p:cNvSpPr>
          <p:nvPr/>
        </p:nvSpPr>
        <p:spPr>
          <a:xfrm>
            <a:off x="8412492" y="1380320"/>
            <a:ext cx="3689250" cy="4097359"/>
          </a:xfrm>
          <a:prstGeom prst="rect">
            <a:avLst/>
          </a:prstGeom>
          <a:ln w="12700" cap="flat" cmpd="sng" algn="ctr">
            <a:noFill/>
            <a:prstDash val="solid"/>
            <a:miter lim="800000"/>
          </a:ln>
          <a:effectLst>
            <a:outerShdw blurRad="149987" dist="1270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chorCtr="0">
            <a:noAutofit/>
          </a:bodyPr>
          <a:lstStyle>
            <a:lvl1pPr marL="288925" indent="-288925" algn="l" defTabSz="914400" rtl="0" eaLnBrk="1" latinLnBrk="0" hangingPunct="1">
              <a:lnSpc>
                <a:spcPct val="100000"/>
              </a:lnSpc>
              <a:spcBef>
                <a:spcPts val="0"/>
              </a:spcBef>
              <a:buSzPct val="90000"/>
              <a:buFontTx/>
              <a:buBlip>
                <a:blip r:embed="rId3"/>
              </a:buBlip>
              <a:tabLst/>
              <a:defRPr sz="2400" b="1" i="0" kern="1200">
                <a:solidFill>
                  <a:schemeClr val="lt1"/>
                </a:solidFill>
                <a:latin typeface="+mn-lt"/>
                <a:ea typeface="+mn-ea"/>
                <a:cs typeface="+mn-cs"/>
              </a:defRPr>
            </a:lvl1pPr>
            <a:lvl2pPr marL="635000" indent="-334963" algn="l" defTabSz="914400" rtl="0" eaLnBrk="1" latinLnBrk="0" hangingPunct="1">
              <a:lnSpc>
                <a:spcPct val="100000"/>
              </a:lnSpc>
              <a:spcBef>
                <a:spcPts val="0"/>
              </a:spcBef>
              <a:buSzPct val="90000"/>
              <a:buFontTx/>
              <a:buBlip>
                <a:blip r:embed="rId4"/>
              </a:buBlip>
              <a:tabLst/>
              <a:defRPr sz="2400" b="1" i="0" kern="1200">
                <a:solidFill>
                  <a:schemeClr val="lt1"/>
                </a:solidFill>
                <a:latin typeface="+mn-lt"/>
                <a:ea typeface="+mn-ea"/>
                <a:cs typeface="+mn-cs"/>
              </a:defRPr>
            </a:lvl2pPr>
            <a:lvl3pPr marL="979488" indent="-333375" algn="l" defTabSz="914400" rtl="0" eaLnBrk="1" latinLnBrk="0" hangingPunct="1">
              <a:lnSpc>
                <a:spcPct val="100000"/>
              </a:lnSpc>
              <a:spcBef>
                <a:spcPts val="0"/>
              </a:spcBef>
              <a:buSzPct val="90000"/>
              <a:buFontTx/>
              <a:buBlip>
                <a:blip r:embed="rId3"/>
              </a:buBlip>
              <a:tabLst/>
              <a:defRPr sz="2400" b="1" i="0" kern="1200">
                <a:solidFill>
                  <a:schemeClr val="lt1"/>
                </a:solidFill>
                <a:latin typeface="+mn-lt"/>
                <a:ea typeface="+mn-ea"/>
                <a:cs typeface="+mn-cs"/>
              </a:defRPr>
            </a:lvl3pPr>
            <a:lvl4pPr marL="1314450" indent="-334963" algn="l" defTabSz="914400" rtl="0" eaLnBrk="1" latinLnBrk="0" hangingPunct="1">
              <a:lnSpc>
                <a:spcPct val="100000"/>
              </a:lnSpc>
              <a:spcBef>
                <a:spcPts val="0"/>
              </a:spcBef>
              <a:buSzPct val="90000"/>
              <a:buFontTx/>
              <a:buBlip>
                <a:blip r:embed="rId4"/>
              </a:buBlip>
              <a:tabLst/>
              <a:defRPr sz="2400" b="1" i="0" kern="1200">
                <a:solidFill>
                  <a:schemeClr val="lt1"/>
                </a:solidFill>
                <a:latin typeface="+mn-lt"/>
                <a:ea typeface="+mn-ea"/>
                <a:cs typeface="+mn-cs"/>
              </a:defRPr>
            </a:lvl4pPr>
            <a:lvl5pPr marL="1658938" indent="-344488" algn="l" defTabSz="914400" rtl="0" eaLnBrk="1" latinLnBrk="0" hangingPunct="1">
              <a:lnSpc>
                <a:spcPct val="100000"/>
              </a:lnSpc>
              <a:spcBef>
                <a:spcPts val="0"/>
              </a:spcBef>
              <a:buSzPct val="90000"/>
              <a:buFontTx/>
              <a:buBlip>
                <a:blip r:embed="rId3"/>
              </a:buBlip>
              <a:tabLst/>
              <a:defRPr sz="2400" b="1" i="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403225" indent="-285750">
              <a:spcAft>
                <a:spcPts val="400"/>
              </a:spcAft>
              <a:buClr>
                <a:srgbClr val="E7E6E6"/>
              </a:buClr>
              <a:buSzTx/>
              <a:buFont typeface="Wingdings" panose="05000000000000000000" pitchFamily="2" charset="2"/>
              <a:buChar char="§"/>
              <a:defRPr/>
            </a:pPr>
            <a:r>
              <a:rPr lang="en-US" sz="1600">
                <a:solidFill>
                  <a:srgbClr val="FFFFFF"/>
                </a:solidFill>
                <a:latin typeface="Arial Narrow" panose="020B0606020202030204" pitchFamily="34" charset="0"/>
              </a:rPr>
              <a:t>Most areas in the state are affected by declining enrollment, but to differing degrees:</a:t>
            </a:r>
          </a:p>
          <a:p>
            <a:pPr marL="749300" lvl="1" indent="-285750">
              <a:spcAft>
                <a:spcPts val="400"/>
              </a:spcAft>
              <a:buClr>
                <a:srgbClr val="E7E6E6"/>
              </a:buClr>
              <a:buSzTx/>
              <a:buFont typeface="Arial" panose="020B0604020202020204" pitchFamily="34" charset="0"/>
              <a:buChar char="•"/>
              <a:defRPr/>
            </a:pPr>
            <a:r>
              <a:rPr lang="en-US" sz="1600">
                <a:solidFill>
                  <a:srgbClr val="FFFFFF"/>
                </a:solidFill>
                <a:latin typeface="Arial Narrow" panose="020B0606020202030204" pitchFamily="34" charset="0"/>
              </a:rPr>
              <a:t>10 counties are projected to lose 10,000 or more students between 2021-22 and 2030-31</a:t>
            </a:r>
          </a:p>
          <a:p>
            <a:pPr marL="749300" lvl="1" indent="-285750">
              <a:spcAft>
                <a:spcPts val="400"/>
              </a:spcAft>
              <a:buClr>
                <a:srgbClr val="E7E6E6"/>
              </a:buClr>
              <a:buSzTx/>
              <a:buFont typeface="Arial" panose="020B0604020202020204" pitchFamily="34" charset="0"/>
              <a:buChar char="•"/>
              <a:defRPr/>
            </a:pPr>
            <a:r>
              <a:rPr lang="en-US" sz="1600">
                <a:solidFill>
                  <a:srgbClr val="FFFFFF"/>
                </a:solidFill>
                <a:latin typeface="Arial Narrow" panose="020B0606020202030204" pitchFamily="34" charset="0"/>
              </a:rPr>
              <a:t>19 counties will lose students at  a rate faster than the statewide average of 8.7%</a:t>
            </a:r>
          </a:p>
          <a:p>
            <a:pPr marL="403225" indent="-285750">
              <a:spcAft>
                <a:spcPts val="400"/>
              </a:spcAft>
              <a:buClr>
                <a:srgbClr val="E7E6E6"/>
              </a:buClr>
              <a:buSzTx/>
              <a:buFont typeface="Wingdings" panose="05000000000000000000" pitchFamily="2" charset="2"/>
              <a:buChar char="§"/>
              <a:defRPr/>
            </a:pPr>
            <a:r>
              <a:rPr lang="en-US" sz="1600">
                <a:solidFill>
                  <a:srgbClr val="FFFFFF"/>
                </a:solidFill>
                <a:latin typeface="Arial Narrow" panose="020B0606020202030204" pitchFamily="34" charset="0"/>
              </a:rPr>
              <a:t>Enrollment trends for each LEA are unique to the community and student populations they serve</a:t>
            </a:r>
          </a:p>
          <a:p>
            <a:pPr marL="403225" indent="-285750">
              <a:spcAft>
                <a:spcPts val="400"/>
              </a:spcAft>
              <a:buClr>
                <a:srgbClr val="E7E6E6"/>
              </a:buClr>
              <a:buSzTx/>
              <a:buFont typeface="Wingdings" panose="05000000000000000000" pitchFamily="2" charset="2"/>
              <a:buChar char="§"/>
              <a:defRPr/>
            </a:pPr>
            <a:r>
              <a:rPr lang="en-US" sz="1600">
                <a:solidFill>
                  <a:srgbClr val="FFFFFF"/>
                </a:solidFill>
                <a:latin typeface="Arial Narrow" panose="020B0606020202030204" pitchFamily="34" charset="0"/>
              </a:rPr>
              <a:t>Enrollment trends impact the bottom line—in the current year and the out-years</a:t>
            </a:r>
          </a:p>
          <a:p>
            <a:pPr marL="117475" indent="0">
              <a:spcAft>
                <a:spcPts val="400"/>
              </a:spcAft>
              <a:buClr>
                <a:srgbClr val="E7E6E6"/>
              </a:buClr>
              <a:buSzTx/>
              <a:buFontTx/>
              <a:buNone/>
              <a:defRPr/>
            </a:pPr>
            <a:endParaRPr lang="en-US" sz="1600" dirty="0">
              <a:solidFill>
                <a:srgbClr val="FFFFFF"/>
              </a:solidFill>
              <a:latin typeface="Arial Narrow" panose="020B0606020202030204" pitchFamily="34" charset="0"/>
            </a:endParaRPr>
          </a:p>
        </p:txBody>
      </p:sp>
      <p:sp>
        <p:nvSpPr>
          <p:cNvPr id="11" name="TextBox 10">
            <a:extLst>
              <a:ext uri="{FF2B5EF4-FFF2-40B4-BE49-F238E27FC236}">
                <a16:creationId xmlns:a16="http://schemas.microsoft.com/office/drawing/2014/main" id="{0C9FF8B7-D655-0D46-B5CA-BE0147AA5AF2}"/>
              </a:ext>
            </a:extLst>
          </p:cNvPr>
          <p:cNvSpPr txBox="1"/>
          <p:nvPr/>
        </p:nvSpPr>
        <p:spPr>
          <a:xfrm>
            <a:off x="81384" y="6200308"/>
            <a:ext cx="2669921" cy="338554"/>
          </a:xfrm>
          <a:prstGeom prst="rect">
            <a:avLst/>
          </a:prstGeom>
          <a:noFill/>
        </p:spPr>
        <p:txBody>
          <a:bodyPr wrap="square" rtlCol="0">
            <a:spAutoFit/>
          </a:bodyPr>
          <a:lstStyle/>
          <a:p>
            <a:r>
              <a:rPr lang="en-US" sz="1600" b="1" dirty="0">
                <a:latin typeface="Arial Narrow" panose="020B0606020202030204" pitchFamily="34" charset="0"/>
              </a:rPr>
              <a:t>Source: Department of Finance</a:t>
            </a:r>
          </a:p>
        </p:txBody>
      </p:sp>
    </p:spTree>
    <p:extLst>
      <p:ext uri="{BB962C8B-B14F-4D97-AF65-F5344CB8AC3E}">
        <p14:creationId xmlns:p14="http://schemas.microsoft.com/office/powerpoint/2010/main" val="2894143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E80A2-49D8-C946-A4B5-28E66222EF03}"/>
              </a:ext>
            </a:extLst>
          </p:cNvPr>
          <p:cNvSpPr>
            <a:spLocks noGrp="1"/>
          </p:cNvSpPr>
          <p:nvPr>
            <p:ph type="title"/>
          </p:nvPr>
        </p:nvSpPr>
        <p:spPr>
          <a:xfrm>
            <a:off x="86226" y="0"/>
            <a:ext cx="12024360" cy="841248"/>
          </a:xfrm>
        </p:spPr>
        <p:txBody>
          <a:bodyPr/>
          <a:lstStyle/>
          <a:p>
            <a:r>
              <a:rPr lang="en-US" dirty="0"/>
              <a:t>2022-23 ADA “Cliff”</a:t>
            </a:r>
          </a:p>
        </p:txBody>
      </p:sp>
      <p:sp>
        <p:nvSpPr>
          <p:cNvPr id="13" name="Content Placeholder 12">
            <a:extLst>
              <a:ext uri="{FF2B5EF4-FFF2-40B4-BE49-F238E27FC236}">
                <a16:creationId xmlns:a16="http://schemas.microsoft.com/office/drawing/2014/main" id="{79FA3022-8D09-4E9D-A77A-EB141FCBD952}"/>
              </a:ext>
            </a:extLst>
          </p:cNvPr>
          <p:cNvSpPr>
            <a:spLocks noGrp="1"/>
          </p:cNvSpPr>
          <p:nvPr>
            <p:ph idx="1"/>
          </p:nvPr>
        </p:nvSpPr>
        <p:spPr/>
        <p:txBody>
          <a:bodyPr/>
          <a:lstStyle/>
          <a:p>
            <a:pPr>
              <a:spcAft>
                <a:spcPts val="1200"/>
              </a:spcAft>
            </a:pPr>
            <a:r>
              <a:rPr lang="en-US" dirty="0"/>
              <a:t>The ADA “Cliff” has been well-publicized and the subject of many discussions</a:t>
            </a:r>
          </a:p>
          <a:p>
            <a:pPr lvl="1">
              <a:spcAft>
                <a:spcPts val="1200"/>
              </a:spcAft>
            </a:pPr>
            <a:r>
              <a:rPr lang="en-US" dirty="0"/>
              <a:t>For charter schools and COEs, the impact is already being felt in 2021-22</a:t>
            </a:r>
          </a:p>
          <a:p>
            <a:pPr>
              <a:spcAft>
                <a:spcPts val="1200"/>
              </a:spcAft>
            </a:pPr>
            <a:r>
              <a:rPr lang="en-US" dirty="0"/>
              <a:t>Good news—the Governor and Legislature are listening and hearing your collective voices</a:t>
            </a:r>
          </a:p>
          <a:p>
            <a:pPr>
              <a:spcAft>
                <a:spcPts val="1200"/>
              </a:spcAft>
            </a:pPr>
            <a:endParaRPr lang="en-US" dirty="0"/>
          </a:p>
          <a:p>
            <a:pPr>
              <a:spcAft>
                <a:spcPts val="1200"/>
              </a:spcAft>
            </a:pPr>
            <a:endParaRPr lang="en-US" dirty="0"/>
          </a:p>
          <a:p>
            <a:pPr>
              <a:spcAft>
                <a:spcPts val="1200"/>
              </a:spcAft>
            </a:pPr>
            <a:endParaRPr lang="en-US" dirty="0"/>
          </a:p>
          <a:p>
            <a:pPr>
              <a:spcAft>
                <a:spcPts val="1200"/>
              </a:spcAft>
            </a:pPr>
            <a:endParaRPr lang="en-US" dirty="0"/>
          </a:p>
          <a:p>
            <a:pPr>
              <a:spcAft>
                <a:spcPts val="1200"/>
              </a:spcAft>
            </a:pPr>
            <a:endParaRPr lang="en-US" dirty="0"/>
          </a:p>
          <a:p>
            <a:pPr marL="0" indent="0">
              <a:spcAft>
                <a:spcPts val="1200"/>
              </a:spcAft>
              <a:buNone/>
            </a:pPr>
            <a:endParaRPr lang="en-US" dirty="0"/>
          </a:p>
          <a:p>
            <a:pPr marL="0" indent="0">
              <a:spcAft>
                <a:spcPts val="1200"/>
              </a:spcAft>
              <a:buNone/>
            </a:pPr>
            <a:endParaRPr lang="en-US" dirty="0"/>
          </a:p>
          <a:p>
            <a:pPr marL="0" indent="0">
              <a:spcAft>
                <a:spcPts val="1200"/>
              </a:spcAft>
              <a:buNone/>
            </a:pPr>
            <a:endParaRPr lang="en-US" dirty="0"/>
          </a:p>
        </p:txBody>
      </p:sp>
      <p:grpSp>
        <p:nvGrpSpPr>
          <p:cNvPr id="36" name="Group 35">
            <a:extLst>
              <a:ext uri="{FF2B5EF4-FFF2-40B4-BE49-F238E27FC236}">
                <a16:creationId xmlns:a16="http://schemas.microsoft.com/office/drawing/2014/main" id="{611CEF7E-B47B-423B-90F4-72E210A708C2}"/>
              </a:ext>
            </a:extLst>
          </p:cNvPr>
          <p:cNvGrpSpPr/>
          <p:nvPr/>
        </p:nvGrpSpPr>
        <p:grpSpPr>
          <a:xfrm>
            <a:off x="671438" y="3003332"/>
            <a:ext cx="10623559" cy="3072790"/>
            <a:chOff x="667538" y="2764952"/>
            <a:chExt cx="10623559" cy="3072790"/>
          </a:xfrm>
        </p:grpSpPr>
        <p:sp>
          <p:nvSpPr>
            <p:cNvPr id="21" name="Rectangle 20">
              <a:extLst>
                <a:ext uri="{FF2B5EF4-FFF2-40B4-BE49-F238E27FC236}">
                  <a16:creationId xmlns:a16="http://schemas.microsoft.com/office/drawing/2014/main" id="{8F86A1A7-B2A1-44D8-9968-9098E51BC956}"/>
                </a:ext>
              </a:extLst>
            </p:cNvPr>
            <p:cNvSpPr/>
            <p:nvPr/>
          </p:nvSpPr>
          <p:spPr>
            <a:xfrm>
              <a:off x="3745809" y="3519469"/>
              <a:ext cx="1679644" cy="231827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Funded ADA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Based on 2019-20</a:t>
              </a:r>
            </a:p>
          </p:txBody>
        </p:sp>
        <p:sp>
          <p:nvSpPr>
            <p:cNvPr id="16" name="Rectangle 15">
              <a:extLst>
                <a:ext uri="{FF2B5EF4-FFF2-40B4-BE49-F238E27FC236}">
                  <a16:creationId xmlns:a16="http://schemas.microsoft.com/office/drawing/2014/main" id="{41E4A1F2-0F59-4B39-9C43-180BE554403A}"/>
                </a:ext>
              </a:extLst>
            </p:cNvPr>
            <p:cNvSpPr/>
            <p:nvPr/>
          </p:nvSpPr>
          <p:spPr>
            <a:xfrm>
              <a:off x="897376" y="3519469"/>
              <a:ext cx="1679644" cy="2318273"/>
            </a:xfrm>
            <a:prstGeom prst="rect">
              <a:avLst/>
            </a:prstGeom>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ADA</a:t>
              </a:r>
            </a:p>
          </p:txBody>
        </p:sp>
        <p:sp>
          <p:nvSpPr>
            <p:cNvPr id="17" name="Rectangle 16">
              <a:extLst>
                <a:ext uri="{FF2B5EF4-FFF2-40B4-BE49-F238E27FC236}">
                  <a16:creationId xmlns:a16="http://schemas.microsoft.com/office/drawing/2014/main" id="{4D0EA89E-58A8-4629-B6F3-0F81A95A137A}"/>
                </a:ext>
              </a:extLst>
            </p:cNvPr>
            <p:cNvSpPr/>
            <p:nvPr/>
          </p:nvSpPr>
          <p:spPr>
            <a:xfrm>
              <a:off x="3745810" y="4102382"/>
              <a:ext cx="1679644" cy="1735360"/>
            </a:xfrm>
            <a:prstGeom prst="rect">
              <a:avLst/>
            </a:prstGeom>
            <a:solidFill>
              <a:schemeClr val="accent2">
                <a:lumMod val="60000"/>
                <a:lumOff val="40000"/>
              </a:scheme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2020-21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Actual ADA</a:t>
              </a:r>
            </a:p>
          </p:txBody>
        </p:sp>
        <p:sp>
          <p:nvSpPr>
            <p:cNvPr id="18" name="Rectangle 17">
              <a:extLst>
                <a:ext uri="{FF2B5EF4-FFF2-40B4-BE49-F238E27FC236}">
                  <a16:creationId xmlns:a16="http://schemas.microsoft.com/office/drawing/2014/main" id="{4512A91D-F46A-4D17-BAD9-84EAE6681EC5}"/>
                </a:ext>
              </a:extLst>
            </p:cNvPr>
            <p:cNvSpPr/>
            <p:nvPr/>
          </p:nvSpPr>
          <p:spPr>
            <a:xfrm>
              <a:off x="6557970" y="3519469"/>
              <a:ext cx="1679644" cy="23182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Funded ADA </a:t>
              </a:r>
              <a:r>
                <a:rPr kumimoji="0" lang="en-US" sz="16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Based on 2019-20</a:t>
              </a:r>
              <a:endParaRPr kumimoji="0" lang="en-US" sz="12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endParaRPr>
            </a:p>
          </p:txBody>
        </p:sp>
        <p:sp>
          <p:nvSpPr>
            <p:cNvPr id="19" name="Rectangle 18">
              <a:extLst>
                <a:ext uri="{FF2B5EF4-FFF2-40B4-BE49-F238E27FC236}">
                  <a16:creationId xmlns:a16="http://schemas.microsoft.com/office/drawing/2014/main" id="{1A8C997D-A5D3-4254-8842-F061BF914264}"/>
                </a:ext>
              </a:extLst>
            </p:cNvPr>
            <p:cNvSpPr/>
            <p:nvPr/>
          </p:nvSpPr>
          <p:spPr>
            <a:xfrm>
              <a:off x="667538" y="2764952"/>
              <a:ext cx="2162287" cy="591671"/>
            </a:xfrm>
            <a:prstGeom prst="rect">
              <a:avLst/>
            </a:prstGeom>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2019-20</a:t>
              </a:r>
            </a:p>
          </p:txBody>
        </p:sp>
        <p:sp>
          <p:nvSpPr>
            <p:cNvPr id="20" name="Rectangle 19">
              <a:extLst>
                <a:ext uri="{FF2B5EF4-FFF2-40B4-BE49-F238E27FC236}">
                  <a16:creationId xmlns:a16="http://schemas.microsoft.com/office/drawing/2014/main" id="{EF35964C-9439-4AFD-924A-90A27B97CD51}"/>
                </a:ext>
              </a:extLst>
            </p:cNvPr>
            <p:cNvSpPr/>
            <p:nvPr/>
          </p:nvSpPr>
          <p:spPr>
            <a:xfrm>
              <a:off x="3504488" y="2764952"/>
              <a:ext cx="2162287" cy="591671"/>
            </a:xfrm>
            <a:prstGeom prst="rect">
              <a:avLst/>
            </a:prstGeom>
            <a:solidFill>
              <a:schemeClr val="accent2">
                <a:lumMod val="75000"/>
              </a:scheme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2020-21</a:t>
              </a:r>
            </a:p>
          </p:txBody>
        </p:sp>
        <p:sp>
          <p:nvSpPr>
            <p:cNvPr id="22" name="Rectangle 21">
              <a:extLst>
                <a:ext uri="{FF2B5EF4-FFF2-40B4-BE49-F238E27FC236}">
                  <a16:creationId xmlns:a16="http://schemas.microsoft.com/office/drawing/2014/main" id="{F97B69EF-7D3B-4433-BA5C-8DF3DE4571AF}"/>
                </a:ext>
              </a:extLst>
            </p:cNvPr>
            <p:cNvSpPr/>
            <p:nvPr/>
          </p:nvSpPr>
          <p:spPr>
            <a:xfrm>
              <a:off x="6316648" y="2764952"/>
              <a:ext cx="2162287" cy="591671"/>
            </a:xfrm>
            <a:prstGeom prst="rect">
              <a:avLst/>
            </a:prstGeom>
            <a:solidFill>
              <a:schemeClr val="accent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2021-22</a:t>
              </a:r>
            </a:p>
          </p:txBody>
        </p:sp>
        <p:sp>
          <p:nvSpPr>
            <p:cNvPr id="23" name="Rectangle 22">
              <a:extLst>
                <a:ext uri="{FF2B5EF4-FFF2-40B4-BE49-F238E27FC236}">
                  <a16:creationId xmlns:a16="http://schemas.microsoft.com/office/drawing/2014/main" id="{59F41D02-D492-4888-8083-4E07278D5D7F}"/>
                </a:ext>
              </a:extLst>
            </p:cNvPr>
            <p:cNvSpPr/>
            <p:nvPr/>
          </p:nvSpPr>
          <p:spPr>
            <a:xfrm>
              <a:off x="6557970" y="4439092"/>
              <a:ext cx="1679644" cy="1398649"/>
            </a:xfrm>
            <a:prstGeom prst="rect">
              <a:avLst/>
            </a:prstGeom>
            <a:solidFill>
              <a:schemeClr val="accent3">
                <a:lumMod val="60000"/>
                <a:lumOff val="40000"/>
              </a:scheme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2021-22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Actual ADA</a:t>
              </a:r>
            </a:p>
          </p:txBody>
        </p:sp>
        <p:sp>
          <p:nvSpPr>
            <p:cNvPr id="24" name="Rectangle 23">
              <a:extLst>
                <a:ext uri="{FF2B5EF4-FFF2-40B4-BE49-F238E27FC236}">
                  <a16:creationId xmlns:a16="http://schemas.microsoft.com/office/drawing/2014/main" id="{DB47D77E-1043-4C15-B5F7-032FC695AA3D}"/>
                </a:ext>
              </a:extLst>
            </p:cNvPr>
            <p:cNvSpPr/>
            <p:nvPr/>
          </p:nvSpPr>
          <p:spPr>
            <a:xfrm>
              <a:off x="9128810" y="2764952"/>
              <a:ext cx="2162287" cy="591671"/>
            </a:xfrm>
            <a:prstGeom prst="rect">
              <a:avLst/>
            </a:prstGeom>
            <a:solidFill>
              <a:schemeClr val="accent4"/>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2022-23</a:t>
              </a:r>
            </a:p>
          </p:txBody>
        </p:sp>
        <p:sp>
          <p:nvSpPr>
            <p:cNvPr id="25" name="Rectangle 24">
              <a:extLst>
                <a:ext uri="{FF2B5EF4-FFF2-40B4-BE49-F238E27FC236}">
                  <a16:creationId xmlns:a16="http://schemas.microsoft.com/office/drawing/2014/main" id="{A9D1C0B7-0ED8-482C-9C58-211E2D6E10D5}"/>
                </a:ext>
              </a:extLst>
            </p:cNvPr>
            <p:cNvSpPr/>
            <p:nvPr/>
          </p:nvSpPr>
          <p:spPr>
            <a:xfrm>
              <a:off x="9370132" y="4439092"/>
              <a:ext cx="1679644" cy="13986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Funded ADA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Based on 2021-22</a:t>
              </a:r>
            </a:p>
          </p:txBody>
        </p:sp>
        <p:cxnSp>
          <p:nvCxnSpPr>
            <p:cNvPr id="27" name="Straight Arrow Connector 26">
              <a:extLst>
                <a:ext uri="{FF2B5EF4-FFF2-40B4-BE49-F238E27FC236}">
                  <a16:creationId xmlns:a16="http://schemas.microsoft.com/office/drawing/2014/main" id="{FBE30BB8-4F04-408B-89C4-BDE4C4C95EA7}"/>
                </a:ext>
              </a:extLst>
            </p:cNvPr>
            <p:cNvCxnSpPr>
              <a:cxnSpLocks/>
              <a:endCxn id="25" idx="0"/>
            </p:cNvCxnSpPr>
            <p:nvPr/>
          </p:nvCxnSpPr>
          <p:spPr>
            <a:xfrm>
              <a:off x="10209954" y="3519469"/>
              <a:ext cx="0" cy="919623"/>
            </a:xfrm>
            <a:prstGeom prst="straightConnector1">
              <a:avLst/>
            </a:prstGeom>
            <a:ln w="57150">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D575A32-E697-4977-A2D1-93BCAD5ED2ED}"/>
                </a:ext>
              </a:extLst>
            </p:cNvPr>
            <p:cNvCxnSpPr/>
            <p:nvPr/>
          </p:nvCxnSpPr>
          <p:spPr>
            <a:xfrm>
              <a:off x="667538" y="3519469"/>
              <a:ext cx="10623559"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7B1BD10-8750-4A69-8028-CDF8C5A5B413}"/>
                </a:ext>
              </a:extLst>
            </p:cNvPr>
            <p:cNvSpPr/>
            <p:nvPr/>
          </p:nvSpPr>
          <p:spPr>
            <a:xfrm>
              <a:off x="9370132" y="4971604"/>
              <a:ext cx="1679644" cy="866138"/>
            </a:xfrm>
            <a:prstGeom prst="rect">
              <a:avLst/>
            </a:prstGeom>
            <a:solidFill>
              <a:schemeClr val="accent4">
                <a:lumMod val="20000"/>
                <a:lumOff val="80000"/>
              </a:scheme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2022-23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Actual ADA</a:t>
              </a:r>
              <a:endParaRPr kumimoji="0" lang="en-US" sz="18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p:txBody>
        </p:sp>
        <p:sp>
          <p:nvSpPr>
            <p:cNvPr id="32" name="TextBox 31">
              <a:extLst>
                <a:ext uri="{FF2B5EF4-FFF2-40B4-BE49-F238E27FC236}">
                  <a16:creationId xmlns:a16="http://schemas.microsoft.com/office/drawing/2014/main" id="{7ACC603B-8974-4804-8DF3-F9308DE504BE}"/>
                </a:ext>
              </a:extLst>
            </p:cNvPr>
            <p:cNvSpPr txBox="1"/>
            <p:nvPr/>
          </p:nvSpPr>
          <p:spPr>
            <a:xfrm>
              <a:off x="9199265" y="3808840"/>
              <a:ext cx="107154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9F2836"/>
                  </a:solidFill>
                  <a:effectLst/>
                  <a:uLnTx/>
                  <a:uFillTx/>
                  <a:latin typeface="Arial Narrow" panose="020B0604020202020204" pitchFamily="34" charset="0"/>
                  <a:ea typeface="+mn-ea"/>
                  <a:cs typeface="Arial Narrow" panose="020B0604020202020204" pitchFamily="34" charset="0"/>
                </a:rPr>
                <a:t>The Cliff</a:t>
              </a:r>
            </a:p>
          </p:txBody>
        </p:sp>
      </p:grpSp>
      <p:sp>
        <p:nvSpPr>
          <p:cNvPr id="26" name="Footer Placeholder 3">
            <a:extLst>
              <a:ext uri="{FF2B5EF4-FFF2-40B4-BE49-F238E27FC236}">
                <a16:creationId xmlns:a16="http://schemas.microsoft.com/office/drawing/2014/main" id="{09720078-39B6-4F59-9173-F7D07C36E3A7}"/>
              </a:ext>
            </a:extLst>
          </p:cNvPr>
          <p:cNvSpPr txBox="1">
            <a:spLocks/>
          </p:cNvSpPr>
          <p:nvPr/>
        </p:nvSpPr>
        <p:spPr>
          <a:xfrm>
            <a:off x="4754231" y="6594376"/>
            <a:ext cx="2669921" cy="229906"/>
          </a:xfrm>
          <a:prstGeom prst="rect">
            <a:avLst/>
          </a:prstGeom>
          <a:effectLst/>
        </p:spPr>
        <p:txBody>
          <a:bodyPr vert="horz" lIns="91440" tIns="45720" rIns="91440" bIns="45720" rtlCol="0" anchor="ctr">
            <a:noAutofit/>
          </a:bodyPr>
          <a:lstStyle>
            <a:defPPr>
              <a:defRPr lang="en-US"/>
            </a:defPPr>
            <a:lvl1pPr marL="0" algn="l" defTabSz="914400" rtl="0" eaLnBrk="1" latinLnBrk="0" hangingPunct="1">
              <a:defRPr sz="1200" b="1"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2022 School Services of California Inc.</a:t>
            </a:r>
            <a:endParaRPr lang="en-US" dirty="0"/>
          </a:p>
        </p:txBody>
      </p:sp>
      <p:sp>
        <p:nvSpPr>
          <p:cNvPr id="3" name="Slide Number Placeholder 2">
            <a:extLst>
              <a:ext uri="{FF2B5EF4-FFF2-40B4-BE49-F238E27FC236}">
                <a16:creationId xmlns:a16="http://schemas.microsoft.com/office/drawing/2014/main" id="{7405BB1B-3922-4E2E-A677-CB54B89CF951}"/>
              </a:ext>
            </a:extLst>
          </p:cNvPr>
          <p:cNvSpPr>
            <a:spLocks noGrp="1"/>
          </p:cNvSpPr>
          <p:nvPr>
            <p:ph type="sldNum" sz="quarter" idx="12"/>
          </p:nvPr>
        </p:nvSpPr>
        <p:spPr/>
        <p:txBody>
          <a:bodyPr/>
          <a:lstStyle/>
          <a:p>
            <a:fld id="{42503F20-67DD-4948-B6DE-4DDC1702207D}" type="slidenum">
              <a:rPr lang="en-US" smtClean="0"/>
              <a:pPr/>
              <a:t>8</a:t>
            </a:fld>
            <a:endParaRPr lang="en-US" dirty="0"/>
          </a:p>
        </p:txBody>
      </p:sp>
    </p:spTree>
    <p:extLst>
      <p:ext uri="{BB962C8B-B14F-4D97-AF65-F5344CB8AC3E}">
        <p14:creationId xmlns:p14="http://schemas.microsoft.com/office/powerpoint/2010/main" val="4007022621"/>
      </p:ext>
    </p:extLst>
  </p:cSld>
  <p:clrMapOvr>
    <a:masterClrMapping/>
  </p:clrMapOvr>
</p:sld>
</file>

<file path=ppt/theme/theme1.xml><?xml version="1.0" encoding="utf-8"?>
<a:theme xmlns:a="http://schemas.openxmlformats.org/drawingml/2006/main" name="Office Theme">
  <a:themeElements>
    <a:clrScheme name="Custom 44">
      <a:dk1>
        <a:srgbClr val="000000"/>
      </a:dk1>
      <a:lt1>
        <a:srgbClr val="FFFFFF"/>
      </a:lt1>
      <a:dk2>
        <a:srgbClr val="44546A"/>
      </a:dk2>
      <a:lt2>
        <a:srgbClr val="E7E6E6"/>
      </a:lt2>
      <a:accent1>
        <a:srgbClr val="3A5A6E"/>
      </a:accent1>
      <a:accent2>
        <a:srgbClr val="F7921D"/>
      </a:accent2>
      <a:accent3>
        <a:srgbClr val="6AAF14"/>
      </a:accent3>
      <a:accent4>
        <a:srgbClr val="8B002D"/>
      </a:accent4>
      <a:accent5>
        <a:srgbClr val="0094BC"/>
      </a:accent5>
      <a:accent6>
        <a:srgbClr val="A9A9A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Paper">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2454</TotalTime>
  <Words>4171</Words>
  <Application>Microsoft Office PowerPoint</Application>
  <PresentationFormat>Widescreen</PresentationFormat>
  <Paragraphs>672</Paragraphs>
  <Slides>55</Slides>
  <Notes>42</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55</vt:i4>
      </vt:variant>
    </vt:vector>
  </HeadingPairs>
  <TitlesOfParts>
    <vt:vector size="69" baseType="lpstr">
      <vt:lpstr>Arial</vt:lpstr>
      <vt:lpstr>Arial Black</vt:lpstr>
      <vt:lpstr>Arial Narrow</vt:lpstr>
      <vt:lpstr>Arial,Sans-Serif</vt:lpstr>
      <vt:lpstr>Bebas Neue</vt:lpstr>
      <vt:lpstr>Calibri</vt:lpstr>
      <vt:lpstr>Helvetica Neue</vt:lpstr>
      <vt:lpstr>Noto Sans Symbols</vt:lpstr>
      <vt:lpstr>Open Sans</vt:lpstr>
      <vt:lpstr>Trebuchet MS</vt:lpstr>
      <vt:lpstr>Verdana</vt:lpstr>
      <vt:lpstr>Wingdings</vt:lpstr>
      <vt:lpstr>Office Theme</vt:lpstr>
      <vt:lpstr>Facet</vt:lpstr>
      <vt:lpstr>California Charter Authorizing Professionals  Recap of the 2022-23 Governor’s Budget</vt:lpstr>
      <vt:lpstr>2022-23 LCFF Overview</vt:lpstr>
      <vt:lpstr>2022-23 LCFF Funding Factors</vt:lpstr>
      <vt:lpstr>2022-23 LCFF Funding Factors</vt:lpstr>
      <vt:lpstr>SSC Financial Projection Dartboard</vt:lpstr>
      <vt:lpstr>2022-23 LCAP and 2021-22 LCAP Supplement</vt:lpstr>
      <vt:lpstr>2021-22 Supplement—What’s Due</vt:lpstr>
      <vt:lpstr>Declining Enrollment Projections 2021-22 to 2030-31</vt:lpstr>
      <vt:lpstr>2022-23 ADA “Cliff”</vt:lpstr>
      <vt:lpstr>2022-23 ADA “Cliff”</vt:lpstr>
      <vt:lpstr>ADA Cliff—Proposed Solution</vt:lpstr>
      <vt:lpstr>ADA Cliff—Proposed Solution  </vt:lpstr>
      <vt:lpstr>School Facility Investments</vt:lpstr>
      <vt:lpstr>Universal Meals Program</vt:lpstr>
      <vt:lpstr>Special Education </vt:lpstr>
      <vt:lpstr>Legal Requirements of Universal TK</vt:lpstr>
      <vt:lpstr>Summary of Plans for Categoricals</vt:lpstr>
      <vt:lpstr>PowerPoint Presentation</vt:lpstr>
      <vt:lpstr>Thank you! </vt:lpstr>
      <vt:lpstr>PowerPoint Presentation</vt:lpstr>
      <vt:lpstr>Your Presenter Today</vt:lpstr>
      <vt:lpstr> California Charter Authorizing Professionals</vt:lpstr>
      <vt:lpstr>Themes for Today Key Takeaways &amp; Free Tools</vt:lpstr>
      <vt:lpstr>PowerPoint Presentation</vt:lpstr>
      <vt:lpstr>COVID-19 Has Changed EVERYTHING Including New Funding Opportunities</vt:lpstr>
      <vt:lpstr>What is the Authorizer’s Role With Fiscal Oversight?</vt:lpstr>
      <vt:lpstr>PowerPoint Presentation</vt:lpstr>
      <vt:lpstr>Major Legislative Changes &amp; Funding Opportunities A Review</vt:lpstr>
      <vt:lpstr>PowerPoint Presentation</vt:lpstr>
      <vt:lpstr>AB130 – Comprehensive Trailer Bill to the State Budget Act </vt:lpstr>
      <vt:lpstr>PowerPoint Presentation</vt:lpstr>
      <vt:lpstr>PowerPoint Presentation</vt:lpstr>
      <vt:lpstr>AB 167   Additional Resources</vt:lpstr>
      <vt:lpstr>Some New Funding Sources</vt:lpstr>
      <vt:lpstr>Timelines, Links &amp; Templates</vt:lpstr>
      <vt:lpstr>Upcoming Timelines</vt:lpstr>
      <vt:lpstr>Aligning All the Resources  to the  Strategic Plan</vt:lpstr>
      <vt:lpstr>Key Ingredients to Maximize Revenues</vt:lpstr>
      <vt:lpstr>Just In For This Year!  Three New Programs Based on Prior Year CALPADS Certified Data</vt:lpstr>
      <vt:lpstr>Note   Three New Programs Based on Prior Year CALPADS Certified Data</vt:lpstr>
      <vt:lpstr>FCMAT/CSIS CALPADS Fall 1 &amp; 2 Calendar</vt:lpstr>
      <vt:lpstr>CALPADS  Training   &amp;   Support</vt:lpstr>
      <vt:lpstr>CCAP’s Toolkit Financial Health &amp; Sustainability Framework</vt:lpstr>
      <vt:lpstr>PowerPoint Presentation</vt:lpstr>
      <vt:lpstr>Financial Framework Overview</vt:lpstr>
      <vt:lpstr>Fiscal Health Near Term Indicators</vt:lpstr>
      <vt:lpstr>Fiscal Health Near Term Indicators</vt:lpstr>
      <vt:lpstr>Fiscal Health Sustainability Indicators</vt:lpstr>
      <vt:lpstr>Fiscal Health Fiscal Compliance</vt:lpstr>
      <vt:lpstr>New Authorizer Toolkit Annual Report</vt:lpstr>
      <vt:lpstr>Highlights of the  Annual Report</vt:lpstr>
      <vt:lpstr>Considerations, Especially During COVID </vt:lpstr>
      <vt:lpstr>RESOURCES &amp; CCAP LINKS</vt:lpstr>
      <vt:lpstr>Contact info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Carmen Thompson</dc:creator>
  <cp:lastModifiedBy>Brianna García</cp:lastModifiedBy>
  <cp:revision>94</cp:revision>
  <cp:lastPrinted>2022-01-15T01:00:23Z</cp:lastPrinted>
  <dcterms:created xsi:type="dcterms:W3CDTF">2021-03-16T23:08:08Z</dcterms:created>
  <dcterms:modified xsi:type="dcterms:W3CDTF">2022-01-24T16:26:24Z</dcterms:modified>
</cp:coreProperties>
</file>